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2"/>
  </p:notesMasterIdLst>
  <p:handoutMasterIdLst>
    <p:handoutMasterId r:id="rId73"/>
  </p:handoutMasterIdLst>
  <p:sldIdLst>
    <p:sldId id="256" r:id="rId2"/>
    <p:sldId id="611" r:id="rId3"/>
    <p:sldId id="612" r:id="rId4"/>
    <p:sldId id="613" r:id="rId5"/>
    <p:sldId id="615" r:id="rId6"/>
    <p:sldId id="617" r:id="rId7"/>
    <p:sldId id="435" r:id="rId8"/>
    <p:sldId id="450" r:id="rId9"/>
    <p:sldId id="579" r:id="rId10"/>
    <p:sldId id="452" r:id="rId11"/>
    <p:sldId id="586" r:id="rId12"/>
    <p:sldId id="584" r:id="rId13"/>
    <p:sldId id="642" r:id="rId14"/>
    <p:sldId id="643" r:id="rId15"/>
    <p:sldId id="583" r:id="rId16"/>
    <p:sldId id="547" r:id="rId17"/>
    <p:sldId id="548" r:id="rId18"/>
    <p:sldId id="550" r:id="rId19"/>
    <p:sldId id="451" r:id="rId20"/>
    <p:sldId id="345" r:id="rId21"/>
    <p:sldId id="501" r:id="rId22"/>
    <p:sldId id="511" r:id="rId23"/>
    <p:sldId id="551" r:id="rId24"/>
    <p:sldId id="516" r:id="rId25"/>
    <p:sldId id="517" r:id="rId26"/>
    <p:sldId id="523" r:id="rId27"/>
    <p:sldId id="525" r:id="rId28"/>
    <p:sldId id="526" r:id="rId29"/>
    <p:sldId id="527" r:id="rId30"/>
    <p:sldId id="531" r:id="rId31"/>
    <p:sldId id="534" r:id="rId32"/>
    <p:sldId id="581" r:id="rId33"/>
    <p:sldId id="582" r:id="rId34"/>
    <p:sldId id="588" r:id="rId35"/>
    <p:sldId id="589" r:id="rId36"/>
    <p:sldId id="590" r:id="rId37"/>
    <p:sldId id="591" r:id="rId38"/>
    <p:sldId id="592" r:id="rId39"/>
    <p:sldId id="593" r:id="rId40"/>
    <p:sldId id="596" r:id="rId41"/>
    <p:sldId id="597" r:id="rId42"/>
    <p:sldId id="598" r:id="rId43"/>
    <p:sldId id="599" r:id="rId44"/>
    <p:sldId id="601" r:id="rId45"/>
    <p:sldId id="602" r:id="rId46"/>
    <p:sldId id="603" r:id="rId47"/>
    <p:sldId id="604" r:id="rId48"/>
    <p:sldId id="605" r:id="rId49"/>
    <p:sldId id="618" r:id="rId50"/>
    <p:sldId id="620" r:id="rId51"/>
    <p:sldId id="621" r:id="rId52"/>
    <p:sldId id="646" r:id="rId53"/>
    <p:sldId id="647" r:id="rId54"/>
    <p:sldId id="622" r:id="rId55"/>
    <p:sldId id="623" r:id="rId56"/>
    <p:sldId id="624" r:id="rId57"/>
    <p:sldId id="625" r:id="rId58"/>
    <p:sldId id="628" r:id="rId59"/>
    <p:sldId id="629" r:id="rId60"/>
    <p:sldId id="648" r:id="rId61"/>
    <p:sldId id="630" r:id="rId62"/>
    <p:sldId id="631" r:id="rId63"/>
    <p:sldId id="633" r:id="rId64"/>
    <p:sldId id="634" r:id="rId65"/>
    <p:sldId id="635" r:id="rId66"/>
    <p:sldId id="645" r:id="rId67"/>
    <p:sldId id="649" r:id="rId68"/>
    <p:sldId id="640" r:id="rId69"/>
    <p:sldId id="641" r:id="rId70"/>
    <p:sldId id="365" r:id="rId71"/>
  </p:sldIdLst>
  <p:sldSz cx="9144000" cy="6858000" type="screen4x3"/>
  <p:notesSz cx="6858000" cy="9144000"/>
  <p:defaultTextStyle>
    <a:defPPr>
      <a:defRPr lang="ko-KR"/>
    </a:defPPr>
    <a:lvl1pPr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1pPr>
    <a:lvl2pPr marL="4572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2pPr>
    <a:lvl3pPr marL="9144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3pPr>
    <a:lvl4pPr marL="13716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4pPr>
    <a:lvl5pPr marL="18288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5pPr>
    <a:lvl6pPr marL="2286000" algn="l" defTabSz="914400" rtl="0" eaLnBrk="1" latinLnBrk="1" hangingPunct="1">
      <a:defRPr kumimoji="1" kern="1200">
        <a:solidFill>
          <a:schemeClr val="tx1"/>
        </a:solidFill>
        <a:latin typeface="굴림" pitchFamily="50" charset="-127"/>
        <a:ea typeface="굴림" pitchFamily="50" charset="-127"/>
        <a:cs typeface="+mn-cs"/>
      </a:defRPr>
    </a:lvl6pPr>
    <a:lvl7pPr marL="2743200" algn="l" defTabSz="914400" rtl="0" eaLnBrk="1" latinLnBrk="1" hangingPunct="1">
      <a:defRPr kumimoji="1" kern="1200">
        <a:solidFill>
          <a:schemeClr val="tx1"/>
        </a:solidFill>
        <a:latin typeface="굴림" pitchFamily="50" charset="-127"/>
        <a:ea typeface="굴림" pitchFamily="50" charset="-127"/>
        <a:cs typeface="+mn-cs"/>
      </a:defRPr>
    </a:lvl7pPr>
    <a:lvl8pPr marL="3200400" algn="l" defTabSz="914400" rtl="0" eaLnBrk="1" latinLnBrk="1" hangingPunct="1">
      <a:defRPr kumimoji="1" kern="1200">
        <a:solidFill>
          <a:schemeClr val="tx1"/>
        </a:solidFill>
        <a:latin typeface="굴림" pitchFamily="50" charset="-127"/>
        <a:ea typeface="굴림" pitchFamily="50" charset="-127"/>
        <a:cs typeface="+mn-cs"/>
      </a:defRPr>
    </a:lvl8pPr>
    <a:lvl9pPr marL="3657600" algn="l" defTabSz="914400" rtl="0" eaLnBrk="1" latinLnBrk="1" hangingPunct="1">
      <a:defRPr kumimoji="1" kern="1200">
        <a:solidFill>
          <a:schemeClr val="tx1"/>
        </a:solidFill>
        <a:latin typeface="굴림" pitchFamily="50" charset="-127"/>
        <a:ea typeface="굴림" pitchFamily="50" charset="-127"/>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0014"/>
    <a:srgbClr val="010135"/>
    <a:srgbClr val="010157"/>
    <a:srgbClr val="010163"/>
    <a:srgbClr val="030355"/>
    <a:srgbClr val="05165F"/>
    <a:srgbClr val="061C78"/>
    <a:srgbClr val="16387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588" autoAdjust="0"/>
    <p:restoredTop sz="93694" autoAdjust="0"/>
  </p:normalViewPr>
  <p:slideViewPr>
    <p:cSldViewPr>
      <p:cViewPr varScale="1">
        <p:scale>
          <a:sx n="68" d="100"/>
          <a:sy n="68" d="100"/>
        </p:scale>
        <p:origin x="-1320"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5100"/>
    </p:cViewPr>
  </p:sorterViewPr>
  <p:notesViewPr>
    <p:cSldViewPr>
      <p:cViewPr varScale="1">
        <p:scale>
          <a:sx n="83" d="100"/>
          <a:sy n="83" d="100"/>
        </p:scale>
        <p:origin x="-1914"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굴림" pitchFamily="50" charset="-127"/>
                <a:ea typeface="굴림" pitchFamily="50" charset="-127"/>
              </a:defRPr>
            </a:lvl1pPr>
          </a:lstStyle>
          <a:p>
            <a:pPr>
              <a:defRPr/>
            </a:pPr>
            <a:endParaRPr lang="ko-KR" altLang="en-US"/>
          </a:p>
        </p:txBody>
      </p:sp>
      <p:sp>
        <p:nvSpPr>
          <p:cNvPr id="3" name="날짜 개체 틀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atin typeface="굴림" pitchFamily="50" charset="-127"/>
                <a:ea typeface="굴림" pitchFamily="50" charset="-127"/>
              </a:defRPr>
            </a:lvl1pPr>
          </a:lstStyle>
          <a:p>
            <a:pPr>
              <a:defRPr/>
            </a:pPr>
            <a:fld id="{2AF0D5BA-65E6-4BC7-94FB-77D866C986B0}" type="datetimeFigureOut">
              <a:rPr lang="ko-KR" altLang="en-US"/>
              <a:pPr>
                <a:defRPr/>
              </a:pPr>
              <a:t>2013-05-02</a:t>
            </a:fld>
            <a:endParaRPr lang="ko-KR" altLang="en-US"/>
          </a:p>
        </p:txBody>
      </p:sp>
      <p:sp>
        <p:nvSpPr>
          <p:cNvPr id="4" name="바닥글 개체 틀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굴림" pitchFamily="50" charset="-127"/>
                <a:ea typeface="굴림" pitchFamily="50" charset="-127"/>
              </a:defRPr>
            </a:lvl1pPr>
          </a:lstStyle>
          <a:p>
            <a:pPr>
              <a:defRPr/>
            </a:pPr>
            <a:endParaRPr lang="ko-KR" altLang="en-US"/>
          </a:p>
        </p:txBody>
      </p:sp>
      <p:sp>
        <p:nvSpPr>
          <p:cNvPr id="5" name="슬라이드 번호 개체 틀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atin typeface="굴림" pitchFamily="50" charset="-127"/>
                <a:ea typeface="굴림" pitchFamily="50" charset="-127"/>
              </a:defRPr>
            </a:lvl1pPr>
          </a:lstStyle>
          <a:p>
            <a:pPr>
              <a:defRPr/>
            </a:pPr>
            <a:fld id="{2C418639-CE22-4408-B031-FDE1A4C98161}" type="slidenum">
              <a:rPr lang="ko-KR" altLang="en-US"/>
              <a:pPr>
                <a:defRPr/>
              </a:pPr>
              <a:t>‹#›</a:t>
            </a:fld>
            <a:endParaRPr lang="ko-KR" altLang="en-US"/>
          </a:p>
        </p:txBody>
      </p:sp>
    </p:spTree>
    <p:extLst>
      <p:ext uri="{BB962C8B-B14F-4D97-AF65-F5344CB8AC3E}">
        <p14:creationId xmlns:p14="http://schemas.microsoft.com/office/powerpoint/2010/main" val="40104651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굴림" pitchFamily="50" charset="-127"/>
                <a:ea typeface="굴림" pitchFamily="50" charset="-127"/>
              </a:defRPr>
            </a:lvl1pPr>
          </a:lstStyle>
          <a:p>
            <a:pPr>
              <a:defRPr/>
            </a:pPr>
            <a:endParaRPr lang="ko-KR" altLang="en-US"/>
          </a:p>
        </p:txBody>
      </p:sp>
      <p:sp>
        <p:nvSpPr>
          <p:cNvPr id="3" name="날짜 개체 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굴림" pitchFamily="50" charset="-127"/>
                <a:ea typeface="굴림" pitchFamily="50" charset="-127"/>
              </a:defRPr>
            </a:lvl1pPr>
          </a:lstStyle>
          <a:p>
            <a:pPr>
              <a:defRPr/>
            </a:pPr>
            <a:fld id="{C9EF9ABF-7DC4-423D-9C05-39911B5F2C20}" type="datetimeFigureOut">
              <a:rPr lang="ko-KR" altLang="en-US"/>
              <a:pPr>
                <a:defRPr/>
              </a:pPr>
              <a:t>2013-05-02</a:t>
            </a:fld>
            <a:endParaRPr lang="ko-KR" altLang="en-US"/>
          </a:p>
        </p:txBody>
      </p:sp>
      <p:sp>
        <p:nvSpPr>
          <p:cNvPr id="4" name="슬라이드 이미지 개체 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ko-KR" altLang="en-US" noProof="0" smtClean="0"/>
          </a:p>
        </p:txBody>
      </p:sp>
      <p:sp>
        <p:nvSpPr>
          <p:cNvPr id="5" name="슬라이드 노트 개체 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ko-KR" altLang="en-US" noProof="0" smtClean="0"/>
              <a:t>마스터 텍스트 스타일을 편집합니다</a:t>
            </a:r>
          </a:p>
          <a:p>
            <a:pPr lvl="1"/>
            <a:r>
              <a:rPr lang="ko-KR" altLang="en-US" noProof="0" smtClean="0"/>
              <a:t>둘째 수준</a:t>
            </a:r>
          </a:p>
          <a:p>
            <a:pPr lvl="2"/>
            <a:r>
              <a:rPr lang="ko-KR" altLang="en-US" noProof="0" smtClean="0"/>
              <a:t>셋째 수준</a:t>
            </a:r>
          </a:p>
          <a:p>
            <a:pPr lvl="3"/>
            <a:r>
              <a:rPr lang="ko-KR" altLang="en-US" noProof="0" smtClean="0"/>
              <a:t>넷째 수준</a:t>
            </a:r>
          </a:p>
          <a:p>
            <a:pPr lvl="4"/>
            <a:r>
              <a:rPr lang="ko-KR" altLang="en-US" noProof="0" smtClean="0"/>
              <a:t>다섯째 수준</a:t>
            </a:r>
          </a:p>
        </p:txBody>
      </p:sp>
      <p:sp>
        <p:nvSpPr>
          <p:cNvPr id="6" name="바닥글 개체 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굴림" pitchFamily="50" charset="-127"/>
                <a:ea typeface="굴림" pitchFamily="50" charset="-127"/>
              </a:defRPr>
            </a:lvl1pPr>
          </a:lstStyle>
          <a:p>
            <a:pPr>
              <a:defRPr/>
            </a:pPr>
            <a:endParaRPr lang="ko-KR" altLang="en-US"/>
          </a:p>
        </p:txBody>
      </p:sp>
      <p:sp>
        <p:nvSpPr>
          <p:cNvPr id="7" name="슬라이드 번호 개체 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굴림" pitchFamily="50" charset="-127"/>
                <a:ea typeface="굴림" pitchFamily="50" charset="-127"/>
              </a:defRPr>
            </a:lvl1pPr>
          </a:lstStyle>
          <a:p>
            <a:pPr>
              <a:defRPr/>
            </a:pPr>
            <a:fld id="{031D69FE-1E9C-4DEF-8E98-BD06537F9FA1}" type="slidenum">
              <a:rPr lang="ko-KR" altLang="en-US"/>
              <a:pPr>
                <a:defRPr/>
              </a:pPr>
              <a:t>‹#›</a:t>
            </a:fld>
            <a:endParaRPr lang="ko-KR" altLang="en-US"/>
          </a:p>
        </p:txBody>
      </p:sp>
    </p:spTree>
    <p:extLst>
      <p:ext uri="{BB962C8B-B14F-4D97-AF65-F5344CB8AC3E}">
        <p14:creationId xmlns:p14="http://schemas.microsoft.com/office/powerpoint/2010/main" val="1877032754"/>
      </p:ext>
    </p:extLst>
  </p:cSld>
  <p:clrMap bg1="lt1" tx1="dk1" bg2="lt2" tx2="dk2" accent1="accent1" accent2="accent2" accent3="accent3" accent4="accent4" accent5="accent5" accent6="accent6" hlink="hlink" folHlink="folHlink"/>
  <p:notesStyle>
    <a:lvl1pPr algn="l" rtl="0" eaLnBrk="0" fontAlgn="base" latinLnBrk="1" hangingPunct="0">
      <a:spcBef>
        <a:spcPct val="30000"/>
      </a:spcBef>
      <a:spcAft>
        <a:spcPct val="0"/>
      </a:spcAft>
      <a:defRPr sz="1200" kern="1200">
        <a:solidFill>
          <a:schemeClr val="tx1"/>
        </a:solidFill>
        <a:latin typeface="+mn-lt"/>
        <a:ea typeface="+mn-ea"/>
        <a:cs typeface="+mn-cs"/>
      </a:defRPr>
    </a:lvl1pPr>
    <a:lvl2pPr marL="457200" algn="l" rtl="0" eaLnBrk="0" fontAlgn="base" latinLnBrk="1" hangingPunct="0">
      <a:spcBef>
        <a:spcPct val="30000"/>
      </a:spcBef>
      <a:spcAft>
        <a:spcPct val="0"/>
      </a:spcAft>
      <a:defRPr sz="1200" kern="1200">
        <a:solidFill>
          <a:schemeClr val="tx1"/>
        </a:solidFill>
        <a:latin typeface="+mn-lt"/>
        <a:ea typeface="+mn-ea"/>
        <a:cs typeface="+mn-cs"/>
      </a:defRPr>
    </a:lvl2pPr>
    <a:lvl3pPr marL="914400" algn="l" rtl="0" eaLnBrk="0" fontAlgn="base" latinLnBrk="1" hangingPunct="0">
      <a:spcBef>
        <a:spcPct val="30000"/>
      </a:spcBef>
      <a:spcAft>
        <a:spcPct val="0"/>
      </a:spcAft>
      <a:defRPr sz="1200" kern="1200">
        <a:solidFill>
          <a:schemeClr val="tx1"/>
        </a:solidFill>
        <a:latin typeface="+mn-lt"/>
        <a:ea typeface="+mn-ea"/>
        <a:cs typeface="+mn-cs"/>
      </a:defRPr>
    </a:lvl3pPr>
    <a:lvl4pPr marL="1371600" algn="l" rtl="0" eaLnBrk="0" fontAlgn="base" latinLnBrk="1" hangingPunct="0">
      <a:spcBef>
        <a:spcPct val="30000"/>
      </a:spcBef>
      <a:spcAft>
        <a:spcPct val="0"/>
      </a:spcAft>
      <a:defRPr sz="1200" kern="1200">
        <a:solidFill>
          <a:schemeClr val="tx1"/>
        </a:solidFill>
        <a:latin typeface="+mn-lt"/>
        <a:ea typeface="+mn-ea"/>
        <a:cs typeface="+mn-cs"/>
      </a:defRPr>
    </a:lvl4pPr>
    <a:lvl5pPr marL="1828800" algn="l" rtl="0" eaLnBrk="0" fontAlgn="base" latinLnBrk="1" hangingPunct="0">
      <a:spcBef>
        <a:spcPct val="30000"/>
      </a:spcBef>
      <a:spcAft>
        <a:spcPct val="0"/>
      </a:spcAft>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슬라이드 이미지 개체 틀 1"/>
          <p:cNvSpPr>
            <a:spLocks noGrp="1" noRot="1" noChangeAspect="1" noTextEdit="1"/>
          </p:cNvSpPr>
          <p:nvPr>
            <p:ph type="sldImg"/>
          </p:nvPr>
        </p:nvSpPr>
        <p:spPr bwMode="auto">
          <a:noFill/>
          <a:ln>
            <a:solidFill>
              <a:srgbClr val="000000"/>
            </a:solidFill>
            <a:miter lim="800000"/>
            <a:headEnd/>
            <a:tailEnd/>
          </a:ln>
        </p:spPr>
      </p:sp>
      <p:sp>
        <p:nvSpPr>
          <p:cNvPr id="25603" name="슬라이드 노트 개체 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ko-KR" altLang="en-US" dirty="0" smtClean="0"/>
          </a:p>
        </p:txBody>
      </p:sp>
      <p:sp>
        <p:nvSpPr>
          <p:cNvPr id="25604" name="슬라이드 번호 개체 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0FE0F9-FF72-4D75-ACC2-0B6D51A07E09}" type="slidenum">
              <a:rPr lang="ko-KR" altLang="en-US" smtClean="0"/>
              <a:pPr/>
              <a:t>1</a:t>
            </a:fld>
            <a:endParaRPr lang="ko-KR"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CTD </a:t>
            </a:r>
            <a:r>
              <a:rPr lang="ko-KR" altLang="en-US" dirty="0" smtClean="0"/>
              <a:t>에서 </a:t>
            </a:r>
            <a:r>
              <a:rPr lang="en-US" altLang="ko-KR" dirty="0" smtClean="0"/>
              <a:t>lung involvement </a:t>
            </a:r>
            <a:r>
              <a:rPr lang="ko-KR" altLang="en-US" dirty="0" smtClean="0"/>
              <a:t>는 흔하며</a:t>
            </a:r>
            <a:r>
              <a:rPr lang="en-US" altLang="ko-KR" dirty="0" smtClean="0"/>
              <a:t>, morbidity</a:t>
            </a:r>
            <a:r>
              <a:rPr lang="ko-KR" altLang="en-US" dirty="0" smtClean="0"/>
              <a:t>와 </a:t>
            </a:r>
            <a:r>
              <a:rPr lang="en-US" altLang="ko-KR" dirty="0" smtClean="0"/>
              <a:t>survival </a:t>
            </a:r>
            <a:r>
              <a:rPr lang="ko-KR" altLang="en-US" dirty="0" smtClean="0"/>
              <a:t>단축에 영향을 미칩니다</a:t>
            </a:r>
            <a:r>
              <a:rPr lang="en-US" altLang="ko-KR" dirty="0" smtClean="0"/>
              <a:t>.  I</a:t>
            </a:r>
          </a:p>
          <a:p>
            <a:r>
              <a:rPr lang="en-US" altLang="ko-KR" dirty="0" smtClean="0"/>
              <a:t>CTD-ILD</a:t>
            </a:r>
            <a:r>
              <a:rPr lang="en-US" altLang="ko-KR" baseline="0" dirty="0" smtClean="0"/>
              <a:t> </a:t>
            </a:r>
            <a:r>
              <a:rPr lang="ko-KR" altLang="en-US" baseline="0" dirty="0" smtClean="0"/>
              <a:t>는  </a:t>
            </a:r>
            <a:r>
              <a:rPr lang="en-US" altLang="ko-KR" baseline="0" dirty="0" smtClean="0"/>
              <a:t>aggressive </a:t>
            </a:r>
            <a:r>
              <a:rPr lang="ko-KR" altLang="en-US" baseline="0" dirty="0" smtClean="0"/>
              <a:t>하게  </a:t>
            </a:r>
            <a:r>
              <a:rPr lang="en-US" altLang="ko-KR" baseline="0" dirty="0" smtClean="0"/>
              <a:t>progression </a:t>
            </a:r>
            <a:r>
              <a:rPr lang="ko-KR" altLang="en-US" baseline="0" dirty="0" smtClean="0"/>
              <a:t>하는  </a:t>
            </a:r>
            <a:r>
              <a:rPr lang="en-US" altLang="ko-KR" baseline="0" dirty="0" smtClean="0"/>
              <a:t>IPF </a:t>
            </a:r>
            <a:r>
              <a:rPr lang="ko-KR" altLang="en-US" baseline="0" dirty="0" smtClean="0"/>
              <a:t>와 달리 </a:t>
            </a:r>
            <a:r>
              <a:rPr lang="en-US" altLang="ko-KR" baseline="0" dirty="0" smtClean="0"/>
              <a:t>limited, stable </a:t>
            </a:r>
            <a:r>
              <a:rPr lang="ko-KR" altLang="en-US" baseline="0" dirty="0" smtClean="0"/>
              <a:t>해서 치료를 요하지 않는 비율이 </a:t>
            </a:r>
            <a:endParaRPr lang="en-US" altLang="ko-KR" baseline="0" dirty="0" smtClean="0"/>
          </a:p>
          <a:p>
            <a:r>
              <a:rPr lang="ko-KR" altLang="en-US" baseline="0" dirty="0" smtClean="0"/>
              <a:t>높기는 하나</a:t>
            </a:r>
            <a:r>
              <a:rPr lang="en-US" altLang="ko-KR" baseline="0" dirty="0" smtClean="0"/>
              <a:t>, </a:t>
            </a:r>
            <a:r>
              <a:rPr lang="ko-KR" altLang="en-US" baseline="0" dirty="0" smtClean="0"/>
              <a:t>어떤  </a:t>
            </a:r>
            <a:r>
              <a:rPr lang="en-US" altLang="ko-KR" baseline="0" dirty="0" smtClean="0"/>
              <a:t>CTD_ILD </a:t>
            </a:r>
            <a:r>
              <a:rPr lang="ko-KR" altLang="en-US" baseline="0" dirty="0" smtClean="0"/>
              <a:t>는 </a:t>
            </a:r>
            <a:r>
              <a:rPr lang="en-US" altLang="ko-KR" baseline="0" dirty="0" smtClean="0"/>
              <a:t>severe </a:t>
            </a:r>
            <a:r>
              <a:rPr lang="ko-KR" altLang="en-US" baseline="0" dirty="0" smtClean="0"/>
              <a:t>하게 </a:t>
            </a:r>
            <a:r>
              <a:rPr lang="en-US" altLang="ko-KR" baseline="0" dirty="0" smtClean="0"/>
              <a:t>progression </a:t>
            </a:r>
            <a:r>
              <a:rPr lang="ko-KR" altLang="en-US" baseline="0" dirty="0" smtClean="0"/>
              <a:t>하기 때문에 즉각적인 치료를 필요로 </a:t>
            </a:r>
            <a:r>
              <a:rPr lang="ko-KR" altLang="en-US" baseline="0" dirty="0" err="1" smtClean="0"/>
              <a:t>할수</a:t>
            </a:r>
            <a:r>
              <a:rPr lang="ko-KR" altLang="en-US" baseline="0" dirty="0" smtClean="0"/>
              <a:t> 있습니다</a:t>
            </a:r>
            <a:r>
              <a:rPr lang="en-US" altLang="ko-KR" baseline="0" dirty="0" smtClean="0"/>
              <a:t>.</a:t>
            </a:r>
          </a:p>
          <a:p>
            <a:r>
              <a:rPr lang="ko-KR" altLang="en-US" dirty="0" smtClean="0"/>
              <a:t>그렇기 때문에  </a:t>
            </a:r>
            <a:r>
              <a:rPr lang="en-US" altLang="ko-KR" dirty="0" smtClean="0"/>
              <a:t>CTD-ILD </a:t>
            </a:r>
            <a:r>
              <a:rPr lang="ko-KR" altLang="en-US" dirty="0" smtClean="0"/>
              <a:t>와  </a:t>
            </a:r>
            <a:r>
              <a:rPr lang="en-US" altLang="ko-KR" dirty="0" smtClean="0"/>
              <a:t>IPF </a:t>
            </a:r>
            <a:r>
              <a:rPr lang="ko-KR" altLang="en-US" dirty="0" smtClean="0"/>
              <a:t>를 감별하는 것이 중요한데</a:t>
            </a:r>
            <a:r>
              <a:rPr lang="en-US" altLang="ko-KR" dirty="0" smtClean="0"/>
              <a:t>, </a:t>
            </a:r>
          </a:p>
          <a:p>
            <a:r>
              <a:rPr lang="en-US" altLang="ko-KR" dirty="0" smtClean="0"/>
              <a:t>CTD-ILD </a:t>
            </a:r>
            <a:r>
              <a:rPr lang="ko-KR" altLang="en-US" dirty="0" smtClean="0"/>
              <a:t>라 하더라도  </a:t>
            </a:r>
            <a:r>
              <a:rPr lang="en-US" altLang="ko-KR" dirty="0" smtClean="0"/>
              <a:t>lung involvement</a:t>
            </a:r>
            <a:r>
              <a:rPr lang="en-US" altLang="ko-KR" baseline="0" dirty="0" smtClean="0"/>
              <a:t> </a:t>
            </a:r>
            <a:r>
              <a:rPr lang="ko-KR" altLang="en-US" baseline="0" dirty="0" smtClean="0"/>
              <a:t>가 먼저 오는 경우에는 </a:t>
            </a:r>
            <a:r>
              <a:rPr lang="en-US" altLang="ko-KR" baseline="0" dirty="0" smtClean="0"/>
              <a:t>ILD </a:t>
            </a:r>
            <a:r>
              <a:rPr lang="ko-KR" altLang="en-US" baseline="0" dirty="0" smtClean="0"/>
              <a:t>인지  </a:t>
            </a:r>
            <a:r>
              <a:rPr lang="en-US" altLang="ko-KR" baseline="0" dirty="0" smtClean="0"/>
              <a:t>CTD_ILD </a:t>
            </a:r>
            <a:r>
              <a:rPr lang="ko-KR" altLang="en-US" baseline="0" dirty="0" smtClean="0"/>
              <a:t>인지 구별하기가 어렵다</a:t>
            </a:r>
            <a:r>
              <a:rPr lang="en-US" altLang="ko-KR" baseline="0" dirty="0" smtClean="0"/>
              <a:t>.  </a:t>
            </a:r>
            <a:endParaRPr lang="ko-KR" altLang="en-US" dirty="0"/>
          </a:p>
        </p:txBody>
      </p:sp>
      <p:sp>
        <p:nvSpPr>
          <p:cNvPr id="4" name="슬라이드 번호 개체 틀 3"/>
          <p:cNvSpPr>
            <a:spLocks noGrp="1"/>
          </p:cNvSpPr>
          <p:nvPr>
            <p:ph type="sldNum" sz="quarter" idx="10"/>
          </p:nvPr>
        </p:nvSpPr>
        <p:spPr/>
        <p:txBody>
          <a:bodyPr/>
          <a:lstStyle/>
          <a:p>
            <a:pPr>
              <a:defRPr/>
            </a:pPr>
            <a:fld id="{031D69FE-1E9C-4DEF-8E98-BD06537F9FA1}" type="slidenum">
              <a:rPr lang="ko-KR" altLang="en-US" smtClean="0"/>
              <a:pPr>
                <a:defRPr/>
              </a:pPr>
              <a:t>16</a:t>
            </a:fld>
            <a:endParaRPr lang="ko-KR" altLang="en-US"/>
          </a:p>
        </p:txBody>
      </p:sp>
    </p:spTree>
    <p:extLst>
      <p:ext uri="{BB962C8B-B14F-4D97-AF65-F5344CB8AC3E}">
        <p14:creationId xmlns:p14="http://schemas.microsoft.com/office/powerpoint/2010/main" val="14356821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26B3ED02-AA52-4B9B-9F67-A8A9C5E60FC3}" type="slidenum">
              <a:rPr lang="en-US"/>
              <a:pPr/>
              <a:t>17</a:t>
            </a:fld>
            <a:endParaRPr lang="en-US"/>
          </a:p>
        </p:txBody>
      </p:sp>
      <p:sp>
        <p:nvSpPr>
          <p:cNvPr id="4097" name="Rectangle 1"/>
          <p:cNvSpPr txBox="1">
            <a:spLocks noGrp="1" noRot="1" noChangeAspect="1" noChangeArrowheads="1"/>
          </p:cNvSpPr>
          <p:nvPr>
            <p:ph type="sldImg"/>
          </p:nvPr>
        </p:nvSpPr>
        <p:spPr bwMode="auto">
          <a:xfrm>
            <a:off x="993775" y="641350"/>
            <a:ext cx="4217988" cy="31638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098" name="Text Box 2"/>
          <p:cNvSpPr txBox="1">
            <a:spLocks noGrp="1" noChangeArrowheads="1"/>
          </p:cNvSpPr>
          <p:nvPr>
            <p:ph type="body" idx="1"/>
          </p:nvPr>
        </p:nvSpPr>
        <p:spPr bwMode="auto">
          <a:xfrm>
            <a:off x="620527" y="4009159"/>
            <a:ext cx="4965606" cy="379845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7915" rIns="0" bIns="0"/>
          <a:lstStyle>
            <a:lvl1pPr>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1pPr>
            <a:lvl2pPr>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2pPr>
            <a:lvl3pPr>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3pPr>
            <a:lvl4pPr>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4pPr>
            <a:lvl5pPr>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5pPr>
            <a:lvl6pPr marL="2514600" indent="-228600" defTabSz="457200"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6pPr>
            <a:lvl7pPr marL="2971800" indent="-228600" defTabSz="457200"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7pPr>
            <a:lvl8pPr marL="3429000" indent="-228600" defTabSz="457200"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8pPr>
            <a:lvl9pPr marL="3886200" indent="-228600" defTabSz="457200"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9pPr>
          </a:lstStyle>
          <a:p>
            <a:pPr eaLnBrk="1">
              <a:lnSpc>
                <a:spcPct val="93000"/>
              </a:lnSpc>
              <a:spcBef>
                <a:spcPct val="0"/>
              </a:spcBef>
            </a:pPr>
            <a:r>
              <a:rPr lang="en-US" sz="900" dirty="0">
                <a:latin typeface="Arial Unicode MS" pitchFamily="32" charset="0"/>
                <a:cs typeface="Arial Unicode MS" pitchFamily="32" charset="0"/>
              </a:rPr>
              <a:t>Mechanism of Action of and Development of Resistance to M2 Inhibitors. In the absence of amantadine, the proton channel mediates an influx of H</a:t>
            </a:r>
            <a:r>
              <a:rPr lang="en-US" sz="900" baseline="33000" dirty="0">
                <a:latin typeface="Arial Unicode MS" pitchFamily="32" charset="0"/>
                <a:cs typeface="Arial Unicode MS" pitchFamily="32" charset="0"/>
              </a:rPr>
              <a:t>+</a:t>
            </a:r>
            <a:r>
              <a:rPr lang="en-US" sz="900" dirty="0">
                <a:latin typeface="Arial Unicode MS" pitchFamily="32" charset="0"/>
                <a:cs typeface="Arial Unicode MS" pitchFamily="32" charset="0"/>
              </a:rPr>
              <a:t> ions into the infecting </a:t>
            </a:r>
            <a:r>
              <a:rPr lang="en-US" sz="900" dirty="0" err="1">
                <a:latin typeface="Arial Unicode MS" pitchFamily="32" charset="0"/>
                <a:cs typeface="Arial Unicode MS" pitchFamily="32" charset="0"/>
              </a:rPr>
              <a:t>virion</a:t>
            </a:r>
            <a:r>
              <a:rPr lang="en-US" sz="900" dirty="0">
                <a:latin typeface="Arial Unicode MS" pitchFamily="32" charset="0"/>
                <a:cs typeface="Arial Unicode MS" pitchFamily="32" charset="0"/>
              </a:rPr>
              <a:t> early in the viral replication cycle, which facilitates the dissociation of the </a:t>
            </a:r>
            <a:r>
              <a:rPr lang="en-US" sz="900" dirty="0" err="1">
                <a:latin typeface="Arial Unicode MS" pitchFamily="32" charset="0"/>
                <a:cs typeface="Arial Unicode MS" pitchFamily="32" charset="0"/>
              </a:rPr>
              <a:t>ribonucleoproteins</a:t>
            </a:r>
            <a:r>
              <a:rPr lang="en-US" sz="900" dirty="0">
                <a:latin typeface="Arial Unicode MS" pitchFamily="32" charset="0"/>
                <a:cs typeface="Arial Unicode MS" pitchFamily="32" charset="0"/>
              </a:rPr>
              <a:t> from the </a:t>
            </a:r>
            <a:r>
              <a:rPr lang="en-US" sz="900" dirty="0" err="1">
                <a:latin typeface="Arial Unicode MS" pitchFamily="32" charset="0"/>
                <a:cs typeface="Arial Unicode MS" pitchFamily="32" charset="0"/>
              </a:rPr>
              <a:t>virion</a:t>
            </a:r>
            <a:r>
              <a:rPr lang="en-US" sz="900" dirty="0">
                <a:latin typeface="Arial Unicode MS" pitchFamily="32" charset="0"/>
                <a:cs typeface="Arial Unicode MS" pitchFamily="32" charset="0"/>
              </a:rPr>
              <a:t> interior and allows them to be released into the cytoplasm and transported into the cell nucleus. In highly pathogenic avian viruses (H5 and H7), the M2-proton channel protects the </a:t>
            </a:r>
            <a:r>
              <a:rPr lang="en-US" sz="900" dirty="0" err="1">
                <a:latin typeface="Arial Unicode MS" pitchFamily="32" charset="0"/>
                <a:cs typeface="Arial Unicode MS" pitchFamily="32" charset="0"/>
              </a:rPr>
              <a:t>hemagglutinin</a:t>
            </a:r>
            <a:r>
              <a:rPr lang="en-US" sz="900" dirty="0">
                <a:latin typeface="Arial Unicode MS" pitchFamily="32" charset="0"/>
                <a:cs typeface="Arial Unicode MS" pitchFamily="32" charset="0"/>
              </a:rPr>
              <a:t> from acid-induced inactivation in the trans-Golgi network during transport to the cell surface. In the presence of amantadine, the channel is blocked and replication is inhibited. The serine at position 31 lies partially in the protein–protein interface and partially in the channel (see inset). Replacement of serine by a larger asparagine leads to the loss of amantadine binding and the restoration of channel function. Depending on the particular amino acid, other mutations at position 26, 27, 30, or 34 may inhibit amantadine binding or allow binding without the loss of ion-channel function. Inset courtesy of Rupert Russell, Phillip </a:t>
            </a:r>
            <a:r>
              <a:rPr lang="en-US" sz="900" dirty="0" err="1">
                <a:latin typeface="Arial Unicode MS" pitchFamily="32" charset="0"/>
                <a:cs typeface="Arial Unicode MS" pitchFamily="32" charset="0"/>
              </a:rPr>
              <a:t>Spearpoint</a:t>
            </a:r>
            <a:r>
              <a:rPr lang="en-US" sz="900" dirty="0">
                <a:latin typeface="Arial Unicode MS" pitchFamily="32" charset="0"/>
                <a:cs typeface="Arial Unicode MS" pitchFamily="32" charset="0"/>
              </a:rPr>
              <a:t>, and Alan Hay, National Institute for Medical Research, London.</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fld id="{5CB4133D-1A76-43BA-BAFE-4FE995F93E31}" type="slidenum">
              <a:rPr lang="en-AU"/>
              <a:pPr/>
              <a:t>18</a:t>
            </a:fld>
            <a:endParaRPr lang="en-AU"/>
          </a:p>
        </p:txBody>
      </p:sp>
      <p:sp>
        <p:nvSpPr>
          <p:cNvPr id="18435"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18436"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buFontTx/>
              <a:buNone/>
            </a:pPr>
            <a:r>
              <a:rPr lang="ko-KR" altLang="en-US" sz="1200" dirty="0" smtClean="0">
                <a:solidFill>
                  <a:schemeClr val="tx1"/>
                </a:solidFill>
              </a:rPr>
              <a:t>독감바이러스의 항원성의 변화 즉 새로운 형</a:t>
            </a:r>
            <a:r>
              <a:rPr lang="en-US" altLang="ko-KR" sz="1200" dirty="0" smtClean="0">
                <a:solidFill>
                  <a:schemeClr val="tx1"/>
                </a:solidFill>
              </a:rPr>
              <a:t>(type)</a:t>
            </a:r>
            <a:r>
              <a:rPr lang="ko-KR" altLang="en-US" sz="1200" dirty="0" smtClean="0">
                <a:solidFill>
                  <a:schemeClr val="tx1"/>
                </a:solidFill>
              </a:rPr>
              <a:t>의 발생은 기존의 </a:t>
            </a:r>
            <a:r>
              <a:rPr lang="en-US" altLang="ko-KR" sz="1200" dirty="0" smtClean="0">
                <a:solidFill>
                  <a:schemeClr val="tx1"/>
                </a:solidFill>
              </a:rPr>
              <a:t>HA</a:t>
            </a:r>
            <a:r>
              <a:rPr lang="ko-KR" altLang="en-US" sz="1200" dirty="0" smtClean="0">
                <a:solidFill>
                  <a:schemeClr val="tx1"/>
                </a:solidFill>
              </a:rPr>
              <a:t>와 </a:t>
            </a:r>
            <a:r>
              <a:rPr lang="en-US" altLang="ko-KR" sz="1200" dirty="0" smtClean="0">
                <a:solidFill>
                  <a:schemeClr val="tx1"/>
                </a:solidFill>
              </a:rPr>
              <a:t>NA</a:t>
            </a:r>
            <a:r>
              <a:rPr lang="ko-KR" altLang="en-US" sz="1200" dirty="0" smtClean="0">
                <a:solidFill>
                  <a:schemeClr val="tx1"/>
                </a:solidFill>
              </a:rPr>
              <a:t>의 변화로 나타나며</a:t>
            </a:r>
            <a:r>
              <a:rPr lang="en-US" altLang="ko-KR" sz="1200" dirty="0" smtClean="0">
                <a:solidFill>
                  <a:schemeClr val="tx1"/>
                </a:solidFill>
              </a:rPr>
              <a:t>, </a:t>
            </a:r>
            <a:r>
              <a:rPr lang="ko-KR" altLang="en-US" sz="1200" dirty="0" smtClean="0">
                <a:solidFill>
                  <a:schemeClr val="tx1"/>
                </a:solidFill>
              </a:rPr>
              <a:t>새로운 독감 전염병 발생</a:t>
            </a:r>
            <a:endParaRPr lang="en-US" altLang="ko-KR" sz="1200" dirty="0" smtClean="0">
              <a:solidFill>
                <a:schemeClr val="tx1"/>
              </a:solidFill>
            </a:endParaRPr>
          </a:p>
          <a:p>
            <a:pPr>
              <a:lnSpc>
                <a:spcPct val="90000"/>
              </a:lnSpc>
              <a:buFontTx/>
              <a:buNone/>
            </a:pPr>
            <a:r>
              <a:rPr lang="ko-KR" altLang="en-US" sz="1200" dirty="0" smtClean="0">
                <a:solidFill>
                  <a:schemeClr val="tx1"/>
                </a:solidFill>
              </a:rPr>
              <a:t>의 원인이 된다</a:t>
            </a:r>
            <a:r>
              <a:rPr lang="en-US" altLang="ko-KR" sz="1200" dirty="0" smtClean="0">
                <a:solidFill>
                  <a:schemeClr val="tx1"/>
                </a:solidFill>
              </a:rPr>
              <a:t>.</a:t>
            </a:r>
          </a:p>
          <a:p>
            <a:pPr>
              <a:spcBef>
                <a:spcPct val="0"/>
              </a:spcBef>
            </a:pPr>
            <a:endParaRPr lang="en-GB"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IPF </a:t>
            </a:r>
            <a:r>
              <a:rPr lang="ko-KR" altLang="en-US" dirty="0" smtClean="0"/>
              <a:t>의 진단 기준에는 이렇게 </a:t>
            </a:r>
            <a:r>
              <a:rPr lang="en-US" altLang="ko-KR" dirty="0" smtClean="0"/>
              <a:t>major</a:t>
            </a:r>
            <a:r>
              <a:rPr lang="en-US" altLang="ko-KR" baseline="0" dirty="0" smtClean="0"/>
              <a:t> criteria </a:t>
            </a:r>
            <a:r>
              <a:rPr lang="ko-KR" altLang="en-US" baseline="0" dirty="0" smtClean="0"/>
              <a:t>로  </a:t>
            </a:r>
            <a:r>
              <a:rPr lang="en-US" altLang="ko-KR" baseline="0" dirty="0" smtClean="0"/>
              <a:t>ILD </a:t>
            </a:r>
            <a:r>
              <a:rPr lang="ko-KR" altLang="en-US" baseline="0" dirty="0" smtClean="0"/>
              <a:t>를 </a:t>
            </a:r>
            <a:r>
              <a:rPr lang="ko-KR" altLang="en-US" baseline="0" dirty="0" err="1" smtClean="0"/>
              <a:t>일으킬수</a:t>
            </a:r>
            <a:r>
              <a:rPr lang="ko-KR" altLang="en-US" baseline="0" dirty="0" smtClean="0"/>
              <a:t> 있는 다른 원인들</a:t>
            </a:r>
            <a:endParaRPr lang="en-US" altLang="ko-KR" baseline="0" dirty="0" smtClean="0"/>
          </a:p>
          <a:p>
            <a:r>
              <a:rPr lang="en-US" altLang="ko-KR" baseline="0" dirty="0" smtClean="0"/>
              <a:t>CTD </a:t>
            </a:r>
            <a:r>
              <a:rPr lang="ko-KR" altLang="en-US" baseline="0" dirty="0" smtClean="0"/>
              <a:t>와 같은 을 </a:t>
            </a:r>
            <a:r>
              <a:rPr lang="en-US" altLang="ko-KR" baseline="0" dirty="0" smtClean="0"/>
              <a:t>r/o </a:t>
            </a:r>
            <a:r>
              <a:rPr lang="ko-KR" altLang="en-US" baseline="0" dirty="0" smtClean="0"/>
              <a:t>한 뒤에야 </a:t>
            </a:r>
            <a:r>
              <a:rPr lang="en-US" altLang="ko-KR" baseline="0" dirty="0" smtClean="0"/>
              <a:t>IPF </a:t>
            </a:r>
            <a:r>
              <a:rPr lang="ko-KR" altLang="en-US" baseline="0" dirty="0" smtClean="0"/>
              <a:t>를 진단 </a:t>
            </a:r>
            <a:r>
              <a:rPr lang="ko-KR" altLang="en-US" baseline="0" dirty="0" err="1" smtClean="0"/>
              <a:t>할수</a:t>
            </a:r>
            <a:r>
              <a:rPr lang="ko-KR" altLang="en-US" baseline="0" dirty="0" smtClean="0"/>
              <a:t> 있다고 </a:t>
            </a:r>
            <a:r>
              <a:rPr lang="ko-KR" altLang="en-US" baseline="0" dirty="0" err="1" smtClean="0"/>
              <a:t>정의내리고</a:t>
            </a:r>
            <a:r>
              <a:rPr lang="ko-KR" altLang="en-US" baseline="0" dirty="0" smtClean="0"/>
              <a:t> 있습니다</a:t>
            </a:r>
            <a:r>
              <a:rPr lang="en-US" altLang="ko-KR" baseline="0" dirty="0" smtClean="0"/>
              <a:t>.  </a:t>
            </a:r>
          </a:p>
          <a:p>
            <a:endParaRPr lang="ko-KR" altLang="en-US" dirty="0"/>
          </a:p>
        </p:txBody>
      </p:sp>
      <p:sp>
        <p:nvSpPr>
          <p:cNvPr id="4" name="슬라이드 번호 개체 틀 3"/>
          <p:cNvSpPr>
            <a:spLocks noGrp="1"/>
          </p:cNvSpPr>
          <p:nvPr>
            <p:ph type="sldNum" sz="quarter" idx="10"/>
          </p:nvPr>
        </p:nvSpPr>
        <p:spPr/>
        <p:txBody>
          <a:bodyPr/>
          <a:lstStyle/>
          <a:p>
            <a:pPr>
              <a:defRPr/>
            </a:pPr>
            <a:fld id="{031D69FE-1E9C-4DEF-8E98-BD06537F9FA1}" type="slidenum">
              <a:rPr lang="ko-KR" altLang="en-US" smtClean="0"/>
              <a:pPr>
                <a:defRPr/>
              </a:pPr>
              <a:t>19</a:t>
            </a:fld>
            <a:endParaRPr lang="ko-KR" altLang="en-US"/>
          </a:p>
        </p:txBody>
      </p:sp>
    </p:spTree>
    <p:extLst>
      <p:ext uri="{BB962C8B-B14F-4D97-AF65-F5344CB8AC3E}">
        <p14:creationId xmlns:p14="http://schemas.microsoft.com/office/powerpoint/2010/main" val="10718107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CTD </a:t>
            </a:r>
            <a:r>
              <a:rPr lang="ko-KR" altLang="en-US" dirty="0" smtClean="0"/>
              <a:t>에서 </a:t>
            </a:r>
            <a:r>
              <a:rPr lang="en-US" altLang="ko-KR" dirty="0" smtClean="0"/>
              <a:t>lung involvement </a:t>
            </a:r>
            <a:r>
              <a:rPr lang="ko-KR" altLang="en-US" dirty="0" smtClean="0"/>
              <a:t>는 흔하며</a:t>
            </a:r>
            <a:r>
              <a:rPr lang="en-US" altLang="ko-KR" dirty="0" smtClean="0"/>
              <a:t>, morbidity</a:t>
            </a:r>
            <a:r>
              <a:rPr lang="ko-KR" altLang="en-US" dirty="0" smtClean="0"/>
              <a:t>와 </a:t>
            </a:r>
            <a:r>
              <a:rPr lang="en-US" altLang="ko-KR" dirty="0" smtClean="0"/>
              <a:t>survival </a:t>
            </a:r>
            <a:r>
              <a:rPr lang="ko-KR" altLang="en-US" dirty="0" smtClean="0"/>
              <a:t>단축에 영향을 미칩니다</a:t>
            </a:r>
            <a:r>
              <a:rPr lang="en-US" altLang="ko-KR" dirty="0" smtClean="0"/>
              <a:t>.  I</a:t>
            </a:r>
          </a:p>
          <a:p>
            <a:r>
              <a:rPr lang="en-US" altLang="ko-KR" dirty="0" smtClean="0"/>
              <a:t>CTD-ILD</a:t>
            </a:r>
            <a:r>
              <a:rPr lang="en-US" altLang="ko-KR" baseline="0" dirty="0" smtClean="0"/>
              <a:t> </a:t>
            </a:r>
            <a:r>
              <a:rPr lang="ko-KR" altLang="en-US" baseline="0" dirty="0" smtClean="0"/>
              <a:t>는  </a:t>
            </a:r>
            <a:r>
              <a:rPr lang="en-US" altLang="ko-KR" baseline="0" dirty="0" smtClean="0"/>
              <a:t>aggressive </a:t>
            </a:r>
            <a:r>
              <a:rPr lang="ko-KR" altLang="en-US" baseline="0" dirty="0" smtClean="0"/>
              <a:t>하게  </a:t>
            </a:r>
            <a:r>
              <a:rPr lang="en-US" altLang="ko-KR" baseline="0" dirty="0" smtClean="0"/>
              <a:t>progression </a:t>
            </a:r>
            <a:r>
              <a:rPr lang="ko-KR" altLang="en-US" baseline="0" dirty="0" smtClean="0"/>
              <a:t>하는  </a:t>
            </a:r>
            <a:r>
              <a:rPr lang="en-US" altLang="ko-KR" baseline="0" dirty="0" smtClean="0"/>
              <a:t>IPF </a:t>
            </a:r>
            <a:r>
              <a:rPr lang="ko-KR" altLang="en-US" baseline="0" dirty="0" smtClean="0"/>
              <a:t>와 달리 </a:t>
            </a:r>
            <a:r>
              <a:rPr lang="en-US" altLang="ko-KR" baseline="0" dirty="0" smtClean="0"/>
              <a:t>limited, stable </a:t>
            </a:r>
            <a:r>
              <a:rPr lang="ko-KR" altLang="en-US" baseline="0" dirty="0" smtClean="0"/>
              <a:t>해서 치료를 요하지 않는 비율이 </a:t>
            </a:r>
            <a:endParaRPr lang="en-US" altLang="ko-KR" baseline="0" dirty="0" smtClean="0"/>
          </a:p>
          <a:p>
            <a:r>
              <a:rPr lang="ko-KR" altLang="en-US" baseline="0" dirty="0" smtClean="0"/>
              <a:t>높기는 하나</a:t>
            </a:r>
            <a:r>
              <a:rPr lang="en-US" altLang="ko-KR" baseline="0" dirty="0" smtClean="0"/>
              <a:t>, </a:t>
            </a:r>
            <a:r>
              <a:rPr lang="ko-KR" altLang="en-US" baseline="0" dirty="0" smtClean="0"/>
              <a:t>어떤  </a:t>
            </a:r>
            <a:r>
              <a:rPr lang="en-US" altLang="ko-KR" baseline="0" dirty="0" smtClean="0"/>
              <a:t>CTD_ILD </a:t>
            </a:r>
            <a:r>
              <a:rPr lang="ko-KR" altLang="en-US" baseline="0" dirty="0" smtClean="0"/>
              <a:t>는 </a:t>
            </a:r>
            <a:r>
              <a:rPr lang="en-US" altLang="ko-KR" baseline="0" dirty="0" smtClean="0"/>
              <a:t>severe </a:t>
            </a:r>
            <a:r>
              <a:rPr lang="ko-KR" altLang="en-US" baseline="0" dirty="0" smtClean="0"/>
              <a:t>하게 </a:t>
            </a:r>
            <a:r>
              <a:rPr lang="en-US" altLang="ko-KR" baseline="0" dirty="0" smtClean="0"/>
              <a:t>progression </a:t>
            </a:r>
            <a:r>
              <a:rPr lang="ko-KR" altLang="en-US" baseline="0" dirty="0" smtClean="0"/>
              <a:t>하기 때문에 즉각적인 치료를 필요로 </a:t>
            </a:r>
            <a:r>
              <a:rPr lang="ko-KR" altLang="en-US" baseline="0" dirty="0" err="1" smtClean="0"/>
              <a:t>할수</a:t>
            </a:r>
            <a:r>
              <a:rPr lang="ko-KR" altLang="en-US" baseline="0" dirty="0" smtClean="0"/>
              <a:t> 있습니다</a:t>
            </a:r>
            <a:r>
              <a:rPr lang="en-US" altLang="ko-KR" baseline="0" dirty="0" smtClean="0"/>
              <a:t>.</a:t>
            </a:r>
          </a:p>
          <a:p>
            <a:r>
              <a:rPr lang="ko-KR" altLang="en-US" dirty="0" smtClean="0"/>
              <a:t>그렇기 때문에  </a:t>
            </a:r>
            <a:r>
              <a:rPr lang="en-US" altLang="ko-KR" dirty="0" smtClean="0"/>
              <a:t>CTD-ILD </a:t>
            </a:r>
            <a:r>
              <a:rPr lang="ko-KR" altLang="en-US" dirty="0" smtClean="0"/>
              <a:t>와  </a:t>
            </a:r>
            <a:r>
              <a:rPr lang="en-US" altLang="ko-KR" dirty="0" smtClean="0"/>
              <a:t>IPF </a:t>
            </a:r>
            <a:r>
              <a:rPr lang="ko-KR" altLang="en-US" dirty="0" smtClean="0"/>
              <a:t>를 감별하는 것이 중요한데</a:t>
            </a:r>
            <a:r>
              <a:rPr lang="en-US" altLang="ko-KR" dirty="0" smtClean="0"/>
              <a:t>, </a:t>
            </a:r>
          </a:p>
          <a:p>
            <a:r>
              <a:rPr lang="en-US" altLang="ko-KR" dirty="0" smtClean="0"/>
              <a:t>CTD-ILD </a:t>
            </a:r>
            <a:r>
              <a:rPr lang="ko-KR" altLang="en-US" dirty="0" smtClean="0"/>
              <a:t>라 하더라도  </a:t>
            </a:r>
            <a:r>
              <a:rPr lang="en-US" altLang="ko-KR" dirty="0" smtClean="0"/>
              <a:t>lung involvement</a:t>
            </a:r>
            <a:r>
              <a:rPr lang="en-US" altLang="ko-KR" baseline="0" dirty="0" smtClean="0"/>
              <a:t> </a:t>
            </a:r>
            <a:r>
              <a:rPr lang="ko-KR" altLang="en-US" baseline="0" dirty="0" smtClean="0"/>
              <a:t>가 먼저 오는 경우에는 </a:t>
            </a:r>
            <a:r>
              <a:rPr lang="en-US" altLang="ko-KR" baseline="0" dirty="0" smtClean="0"/>
              <a:t>ILD </a:t>
            </a:r>
            <a:r>
              <a:rPr lang="ko-KR" altLang="en-US" baseline="0" dirty="0" smtClean="0"/>
              <a:t>인지  </a:t>
            </a:r>
            <a:r>
              <a:rPr lang="en-US" altLang="ko-KR" baseline="0" dirty="0" smtClean="0"/>
              <a:t>CTD_ILD </a:t>
            </a:r>
            <a:r>
              <a:rPr lang="ko-KR" altLang="en-US" baseline="0" dirty="0" smtClean="0"/>
              <a:t>인지 구별하기가 어렵다</a:t>
            </a:r>
            <a:r>
              <a:rPr lang="en-US" altLang="ko-KR" baseline="0" dirty="0" smtClean="0"/>
              <a:t>.  </a:t>
            </a:r>
            <a:endParaRPr lang="ko-KR" altLang="en-US" dirty="0"/>
          </a:p>
        </p:txBody>
      </p:sp>
      <p:sp>
        <p:nvSpPr>
          <p:cNvPr id="4" name="슬라이드 번호 개체 틀 3"/>
          <p:cNvSpPr>
            <a:spLocks noGrp="1"/>
          </p:cNvSpPr>
          <p:nvPr>
            <p:ph type="sldNum" sz="quarter" idx="10"/>
          </p:nvPr>
        </p:nvSpPr>
        <p:spPr/>
        <p:txBody>
          <a:bodyPr/>
          <a:lstStyle/>
          <a:p>
            <a:pPr>
              <a:defRPr/>
            </a:pPr>
            <a:fld id="{031D69FE-1E9C-4DEF-8E98-BD06537F9FA1}" type="slidenum">
              <a:rPr lang="ko-KR" altLang="en-US" smtClean="0"/>
              <a:pPr>
                <a:defRPr/>
              </a:pPr>
              <a:t>20</a:t>
            </a:fld>
            <a:endParaRPr lang="ko-KR" altLang="en-US"/>
          </a:p>
        </p:txBody>
      </p:sp>
    </p:spTree>
    <p:extLst>
      <p:ext uri="{BB962C8B-B14F-4D97-AF65-F5344CB8AC3E}">
        <p14:creationId xmlns:p14="http://schemas.microsoft.com/office/powerpoint/2010/main" val="14356821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indent="0" algn="l" defTabSz="914400" rtl="0" eaLnBrk="0" fontAlgn="base" latinLnBrk="1" hangingPunct="0">
              <a:lnSpc>
                <a:spcPct val="100000"/>
              </a:lnSpc>
              <a:spcBef>
                <a:spcPct val="30000"/>
              </a:spcBef>
              <a:spcAft>
                <a:spcPct val="0"/>
              </a:spcAft>
              <a:buClrTx/>
              <a:buSzTx/>
              <a:buFontTx/>
              <a:buNone/>
              <a:tabLst/>
              <a:defRPr/>
            </a:pPr>
            <a:r>
              <a:rPr lang="en-US" altLang="ko-KR" dirty="0" smtClean="0"/>
              <a:t>, were also elevated in epithelial cells exposed to secretory factors from H5N1-infected macrophages. </a:t>
            </a:r>
          </a:p>
          <a:p>
            <a:endParaRPr lang="ko-KR" altLang="en-US" dirty="0"/>
          </a:p>
        </p:txBody>
      </p:sp>
      <p:sp>
        <p:nvSpPr>
          <p:cNvPr id="4" name="슬라이드 번호 개체 틀 3"/>
          <p:cNvSpPr>
            <a:spLocks noGrp="1"/>
          </p:cNvSpPr>
          <p:nvPr>
            <p:ph type="sldNum" sz="quarter" idx="10"/>
          </p:nvPr>
        </p:nvSpPr>
        <p:spPr/>
        <p:txBody>
          <a:bodyPr/>
          <a:lstStyle/>
          <a:p>
            <a:pPr>
              <a:defRPr/>
            </a:pPr>
            <a:fld id="{031D69FE-1E9C-4DEF-8E98-BD06537F9FA1}" type="slidenum">
              <a:rPr lang="ko-KR" altLang="en-US" smtClean="0"/>
              <a:pPr>
                <a:defRPr/>
              </a:pPr>
              <a:t>26</a:t>
            </a:fld>
            <a:endParaRPr lang="ko-KR" altLang="en-US"/>
          </a:p>
        </p:txBody>
      </p:sp>
    </p:spTree>
    <p:extLst>
      <p:ext uri="{BB962C8B-B14F-4D97-AF65-F5344CB8AC3E}">
        <p14:creationId xmlns:p14="http://schemas.microsoft.com/office/powerpoint/2010/main" val="6251575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pPr>
              <a:defRPr/>
            </a:pPr>
            <a:fld id="{031D69FE-1E9C-4DEF-8E98-BD06537F9FA1}" type="slidenum">
              <a:rPr lang="ko-KR" altLang="en-US" smtClean="0"/>
              <a:pPr>
                <a:defRPr/>
              </a:pPr>
              <a:t>30</a:t>
            </a:fld>
            <a:endParaRPr lang="ko-KR" altLang="en-US"/>
          </a:p>
        </p:txBody>
      </p:sp>
    </p:spTree>
    <p:extLst>
      <p:ext uri="{BB962C8B-B14F-4D97-AF65-F5344CB8AC3E}">
        <p14:creationId xmlns:p14="http://schemas.microsoft.com/office/powerpoint/2010/main" val="31518614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pPr>
              <a:defRPr/>
            </a:pPr>
            <a:fld id="{031D69FE-1E9C-4DEF-8E98-BD06537F9FA1}" type="slidenum">
              <a:rPr lang="ko-KR" altLang="en-US" smtClean="0"/>
              <a:pPr>
                <a:defRPr/>
              </a:pPr>
              <a:t>31</a:t>
            </a:fld>
            <a:endParaRPr lang="ko-KR" altLang="en-US"/>
          </a:p>
        </p:txBody>
      </p:sp>
    </p:spTree>
    <p:extLst>
      <p:ext uri="{BB962C8B-B14F-4D97-AF65-F5344CB8AC3E}">
        <p14:creationId xmlns:p14="http://schemas.microsoft.com/office/powerpoint/2010/main" val="31518614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pPr>
              <a:defRPr/>
            </a:pPr>
            <a:fld id="{031D69FE-1E9C-4DEF-8E98-BD06537F9FA1}" type="slidenum">
              <a:rPr lang="ko-KR" altLang="en-US" smtClean="0"/>
              <a:pPr>
                <a:defRPr/>
              </a:pPr>
              <a:t>32</a:t>
            </a:fld>
            <a:endParaRPr lang="ko-KR" altLang="en-US"/>
          </a:p>
        </p:txBody>
      </p:sp>
    </p:spTree>
    <p:extLst>
      <p:ext uri="{BB962C8B-B14F-4D97-AF65-F5344CB8AC3E}">
        <p14:creationId xmlns:p14="http://schemas.microsoft.com/office/powerpoint/2010/main" val="31518614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pPr>
              <a:defRPr/>
            </a:pPr>
            <a:fld id="{031D69FE-1E9C-4DEF-8E98-BD06537F9FA1}" type="slidenum">
              <a:rPr lang="ko-KR" altLang="en-US" smtClean="0"/>
              <a:pPr>
                <a:defRPr/>
              </a:pPr>
              <a:t>33</a:t>
            </a:fld>
            <a:endParaRPr lang="ko-KR" altLang="en-US"/>
          </a:p>
        </p:txBody>
      </p:sp>
    </p:spTree>
    <p:extLst>
      <p:ext uri="{BB962C8B-B14F-4D97-AF65-F5344CB8AC3E}">
        <p14:creationId xmlns:p14="http://schemas.microsoft.com/office/powerpoint/2010/main" val="31518614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pPr>
              <a:defRPr/>
            </a:pPr>
            <a:fld id="{031D69FE-1E9C-4DEF-8E98-BD06537F9FA1}" type="slidenum">
              <a:rPr lang="ko-KR" altLang="en-US" smtClean="0"/>
              <a:pPr>
                <a:defRPr/>
              </a:pPr>
              <a:t>7</a:t>
            </a:fld>
            <a:endParaRPr lang="ko-KR" altLang="en-US"/>
          </a:p>
        </p:txBody>
      </p:sp>
    </p:spTree>
    <p:extLst>
      <p:ext uri="{BB962C8B-B14F-4D97-AF65-F5344CB8AC3E}">
        <p14:creationId xmlns:p14="http://schemas.microsoft.com/office/powerpoint/2010/main" val="10718107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pPr>
              <a:defRPr/>
            </a:pPr>
            <a:fld id="{031D69FE-1E9C-4DEF-8E98-BD06537F9FA1}" type="slidenum">
              <a:rPr lang="ko-KR" altLang="en-US" smtClean="0"/>
              <a:pPr>
                <a:defRPr/>
              </a:pPr>
              <a:t>34</a:t>
            </a:fld>
            <a:endParaRPr lang="ko-KR" altLang="en-US"/>
          </a:p>
        </p:txBody>
      </p:sp>
    </p:spTree>
    <p:extLst>
      <p:ext uri="{BB962C8B-B14F-4D97-AF65-F5344CB8AC3E}">
        <p14:creationId xmlns:p14="http://schemas.microsoft.com/office/powerpoint/2010/main" val="31518614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pPr>
              <a:defRPr/>
            </a:pPr>
            <a:fld id="{031D69FE-1E9C-4DEF-8E98-BD06537F9FA1}" type="slidenum">
              <a:rPr lang="ko-KR" altLang="en-US" smtClean="0"/>
              <a:pPr>
                <a:defRPr/>
              </a:pPr>
              <a:t>35</a:t>
            </a:fld>
            <a:endParaRPr lang="ko-KR" altLang="en-US"/>
          </a:p>
        </p:txBody>
      </p:sp>
    </p:spTree>
    <p:extLst>
      <p:ext uri="{BB962C8B-B14F-4D97-AF65-F5344CB8AC3E}">
        <p14:creationId xmlns:p14="http://schemas.microsoft.com/office/powerpoint/2010/main" val="31518614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pPr>
              <a:defRPr/>
            </a:pPr>
            <a:fld id="{031D69FE-1E9C-4DEF-8E98-BD06537F9FA1}" type="slidenum">
              <a:rPr lang="ko-KR" altLang="en-US" smtClean="0"/>
              <a:pPr>
                <a:defRPr/>
              </a:pPr>
              <a:t>36</a:t>
            </a:fld>
            <a:endParaRPr lang="ko-KR" altLang="en-US"/>
          </a:p>
        </p:txBody>
      </p:sp>
    </p:spTree>
    <p:extLst>
      <p:ext uri="{BB962C8B-B14F-4D97-AF65-F5344CB8AC3E}">
        <p14:creationId xmlns:p14="http://schemas.microsoft.com/office/powerpoint/2010/main" val="31518614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pPr>
              <a:defRPr/>
            </a:pPr>
            <a:fld id="{031D69FE-1E9C-4DEF-8E98-BD06537F9FA1}" type="slidenum">
              <a:rPr lang="ko-KR" altLang="en-US" smtClean="0"/>
              <a:pPr>
                <a:defRPr/>
              </a:pPr>
              <a:t>37</a:t>
            </a:fld>
            <a:endParaRPr lang="ko-KR" altLang="en-US"/>
          </a:p>
        </p:txBody>
      </p:sp>
    </p:spTree>
    <p:extLst>
      <p:ext uri="{BB962C8B-B14F-4D97-AF65-F5344CB8AC3E}">
        <p14:creationId xmlns:p14="http://schemas.microsoft.com/office/powerpoint/2010/main" val="31518614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pPr>
              <a:defRPr/>
            </a:pPr>
            <a:fld id="{031D69FE-1E9C-4DEF-8E98-BD06537F9FA1}" type="slidenum">
              <a:rPr lang="ko-KR" altLang="en-US" smtClean="0"/>
              <a:pPr>
                <a:defRPr/>
              </a:pPr>
              <a:t>38</a:t>
            </a:fld>
            <a:endParaRPr lang="ko-KR" altLang="en-US"/>
          </a:p>
        </p:txBody>
      </p:sp>
    </p:spTree>
    <p:extLst>
      <p:ext uri="{BB962C8B-B14F-4D97-AF65-F5344CB8AC3E}">
        <p14:creationId xmlns:p14="http://schemas.microsoft.com/office/powerpoint/2010/main" val="31518614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pPr>
              <a:defRPr/>
            </a:pPr>
            <a:fld id="{031D69FE-1E9C-4DEF-8E98-BD06537F9FA1}" type="slidenum">
              <a:rPr lang="ko-KR" altLang="en-US" smtClean="0"/>
              <a:pPr>
                <a:defRPr/>
              </a:pPr>
              <a:t>39</a:t>
            </a:fld>
            <a:endParaRPr lang="ko-KR" altLang="en-US"/>
          </a:p>
        </p:txBody>
      </p:sp>
    </p:spTree>
    <p:extLst>
      <p:ext uri="{BB962C8B-B14F-4D97-AF65-F5344CB8AC3E}">
        <p14:creationId xmlns:p14="http://schemas.microsoft.com/office/powerpoint/2010/main" val="31518614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pPr>
              <a:defRPr/>
            </a:pPr>
            <a:fld id="{031D69FE-1E9C-4DEF-8E98-BD06537F9FA1}" type="slidenum">
              <a:rPr lang="ko-KR" altLang="en-US" smtClean="0"/>
              <a:pPr>
                <a:defRPr/>
              </a:pPr>
              <a:t>40</a:t>
            </a:fld>
            <a:endParaRPr lang="ko-KR" altLang="en-US"/>
          </a:p>
        </p:txBody>
      </p:sp>
    </p:spTree>
    <p:extLst>
      <p:ext uri="{BB962C8B-B14F-4D97-AF65-F5344CB8AC3E}">
        <p14:creationId xmlns:p14="http://schemas.microsoft.com/office/powerpoint/2010/main" val="31518614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pPr>
              <a:defRPr/>
            </a:pPr>
            <a:fld id="{031D69FE-1E9C-4DEF-8E98-BD06537F9FA1}" type="slidenum">
              <a:rPr lang="ko-KR" altLang="en-US" smtClean="0"/>
              <a:pPr>
                <a:defRPr/>
              </a:pPr>
              <a:t>41</a:t>
            </a:fld>
            <a:endParaRPr lang="ko-KR" altLang="en-US"/>
          </a:p>
        </p:txBody>
      </p:sp>
    </p:spTree>
    <p:extLst>
      <p:ext uri="{BB962C8B-B14F-4D97-AF65-F5344CB8AC3E}">
        <p14:creationId xmlns:p14="http://schemas.microsoft.com/office/powerpoint/2010/main" val="31518614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pPr>
              <a:defRPr/>
            </a:pPr>
            <a:fld id="{031D69FE-1E9C-4DEF-8E98-BD06537F9FA1}" type="slidenum">
              <a:rPr lang="ko-KR" altLang="en-US" smtClean="0"/>
              <a:pPr>
                <a:defRPr/>
              </a:pPr>
              <a:t>42</a:t>
            </a:fld>
            <a:endParaRPr lang="ko-KR" altLang="en-US"/>
          </a:p>
        </p:txBody>
      </p:sp>
    </p:spTree>
    <p:extLst>
      <p:ext uri="{BB962C8B-B14F-4D97-AF65-F5344CB8AC3E}">
        <p14:creationId xmlns:p14="http://schemas.microsoft.com/office/powerpoint/2010/main" val="31518614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pPr>
              <a:defRPr/>
            </a:pPr>
            <a:fld id="{031D69FE-1E9C-4DEF-8E98-BD06537F9FA1}" type="slidenum">
              <a:rPr lang="ko-KR" altLang="en-US" smtClean="0"/>
              <a:pPr>
                <a:defRPr/>
              </a:pPr>
              <a:t>43</a:t>
            </a:fld>
            <a:endParaRPr lang="ko-KR" altLang="en-US"/>
          </a:p>
        </p:txBody>
      </p:sp>
    </p:spTree>
    <p:extLst>
      <p:ext uri="{BB962C8B-B14F-4D97-AF65-F5344CB8AC3E}">
        <p14:creationId xmlns:p14="http://schemas.microsoft.com/office/powerpoint/2010/main" val="31518614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baseline="0" dirty="0" smtClean="0"/>
              <a:t>  </a:t>
            </a:r>
          </a:p>
          <a:p>
            <a:endParaRPr lang="ko-KR" altLang="en-US" dirty="0"/>
          </a:p>
        </p:txBody>
      </p:sp>
      <p:sp>
        <p:nvSpPr>
          <p:cNvPr id="4" name="슬라이드 번호 개체 틀 3"/>
          <p:cNvSpPr>
            <a:spLocks noGrp="1"/>
          </p:cNvSpPr>
          <p:nvPr>
            <p:ph type="sldNum" sz="quarter" idx="10"/>
          </p:nvPr>
        </p:nvSpPr>
        <p:spPr/>
        <p:txBody>
          <a:bodyPr/>
          <a:lstStyle/>
          <a:p>
            <a:pPr>
              <a:defRPr/>
            </a:pPr>
            <a:fld id="{031D69FE-1E9C-4DEF-8E98-BD06537F9FA1}" type="slidenum">
              <a:rPr lang="ko-KR" altLang="en-US" smtClean="0"/>
              <a:pPr>
                <a:defRPr/>
              </a:pPr>
              <a:t>8</a:t>
            </a:fld>
            <a:endParaRPr lang="ko-KR" altLang="en-US"/>
          </a:p>
        </p:txBody>
      </p:sp>
    </p:spTree>
    <p:extLst>
      <p:ext uri="{BB962C8B-B14F-4D97-AF65-F5344CB8AC3E}">
        <p14:creationId xmlns:p14="http://schemas.microsoft.com/office/powerpoint/2010/main" val="10718107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pPr>
              <a:defRPr/>
            </a:pPr>
            <a:fld id="{031D69FE-1E9C-4DEF-8E98-BD06537F9FA1}" type="slidenum">
              <a:rPr lang="ko-KR" altLang="en-US" smtClean="0"/>
              <a:pPr>
                <a:defRPr/>
              </a:pPr>
              <a:t>44</a:t>
            </a:fld>
            <a:endParaRPr lang="ko-KR" altLang="en-US"/>
          </a:p>
        </p:txBody>
      </p:sp>
    </p:spTree>
    <p:extLst>
      <p:ext uri="{BB962C8B-B14F-4D97-AF65-F5344CB8AC3E}">
        <p14:creationId xmlns:p14="http://schemas.microsoft.com/office/powerpoint/2010/main" val="31518614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pPr>
              <a:defRPr/>
            </a:pPr>
            <a:fld id="{031D69FE-1E9C-4DEF-8E98-BD06537F9FA1}" type="slidenum">
              <a:rPr lang="ko-KR" altLang="en-US" smtClean="0"/>
              <a:pPr>
                <a:defRPr/>
              </a:pPr>
              <a:t>45</a:t>
            </a:fld>
            <a:endParaRPr lang="ko-KR" altLang="en-US"/>
          </a:p>
        </p:txBody>
      </p:sp>
    </p:spTree>
    <p:extLst>
      <p:ext uri="{BB962C8B-B14F-4D97-AF65-F5344CB8AC3E}">
        <p14:creationId xmlns:p14="http://schemas.microsoft.com/office/powerpoint/2010/main" val="31518614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pPr>
              <a:defRPr/>
            </a:pPr>
            <a:fld id="{031D69FE-1E9C-4DEF-8E98-BD06537F9FA1}" type="slidenum">
              <a:rPr lang="ko-KR" altLang="en-US" smtClean="0"/>
              <a:pPr>
                <a:defRPr/>
              </a:pPr>
              <a:t>46</a:t>
            </a:fld>
            <a:endParaRPr lang="ko-KR" altLang="en-US"/>
          </a:p>
        </p:txBody>
      </p:sp>
    </p:spTree>
    <p:extLst>
      <p:ext uri="{BB962C8B-B14F-4D97-AF65-F5344CB8AC3E}">
        <p14:creationId xmlns:p14="http://schemas.microsoft.com/office/powerpoint/2010/main" val="315186140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pPr>
              <a:defRPr/>
            </a:pPr>
            <a:fld id="{031D69FE-1E9C-4DEF-8E98-BD06537F9FA1}" type="slidenum">
              <a:rPr lang="ko-KR" altLang="en-US" smtClean="0"/>
              <a:pPr>
                <a:defRPr/>
              </a:pPr>
              <a:t>47</a:t>
            </a:fld>
            <a:endParaRPr lang="ko-KR" altLang="en-US"/>
          </a:p>
        </p:txBody>
      </p:sp>
    </p:spTree>
    <p:extLst>
      <p:ext uri="{BB962C8B-B14F-4D97-AF65-F5344CB8AC3E}">
        <p14:creationId xmlns:p14="http://schemas.microsoft.com/office/powerpoint/2010/main" val="31518614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pPr>
              <a:defRPr/>
            </a:pPr>
            <a:fld id="{031D69FE-1E9C-4DEF-8E98-BD06537F9FA1}" type="slidenum">
              <a:rPr lang="ko-KR" altLang="en-US" smtClean="0"/>
              <a:pPr>
                <a:defRPr/>
              </a:pPr>
              <a:t>48</a:t>
            </a:fld>
            <a:endParaRPr lang="ko-KR" altLang="en-US"/>
          </a:p>
        </p:txBody>
      </p:sp>
    </p:spTree>
    <p:extLst>
      <p:ext uri="{BB962C8B-B14F-4D97-AF65-F5344CB8AC3E}">
        <p14:creationId xmlns:p14="http://schemas.microsoft.com/office/powerpoint/2010/main" val="315186140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smtClean="0"/>
              <a:t>그러나 </a:t>
            </a:r>
            <a:r>
              <a:rPr lang="en-US" altLang="ko-KR" dirty="0" smtClean="0"/>
              <a:t>CTD related ILD </a:t>
            </a:r>
            <a:r>
              <a:rPr lang="ko-KR" altLang="en-US" dirty="0" smtClean="0"/>
              <a:t>또한  </a:t>
            </a:r>
            <a:r>
              <a:rPr lang="en-US" altLang="ko-KR" dirty="0" smtClean="0"/>
              <a:t>NSIP, UIP, OP, LIP ,DAD </a:t>
            </a:r>
            <a:r>
              <a:rPr lang="ko-KR" altLang="en-US" dirty="0" smtClean="0"/>
              <a:t>와 같은 다양한 특징들을 </a:t>
            </a:r>
            <a:r>
              <a:rPr lang="ko-KR" altLang="en-US" dirty="0" err="1" smtClean="0"/>
              <a:t>나타낼수</a:t>
            </a:r>
            <a:r>
              <a:rPr lang="ko-KR" altLang="en-US" dirty="0" smtClean="0"/>
              <a:t> 있기 때문에 </a:t>
            </a:r>
            <a:endParaRPr lang="en-US" altLang="ko-KR" dirty="0" smtClean="0"/>
          </a:p>
          <a:p>
            <a:r>
              <a:rPr lang="ko-KR" altLang="en-US" baseline="0" dirty="0" smtClean="0"/>
              <a:t>조직학적</a:t>
            </a:r>
            <a:r>
              <a:rPr lang="en-US" altLang="ko-KR" baseline="0" dirty="0" smtClean="0"/>
              <a:t>, </a:t>
            </a:r>
            <a:r>
              <a:rPr lang="ko-KR" altLang="en-US" baseline="0" dirty="0" smtClean="0"/>
              <a:t>영상의학적 소견들만으로는 </a:t>
            </a:r>
            <a:r>
              <a:rPr lang="en-US" altLang="ko-KR" baseline="0" dirty="0" smtClean="0"/>
              <a:t>CTD-ILD </a:t>
            </a:r>
            <a:r>
              <a:rPr lang="ko-KR" altLang="en-US" baseline="0" dirty="0" smtClean="0"/>
              <a:t>와  </a:t>
            </a:r>
            <a:r>
              <a:rPr lang="en-US" altLang="ko-KR" baseline="0" dirty="0" smtClean="0"/>
              <a:t>IPF </a:t>
            </a:r>
            <a:r>
              <a:rPr lang="ko-KR" altLang="en-US" baseline="0" dirty="0" smtClean="0"/>
              <a:t>를 감별하기가 쉽지 않습니다</a:t>
            </a:r>
            <a:r>
              <a:rPr lang="en-US" altLang="ko-KR" baseline="0" dirty="0" smtClean="0"/>
              <a:t>. </a:t>
            </a:r>
            <a:endParaRPr lang="ko-KR" altLang="en-US" dirty="0"/>
          </a:p>
        </p:txBody>
      </p:sp>
      <p:sp>
        <p:nvSpPr>
          <p:cNvPr id="4" name="슬라이드 번호 개체 틀 3"/>
          <p:cNvSpPr>
            <a:spLocks noGrp="1"/>
          </p:cNvSpPr>
          <p:nvPr>
            <p:ph type="sldNum" sz="quarter" idx="10"/>
          </p:nvPr>
        </p:nvSpPr>
        <p:spPr/>
        <p:txBody>
          <a:bodyPr/>
          <a:lstStyle/>
          <a:p>
            <a:pPr>
              <a:defRPr/>
            </a:pPr>
            <a:fld id="{031D69FE-1E9C-4DEF-8E98-BD06537F9FA1}" type="slidenum">
              <a:rPr lang="ko-KR" altLang="en-US" smtClean="0"/>
              <a:pPr>
                <a:defRPr/>
              </a:pPr>
              <a:t>49</a:t>
            </a:fld>
            <a:endParaRPr lang="ko-KR" altLang="en-US"/>
          </a:p>
        </p:txBody>
      </p:sp>
    </p:spTree>
    <p:extLst>
      <p:ext uri="{BB962C8B-B14F-4D97-AF65-F5344CB8AC3E}">
        <p14:creationId xmlns:p14="http://schemas.microsoft.com/office/powerpoint/2010/main" val="16152754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indent="0" algn="l" defTabSz="914400" rtl="0" eaLnBrk="0" fontAlgn="base" latinLnBrk="1" hangingPunct="0">
              <a:lnSpc>
                <a:spcPct val="100000"/>
              </a:lnSpc>
              <a:spcBef>
                <a:spcPct val="30000"/>
              </a:spcBef>
              <a:spcAft>
                <a:spcPct val="0"/>
              </a:spcAft>
              <a:buClrTx/>
              <a:buSzTx/>
              <a:buFontTx/>
              <a:buNone/>
              <a:tabLst/>
              <a:defRPr/>
            </a:pPr>
            <a:r>
              <a:rPr lang="en-US" altLang="ko-KR" sz="1200" dirty="0" smtClean="0">
                <a:solidFill>
                  <a:srgbClr val="00B0F0"/>
                </a:solidFill>
              </a:rPr>
              <a:t>CTD-</a:t>
            </a:r>
            <a:r>
              <a:rPr lang="en-US" altLang="ko-KR" sz="1200" baseline="0" dirty="0" smtClean="0">
                <a:solidFill>
                  <a:srgbClr val="00B0F0"/>
                </a:solidFill>
              </a:rPr>
              <a:t> lung involvement </a:t>
            </a:r>
            <a:r>
              <a:rPr lang="ko-KR" altLang="en-US" sz="1200" baseline="0" dirty="0" smtClean="0">
                <a:solidFill>
                  <a:srgbClr val="00B0F0"/>
                </a:solidFill>
              </a:rPr>
              <a:t>에서 </a:t>
            </a:r>
            <a:r>
              <a:rPr lang="ko-KR" altLang="en-US" sz="1200" baseline="0" dirty="0" err="1" smtClean="0">
                <a:solidFill>
                  <a:srgbClr val="00B0F0"/>
                </a:solidFill>
              </a:rPr>
              <a:t>폐기능</a:t>
            </a:r>
            <a:r>
              <a:rPr lang="ko-KR" altLang="en-US" sz="1200" baseline="0" dirty="0" smtClean="0">
                <a:solidFill>
                  <a:srgbClr val="00B0F0"/>
                </a:solidFill>
              </a:rPr>
              <a:t> 저하를 일으키는 기전은 크게 </a:t>
            </a:r>
            <a:r>
              <a:rPr lang="en-US" altLang="ko-KR" sz="1200" baseline="0" dirty="0" smtClean="0">
                <a:solidFill>
                  <a:srgbClr val="00B0F0"/>
                </a:solidFill>
              </a:rPr>
              <a:t>4</a:t>
            </a:r>
            <a:r>
              <a:rPr lang="ko-KR" altLang="en-US" sz="1200" baseline="0" dirty="0" smtClean="0">
                <a:solidFill>
                  <a:srgbClr val="00B0F0"/>
                </a:solidFill>
              </a:rPr>
              <a:t>가지로 </a:t>
            </a:r>
            <a:r>
              <a:rPr lang="ko-KR" altLang="en-US" sz="1200" baseline="0" dirty="0" err="1" smtClean="0">
                <a:solidFill>
                  <a:srgbClr val="00B0F0"/>
                </a:solidFill>
              </a:rPr>
              <a:t>나눌수</a:t>
            </a:r>
            <a:r>
              <a:rPr lang="ko-KR" altLang="en-US" sz="1200" baseline="0" dirty="0" smtClean="0">
                <a:solidFill>
                  <a:srgbClr val="00B0F0"/>
                </a:solidFill>
              </a:rPr>
              <a:t> 있는데 </a:t>
            </a:r>
            <a:endParaRPr lang="en-US" altLang="ko-KR" sz="1200" baseline="0" dirty="0" smtClean="0">
              <a:solidFill>
                <a:srgbClr val="00B0F0"/>
              </a:solidFill>
            </a:endParaRPr>
          </a:p>
          <a:p>
            <a:pPr marL="228600" marR="0" indent="-228600" algn="l" defTabSz="914400" rtl="0" eaLnBrk="0" fontAlgn="base" latinLnBrk="1" hangingPunct="0">
              <a:lnSpc>
                <a:spcPct val="100000"/>
              </a:lnSpc>
              <a:spcBef>
                <a:spcPct val="30000"/>
              </a:spcBef>
              <a:spcAft>
                <a:spcPct val="0"/>
              </a:spcAft>
              <a:buClrTx/>
              <a:buSzTx/>
              <a:buFontTx/>
              <a:buAutoNum type="arabicParenR"/>
              <a:tabLst/>
              <a:defRPr/>
            </a:pPr>
            <a:r>
              <a:rPr lang="ko-KR" altLang="en-US" sz="1200" baseline="0" dirty="0" smtClean="0">
                <a:solidFill>
                  <a:srgbClr val="00B0F0"/>
                </a:solidFill>
              </a:rPr>
              <a:t>먼저 </a:t>
            </a:r>
            <a:r>
              <a:rPr lang="en-US" altLang="ko-KR" sz="1200" baseline="0" dirty="0" smtClean="0">
                <a:solidFill>
                  <a:srgbClr val="00B0F0"/>
                </a:solidFill>
              </a:rPr>
              <a:t>interstitial  -&gt; </a:t>
            </a:r>
            <a:r>
              <a:rPr lang="ko-KR" altLang="en-US" sz="1200" baseline="0" dirty="0" smtClean="0">
                <a:solidFill>
                  <a:srgbClr val="00B0F0"/>
                </a:solidFill>
              </a:rPr>
              <a:t>주로 </a:t>
            </a:r>
            <a:r>
              <a:rPr lang="en-US" altLang="ko-KR" sz="1200" baseline="0" dirty="0" smtClean="0">
                <a:solidFill>
                  <a:srgbClr val="00B0F0"/>
                </a:solidFill>
              </a:rPr>
              <a:t>R </a:t>
            </a:r>
            <a:r>
              <a:rPr lang="ko-KR" altLang="en-US" sz="1200" baseline="0" dirty="0" smtClean="0">
                <a:solidFill>
                  <a:srgbClr val="00B0F0"/>
                </a:solidFill>
              </a:rPr>
              <a:t>패턴과  </a:t>
            </a:r>
            <a:r>
              <a:rPr lang="en-US" altLang="ko-KR" sz="1200" baseline="0" dirty="0" smtClean="0">
                <a:solidFill>
                  <a:srgbClr val="00B0F0"/>
                </a:solidFill>
              </a:rPr>
              <a:t>FVC, FEV1 </a:t>
            </a:r>
            <a:r>
              <a:rPr lang="ko-KR" altLang="en-US" sz="1200" baseline="0" dirty="0" smtClean="0">
                <a:solidFill>
                  <a:srgbClr val="00B0F0"/>
                </a:solidFill>
              </a:rPr>
              <a:t>및  </a:t>
            </a:r>
            <a:r>
              <a:rPr lang="en-US" altLang="ko-KR" sz="1200" baseline="0" dirty="0" smtClean="0">
                <a:solidFill>
                  <a:srgbClr val="00B0F0"/>
                </a:solidFill>
              </a:rPr>
              <a:t>DLCO </a:t>
            </a:r>
            <a:r>
              <a:rPr lang="ko-KR" altLang="en-US" sz="1200" baseline="0" dirty="0" smtClean="0">
                <a:solidFill>
                  <a:srgbClr val="00B0F0"/>
                </a:solidFill>
              </a:rPr>
              <a:t>의 감소</a:t>
            </a:r>
            <a:endParaRPr lang="en-US" altLang="ko-KR" sz="1200" baseline="0" dirty="0" smtClean="0">
              <a:solidFill>
                <a:srgbClr val="00B0F0"/>
              </a:solidFill>
            </a:endParaRPr>
          </a:p>
          <a:p>
            <a:pPr marL="228600" marR="0" indent="-228600" algn="l" defTabSz="914400" rtl="0" eaLnBrk="0" fontAlgn="base" latinLnBrk="1" hangingPunct="0">
              <a:lnSpc>
                <a:spcPct val="100000"/>
              </a:lnSpc>
              <a:spcBef>
                <a:spcPct val="30000"/>
              </a:spcBef>
              <a:spcAft>
                <a:spcPct val="0"/>
              </a:spcAft>
              <a:buClrTx/>
              <a:buSzTx/>
              <a:buFontTx/>
              <a:buAutoNum type="arabicParenR"/>
              <a:tabLst/>
              <a:defRPr/>
            </a:pPr>
            <a:r>
              <a:rPr lang="en-US" altLang="ko-KR" sz="1200" baseline="0" dirty="0" smtClean="0">
                <a:solidFill>
                  <a:srgbClr val="00B0F0"/>
                </a:solidFill>
              </a:rPr>
              <a:t>Lung volume </a:t>
            </a:r>
            <a:r>
              <a:rPr lang="ko-KR" altLang="en-US" sz="1200" baseline="0" dirty="0" smtClean="0">
                <a:solidFill>
                  <a:srgbClr val="00B0F0"/>
                </a:solidFill>
              </a:rPr>
              <a:t>은  </a:t>
            </a:r>
            <a:r>
              <a:rPr lang="en-US" altLang="ko-KR" sz="1200" baseline="0" dirty="0" smtClean="0">
                <a:solidFill>
                  <a:srgbClr val="00B0F0"/>
                </a:solidFill>
              </a:rPr>
              <a:t>normal </a:t>
            </a:r>
            <a:r>
              <a:rPr lang="ko-KR" altLang="en-US" sz="1200" baseline="0" dirty="0" smtClean="0">
                <a:solidFill>
                  <a:srgbClr val="00B0F0"/>
                </a:solidFill>
              </a:rPr>
              <a:t>이거나</a:t>
            </a:r>
            <a:r>
              <a:rPr lang="en-US" altLang="ko-KR" sz="1200" baseline="0" dirty="0" smtClean="0">
                <a:solidFill>
                  <a:srgbClr val="00B0F0"/>
                </a:solidFill>
              </a:rPr>
              <a:t>,  CT </a:t>
            </a:r>
            <a:r>
              <a:rPr lang="ko-KR" altLang="en-US" sz="1200" baseline="0" dirty="0" smtClean="0">
                <a:solidFill>
                  <a:srgbClr val="00B0F0"/>
                </a:solidFill>
              </a:rPr>
              <a:t>상  </a:t>
            </a:r>
            <a:r>
              <a:rPr lang="en-US" altLang="ko-KR" sz="1200" baseline="0" dirty="0" smtClean="0">
                <a:solidFill>
                  <a:srgbClr val="00B0F0"/>
                </a:solidFill>
              </a:rPr>
              <a:t>ILD </a:t>
            </a:r>
            <a:r>
              <a:rPr lang="ko-KR" altLang="en-US" sz="1200" baseline="0" dirty="0" smtClean="0">
                <a:solidFill>
                  <a:srgbClr val="00B0F0"/>
                </a:solidFill>
              </a:rPr>
              <a:t>의  </a:t>
            </a:r>
            <a:r>
              <a:rPr lang="en-US" altLang="ko-KR" sz="1200" baseline="0" dirty="0" smtClean="0">
                <a:solidFill>
                  <a:srgbClr val="00B0F0"/>
                </a:solidFill>
              </a:rPr>
              <a:t>extent</a:t>
            </a:r>
            <a:r>
              <a:rPr lang="ko-KR" altLang="en-US" sz="1200" baseline="0" dirty="0" smtClean="0">
                <a:solidFill>
                  <a:srgbClr val="00B0F0"/>
                </a:solidFill>
              </a:rPr>
              <a:t>에 비해  </a:t>
            </a:r>
            <a:r>
              <a:rPr lang="en-US" altLang="ko-KR" sz="1200" baseline="0" dirty="0" smtClean="0">
                <a:solidFill>
                  <a:srgbClr val="00B0F0"/>
                </a:solidFill>
              </a:rPr>
              <a:t>DLCO </a:t>
            </a:r>
            <a:r>
              <a:rPr lang="ko-KR" altLang="en-US" sz="1200" baseline="0" dirty="0" smtClean="0">
                <a:solidFill>
                  <a:srgbClr val="00B0F0"/>
                </a:solidFill>
              </a:rPr>
              <a:t>가 낮은 경우에는  </a:t>
            </a:r>
            <a:r>
              <a:rPr lang="en-US" altLang="ko-KR" sz="1200" baseline="0" dirty="0" err="1" smtClean="0">
                <a:solidFill>
                  <a:srgbClr val="00B0F0"/>
                </a:solidFill>
              </a:rPr>
              <a:t>pul</a:t>
            </a:r>
            <a:r>
              <a:rPr lang="en-US" altLang="ko-KR" sz="1200" baseline="0" dirty="0" smtClean="0">
                <a:solidFill>
                  <a:srgbClr val="00B0F0"/>
                </a:solidFill>
              </a:rPr>
              <a:t>. Vascular </a:t>
            </a:r>
            <a:endParaRPr lang="en-US" altLang="ko-KR" sz="1200" dirty="0" smtClean="0">
              <a:solidFill>
                <a:srgbClr val="00B0F0"/>
              </a:solidFill>
            </a:endParaRPr>
          </a:p>
          <a:p>
            <a:pPr marL="0" marR="0" indent="0" algn="l" defTabSz="914400" rtl="0" eaLnBrk="0" fontAlgn="base" latinLnBrk="1" hangingPunct="0">
              <a:lnSpc>
                <a:spcPct val="100000"/>
              </a:lnSpc>
              <a:spcBef>
                <a:spcPct val="30000"/>
              </a:spcBef>
              <a:spcAft>
                <a:spcPct val="0"/>
              </a:spcAft>
              <a:buClrTx/>
              <a:buSzTx/>
              <a:buFontTx/>
              <a:buNone/>
              <a:tabLst/>
              <a:defRPr/>
            </a:pPr>
            <a:r>
              <a:rPr lang="en-US" altLang="ko-KR" dirty="0" smtClean="0"/>
              <a:t>Disease</a:t>
            </a:r>
            <a:r>
              <a:rPr lang="en-US" altLang="ko-KR" baseline="0" dirty="0" smtClean="0"/>
              <a:t> </a:t>
            </a:r>
            <a:r>
              <a:rPr lang="ko-KR" altLang="en-US" baseline="0" dirty="0" smtClean="0"/>
              <a:t>가능성을 </a:t>
            </a:r>
            <a:r>
              <a:rPr lang="ko-KR" altLang="en-US" baseline="0" dirty="0" err="1" smtClean="0"/>
              <a:t>염두해두고</a:t>
            </a:r>
            <a:r>
              <a:rPr lang="ko-KR" altLang="en-US" baseline="0" dirty="0" smtClean="0"/>
              <a:t>  </a:t>
            </a:r>
            <a:r>
              <a:rPr lang="en-US" altLang="ko-KR" baseline="0" dirty="0" err="1" smtClean="0"/>
              <a:t>pul</a:t>
            </a:r>
            <a:r>
              <a:rPr lang="en-US" altLang="ko-KR" baseline="0" dirty="0" smtClean="0"/>
              <a:t> HTN evaluation </a:t>
            </a:r>
            <a:r>
              <a:rPr lang="ko-KR" altLang="en-US" baseline="0" dirty="0" smtClean="0"/>
              <a:t>을 해야 한다</a:t>
            </a:r>
            <a:r>
              <a:rPr lang="en-US" altLang="ko-KR" baseline="0" dirty="0" smtClean="0"/>
              <a:t>.</a:t>
            </a:r>
          </a:p>
          <a:p>
            <a:pPr marL="0" marR="0" indent="0" algn="l" defTabSz="914400" rtl="0" eaLnBrk="0" fontAlgn="base" latinLnBrk="1" hangingPunct="0">
              <a:lnSpc>
                <a:spcPct val="100000"/>
              </a:lnSpc>
              <a:spcBef>
                <a:spcPct val="30000"/>
              </a:spcBef>
              <a:spcAft>
                <a:spcPct val="0"/>
              </a:spcAft>
              <a:buClrTx/>
              <a:buSzTx/>
              <a:buFontTx/>
              <a:buNone/>
              <a:tabLst/>
              <a:defRPr/>
            </a:pPr>
            <a:r>
              <a:rPr lang="en-US" altLang="ko-KR" baseline="0" dirty="0" smtClean="0"/>
              <a:t>3) </a:t>
            </a:r>
            <a:r>
              <a:rPr lang="ko-KR" altLang="en-US" baseline="0" dirty="0" smtClean="0"/>
              <a:t>또한  </a:t>
            </a:r>
            <a:r>
              <a:rPr lang="en-US" altLang="ko-KR" baseline="0" dirty="0" smtClean="0"/>
              <a:t>R. m involve </a:t>
            </a:r>
            <a:r>
              <a:rPr lang="ko-KR" altLang="en-US" baseline="0" dirty="0" smtClean="0"/>
              <a:t>할 경우  </a:t>
            </a:r>
            <a:r>
              <a:rPr lang="en-US" altLang="ko-KR" baseline="0" dirty="0" err="1" smtClean="0"/>
              <a:t>Extrapul</a:t>
            </a:r>
            <a:r>
              <a:rPr lang="en-US" altLang="ko-KR" baseline="0" dirty="0" smtClean="0"/>
              <a:t> patter</a:t>
            </a:r>
            <a:r>
              <a:rPr lang="ko-KR" altLang="en-US" baseline="0" dirty="0" smtClean="0"/>
              <a:t>의  </a:t>
            </a:r>
            <a:r>
              <a:rPr lang="en-US" altLang="ko-KR" baseline="0" dirty="0" smtClean="0"/>
              <a:t>R </a:t>
            </a:r>
            <a:r>
              <a:rPr lang="ko-KR" altLang="en-US" baseline="0" dirty="0" smtClean="0"/>
              <a:t>을 </a:t>
            </a:r>
            <a:r>
              <a:rPr lang="ko-KR" altLang="en-US" baseline="0" dirty="0" err="1" smtClean="0"/>
              <a:t>보일수</a:t>
            </a:r>
            <a:r>
              <a:rPr lang="ko-KR" altLang="en-US" baseline="0" dirty="0" smtClean="0"/>
              <a:t> 있으며 </a:t>
            </a:r>
            <a:endParaRPr lang="en-US" altLang="ko-KR" baseline="0" dirty="0" smtClean="0"/>
          </a:p>
          <a:p>
            <a:pPr marL="0" marR="0" indent="0" algn="l" defTabSz="914400" rtl="0" eaLnBrk="0" fontAlgn="base" latinLnBrk="1" hangingPunct="0">
              <a:lnSpc>
                <a:spcPct val="100000"/>
              </a:lnSpc>
              <a:spcBef>
                <a:spcPct val="30000"/>
              </a:spcBef>
              <a:spcAft>
                <a:spcPct val="0"/>
              </a:spcAft>
              <a:buClrTx/>
              <a:buSzTx/>
              <a:buFontTx/>
              <a:buNone/>
              <a:tabLst/>
              <a:defRPr/>
            </a:pPr>
            <a:r>
              <a:rPr lang="en-US" altLang="ko-KR" baseline="0" dirty="0" smtClean="0"/>
              <a:t>4) </a:t>
            </a:r>
            <a:r>
              <a:rPr lang="ko-KR" altLang="en-US" baseline="0" dirty="0" smtClean="0"/>
              <a:t>역시 </a:t>
            </a:r>
            <a:r>
              <a:rPr lang="en-US" altLang="ko-KR" baseline="0" dirty="0" smtClean="0"/>
              <a:t>ILD </a:t>
            </a:r>
            <a:r>
              <a:rPr lang="ko-KR" altLang="en-US" baseline="0" dirty="0" smtClean="0"/>
              <a:t>하나만으로는 설명되지 않는 </a:t>
            </a:r>
            <a:r>
              <a:rPr lang="en-US" altLang="ko-KR" baseline="0" dirty="0" smtClean="0"/>
              <a:t>airway change </a:t>
            </a:r>
            <a:r>
              <a:rPr lang="ko-KR" altLang="en-US" baseline="0" dirty="0" smtClean="0"/>
              <a:t>가 있을 때는  특히  </a:t>
            </a:r>
            <a:r>
              <a:rPr lang="en-US" altLang="ko-KR" baseline="0" dirty="0" smtClean="0"/>
              <a:t>RA –ILD </a:t>
            </a:r>
            <a:r>
              <a:rPr lang="ko-KR" altLang="en-US" baseline="0" dirty="0" smtClean="0"/>
              <a:t>에서 그러하듯 </a:t>
            </a:r>
            <a:r>
              <a:rPr lang="en-US" altLang="ko-KR" baseline="0" dirty="0" smtClean="0"/>
              <a:t>smoking related emphysema </a:t>
            </a:r>
            <a:r>
              <a:rPr lang="ko-KR" altLang="en-US" baseline="0" dirty="0" smtClean="0"/>
              <a:t>도 있을 수 있음을 생각해야 한다</a:t>
            </a:r>
            <a:r>
              <a:rPr lang="en-US" altLang="ko-KR" baseline="0" dirty="0" smtClean="0"/>
              <a:t>.  </a:t>
            </a:r>
            <a:r>
              <a:rPr lang="ko-KR" altLang="en-US" baseline="0" dirty="0" smtClean="0"/>
              <a:t> </a:t>
            </a:r>
            <a:endParaRPr lang="ko-KR" altLang="en-US" dirty="0"/>
          </a:p>
        </p:txBody>
      </p:sp>
      <p:sp>
        <p:nvSpPr>
          <p:cNvPr id="4" name="슬라이드 번호 개체 틀 3"/>
          <p:cNvSpPr>
            <a:spLocks noGrp="1"/>
          </p:cNvSpPr>
          <p:nvPr>
            <p:ph type="sldNum" sz="quarter" idx="10"/>
          </p:nvPr>
        </p:nvSpPr>
        <p:spPr/>
        <p:txBody>
          <a:bodyPr/>
          <a:lstStyle/>
          <a:p>
            <a:pPr>
              <a:defRPr/>
            </a:pPr>
            <a:fld id="{031D69FE-1E9C-4DEF-8E98-BD06537F9FA1}" type="slidenum">
              <a:rPr lang="ko-KR" altLang="en-US" smtClean="0"/>
              <a:pPr>
                <a:defRPr/>
              </a:pPr>
              <a:t>50</a:t>
            </a:fld>
            <a:endParaRPr lang="ko-KR" altLang="en-US"/>
          </a:p>
        </p:txBody>
      </p:sp>
    </p:spTree>
    <p:extLst>
      <p:ext uri="{BB962C8B-B14F-4D97-AF65-F5344CB8AC3E}">
        <p14:creationId xmlns:p14="http://schemas.microsoft.com/office/powerpoint/2010/main" val="403458816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indent="0" algn="l" defTabSz="914400" rtl="0" eaLnBrk="0" fontAlgn="base" latinLnBrk="1" hangingPunct="0">
              <a:lnSpc>
                <a:spcPct val="100000"/>
              </a:lnSpc>
              <a:spcBef>
                <a:spcPct val="30000"/>
              </a:spcBef>
              <a:spcAft>
                <a:spcPct val="0"/>
              </a:spcAft>
              <a:buClrTx/>
              <a:buSzTx/>
              <a:buFontTx/>
              <a:buNone/>
              <a:tabLst/>
              <a:defRPr/>
            </a:pPr>
            <a:r>
              <a:rPr lang="en-US" altLang="ko-KR" sz="1200" dirty="0" smtClean="0">
                <a:solidFill>
                  <a:srgbClr val="00B0F0"/>
                </a:solidFill>
              </a:rPr>
              <a:t>CTD-</a:t>
            </a:r>
            <a:r>
              <a:rPr lang="en-US" altLang="ko-KR" sz="1200" baseline="0" dirty="0" smtClean="0">
                <a:solidFill>
                  <a:srgbClr val="00B0F0"/>
                </a:solidFill>
              </a:rPr>
              <a:t> lung involvement </a:t>
            </a:r>
            <a:r>
              <a:rPr lang="ko-KR" altLang="en-US" sz="1200" baseline="0" dirty="0" smtClean="0">
                <a:solidFill>
                  <a:srgbClr val="00B0F0"/>
                </a:solidFill>
              </a:rPr>
              <a:t>에서 </a:t>
            </a:r>
            <a:r>
              <a:rPr lang="ko-KR" altLang="en-US" sz="1200" baseline="0" dirty="0" err="1" smtClean="0">
                <a:solidFill>
                  <a:srgbClr val="00B0F0"/>
                </a:solidFill>
              </a:rPr>
              <a:t>폐기능</a:t>
            </a:r>
            <a:r>
              <a:rPr lang="ko-KR" altLang="en-US" sz="1200" baseline="0" dirty="0" smtClean="0">
                <a:solidFill>
                  <a:srgbClr val="00B0F0"/>
                </a:solidFill>
              </a:rPr>
              <a:t> 저하를 일으키는 기전은 크게 </a:t>
            </a:r>
            <a:r>
              <a:rPr lang="en-US" altLang="ko-KR" sz="1200" baseline="0" dirty="0" smtClean="0">
                <a:solidFill>
                  <a:srgbClr val="00B0F0"/>
                </a:solidFill>
              </a:rPr>
              <a:t>4</a:t>
            </a:r>
            <a:r>
              <a:rPr lang="ko-KR" altLang="en-US" sz="1200" baseline="0" dirty="0" smtClean="0">
                <a:solidFill>
                  <a:srgbClr val="00B0F0"/>
                </a:solidFill>
              </a:rPr>
              <a:t>가지로 </a:t>
            </a:r>
            <a:r>
              <a:rPr lang="ko-KR" altLang="en-US" sz="1200" baseline="0" dirty="0" err="1" smtClean="0">
                <a:solidFill>
                  <a:srgbClr val="00B0F0"/>
                </a:solidFill>
              </a:rPr>
              <a:t>나눌수</a:t>
            </a:r>
            <a:r>
              <a:rPr lang="ko-KR" altLang="en-US" sz="1200" baseline="0" dirty="0" smtClean="0">
                <a:solidFill>
                  <a:srgbClr val="00B0F0"/>
                </a:solidFill>
              </a:rPr>
              <a:t> 있는데 </a:t>
            </a:r>
            <a:endParaRPr lang="en-US" altLang="ko-KR" sz="1200" baseline="0" dirty="0" smtClean="0">
              <a:solidFill>
                <a:srgbClr val="00B0F0"/>
              </a:solidFill>
            </a:endParaRPr>
          </a:p>
          <a:p>
            <a:pPr marL="228600" marR="0" indent="-228600" algn="l" defTabSz="914400" rtl="0" eaLnBrk="0" fontAlgn="base" latinLnBrk="1" hangingPunct="0">
              <a:lnSpc>
                <a:spcPct val="100000"/>
              </a:lnSpc>
              <a:spcBef>
                <a:spcPct val="30000"/>
              </a:spcBef>
              <a:spcAft>
                <a:spcPct val="0"/>
              </a:spcAft>
              <a:buClrTx/>
              <a:buSzTx/>
              <a:buFontTx/>
              <a:buAutoNum type="arabicParenR"/>
              <a:tabLst/>
              <a:defRPr/>
            </a:pPr>
            <a:r>
              <a:rPr lang="ko-KR" altLang="en-US" sz="1200" baseline="0" dirty="0" smtClean="0">
                <a:solidFill>
                  <a:srgbClr val="00B0F0"/>
                </a:solidFill>
              </a:rPr>
              <a:t>먼저 </a:t>
            </a:r>
            <a:r>
              <a:rPr lang="en-US" altLang="ko-KR" sz="1200" baseline="0" dirty="0" smtClean="0">
                <a:solidFill>
                  <a:srgbClr val="00B0F0"/>
                </a:solidFill>
              </a:rPr>
              <a:t>interstitial  -&gt; </a:t>
            </a:r>
            <a:r>
              <a:rPr lang="ko-KR" altLang="en-US" sz="1200" baseline="0" dirty="0" smtClean="0">
                <a:solidFill>
                  <a:srgbClr val="00B0F0"/>
                </a:solidFill>
              </a:rPr>
              <a:t>주로 </a:t>
            </a:r>
            <a:r>
              <a:rPr lang="en-US" altLang="ko-KR" sz="1200" baseline="0" dirty="0" smtClean="0">
                <a:solidFill>
                  <a:srgbClr val="00B0F0"/>
                </a:solidFill>
              </a:rPr>
              <a:t>R </a:t>
            </a:r>
            <a:r>
              <a:rPr lang="ko-KR" altLang="en-US" sz="1200" baseline="0" dirty="0" smtClean="0">
                <a:solidFill>
                  <a:srgbClr val="00B0F0"/>
                </a:solidFill>
              </a:rPr>
              <a:t>패턴과  </a:t>
            </a:r>
            <a:r>
              <a:rPr lang="en-US" altLang="ko-KR" sz="1200" baseline="0" dirty="0" smtClean="0">
                <a:solidFill>
                  <a:srgbClr val="00B0F0"/>
                </a:solidFill>
              </a:rPr>
              <a:t>FVC, FEV1 </a:t>
            </a:r>
            <a:r>
              <a:rPr lang="ko-KR" altLang="en-US" sz="1200" baseline="0" dirty="0" smtClean="0">
                <a:solidFill>
                  <a:srgbClr val="00B0F0"/>
                </a:solidFill>
              </a:rPr>
              <a:t>및  </a:t>
            </a:r>
            <a:r>
              <a:rPr lang="en-US" altLang="ko-KR" sz="1200" baseline="0" dirty="0" smtClean="0">
                <a:solidFill>
                  <a:srgbClr val="00B0F0"/>
                </a:solidFill>
              </a:rPr>
              <a:t>DLCO </a:t>
            </a:r>
            <a:r>
              <a:rPr lang="ko-KR" altLang="en-US" sz="1200" baseline="0" dirty="0" smtClean="0">
                <a:solidFill>
                  <a:srgbClr val="00B0F0"/>
                </a:solidFill>
              </a:rPr>
              <a:t>의 감소</a:t>
            </a:r>
            <a:endParaRPr lang="en-US" altLang="ko-KR" sz="1200" baseline="0" dirty="0" smtClean="0">
              <a:solidFill>
                <a:srgbClr val="00B0F0"/>
              </a:solidFill>
            </a:endParaRPr>
          </a:p>
          <a:p>
            <a:pPr marL="228600" marR="0" indent="-228600" algn="l" defTabSz="914400" rtl="0" eaLnBrk="0" fontAlgn="base" latinLnBrk="1" hangingPunct="0">
              <a:lnSpc>
                <a:spcPct val="100000"/>
              </a:lnSpc>
              <a:spcBef>
                <a:spcPct val="30000"/>
              </a:spcBef>
              <a:spcAft>
                <a:spcPct val="0"/>
              </a:spcAft>
              <a:buClrTx/>
              <a:buSzTx/>
              <a:buFontTx/>
              <a:buAutoNum type="arabicParenR"/>
              <a:tabLst/>
              <a:defRPr/>
            </a:pPr>
            <a:r>
              <a:rPr lang="en-US" altLang="ko-KR" sz="1200" baseline="0" dirty="0" smtClean="0">
                <a:solidFill>
                  <a:srgbClr val="00B0F0"/>
                </a:solidFill>
              </a:rPr>
              <a:t>Lung volume </a:t>
            </a:r>
            <a:r>
              <a:rPr lang="ko-KR" altLang="en-US" sz="1200" baseline="0" dirty="0" smtClean="0">
                <a:solidFill>
                  <a:srgbClr val="00B0F0"/>
                </a:solidFill>
              </a:rPr>
              <a:t>은  </a:t>
            </a:r>
            <a:r>
              <a:rPr lang="en-US" altLang="ko-KR" sz="1200" baseline="0" dirty="0" smtClean="0">
                <a:solidFill>
                  <a:srgbClr val="00B0F0"/>
                </a:solidFill>
              </a:rPr>
              <a:t>normal </a:t>
            </a:r>
            <a:r>
              <a:rPr lang="ko-KR" altLang="en-US" sz="1200" baseline="0" dirty="0" smtClean="0">
                <a:solidFill>
                  <a:srgbClr val="00B0F0"/>
                </a:solidFill>
              </a:rPr>
              <a:t>이거나</a:t>
            </a:r>
            <a:r>
              <a:rPr lang="en-US" altLang="ko-KR" sz="1200" baseline="0" dirty="0" smtClean="0">
                <a:solidFill>
                  <a:srgbClr val="00B0F0"/>
                </a:solidFill>
              </a:rPr>
              <a:t>,  CT </a:t>
            </a:r>
            <a:r>
              <a:rPr lang="ko-KR" altLang="en-US" sz="1200" baseline="0" dirty="0" smtClean="0">
                <a:solidFill>
                  <a:srgbClr val="00B0F0"/>
                </a:solidFill>
              </a:rPr>
              <a:t>상  </a:t>
            </a:r>
            <a:r>
              <a:rPr lang="en-US" altLang="ko-KR" sz="1200" baseline="0" dirty="0" smtClean="0">
                <a:solidFill>
                  <a:srgbClr val="00B0F0"/>
                </a:solidFill>
              </a:rPr>
              <a:t>ILD </a:t>
            </a:r>
            <a:r>
              <a:rPr lang="ko-KR" altLang="en-US" sz="1200" baseline="0" dirty="0" smtClean="0">
                <a:solidFill>
                  <a:srgbClr val="00B0F0"/>
                </a:solidFill>
              </a:rPr>
              <a:t>의  </a:t>
            </a:r>
            <a:r>
              <a:rPr lang="en-US" altLang="ko-KR" sz="1200" baseline="0" dirty="0" smtClean="0">
                <a:solidFill>
                  <a:srgbClr val="00B0F0"/>
                </a:solidFill>
              </a:rPr>
              <a:t>extent</a:t>
            </a:r>
            <a:r>
              <a:rPr lang="ko-KR" altLang="en-US" sz="1200" baseline="0" dirty="0" smtClean="0">
                <a:solidFill>
                  <a:srgbClr val="00B0F0"/>
                </a:solidFill>
              </a:rPr>
              <a:t>에 비해  </a:t>
            </a:r>
            <a:r>
              <a:rPr lang="en-US" altLang="ko-KR" sz="1200" baseline="0" dirty="0" smtClean="0">
                <a:solidFill>
                  <a:srgbClr val="00B0F0"/>
                </a:solidFill>
              </a:rPr>
              <a:t>DLCO </a:t>
            </a:r>
            <a:r>
              <a:rPr lang="ko-KR" altLang="en-US" sz="1200" baseline="0" dirty="0" smtClean="0">
                <a:solidFill>
                  <a:srgbClr val="00B0F0"/>
                </a:solidFill>
              </a:rPr>
              <a:t>가 낮은 경우에는  </a:t>
            </a:r>
            <a:r>
              <a:rPr lang="en-US" altLang="ko-KR" sz="1200" baseline="0" dirty="0" err="1" smtClean="0">
                <a:solidFill>
                  <a:srgbClr val="00B0F0"/>
                </a:solidFill>
              </a:rPr>
              <a:t>pul</a:t>
            </a:r>
            <a:r>
              <a:rPr lang="en-US" altLang="ko-KR" sz="1200" baseline="0" dirty="0" smtClean="0">
                <a:solidFill>
                  <a:srgbClr val="00B0F0"/>
                </a:solidFill>
              </a:rPr>
              <a:t>. Vascular </a:t>
            </a:r>
            <a:endParaRPr lang="en-US" altLang="ko-KR" sz="1200" dirty="0" smtClean="0">
              <a:solidFill>
                <a:srgbClr val="00B0F0"/>
              </a:solidFill>
            </a:endParaRPr>
          </a:p>
          <a:p>
            <a:pPr marL="0" marR="0" indent="0" algn="l" defTabSz="914400" rtl="0" eaLnBrk="0" fontAlgn="base" latinLnBrk="1" hangingPunct="0">
              <a:lnSpc>
                <a:spcPct val="100000"/>
              </a:lnSpc>
              <a:spcBef>
                <a:spcPct val="30000"/>
              </a:spcBef>
              <a:spcAft>
                <a:spcPct val="0"/>
              </a:spcAft>
              <a:buClrTx/>
              <a:buSzTx/>
              <a:buFontTx/>
              <a:buNone/>
              <a:tabLst/>
              <a:defRPr/>
            </a:pPr>
            <a:r>
              <a:rPr lang="en-US" altLang="ko-KR" dirty="0" smtClean="0"/>
              <a:t>Disease</a:t>
            </a:r>
            <a:r>
              <a:rPr lang="en-US" altLang="ko-KR" baseline="0" dirty="0" smtClean="0"/>
              <a:t> </a:t>
            </a:r>
            <a:r>
              <a:rPr lang="ko-KR" altLang="en-US" baseline="0" dirty="0" smtClean="0"/>
              <a:t>가능성을 </a:t>
            </a:r>
            <a:r>
              <a:rPr lang="ko-KR" altLang="en-US" baseline="0" dirty="0" err="1" smtClean="0"/>
              <a:t>염두해두고</a:t>
            </a:r>
            <a:r>
              <a:rPr lang="ko-KR" altLang="en-US" baseline="0" dirty="0" smtClean="0"/>
              <a:t>  </a:t>
            </a:r>
            <a:r>
              <a:rPr lang="en-US" altLang="ko-KR" baseline="0" dirty="0" err="1" smtClean="0"/>
              <a:t>pul</a:t>
            </a:r>
            <a:r>
              <a:rPr lang="en-US" altLang="ko-KR" baseline="0" dirty="0" smtClean="0"/>
              <a:t> HTN evaluation </a:t>
            </a:r>
            <a:r>
              <a:rPr lang="ko-KR" altLang="en-US" baseline="0" dirty="0" smtClean="0"/>
              <a:t>을 해야 한다</a:t>
            </a:r>
            <a:r>
              <a:rPr lang="en-US" altLang="ko-KR" baseline="0" dirty="0" smtClean="0"/>
              <a:t>.</a:t>
            </a:r>
          </a:p>
          <a:p>
            <a:pPr marL="0" marR="0" indent="0" algn="l" defTabSz="914400" rtl="0" eaLnBrk="0" fontAlgn="base" latinLnBrk="1" hangingPunct="0">
              <a:lnSpc>
                <a:spcPct val="100000"/>
              </a:lnSpc>
              <a:spcBef>
                <a:spcPct val="30000"/>
              </a:spcBef>
              <a:spcAft>
                <a:spcPct val="0"/>
              </a:spcAft>
              <a:buClrTx/>
              <a:buSzTx/>
              <a:buFontTx/>
              <a:buNone/>
              <a:tabLst/>
              <a:defRPr/>
            </a:pPr>
            <a:r>
              <a:rPr lang="en-US" altLang="ko-KR" baseline="0" dirty="0" smtClean="0"/>
              <a:t>3) </a:t>
            </a:r>
            <a:r>
              <a:rPr lang="ko-KR" altLang="en-US" baseline="0" dirty="0" smtClean="0"/>
              <a:t>또한  </a:t>
            </a:r>
            <a:r>
              <a:rPr lang="en-US" altLang="ko-KR" baseline="0" dirty="0" smtClean="0"/>
              <a:t>R. m involve </a:t>
            </a:r>
            <a:r>
              <a:rPr lang="ko-KR" altLang="en-US" baseline="0" dirty="0" smtClean="0"/>
              <a:t>할 경우  </a:t>
            </a:r>
            <a:r>
              <a:rPr lang="en-US" altLang="ko-KR" baseline="0" dirty="0" err="1" smtClean="0"/>
              <a:t>Extrapul</a:t>
            </a:r>
            <a:r>
              <a:rPr lang="en-US" altLang="ko-KR" baseline="0" dirty="0" smtClean="0"/>
              <a:t> patter</a:t>
            </a:r>
            <a:r>
              <a:rPr lang="ko-KR" altLang="en-US" baseline="0" dirty="0" smtClean="0"/>
              <a:t>의  </a:t>
            </a:r>
            <a:r>
              <a:rPr lang="en-US" altLang="ko-KR" baseline="0" dirty="0" smtClean="0"/>
              <a:t>R </a:t>
            </a:r>
            <a:r>
              <a:rPr lang="ko-KR" altLang="en-US" baseline="0" dirty="0" smtClean="0"/>
              <a:t>을 </a:t>
            </a:r>
            <a:r>
              <a:rPr lang="ko-KR" altLang="en-US" baseline="0" dirty="0" err="1" smtClean="0"/>
              <a:t>보일수</a:t>
            </a:r>
            <a:r>
              <a:rPr lang="ko-KR" altLang="en-US" baseline="0" dirty="0" smtClean="0"/>
              <a:t> 있으며 </a:t>
            </a:r>
            <a:endParaRPr lang="en-US" altLang="ko-KR" baseline="0" dirty="0" smtClean="0"/>
          </a:p>
          <a:p>
            <a:pPr marL="0" marR="0" indent="0" algn="l" defTabSz="914400" rtl="0" eaLnBrk="0" fontAlgn="base" latinLnBrk="1" hangingPunct="0">
              <a:lnSpc>
                <a:spcPct val="100000"/>
              </a:lnSpc>
              <a:spcBef>
                <a:spcPct val="30000"/>
              </a:spcBef>
              <a:spcAft>
                <a:spcPct val="0"/>
              </a:spcAft>
              <a:buClrTx/>
              <a:buSzTx/>
              <a:buFontTx/>
              <a:buNone/>
              <a:tabLst/>
              <a:defRPr/>
            </a:pPr>
            <a:r>
              <a:rPr lang="en-US" altLang="ko-KR" baseline="0" dirty="0" smtClean="0"/>
              <a:t>4) </a:t>
            </a:r>
            <a:r>
              <a:rPr lang="ko-KR" altLang="en-US" baseline="0" dirty="0" smtClean="0"/>
              <a:t>역시 </a:t>
            </a:r>
            <a:r>
              <a:rPr lang="en-US" altLang="ko-KR" baseline="0" dirty="0" smtClean="0"/>
              <a:t>ILD </a:t>
            </a:r>
            <a:r>
              <a:rPr lang="ko-KR" altLang="en-US" baseline="0" dirty="0" smtClean="0"/>
              <a:t>하나만으로는 설명되지 않는 </a:t>
            </a:r>
            <a:r>
              <a:rPr lang="en-US" altLang="ko-KR" baseline="0" dirty="0" smtClean="0"/>
              <a:t>airway change </a:t>
            </a:r>
            <a:r>
              <a:rPr lang="ko-KR" altLang="en-US" baseline="0" dirty="0" smtClean="0"/>
              <a:t>가 있을 때는  특히  </a:t>
            </a:r>
            <a:r>
              <a:rPr lang="en-US" altLang="ko-KR" baseline="0" dirty="0" smtClean="0"/>
              <a:t>RA –ILD </a:t>
            </a:r>
            <a:r>
              <a:rPr lang="ko-KR" altLang="en-US" baseline="0" dirty="0" smtClean="0"/>
              <a:t>에서 그러하듯 </a:t>
            </a:r>
            <a:r>
              <a:rPr lang="en-US" altLang="ko-KR" baseline="0" dirty="0" smtClean="0"/>
              <a:t>smoking related emphysema </a:t>
            </a:r>
            <a:r>
              <a:rPr lang="ko-KR" altLang="en-US" baseline="0" dirty="0" smtClean="0"/>
              <a:t>도 있을 수 있음을 생각해야 한다</a:t>
            </a:r>
            <a:r>
              <a:rPr lang="en-US" altLang="ko-KR" baseline="0" dirty="0" smtClean="0"/>
              <a:t>.  </a:t>
            </a:r>
            <a:r>
              <a:rPr lang="ko-KR" altLang="en-US" baseline="0" dirty="0" smtClean="0"/>
              <a:t> </a:t>
            </a:r>
            <a:endParaRPr lang="ko-KR" altLang="en-US" dirty="0"/>
          </a:p>
        </p:txBody>
      </p:sp>
      <p:sp>
        <p:nvSpPr>
          <p:cNvPr id="4" name="슬라이드 번호 개체 틀 3"/>
          <p:cNvSpPr>
            <a:spLocks noGrp="1"/>
          </p:cNvSpPr>
          <p:nvPr>
            <p:ph type="sldNum" sz="quarter" idx="10"/>
          </p:nvPr>
        </p:nvSpPr>
        <p:spPr/>
        <p:txBody>
          <a:bodyPr/>
          <a:lstStyle/>
          <a:p>
            <a:pPr>
              <a:defRPr/>
            </a:pPr>
            <a:fld id="{031D69FE-1E9C-4DEF-8E98-BD06537F9FA1}" type="slidenum">
              <a:rPr lang="ko-KR" altLang="en-US" smtClean="0"/>
              <a:pPr>
                <a:defRPr/>
              </a:pPr>
              <a:t>51</a:t>
            </a:fld>
            <a:endParaRPr lang="ko-KR" altLang="en-US"/>
          </a:p>
        </p:txBody>
      </p:sp>
    </p:spTree>
    <p:extLst>
      <p:ext uri="{BB962C8B-B14F-4D97-AF65-F5344CB8AC3E}">
        <p14:creationId xmlns:p14="http://schemas.microsoft.com/office/powerpoint/2010/main" val="403458816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indent="0" algn="l" defTabSz="914400" rtl="0" eaLnBrk="0" fontAlgn="base" latinLnBrk="1" hangingPunct="0">
              <a:lnSpc>
                <a:spcPct val="100000"/>
              </a:lnSpc>
              <a:spcBef>
                <a:spcPct val="30000"/>
              </a:spcBef>
              <a:spcAft>
                <a:spcPct val="0"/>
              </a:spcAft>
              <a:buClrTx/>
              <a:buSzTx/>
              <a:buFontTx/>
              <a:buNone/>
              <a:tabLst/>
              <a:defRPr/>
            </a:pPr>
            <a:r>
              <a:rPr lang="en-US" altLang="ko-KR" sz="1200" dirty="0" smtClean="0">
                <a:solidFill>
                  <a:srgbClr val="00B0F0"/>
                </a:solidFill>
              </a:rPr>
              <a:t>CTD-</a:t>
            </a:r>
            <a:r>
              <a:rPr lang="en-US" altLang="ko-KR" sz="1200" baseline="0" dirty="0" smtClean="0">
                <a:solidFill>
                  <a:srgbClr val="00B0F0"/>
                </a:solidFill>
              </a:rPr>
              <a:t> lung involvement </a:t>
            </a:r>
            <a:r>
              <a:rPr lang="ko-KR" altLang="en-US" sz="1200" baseline="0" dirty="0" smtClean="0">
                <a:solidFill>
                  <a:srgbClr val="00B0F0"/>
                </a:solidFill>
              </a:rPr>
              <a:t>에서 </a:t>
            </a:r>
            <a:r>
              <a:rPr lang="ko-KR" altLang="en-US" sz="1200" baseline="0" dirty="0" err="1" smtClean="0">
                <a:solidFill>
                  <a:srgbClr val="00B0F0"/>
                </a:solidFill>
              </a:rPr>
              <a:t>폐기능</a:t>
            </a:r>
            <a:r>
              <a:rPr lang="ko-KR" altLang="en-US" sz="1200" baseline="0" dirty="0" smtClean="0">
                <a:solidFill>
                  <a:srgbClr val="00B0F0"/>
                </a:solidFill>
              </a:rPr>
              <a:t> 저하를 일으키는 기전은 크게 </a:t>
            </a:r>
            <a:r>
              <a:rPr lang="en-US" altLang="ko-KR" sz="1200" baseline="0" dirty="0" smtClean="0">
                <a:solidFill>
                  <a:srgbClr val="00B0F0"/>
                </a:solidFill>
              </a:rPr>
              <a:t>4</a:t>
            </a:r>
            <a:r>
              <a:rPr lang="ko-KR" altLang="en-US" sz="1200" baseline="0" dirty="0" smtClean="0">
                <a:solidFill>
                  <a:srgbClr val="00B0F0"/>
                </a:solidFill>
              </a:rPr>
              <a:t>가지로 </a:t>
            </a:r>
            <a:r>
              <a:rPr lang="ko-KR" altLang="en-US" sz="1200" baseline="0" dirty="0" err="1" smtClean="0">
                <a:solidFill>
                  <a:srgbClr val="00B0F0"/>
                </a:solidFill>
              </a:rPr>
              <a:t>나눌수</a:t>
            </a:r>
            <a:r>
              <a:rPr lang="ko-KR" altLang="en-US" sz="1200" baseline="0" dirty="0" smtClean="0">
                <a:solidFill>
                  <a:srgbClr val="00B0F0"/>
                </a:solidFill>
              </a:rPr>
              <a:t> 있는데 </a:t>
            </a:r>
            <a:endParaRPr lang="en-US" altLang="ko-KR" sz="1200" baseline="0" dirty="0" smtClean="0">
              <a:solidFill>
                <a:srgbClr val="00B0F0"/>
              </a:solidFill>
            </a:endParaRPr>
          </a:p>
          <a:p>
            <a:pPr marL="228600" marR="0" indent="-228600" algn="l" defTabSz="914400" rtl="0" eaLnBrk="0" fontAlgn="base" latinLnBrk="1" hangingPunct="0">
              <a:lnSpc>
                <a:spcPct val="100000"/>
              </a:lnSpc>
              <a:spcBef>
                <a:spcPct val="30000"/>
              </a:spcBef>
              <a:spcAft>
                <a:spcPct val="0"/>
              </a:spcAft>
              <a:buClrTx/>
              <a:buSzTx/>
              <a:buFontTx/>
              <a:buAutoNum type="arabicParenR"/>
              <a:tabLst/>
              <a:defRPr/>
            </a:pPr>
            <a:r>
              <a:rPr lang="ko-KR" altLang="en-US" sz="1200" baseline="0" dirty="0" smtClean="0">
                <a:solidFill>
                  <a:srgbClr val="00B0F0"/>
                </a:solidFill>
              </a:rPr>
              <a:t>먼저 </a:t>
            </a:r>
            <a:r>
              <a:rPr lang="en-US" altLang="ko-KR" sz="1200" baseline="0" dirty="0" smtClean="0">
                <a:solidFill>
                  <a:srgbClr val="00B0F0"/>
                </a:solidFill>
              </a:rPr>
              <a:t>interstitial  -&gt; </a:t>
            </a:r>
            <a:r>
              <a:rPr lang="ko-KR" altLang="en-US" sz="1200" baseline="0" dirty="0" smtClean="0">
                <a:solidFill>
                  <a:srgbClr val="00B0F0"/>
                </a:solidFill>
              </a:rPr>
              <a:t>주로 </a:t>
            </a:r>
            <a:r>
              <a:rPr lang="en-US" altLang="ko-KR" sz="1200" baseline="0" dirty="0" smtClean="0">
                <a:solidFill>
                  <a:srgbClr val="00B0F0"/>
                </a:solidFill>
              </a:rPr>
              <a:t>R </a:t>
            </a:r>
            <a:r>
              <a:rPr lang="ko-KR" altLang="en-US" sz="1200" baseline="0" dirty="0" smtClean="0">
                <a:solidFill>
                  <a:srgbClr val="00B0F0"/>
                </a:solidFill>
              </a:rPr>
              <a:t>패턴과  </a:t>
            </a:r>
            <a:r>
              <a:rPr lang="en-US" altLang="ko-KR" sz="1200" baseline="0" dirty="0" smtClean="0">
                <a:solidFill>
                  <a:srgbClr val="00B0F0"/>
                </a:solidFill>
              </a:rPr>
              <a:t>FVC, FEV1 </a:t>
            </a:r>
            <a:r>
              <a:rPr lang="ko-KR" altLang="en-US" sz="1200" baseline="0" dirty="0" smtClean="0">
                <a:solidFill>
                  <a:srgbClr val="00B0F0"/>
                </a:solidFill>
              </a:rPr>
              <a:t>및  </a:t>
            </a:r>
            <a:r>
              <a:rPr lang="en-US" altLang="ko-KR" sz="1200" baseline="0" dirty="0" smtClean="0">
                <a:solidFill>
                  <a:srgbClr val="00B0F0"/>
                </a:solidFill>
              </a:rPr>
              <a:t>DLCO </a:t>
            </a:r>
            <a:r>
              <a:rPr lang="ko-KR" altLang="en-US" sz="1200" baseline="0" dirty="0" smtClean="0">
                <a:solidFill>
                  <a:srgbClr val="00B0F0"/>
                </a:solidFill>
              </a:rPr>
              <a:t>의 감소</a:t>
            </a:r>
            <a:endParaRPr lang="en-US" altLang="ko-KR" sz="1200" baseline="0" dirty="0" smtClean="0">
              <a:solidFill>
                <a:srgbClr val="00B0F0"/>
              </a:solidFill>
            </a:endParaRPr>
          </a:p>
          <a:p>
            <a:pPr marL="228600" marR="0" indent="-228600" algn="l" defTabSz="914400" rtl="0" eaLnBrk="0" fontAlgn="base" latinLnBrk="1" hangingPunct="0">
              <a:lnSpc>
                <a:spcPct val="100000"/>
              </a:lnSpc>
              <a:spcBef>
                <a:spcPct val="30000"/>
              </a:spcBef>
              <a:spcAft>
                <a:spcPct val="0"/>
              </a:spcAft>
              <a:buClrTx/>
              <a:buSzTx/>
              <a:buFontTx/>
              <a:buAutoNum type="arabicParenR"/>
              <a:tabLst/>
              <a:defRPr/>
            </a:pPr>
            <a:r>
              <a:rPr lang="en-US" altLang="ko-KR" sz="1200" baseline="0" dirty="0" smtClean="0">
                <a:solidFill>
                  <a:srgbClr val="00B0F0"/>
                </a:solidFill>
              </a:rPr>
              <a:t>Lung volume </a:t>
            </a:r>
            <a:r>
              <a:rPr lang="ko-KR" altLang="en-US" sz="1200" baseline="0" dirty="0" smtClean="0">
                <a:solidFill>
                  <a:srgbClr val="00B0F0"/>
                </a:solidFill>
              </a:rPr>
              <a:t>은  </a:t>
            </a:r>
            <a:r>
              <a:rPr lang="en-US" altLang="ko-KR" sz="1200" baseline="0" dirty="0" smtClean="0">
                <a:solidFill>
                  <a:srgbClr val="00B0F0"/>
                </a:solidFill>
              </a:rPr>
              <a:t>normal </a:t>
            </a:r>
            <a:r>
              <a:rPr lang="ko-KR" altLang="en-US" sz="1200" baseline="0" dirty="0" smtClean="0">
                <a:solidFill>
                  <a:srgbClr val="00B0F0"/>
                </a:solidFill>
              </a:rPr>
              <a:t>이거나</a:t>
            </a:r>
            <a:r>
              <a:rPr lang="en-US" altLang="ko-KR" sz="1200" baseline="0" dirty="0" smtClean="0">
                <a:solidFill>
                  <a:srgbClr val="00B0F0"/>
                </a:solidFill>
              </a:rPr>
              <a:t>,  CT </a:t>
            </a:r>
            <a:r>
              <a:rPr lang="ko-KR" altLang="en-US" sz="1200" baseline="0" dirty="0" smtClean="0">
                <a:solidFill>
                  <a:srgbClr val="00B0F0"/>
                </a:solidFill>
              </a:rPr>
              <a:t>상  </a:t>
            </a:r>
            <a:r>
              <a:rPr lang="en-US" altLang="ko-KR" sz="1200" baseline="0" dirty="0" smtClean="0">
                <a:solidFill>
                  <a:srgbClr val="00B0F0"/>
                </a:solidFill>
              </a:rPr>
              <a:t>ILD </a:t>
            </a:r>
            <a:r>
              <a:rPr lang="ko-KR" altLang="en-US" sz="1200" baseline="0" dirty="0" smtClean="0">
                <a:solidFill>
                  <a:srgbClr val="00B0F0"/>
                </a:solidFill>
              </a:rPr>
              <a:t>의  </a:t>
            </a:r>
            <a:r>
              <a:rPr lang="en-US" altLang="ko-KR" sz="1200" baseline="0" dirty="0" smtClean="0">
                <a:solidFill>
                  <a:srgbClr val="00B0F0"/>
                </a:solidFill>
              </a:rPr>
              <a:t>extent</a:t>
            </a:r>
            <a:r>
              <a:rPr lang="ko-KR" altLang="en-US" sz="1200" baseline="0" dirty="0" smtClean="0">
                <a:solidFill>
                  <a:srgbClr val="00B0F0"/>
                </a:solidFill>
              </a:rPr>
              <a:t>에 비해  </a:t>
            </a:r>
            <a:r>
              <a:rPr lang="en-US" altLang="ko-KR" sz="1200" baseline="0" dirty="0" smtClean="0">
                <a:solidFill>
                  <a:srgbClr val="00B0F0"/>
                </a:solidFill>
              </a:rPr>
              <a:t>DLCO </a:t>
            </a:r>
            <a:r>
              <a:rPr lang="ko-KR" altLang="en-US" sz="1200" baseline="0" dirty="0" smtClean="0">
                <a:solidFill>
                  <a:srgbClr val="00B0F0"/>
                </a:solidFill>
              </a:rPr>
              <a:t>가 낮은 경우에는  </a:t>
            </a:r>
            <a:r>
              <a:rPr lang="en-US" altLang="ko-KR" sz="1200" baseline="0" dirty="0" err="1" smtClean="0">
                <a:solidFill>
                  <a:srgbClr val="00B0F0"/>
                </a:solidFill>
              </a:rPr>
              <a:t>pul</a:t>
            </a:r>
            <a:r>
              <a:rPr lang="en-US" altLang="ko-KR" sz="1200" baseline="0" dirty="0" smtClean="0">
                <a:solidFill>
                  <a:srgbClr val="00B0F0"/>
                </a:solidFill>
              </a:rPr>
              <a:t>. Vascular </a:t>
            </a:r>
            <a:endParaRPr lang="en-US" altLang="ko-KR" sz="1200" dirty="0" smtClean="0">
              <a:solidFill>
                <a:srgbClr val="00B0F0"/>
              </a:solidFill>
            </a:endParaRPr>
          </a:p>
          <a:p>
            <a:pPr marL="0" marR="0" indent="0" algn="l" defTabSz="914400" rtl="0" eaLnBrk="0" fontAlgn="base" latinLnBrk="1" hangingPunct="0">
              <a:lnSpc>
                <a:spcPct val="100000"/>
              </a:lnSpc>
              <a:spcBef>
                <a:spcPct val="30000"/>
              </a:spcBef>
              <a:spcAft>
                <a:spcPct val="0"/>
              </a:spcAft>
              <a:buClrTx/>
              <a:buSzTx/>
              <a:buFontTx/>
              <a:buNone/>
              <a:tabLst/>
              <a:defRPr/>
            </a:pPr>
            <a:r>
              <a:rPr lang="en-US" altLang="ko-KR" dirty="0" smtClean="0"/>
              <a:t>Disease</a:t>
            </a:r>
            <a:r>
              <a:rPr lang="en-US" altLang="ko-KR" baseline="0" dirty="0" smtClean="0"/>
              <a:t> </a:t>
            </a:r>
            <a:r>
              <a:rPr lang="ko-KR" altLang="en-US" baseline="0" dirty="0" smtClean="0"/>
              <a:t>가능성을 </a:t>
            </a:r>
            <a:r>
              <a:rPr lang="ko-KR" altLang="en-US" baseline="0" dirty="0" err="1" smtClean="0"/>
              <a:t>염두해두고</a:t>
            </a:r>
            <a:r>
              <a:rPr lang="ko-KR" altLang="en-US" baseline="0" dirty="0" smtClean="0"/>
              <a:t>  </a:t>
            </a:r>
            <a:r>
              <a:rPr lang="en-US" altLang="ko-KR" baseline="0" dirty="0" err="1" smtClean="0"/>
              <a:t>pul</a:t>
            </a:r>
            <a:r>
              <a:rPr lang="en-US" altLang="ko-KR" baseline="0" dirty="0" smtClean="0"/>
              <a:t> HTN evaluation </a:t>
            </a:r>
            <a:r>
              <a:rPr lang="ko-KR" altLang="en-US" baseline="0" dirty="0" smtClean="0"/>
              <a:t>을 해야 한다</a:t>
            </a:r>
            <a:r>
              <a:rPr lang="en-US" altLang="ko-KR" baseline="0" dirty="0" smtClean="0"/>
              <a:t>.</a:t>
            </a:r>
          </a:p>
          <a:p>
            <a:pPr marL="0" marR="0" indent="0" algn="l" defTabSz="914400" rtl="0" eaLnBrk="0" fontAlgn="base" latinLnBrk="1" hangingPunct="0">
              <a:lnSpc>
                <a:spcPct val="100000"/>
              </a:lnSpc>
              <a:spcBef>
                <a:spcPct val="30000"/>
              </a:spcBef>
              <a:spcAft>
                <a:spcPct val="0"/>
              </a:spcAft>
              <a:buClrTx/>
              <a:buSzTx/>
              <a:buFontTx/>
              <a:buNone/>
              <a:tabLst/>
              <a:defRPr/>
            </a:pPr>
            <a:r>
              <a:rPr lang="en-US" altLang="ko-KR" baseline="0" dirty="0" smtClean="0"/>
              <a:t>3) </a:t>
            </a:r>
            <a:r>
              <a:rPr lang="ko-KR" altLang="en-US" baseline="0" dirty="0" smtClean="0"/>
              <a:t>또한  </a:t>
            </a:r>
            <a:r>
              <a:rPr lang="en-US" altLang="ko-KR" baseline="0" dirty="0" smtClean="0"/>
              <a:t>R. m involve </a:t>
            </a:r>
            <a:r>
              <a:rPr lang="ko-KR" altLang="en-US" baseline="0" dirty="0" smtClean="0"/>
              <a:t>할 경우  </a:t>
            </a:r>
            <a:r>
              <a:rPr lang="en-US" altLang="ko-KR" baseline="0" dirty="0" err="1" smtClean="0"/>
              <a:t>Extrapul</a:t>
            </a:r>
            <a:r>
              <a:rPr lang="en-US" altLang="ko-KR" baseline="0" dirty="0" smtClean="0"/>
              <a:t> patter</a:t>
            </a:r>
            <a:r>
              <a:rPr lang="ko-KR" altLang="en-US" baseline="0" dirty="0" smtClean="0"/>
              <a:t>의  </a:t>
            </a:r>
            <a:r>
              <a:rPr lang="en-US" altLang="ko-KR" baseline="0" dirty="0" smtClean="0"/>
              <a:t>R </a:t>
            </a:r>
            <a:r>
              <a:rPr lang="ko-KR" altLang="en-US" baseline="0" dirty="0" smtClean="0"/>
              <a:t>을 </a:t>
            </a:r>
            <a:r>
              <a:rPr lang="ko-KR" altLang="en-US" baseline="0" dirty="0" err="1" smtClean="0"/>
              <a:t>보일수</a:t>
            </a:r>
            <a:r>
              <a:rPr lang="ko-KR" altLang="en-US" baseline="0" dirty="0" smtClean="0"/>
              <a:t> 있으며 </a:t>
            </a:r>
            <a:endParaRPr lang="en-US" altLang="ko-KR" baseline="0" dirty="0" smtClean="0"/>
          </a:p>
          <a:p>
            <a:pPr marL="0" marR="0" indent="0" algn="l" defTabSz="914400" rtl="0" eaLnBrk="0" fontAlgn="base" latinLnBrk="1" hangingPunct="0">
              <a:lnSpc>
                <a:spcPct val="100000"/>
              </a:lnSpc>
              <a:spcBef>
                <a:spcPct val="30000"/>
              </a:spcBef>
              <a:spcAft>
                <a:spcPct val="0"/>
              </a:spcAft>
              <a:buClrTx/>
              <a:buSzTx/>
              <a:buFontTx/>
              <a:buNone/>
              <a:tabLst/>
              <a:defRPr/>
            </a:pPr>
            <a:r>
              <a:rPr lang="en-US" altLang="ko-KR" baseline="0" dirty="0" smtClean="0"/>
              <a:t>4) </a:t>
            </a:r>
            <a:r>
              <a:rPr lang="ko-KR" altLang="en-US" baseline="0" dirty="0" smtClean="0"/>
              <a:t>역시 </a:t>
            </a:r>
            <a:r>
              <a:rPr lang="en-US" altLang="ko-KR" baseline="0" dirty="0" smtClean="0"/>
              <a:t>ILD </a:t>
            </a:r>
            <a:r>
              <a:rPr lang="ko-KR" altLang="en-US" baseline="0" dirty="0" smtClean="0"/>
              <a:t>하나만으로는 설명되지 않는 </a:t>
            </a:r>
            <a:r>
              <a:rPr lang="en-US" altLang="ko-KR" baseline="0" dirty="0" smtClean="0"/>
              <a:t>airway change </a:t>
            </a:r>
            <a:r>
              <a:rPr lang="ko-KR" altLang="en-US" baseline="0" dirty="0" smtClean="0"/>
              <a:t>가 있을 때는  특히  </a:t>
            </a:r>
            <a:r>
              <a:rPr lang="en-US" altLang="ko-KR" baseline="0" dirty="0" smtClean="0"/>
              <a:t>RA –ILD </a:t>
            </a:r>
            <a:r>
              <a:rPr lang="ko-KR" altLang="en-US" baseline="0" dirty="0" smtClean="0"/>
              <a:t>에서 그러하듯 </a:t>
            </a:r>
            <a:r>
              <a:rPr lang="en-US" altLang="ko-KR" baseline="0" dirty="0" smtClean="0"/>
              <a:t>smoking related emphysema </a:t>
            </a:r>
            <a:r>
              <a:rPr lang="ko-KR" altLang="en-US" baseline="0" dirty="0" smtClean="0"/>
              <a:t>도 있을 수 있음을 생각해야 한다</a:t>
            </a:r>
            <a:r>
              <a:rPr lang="en-US" altLang="ko-KR" baseline="0" dirty="0" smtClean="0"/>
              <a:t>.  </a:t>
            </a:r>
            <a:r>
              <a:rPr lang="ko-KR" altLang="en-US" baseline="0" dirty="0" smtClean="0"/>
              <a:t> </a:t>
            </a:r>
            <a:endParaRPr lang="ko-KR" altLang="en-US" dirty="0"/>
          </a:p>
        </p:txBody>
      </p:sp>
      <p:sp>
        <p:nvSpPr>
          <p:cNvPr id="4" name="슬라이드 번호 개체 틀 3"/>
          <p:cNvSpPr>
            <a:spLocks noGrp="1"/>
          </p:cNvSpPr>
          <p:nvPr>
            <p:ph type="sldNum" sz="quarter" idx="10"/>
          </p:nvPr>
        </p:nvSpPr>
        <p:spPr/>
        <p:txBody>
          <a:bodyPr/>
          <a:lstStyle/>
          <a:p>
            <a:pPr>
              <a:defRPr/>
            </a:pPr>
            <a:fld id="{031D69FE-1E9C-4DEF-8E98-BD06537F9FA1}" type="slidenum">
              <a:rPr lang="ko-KR" altLang="en-US" smtClean="0"/>
              <a:pPr>
                <a:defRPr/>
              </a:pPr>
              <a:t>54</a:t>
            </a:fld>
            <a:endParaRPr lang="ko-KR" altLang="en-US"/>
          </a:p>
        </p:txBody>
      </p:sp>
    </p:spTree>
    <p:extLst>
      <p:ext uri="{BB962C8B-B14F-4D97-AF65-F5344CB8AC3E}">
        <p14:creationId xmlns:p14="http://schemas.microsoft.com/office/powerpoint/2010/main" val="403458816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indent="0" algn="l" defTabSz="914400" rtl="0" eaLnBrk="0" fontAlgn="base" latinLnBrk="1" hangingPunct="0">
              <a:lnSpc>
                <a:spcPct val="100000"/>
              </a:lnSpc>
              <a:spcBef>
                <a:spcPct val="30000"/>
              </a:spcBef>
              <a:spcAft>
                <a:spcPct val="0"/>
              </a:spcAft>
              <a:buClrTx/>
              <a:buSzTx/>
              <a:buFontTx/>
              <a:buNone/>
              <a:tabLst/>
              <a:defRPr/>
            </a:pPr>
            <a:r>
              <a:rPr lang="en-US" altLang="ko-KR" sz="1200" dirty="0" smtClean="0">
                <a:solidFill>
                  <a:srgbClr val="00B0F0"/>
                </a:solidFill>
              </a:rPr>
              <a:t>CTD-</a:t>
            </a:r>
            <a:r>
              <a:rPr lang="en-US" altLang="ko-KR" sz="1200" baseline="0" dirty="0" smtClean="0">
                <a:solidFill>
                  <a:srgbClr val="00B0F0"/>
                </a:solidFill>
              </a:rPr>
              <a:t> lung involvement </a:t>
            </a:r>
            <a:r>
              <a:rPr lang="ko-KR" altLang="en-US" sz="1200" baseline="0" dirty="0" smtClean="0">
                <a:solidFill>
                  <a:srgbClr val="00B0F0"/>
                </a:solidFill>
              </a:rPr>
              <a:t>에서 </a:t>
            </a:r>
            <a:r>
              <a:rPr lang="ko-KR" altLang="en-US" sz="1200" baseline="0" dirty="0" err="1" smtClean="0">
                <a:solidFill>
                  <a:srgbClr val="00B0F0"/>
                </a:solidFill>
              </a:rPr>
              <a:t>폐기능</a:t>
            </a:r>
            <a:r>
              <a:rPr lang="ko-KR" altLang="en-US" sz="1200" baseline="0" dirty="0" smtClean="0">
                <a:solidFill>
                  <a:srgbClr val="00B0F0"/>
                </a:solidFill>
              </a:rPr>
              <a:t> 저하를 일으키는 기전은 크게 </a:t>
            </a:r>
            <a:r>
              <a:rPr lang="en-US" altLang="ko-KR" sz="1200" baseline="0" dirty="0" smtClean="0">
                <a:solidFill>
                  <a:srgbClr val="00B0F0"/>
                </a:solidFill>
              </a:rPr>
              <a:t>4</a:t>
            </a:r>
            <a:r>
              <a:rPr lang="ko-KR" altLang="en-US" sz="1200" baseline="0" dirty="0" smtClean="0">
                <a:solidFill>
                  <a:srgbClr val="00B0F0"/>
                </a:solidFill>
              </a:rPr>
              <a:t>가지로 </a:t>
            </a:r>
            <a:r>
              <a:rPr lang="ko-KR" altLang="en-US" sz="1200" baseline="0" dirty="0" err="1" smtClean="0">
                <a:solidFill>
                  <a:srgbClr val="00B0F0"/>
                </a:solidFill>
              </a:rPr>
              <a:t>나눌수</a:t>
            </a:r>
            <a:r>
              <a:rPr lang="ko-KR" altLang="en-US" sz="1200" baseline="0" dirty="0" smtClean="0">
                <a:solidFill>
                  <a:srgbClr val="00B0F0"/>
                </a:solidFill>
              </a:rPr>
              <a:t> 있는데 </a:t>
            </a:r>
            <a:endParaRPr lang="en-US" altLang="ko-KR" sz="1200" baseline="0" dirty="0" smtClean="0">
              <a:solidFill>
                <a:srgbClr val="00B0F0"/>
              </a:solidFill>
            </a:endParaRPr>
          </a:p>
          <a:p>
            <a:pPr marL="228600" marR="0" indent="-228600" algn="l" defTabSz="914400" rtl="0" eaLnBrk="0" fontAlgn="base" latinLnBrk="1" hangingPunct="0">
              <a:lnSpc>
                <a:spcPct val="100000"/>
              </a:lnSpc>
              <a:spcBef>
                <a:spcPct val="30000"/>
              </a:spcBef>
              <a:spcAft>
                <a:spcPct val="0"/>
              </a:spcAft>
              <a:buClrTx/>
              <a:buSzTx/>
              <a:buFontTx/>
              <a:buAutoNum type="arabicParenR"/>
              <a:tabLst/>
              <a:defRPr/>
            </a:pPr>
            <a:r>
              <a:rPr lang="ko-KR" altLang="en-US" sz="1200" baseline="0" dirty="0" smtClean="0">
                <a:solidFill>
                  <a:srgbClr val="00B0F0"/>
                </a:solidFill>
              </a:rPr>
              <a:t>먼저 </a:t>
            </a:r>
            <a:r>
              <a:rPr lang="en-US" altLang="ko-KR" sz="1200" baseline="0" dirty="0" smtClean="0">
                <a:solidFill>
                  <a:srgbClr val="00B0F0"/>
                </a:solidFill>
              </a:rPr>
              <a:t>interstitial  -&gt; </a:t>
            </a:r>
            <a:r>
              <a:rPr lang="ko-KR" altLang="en-US" sz="1200" baseline="0" dirty="0" smtClean="0">
                <a:solidFill>
                  <a:srgbClr val="00B0F0"/>
                </a:solidFill>
              </a:rPr>
              <a:t>주로 </a:t>
            </a:r>
            <a:r>
              <a:rPr lang="en-US" altLang="ko-KR" sz="1200" baseline="0" dirty="0" smtClean="0">
                <a:solidFill>
                  <a:srgbClr val="00B0F0"/>
                </a:solidFill>
              </a:rPr>
              <a:t>R </a:t>
            </a:r>
            <a:r>
              <a:rPr lang="ko-KR" altLang="en-US" sz="1200" baseline="0" dirty="0" smtClean="0">
                <a:solidFill>
                  <a:srgbClr val="00B0F0"/>
                </a:solidFill>
              </a:rPr>
              <a:t>패턴과  </a:t>
            </a:r>
            <a:r>
              <a:rPr lang="en-US" altLang="ko-KR" sz="1200" baseline="0" dirty="0" smtClean="0">
                <a:solidFill>
                  <a:srgbClr val="00B0F0"/>
                </a:solidFill>
              </a:rPr>
              <a:t>FVC, FEV1 </a:t>
            </a:r>
            <a:r>
              <a:rPr lang="ko-KR" altLang="en-US" sz="1200" baseline="0" dirty="0" smtClean="0">
                <a:solidFill>
                  <a:srgbClr val="00B0F0"/>
                </a:solidFill>
              </a:rPr>
              <a:t>및  </a:t>
            </a:r>
            <a:r>
              <a:rPr lang="en-US" altLang="ko-KR" sz="1200" baseline="0" dirty="0" smtClean="0">
                <a:solidFill>
                  <a:srgbClr val="00B0F0"/>
                </a:solidFill>
              </a:rPr>
              <a:t>DLCO </a:t>
            </a:r>
            <a:r>
              <a:rPr lang="ko-KR" altLang="en-US" sz="1200" baseline="0" dirty="0" smtClean="0">
                <a:solidFill>
                  <a:srgbClr val="00B0F0"/>
                </a:solidFill>
              </a:rPr>
              <a:t>의 감소</a:t>
            </a:r>
            <a:endParaRPr lang="en-US" altLang="ko-KR" sz="1200" baseline="0" dirty="0" smtClean="0">
              <a:solidFill>
                <a:srgbClr val="00B0F0"/>
              </a:solidFill>
            </a:endParaRPr>
          </a:p>
          <a:p>
            <a:pPr marL="228600" marR="0" indent="-228600" algn="l" defTabSz="914400" rtl="0" eaLnBrk="0" fontAlgn="base" latinLnBrk="1" hangingPunct="0">
              <a:lnSpc>
                <a:spcPct val="100000"/>
              </a:lnSpc>
              <a:spcBef>
                <a:spcPct val="30000"/>
              </a:spcBef>
              <a:spcAft>
                <a:spcPct val="0"/>
              </a:spcAft>
              <a:buClrTx/>
              <a:buSzTx/>
              <a:buFontTx/>
              <a:buAutoNum type="arabicParenR"/>
              <a:tabLst/>
              <a:defRPr/>
            </a:pPr>
            <a:r>
              <a:rPr lang="en-US" altLang="ko-KR" sz="1200" baseline="0" dirty="0" smtClean="0">
                <a:solidFill>
                  <a:srgbClr val="00B0F0"/>
                </a:solidFill>
              </a:rPr>
              <a:t>Lung volume </a:t>
            </a:r>
            <a:r>
              <a:rPr lang="ko-KR" altLang="en-US" sz="1200" baseline="0" dirty="0" smtClean="0">
                <a:solidFill>
                  <a:srgbClr val="00B0F0"/>
                </a:solidFill>
              </a:rPr>
              <a:t>은  </a:t>
            </a:r>
            <a:r>
              <a:rPr lang="en-US" altLang="ko-KR" sz="1200" baseline="0" dirty="0" smtClean="0">
                <a:solidFill>
                  <a:srgbClr val="00B0F0"/>
                </a:solidFill>
              </a:rPr>
              <a:t>normal </a:t>
            </a:r>
            <a:r>
              <a:rPr lang="ko-KR" altLang="en-US" sz="1200" baseline="0" dirty="0" smtClean="0">
                <a:solidFill>
                  <a:srgbClr val="00B0F0"/>
                </a:solidFill>
              </a:rPr>
              <a:t>이거나</a:t>
            </a:r>
            <a:r>
              <a:rPr lang="en-US" altLang="ko-KR" sz="1200" baseline="0" dirty="0" smtClean="0">
                <a:solidFill>
                  <a:srgbClr val="00B0F0"/>
                </a:solidFill>
              </a:rPr>
              <a:t>,  CT </a:t>
            </a:r>
            <a:r>
              <a:rPr lang="ko-KR" altLang="en-US" sz="1200" baseline="0" dirty="0" smtClean="0">
                <a:solidFill>
                  <a:srgbClr val="00B0F0"/>
                </a:solidFill>
              </a:rPr>
              <a:t>상  </a:t>
            </a:r>
            <a:r>
              <a:rPr lang="en-US" altLang="ko-KR" sz="1200" baseline="0" dirty="0" smtClean="0">
                <a:solidFill>
                  <a:srgbClr val="00B0F0"/>
                </a:solidFill>
              </a:rPr>
              <a:t>ILD </a:t>
            </a:r>
            <a:r>
              <a:rPr lang="ko-KR" altLang="en-US" sz="1200" baseline="0" dirty="0" smtClean="0">
                <a:solidFill>
                  <a:srgbClr val="00B0F0"/>
                </a:solidFill>
              </a:rPr>
              <a:t>의  </a:t>
            </a:r>
            <a:r>
              <a:rPr lang="en-US" altLang="ko-KR" sz="1200" baseline="0" dirty="0" smtClean="0">
                <a:solidFill>
                  <a:srgbClr val="00B0F0"/>
                </a:solidFill>
              </a:rPr>
              <a:t>extent</a:t>
            </a:r>
            <a:r>
              <a:rPr lang="ko-KR" altLang="en-US" sz="1200" baseline="0" dirty="0" smtClean="0">
                <a:solidFill>
                  <a:srgbClr val="00B0F0"/>
                </a:solidFill>
              </a:rPr>
              <a:t>에 비해  </a:t>
            </a:r>
            <a:r>
              <a:rPr lang="en-US" altLang="ko-KR" sz="1200" baseline="0" dirty="0" smtClean="0">
                <a:solidFill>
                  <a:srgbClr val="00B0F0"/>
                </a:solidFill>
              </a:rPr>
              <a:t>DLCO </a:t>
            </a:r>
            <a:r>
              <a:rPr lang="ko-KR" altLang="en-US" sz="1200" baseline="0" dirty="0" smtClean="0">
                <a:solidFill>
                  <a:srgbClr val="00B0F0"/>
                </a:solidFill>
              </a:rPr>
              <a:t>가 낮은 경우에는  </a:t>
            </a:r>
            <a:r>
              <a:rPr lang="en-US" altLang="ko-KR" sz="1200" baseline="0" dirty="0" err="1" smtClean="0">
                <a:solidFill>
                  <a:srgbClr val="00B0F0"/>
                </a:solidFill>
              </a:rPr>
              <a:t>pul</a:t>
            </a:r>
            <a:r>
              <a:rPr lang="en-US" altLang="ko-KR" sz="1200" baseline="0" dirty="0" smtClean="0">
                <a:solidFill>
                  <a:srgbClr val="00B0F0"/>
                </a:solidFill>
              </a:rPr>
              <a:t>. Vascular </a:t>
            </a:r>
            <a:endParaRPr lang="en-US" altLang="ko-KR" sz="1200" dirty="0" smtClean="0">
              <a:solidFill>
                <a:srgbClr val="00B0F0"/>
              </a:solidFill>
            </a:endParaRPr>
          </a:p>
          <a:p>
            <a:pPr marL="0" marR="0" indent="0" algn="l" defTabSz="914400" rtl="0" eaLnBrk="0" fontAlgn="base" latinLnBrk="1" hangingPunct="0">
              <a:lnSpc>
                <a:spcPct val="100000"/>
              </a:lnSpc>
              <a:spcBef>
                <a:spcPct val="30000"/>
              </a:spcBef>
              <a:spcAft>
                <a:spcPct val="0"/>
              </a:spcAft>
              <a:buClrTx/>
              <a:buSzTx/>
              <a:buFontTx/>
              <a:buNone/>
              <a:tabLst/>
              <a:defRPr/>
            </a:pPr>
            <a:r>
              <a:rPr lang="en-US" altLang="ko-KR" dirty="0" smtClean="0"/>
              <a:t>Disease</a:t>
            </a:r>
            <a:r>
              <a:rPr lang="en-US" altLang="ko-KR" baseline="0" dirty="0" smtClean="0"/>
              <a:t> </a:t>
            </a:r>
            <a:r>
              <a:rPr lang="ko-KR" altLang="en-US" baseline="0" dirty="0" smtClean="0"/>
              <a:t>가능성을 </a:t>
            </a:r>
            <a:r>
              <a:rPr lang="ko-KR" altLang="en-US" baseline="0" dirty="0" err="1" smtClean="0"/>
              <a:t>염두해두고</a:t>
            </a:r>
            <a:r>
              <a:rPr lang="ko-KR" altLang="en-US" baseline="0" dirty="0" smtClean="0"/>
              <a:t>  </a:t>
            </a:r>
            <a:r>
              <a:rPr lang="en-US" altLang="ko-KR" baseline="0" dirty="0" err="1" smtClean="0"/>
              <a:t>pul</a:t>
            </a:r>
            <a:r>
              <a:rPr lang="en-US" altLang="ko-KR" baseline="0" dirty="0" smtClean="0"/>
              <a:t> HTN evaluation </a:t>
            </a:r>
            <a:r>
              <a:rPr lang="ko-KR" altLang="en-US" baseline="0" dirty="0" smtClean="0"/>
              <a:t>을 해야 한다</a:t>
            </a:r>
            <a:r>
              <a:rPr lang="en-US" altLang="ko-KR" baseline="0" dirty="0" smtClean="0"/>
              <a:t>.</a:t>
            </a:r>
          </a:p>
          <a:p>
            <a:pPr marL="0" marR="0" indent="0" algn="l" defTabSz="914400" rtl="0" eaLnBrk="0" fontAlgn="base" latinLnBrk="1" hangingPunct="0">
              <a:lnSpc>
                <a:spcPct val="100000"/>
              </a:lnSpc>
              <a:spcBef>
                <a:spcPct val="30000"/>
              </a:spcBef>
              <a:spcAft>
                <a:spcPct val="0"/>
              </a:spcAft>
              <a:buClrTx/>
              <a:buSzTx/>
              <a:buFontTx/>
              <a:buNone/>
              <a:tabLst/>
              <a:defRPr/>
            </a:pPr>
            <a:r>
              <a:rPr lang="en-US" altLang="ko-KR" baseline="0" dirty="0" smtClean="0"/>
              <a:t>3) </a:t>
            </a:r>
            <a:r>
              <a:rPr lang="ko-KR" altLang="en-US" baseline="0" dirty="0" smtClean="0"/>
              <a:t>또한  </a:t>
            </a:r>
            <a:r>
              <a:rPr lang="en-US" altLang="ko-KR" baseline="0" dirty="0" smtClean="0"/>
              <a:t>R. m involve </a:t>
            </a:r>
            <a:r>
              <a:rPr lang="ko-KR" altLang="en-US" baseline="0" dirty="0" smtClean="0"/>
              <a:t>할 경우  </a:t>
            </a:r>
            <a:r>
              <a:rPr lang="en-US" altLang="ko-KR" baseline="0" dirty="0" err="1" smtClean="0"/>
              <a:t>Extrapul</a:t>
            </a:r>
            <a:r>
              <a:rPr lang="en-US" altLang="ko-KR" baseline="0" dirty="0" smtClean="0"/>
              <a:t> patter</a:t>
            </a:r>
            <a:r>
              <a:rPr lang="ko-KR" altLang="en-US" baseline="0" dirty="0" smtClean="0"/>
              <a:t>의  </a:t>
            </a:r>
            <a:r>
              <a:rPr lang="en-US" altLang="ko-KR" baseline="0" dirty="0" smtClean="0"/>
              <a:t>R </a:t>
            </a:r>
            <a:r>
              <a:rPr lang="ko-KR" altLang="en-US" baseline="0" dirty="0" smtClean="0"/>
              <a:t>을 </a:t>
            </a:r>
            <a:r>
              <a:rPr lang="ko-KR" altLang="en-US" baseline="0" dirty="0" err="1" smtClean="0"/>
              <a:t>보일수</a:t>
            </a:r>
            <a:r>
              <a:rPr lang="ko-KR" altLang="en-US" baseline="0" dirty="0" smtClean="0"/>
              <a:t> 있으며 </a:t>
            </a:r>
            <a:endParaRPr lang="en-US" altLang="ko-KR" baseline="0" dirty="0" smtClean="0"/>
          </a:p>
          <a:p>
            <a:pPr marL="0" marR="0" indent="0" algn="l" defTabSz="914400" rtl="0" eaLnBrk="0" fontAlgn="base" latinLnBrk="1" hangingPunct="0">
              <a:lnSpc>
                <a:spcPct val="100000"/>
              </a:lnSpc>
              <a:spcBef>
                <a:spcPct val="30000"/>
              </a:spcBef>
              <a:spcAft>
                <a:spcPct val="0"/>
              </a:spcAft>
              <a:buClrTx/>
              <a:buSzTx/>
              <a:buFontTx/>
              <a:buNone/>
              <a:tabLst/>
              <a:defRPr/>
            </a:pPr>
            <a:r>
              <a:rPr lang="en-US" altLang="ko-KR" baseline="0" dirty="0" smtClean="0"/>
              <a:t>4) </a:t>
            </a:r>
            <a:r>
              <a:rPr lang="ko-KR" altLang="en-US" baseline="0" dirty="0" smtClean="0"/>
              <a:t>역시 </a:t>
            </a:r>
            <a:r>
              <a:rPr lang="en-US" altLang="ko-KR" baseline="0" dirty="0" smtClean="0"/>
              <a:t>ILD </a:t>
            </a:r>
            <a:r>
              <a:rPr lang="ko-KR" altLang="en-US" baseline="0" dirty="0" smtClean="0"/>
              <a:t>하나만으로는 설명되지 않는 </a:t>
            </a:r>
            <a:r>
              <a:rPr lang="en-US" altLang="ko-KR" baseline="0" dirty="0" smtClean="0"/>
              <a:t>airway change </a:t>
            </a:r>
            <a:r>
              <a:rPr lang="ko-KR" altLang="en-US" baseline="0" dirty="0" smtClean="0"/>
              <a:t>가 있을 때는  특히  </a:t>
            </a:r>
            <a:r>
              <a:rPr lang="en-US" altLang="ko-KR" baseline="0" dirty="0" smtClean="0"/>
              <a:t>RA –ILD </a:t>
            </a:r>
            <a:r>
              <a:rPr lang="ko-KR" altLang="en-US" baseline="0" dirty="0" smtClean="0"/>
              <a:t>에서 그러하듯 </a:t>
            </a:r>
            <a:r>
              <a:rPr lang="en-US" altLang="ko-KR" baseline="0" dirty="0" smtClean="0"/>
              <a:t>smoking related emphysema </a:t>
            </a:r>
            <a:r>
              <a:rPr lang="ko-KR" altLang="en-US" baseline="0" dirty="0" smtClean="0"/>
              <a:t>도 있을 수 있음을 생각해야 한다</a:t>
            </a:r>
            <a:r>
              <a:rPr lang="en-US" altLang="ko-KR" baseline="0" dirty="0" smtClean="0"/>
              <a:t>.  </a:t>
            </a:r>
            <a:r>
              <a:rPr lang="ko-KR" altLang="en-US" baseline="0" dirty="0" smtClean="0"/>
              <a:t> </a:t>
            </a:r>
            <a:endParaRPr lang="ko-KR" altLang="en-US" dirty="0"/>
          </a:p>
        </p:txBody>
      </p:sp>
      <p:sp>
        <p:nvSpPr>
          <p:cNvPr id="4" name="슬라이드 번호 개체 틀 3"/>
          <p:cNvSpPr>
            <a:spLocks noGrp="1"/>
          </p:cNvSpPr>
          <p:nvPr>
            <p:ph type="sldNum" sz="quarter" idx="10"/>
          </p:nvPr>
        </p:nvSpPr>
        <p:spPr/>
        <p:txBody>
          <a:bodyPr/>
          <a:lstStyle/>
          <a:p>
            <a:pPr>
              <a:defRPr/>
            </a:pPr>
            <a:fld id="{031D69FE-1E9C-4DEF-8E98-BD06537F9FA1}" type="slidenum">
              <a:rPr lang="ko-KR" altLang="en-US" smtClean="0"/>
              <a:pPr>
                <a:defRPr/>
              </a:pPr>
              <a:t>55</a:t>
            </a:fld>
            <a:endParaRPr lang="ko-KR" altLang="en-US"/>
          </a:p>
        </p:txBody>
      </p:sp>
    </p:spTree>
    <p:extLst>
      <p:ext uri="{BB962C8B-B14F-4D97-AF65-F5344CB8AC3E}">
        <p14:creationId xmlns:p14="http://schemas.microsoft.com/office/powerpoint/2010/main" val="40345881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IPF </a:t>
            </a:r>
            <a:r>
              <a:rPr lang="ko-KR" altLang="en-US" dirty="0" smtClean="0"/>
              <a:t>의 진단 기준에는 이렇게 </a:t>
            </a:r>
            <a:r>
              <a:rPr lang="en-US" altLang="ko-KR" dirty="0" smtClean="0"/>
              <a:t>major</a:t>
            </a:r>
            <a:r>
              <a:rPr lang="en-US" altLang="ko-KR" baseline="0" dirty="0" smtClean="0"/>
              <a:t> criteria </a:t>
            </a:r>
            <a:r>
              <a:rPr lang="ko-KR" altLang="en-US" baseline="0" dirty="0" smtClean="0"/>
              <a:t>로  </a:t>
            </a:r>
            <a:r>
              <a:rPr lang="en-US" altLang="ko-KR" baseline="0" dirty="0" smtClean="0"/>
              <a:t>ILD </a:t>
            </a:r>
            <a:r>
              <a:rPr lang="ko-KR" altLang="en-US" baseline="0" dirty="0" smtClean="0"/>
              <a:t>를 </a:t>
            </a:r>
            <a:r>
              <a:rPr lang="ko-KR" altLang="en-US" baseline="0" dirty="0" err="1" smtClean="0"/>
              <a:t>일으킬수</a:t>
            </a:r>
            <a:r>
              <a:rPr lang="ko-KR" altLang="en-US" baseline="0" dirty="0" smtClean="0"/>
              <a:t> 있는 다른 원인들</a:t>
            </a:r>
            <a:endParaRPr lang="en-US" altLang="ko-KR" baseline="0" dirty="0" smtClean="0"/>
          </a:p>
          <a:p>
            <a:r>
              <a:rPr lang="en-US" altLang="ko-KR" baseline="0" dirty="0" smtClean="0"/>
              <a:t>CTD </a:t>
            </a:r>
            <a:r>
              <a:rPr lang="ko-KR" altLang="en-US" baseline="0" dirty="0" smtClean="0"/>
              <a:t>와 같은 을 </a:t>
            </a:r>
            <a:r>
              <a:rPr lang="en-US" altLang="ko-KR" baseline="0" dirty="0" smtClean="0"/>
              <a:t>r/o </a:t>
            </a:r>
            <a:r>
              <a:rPr lang="ko-KR" altLang="en-US" baseline="0" dirty="0" smtClean="0"/>
              <a:t>한 뒤에야 </a:t>
            </a:r>
            <a:r>
              <a:rPr lang="en-US" altLang="ko-KR" baseline="0" dirty="0" smtClean="0"/>
              <a:t>IPF </a:t>
            </a:r>
            <a:r>
              <a:rPr lang="ko-KR" altLang="en-US" baseline="0" dirty="0" smtClean="0"/>
              <a:t>를 진단 </a:t>
            </a:r>
            <a:r>
              <a:rPr lang="ko-KR" altLang="en-US" baseline="0" dirty="0" err="1" smtClean="0"/>
              <a:t>할수</a:t>
            </a:r>
            <a:r>
              <a:rPr lang="ko-KR" altLang="en-US" baseline="0" dirty="0" smtClean="0"/>
              <a:t> 있다고 </a:t>
            </a:r>
            <a:r>
              <a:rPr lang="ko-KR" altLang="en-US" baseline="0" dirty="0" err="1" smtClean="0"/>
              <a:t>정의내리고</a:t>
            </a:r>
            <a:r>
              <a:rPr lang="ko-KR" altLang="en-US" baseline="0" dirty="0" smtClean="0"/>
              <a:t> 있습니다</a:t>
            </a:r>
            <a:r>
              <a:rPr lang="en-US" altLang="ko-KR" baseline="0" dirty="0" smtClean="0"/>
              <a:t>.  </a:t>
            </a:r>
          </a:p>
          <a:p>
            <a:endParaRPr lang="ko-KR" altLang="en-US" dirty="0"/>
          </a:p>
        </p:txBody>
      </p:sp>
      <p:sp>
        <p:nvSpPr>
          <p:cNvPr id="4" name="슬라이드 번호 개체 틀 3"/>
          <p:cNvSpPr>
            <a:spLocks noGrp="1"/>
          </p:cNvSpPr>
          <p:nvPr>
            <p:ph type="sldNum" sz="quarter" idx="10"/>
          </p:nvPr>
        </p:nvSpPr>
        <p:spPr/>
        <p:txBody>
          <a:bodyPr/>
          <a:lstStyle/>
          <a:p>
            <a:pPr>
              <a:defRPr/>
            </a:pPr>
            <a:fld id="{031D69FE-1E9C-4DEF-8E98-BD06537F9FA1}" type="slidenum">
              <a:rPr lang="ko-KR" altLang="en-US" smtClean="0"/>
              <a:pPr>
                <a:defRPr/>
              </a:pPr>
              <a:t>10</a:t>
            </a:fld>
            <a:endParaRPr lang="ko-KR" altLang="en-US"/>
          </a:p>
        </p:txBody>
      </p:sp>
    </p:spTree>
    <p:extLst>
      <p:ext uri="{BB962C8B-B14F-4D97-AF65-F5344CB8AC3E}">
        <p14:creationId xmlns:p14="http://schemas.microsoft.com/office/powerpoint/2010/main" val="107181077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47203055-8AE0-4EC5-BE31-87EF8A8B878B}" type="slidenum">
              <a:rPr lang="en-US"/>
              <a:pPr/>
              <a:t>56</a:t>
            </a:fld>
            <a:endParaRPr lang="en-US"/>
          </a:p>
        </p:txBody>
      </p:sp>
      <p:sp>
        <p:nvSpPr>
          <p:cNvPr id="4097" name="Rectangle 1"/>
          <p:cNvSpPr txBox="1">
            <a:spLocks noGrp="1" noRot="1" noChangeAspect="1" noChangeArrowheads="1"/>
          </p:cNvSpPr>
          <p:nvPr>
            <p:ph type="sldImg"/>
          </p:nvPr>
        </p:nvSpPr>
        <p:spPr bwMode="auto">
          <a:xfrm>
            <a:off x="1206500" y="603250"/>
            <a:ext cx="3968750" cy="297656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098" name="Rectangle 2"/>
          <p:cNvSpPr txBox="1">
            <a:spLocks noGrp="1" noChangeArrowheads="1"/>
          </p:cNvSpPr>
          <p:nvPr>
            <p:ph type="body" idx="1"/>
          </p:nvPr>
        </p:nvSpPr>
        <p:spPr bwMode="auto">
          <a:xfrm>
            <a:off x="637988" y="3771645"/>
            <a:ext cx="5105336" cy="357342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tIns="15465" anchor="ctr"/>
          <a:lstStyle>
            <a:lvl1pPr>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1pPr>
            <a:lvl2pPr>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2pPr>
            <a:lvl3pPr>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3pPr>
            <a:lvl4pPr>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4pPr>
            <a:lvl5pPr>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5pPr>
            <a:lvl6pPr marL="2514600" indent="-228600" defTabSz="457200"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6pPr>
            <a:lvl7pPr marL="2971800" indent="-228600" defTabSz="457200"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7pPr>
            <a:lvl8pPr marL="3429000" indent="-228600" defTabSz="457200"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8pPr>
            <a:lvl9pPr marL="3886200" indent="-228600" defTabSz="457200"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9pPr>
          </a:lstStyle>
          <a:p>
            <a:pPr eaLnBrk="1">
              <a:lnSpc>
                <a:spcPct val="93000"/>
              </a:lnSpc>
              <a:spcBef>
                <a:spcPct val="0"/>
              </a:spcBef>
            </a:pPr>
            <a:endParaRPr lang="en-US" sz="1800">
              <a:latin typeface="Arial" charset="0"/>
              <a:cs typeface="Arial"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4A3AF34C-2A47-4D12-B7D4-8F4F8D38B195}" type="slidenum">
              <a:rPr lang="en-US"/>
              <a:pPr/>
              <a:t>57</a:t>
            </a:fld>
            <a:endParaRPr lang="en-US"/>
          </a:p>
        </p:txBody>
      </p:sp>
      <p:sp>
        <p:nvSpPr>
          <p:cNvPr id="4097" name="Rectangle 1"/>
          <p:cNvSpPr txBox="1">
            <a:spLocks noGrp="1" noRot="1" noChangeAspect="1" noChangeArrowheads="1"/>
          </p:cNvSpPr>
          <p:nvPr>
            <p:ph type="sldImg"/>
          </p:nvPr>
        </p:nvSpPr>
        <p:spPr bwMode="auto">
          <a:xfrm>
            <a:off x="1206500" y="603250"/>
            <a:ext cx="3968750" cy="297656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098" name="Text Box 2"/>
          <p:cNvSpPr txBox="1">
            <a:spLocks noGrp="1" noChangeArrowheads="1"/>
          </p:cNvSpPr>
          <p:nvPr>
            <p:ph type="body" idx="1"/>
          </p:nvPr>
        </p:nvSpPr>
        <p:spPr bwMode="auto">
          <a:xfrm>
            <a:off x="637988" y="3771645"/>
            <a:ext cx="5105336" cy="357342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7732" rIns="0" bIns="0"/>
          <a:lstStyle>
            <a:lvl1pPr>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1pPr>
            <a:lvl2pPr>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2pPr>
            <a:lvl3pPr>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3pPr>
            <a:lvl4pPr>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4pPr>
            <a:lvl5pPr>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5pPr>
            <a:lvl6pPr marL="2514600" indent="-228600" defTabSz="457200"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6pPr>
            <a:lvl7pPr marL="2971800" indent="-228600" defTabSz="457200"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7pPr>
            <a:lvl8pPr marL="3429000" indent="-228600" defTabSz="457200"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8pPr>
            <a:lvl9pPr marL="3886200" indent="-228600" defTabSz="457200"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9pPr>
          </a:lstStyle>
          <a:p>
            <a:pPr eaLnBrk="1">
              <a:lnSpc>
                <a:spcPct val="93000"/>
              </a:lnSpc>
              <a:spcBef>
                <a:spcPct val="0"/>
              </a:spcBef>
            </a:pPr>
            <a:r>
              <a:rPr lang="en-US" sz="900">
                <a:latin typeface="Arial Unicode MS" pitchFamily="32" charset="0"/>
                <a:cs typeface="Arial Unicode MS" pitchFamily="32" charset="0"/>
              </a:rPr>
              <a:t>Figure 3. Chest Radiographs. A chest radiograph (patient's heart is on the right side) of Patient 1 is shown in Panels A and B . Mild ground-glass opacity was observed on day 6 (Panel A). Bilateral ground-glass opacity and consolidation were clearly seen on day 9 (Panel B). A computed tomographic scan of the chest of Patient 1, obtained on day 7 (the day of admission), is shown in Panels C and D. Substantial bilateral ground-glass opacity and consolidation can be seen. Chest radiographs of Patient 2, obtained on day 7 and day 13 after the onset of illness are shown in Panels E and F, respectively. Bilateral ground-glass opacity and consolidation can be seen on day 7, and white lungs on day 13. Chest radiographs of Patient 3 on day 7 and day 13 after the onset of illness are shown in Panels G and H. Bilateral ground-glass opacity and consolidation can be seen on both day 7 and day 13.</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indent="0" algn="l" defTabSz="914400" rtl="0" eaLnBrk="0" fontAlgn="base" latinLnBrk="1" hangingPunct="0">
              <a:lnSpc>
                <a:spcPct val="100000"/>
              </a:lnSpc>
              <a:spcBef>
                <a:spcPct val="30000"/>
              </a:spcBef>
              <a:spcAft>
                <a:spcPct val="0"/>
              </a:spcAft>
              <a:buClrTx/>
              <a:buSzTx/>
              <a:buFontTx/>
              <a:buNone/>
              <a:tabLst/>
              <a:defRPr/>
            </a:pPr>
            <a:r>
              <a:rPr lang="en-US" altLang="ko-KR" sz="1200" dirty="0" smtClean="0">
                <a:solidFill>
                  <a:srgbClr val="00B0F0"/>
                </a:solidFill>
              </a:rPr>
              <a:t>CTD-</a:t>
            </a:r>
            <a:r>
              <a:rPr lang="en-US" altLang="ko-KR" sz="1200" baseline="0" dirty="0" smtClean="0">
                <a:solidFill>
                  <a:srgbClr val="00B0F0"/>
                </a:solidFill>
              </a:rPr>
              <a:t> lung involvement </a:t>
            </a:r>
            <a:r>
              <a:rPr lang="ko-KR" altLang="en-US" sz="1200" baseline="0" dirty="0" smtClean="0">
                <a:solidFill>
                  <a:srgbClr val="00B0F0"/>
                </a:solidFill>
              </a:rPr>
              <a:t>에서 </a:t>
            </a:r>
            <a:r>
              <a:rPr lang="ko-KR" altLang="en-US" sz="1200" baseline="0" dirty="0" err="1" smtClean="0">
                <a:solidFill>
                  <a:srgbClr val="00B0F0"/>
                </a:solidFill>
              </a:rPr>
              <a:t>폐기능</a:t>
            </a:r>
            <a:r>
              <a:rPr lang="ko-KR" altLang="en-US" sz="1200" baseline="0" dirty="0" smtClean="0">
                <a:solidFill>
                  <a:srgbClr val="00B0F0"/>
                </a:solidFill>
              </a:rPr>
              <a:t> 저하를 일으키는 기전은 크게 </a:t>
            </a:r>
            <a:r>
              <a:rPr lang="en-US" altLang="ko-KR" sz="1200" baseline="0" dirty="0" smtClean="0">
                <a:solidFill>
                  <a:srgbClr val="00B0F0"/>
                </a:solidFill>
              </a:rPr>
              <a:t>4</a:t>
            </a:r>
            <a:r>
              <a:rPr lang="ko-KR" altLang="en-US" sz="1200" baseline="0" dirty="0" smtClean="0">
                <a:solidFill>
                  <a:srgbClr val="00B0F0"/>
                </a:solidFill>
              </a:rPr>
              <a:t>가지로 </a:t>
            </a:r>
            <a:r>
              <a:rPr lang="ko-KR" altLang="en-US" sz="1200" baseline="0" dirty="0" err="1" smtClean="0">
                <a:solidFill>
                  <a:srgbClr val="00B0F0"/>
                </a:solidFill>
              </a:rPr>
              <a:t>나눌수</a:t>
            </a:r>
            <a:r>
              <a:rPr lang="ko-KR" altLang="en-US" sz="1200" baseline="0" dirty="0" smtClean="0">
                <a:solidFill>
                  <a:srgbClr val="00B0F0"/>
                </a:solidFill>
              </a:rPr>
              <a:t> 있는데 </a:t>
            </a:r>
            <a:endParaRPr lang="en-US" altLang="ko-KR" sz="1200" baseline="0" dirty="0" smtClean="0">
              <a:solidFill>
                <a:srgbClr val="00B0F0"/>
              </a:solidFill>
            </a:endParaRPr>
          </a:p>
          <a:p>
            <a:pPr marL="228600" marR="0" indent="-228600" algn="l" defTabSz="914400" rtl="0" eaLnBrk="0" fontAlgn="base" latinLnBrk="1" hangingPunct="0">
              <a:lnSpc>
                <a:spcPct val="100000"/>
              </a:lnSpc>
              <a:spcBef>
                <a:spcPct val="30000"/>
              </a:spcBef>
              <a:spcAft>
                <a:spcPct val="0"/>
              </a:spcAft>
              <a:buClrTx/>
              <a:buSzTx/>
              <a:buFontTx/>
              <a:buAutoNum type="arabicParenR"/>
              <a:tabLst/>
              <a:defRPr/>
            </a:pPr>
            <a:r>
              <a:rPr lang="ko-KR" altLang="en-US" sz="1200" baseline="0" dirty="0" smtClean="0">
                <a:solidFill>
                  <a:srgbClr val="00B0F0"/>
                </a:solidFill>
              </a:rPr>
              <a:t>먼저 </a:t>
            </a:r>
            <a:r>
              <a:rPr lang="en-US" altLang="ko-KR" sz="1200" baseline="0" dirty="0" smtClean="0">
                <a:solidFill>
                  <a:srgbClr val="00B0F0"/>
                </a:solidFill>
              </a:rPr>
              <a:t>interstitial  -&gt; </a:t>
            </a:r>
            <a:r>
              <a:rPr lang="ko-KR" altLang="en-US" sz="1200" baseline="0" dirty="0" smtClean="0">
                <a:solidFill>
                  <a:srgbClr val="00B0F0"/>
                </a:solidFill>
              </a:rPr>
              <a:t>주로 </a:t>
            </a:r>
            <a:r>
              <a:rPr lang="en-US" altLang="ko-KR" sz="1200" baseline="0" dirty="0" smtClean="0">
                <a:solidFill>
                  <a:srgbClr val="00B0F0"/>
                </a:solidFill>
              </a:rPr>
              <a:t>R </a:t>
            </a:r>
            <a:r>
              <a:rPr lang="ko-KR" altLang="en-US" sz="1200" baseline="0" dirty="0" smtClean="0">
                <a:solidFill>
                  <a:srgbClr val="00B0F0"/>
                </a:solidFill>
              </a:rPr>
              <a:t>패턴과  </a:t>
            </a:r>
            <a:r>
              <a:rPr lang="en-US" altLang="ko-KR" sz="1200" baseline="0" dirty="0" smtClean="0">
                <a:solidFill>
                  <a:srgbClr val="00B0F0"/>
                </a:solidFill>
              </a:rPr>
              <a:t>FVC, FEV1 </a:t>
            </a:r>
            <a:r>
              <a:rPr lang="ko-KR" altLang="en-US" sz="1200" baseline="0" dirty="0" smtClean="0">
                <a:solidFill>
                  <a:srgbClr val="00B0F0"/>
                </a:solidFill>
              </a:rPr>
              <a:t>및  </a:t>
            </a:r>
            <a:r>
              <a:rPr lang="en-US" altLang="ko-KR" sz="1200" baseline="0" dirty="0" smtClean="0">
                <a:solidFill>
                  <a:srgbClr val="00B0F0"/>
                </a:solidFill>
              </a:rPr>
              <a:t>DLCO </a:t>
            </a:r>
            <a:r>
              <a:rPr lang="ko-KR" altLang="en-US" sz="1200" baseline="0" dirty="0" smtClean="0">
                <a:solidFill>
                  <a:srgbClr val="00B0F0"/>
                </a:solidFill>
              </a:rPr>
              <a:t>의 감소</a:t>
            </a:r>
            <a:endParaRPr lang="en-US" altLang="ko-KR" sz="1200" baseline="0" dirty="0" smtClean="0">
              <a:solidFill>
                <a:srgbClr val="00B0F0"/>
              </a:solidFill>
            </a:endParaRPr>
          </a:p>
          <a:p>
            <a:pPr marL="228600" marR="0" indent="-228600" algn="l" defTabSz="914400" rtl="0" eaLnBrk="0" fontAlgn="base" latinLnBrk="1" hangingPunct="0">
              <a:lnSpc>
                <a:spcPct val="100000"/>
              </a:lnSpc>
              <a:spcBef>
                <a:spcPct val="30000"/>
              </a:spcBef>
              <a:spcAft>
                <a:spcPct val="0"/>
              </a:spcAft>
              <a:buClrTx/>
              <a:buSzTx/>
              <a:buFontTx/>
              <a:buAutoNum type="arabicParenR"/>
              <a:tabLst/>
              <a:defRPr/>
            </a:pPr>
            <a:r>
              <a:rPr lang="en-US" altLang="ko-KR" sz="1200" baseline="0" dirty="0" smtClean="0">
                <a:solidFill>
                  <a:srgbClr val="00B0F0"/>
                </a:solidFill>
              </a:rPr>
              <a:t>Lung volume </a:t>
            </a:r>
            <a:r>
              <a:rPr lang="ko-KR" altLang="en-US" sz="1200" baseline="0" dirty="0" smtClean="0">
                <a:solidFill>
                  <a:srgbClr val="00B0F0"/>
                </a:solidFill>
              </a:rPr>
              <a:t>은  </a:t>
            </a:r>
            <a:r>
              <a:rPr lang="en-US" altLang="ko-KR" sz="1200" baseline="0" dirty="0" smtClean="0">
                <a:solidFill>
                  <a:srgbClr val="00B0F0"/>
                </a:solidFill>
              </a:rPr>
              <a:t>normal </a:t>
            </a:r>
            <a:r>
              <a:rPr lang="ko-KR" altLang="en-US" sz="1200" baseline="0" dirty="0" smtClean="0">
                <a:solidFill>
                  <a:srgbClr val="00B0F0"/>
                </a:solidFill>
              </a:rPr>
              <a:t>이거나</a:t>
            </a:r>
            <a:r>
              <a:rPr lang="en-US" altLang="ko-KR" sz="1200" baseline="0" dirty="0" smtClean="0">
                <a:solidFill>
                  <a:srgbClr val="00B0F0"/>
                </a:solidFill>
              </a:rPr>
              <a:t>,  CT </a:t>
            </a:r>
            <a:r>
              <a:rPr lang="ko-KR" altLang="en-US" sz="1200" baseline="0" dirty="0" smtClean="0">
                <a:solidFill>
                  <a:srgbClr val="00B0F0"/>
                </a:solidFill>
              </a:rPr>
              <a:t>상  </a:t>
            </a:r>
            <a:r>
              <a:rPr lang="en-US" altLang="ko-KR" sz="1200" baseline="0" dirty="0" smtClean="0">
                <a:solidFill>
                  <a:srgbClr val="00B0F0"/>
                </a:solidFill>
              </a:rPr>
              <a:t>ILD </a:t>
            </a:r>
            <a:r>
              <a:rPr lang="ko-KR" altLang="en-US" sz="1200" baseline="0" dirty="0" smtClean="0">
                <a:solidFill>
                  <a:srgbClr val="00B0F0"/>
                </a:solidFill>
              </a:rPr>
              <a:t>의  </a:t>
            </a:r>
            <a:r>
              <a:rPr lang="en-US" altLang="ko-KR" sz="1200" baseline="0" dirty="0" smtClean="0">
                <a:solidFill>
                  <a:srgbClr val="00B0F0"/>
                </a:solidFill>
              </a:rPr>
              <a:t>extent</a:t>
            </a:r>
            <a:r>
              <a:rPr lang="ko-KR" altLang="en-US" sz="1200" baseline="0" dirty="0" smtClean="0">
                <a:solidFill>
                  <a:srgbClr val="00B0F0"/>
                </a:solidFill>
              </a:rPr>
              <a:t>에 비해  </a:t>
            </a:r>
            <a:r>
              <a:rPr lang="en-US" altLang="ko-KR" sz="1200" baseline="0" dirty="0" smtClean="0">
                <a:solidFill>
                  <a:srgbClr val="00B0F0"/>
                </a:solidFill>
              </a:rPr>
              <a:t>DLCO </a:t>
            </a:r>
            <a:r>
              <a:rPr lang="ko-KR" altLang="en-US" sz="1200" baseline="0" dirty="0" smtClean="0">
                <a:solidFill>
                  <a:srgbClr val="00B0F0"/>
                </a:solidFill>
              </a:rPr>
              <a:t>가 낮은 경우에는  </a:t>
            </a:r>
            <a:r>
              <a:rPr lang="en-US" altLang="ko-KR" sz="1200" baseline="0" dirty="0" err="1" smtClean="0">
                <a:solidFill>
                  <a:srgbClr val="00B0F0"/>
                </a:solidFill>
              </a:rPr>
              <a:t>pul</a:t>
            </a:r>
            <a:r>
              <a:rPr lang="en-US" altLang="ko-KR" sz="1200" baseline="0" dirty="0" smtClean="0">
                <a:solidFill>
                  <a:srgbClr val="00B0F0"/>
                </a:solidFill>
              </a:rPr>
              <a:t>. Vascular </a:t>
            </a:r>
            <a:endParaRPr lang="en-US" altLang="ko-KR" sz="1200" dirty="0" smtClean="0">
              <a:solidFill>
                <a:srgbClr val="00B0F0"/>
              </a:solidFill>
            </a:endParaRPr>
          </a:p>
          <a:p>
            <a:pPr marL="0" marR="0" indent="0" algn="l" defTabSz="914400" rtl="0" eaLnBrk="0" fontAlgn="base" latinLnBrk="1" hangingPunct="0">
              <a:lnSpc>
                <a:spcPct val="100000"/>
              </a:lnSpc>
              <a:spcBef>
                <a:spcPct val="30000"/>
              </a:spcBef>
              <a:spcAft>
                <a:spcPct val="0"/>
              </a:spcAft>
              <a:buClrTx/>
              <a:buSzTx/>
              <a:buFontTx/>
              <a:buNone/>
              <a:tabLst/>
              <a:defRPr/>
            </a:pPr>
            <a:r>
              <a:rPr lang="en-US" altLang="ko-KR" dirty="0" smtClean="0"/>
              <a:t>Disease</a:t>
            </a:r>
            <a:r>
              <a:rPr lang="en-US" altLang="ko-KR" baseline="0" dirty="0" smtClean="0"/>
              <a:t> </a:t>
            </a:r>
            <a:r>
              <a:rPr lang="ko-KR" altLang="en-US" baseline="0" dirty="0" smtClean="0"/>
              <a:t>가능성을 </a:t>
            </a:r>
            <a:r>
              <a:rPr lang="ko-KR" altLang="en-US" baseline="0" dirty="0" err="1" smtClean="0"/>
              <a:t>염두해두고</a:t>
            </a:r>
            <a:r>
              <a:rPr lang="ko-KR" altLang="en-US" baseline="0" dirty="0" smtClean="0"/>
              <a:t>  </a:t>
            </a:r>
            <a:r>
              <a:rPr lang="en-US" altLang="ko-KR" baseline="0" dirty="0" err="1" smtClean="0"/>
              <a:t>pul</a:t>
            </a:r>
            <a:r>
              <a:rPr lang="en-US" altLang="ko-KR" baseline="0" dirty="0" smtClean="0"/>
              <a:t> HTN evaluation </a:t>
            </a:r>
            <a:r>
              <a:rPr lang="ko-KR" altLang="en-US" baseline="0" dirty="0" smtClean="0"/>
              <a:t>을 해야 한다</a:t>
            </a:r>
            <a:r>
              <a:rPr lang="en-US" altLang="ko-KR" baseline="0" dirty="0" smtClean="0"/>
              <a:t>.</a:t>
            </a:r>
          </a:p>
          <a:p>
            <a:pPr marL="0" marR="0" indent="0" algn="l" defTabSz="914400" rtl="0" eaLnBrk="0" fontAlgn="base" latinLnBrk="1" hangingPunct="0">
              <a:lnSpc>
                <a:spcPct val="100000"/>
              </a:lnSpc>
              <a:spcBef>
                <a:spcPct val="30000"/>
              </a:spcBef>
              <a:spcAft>
                <a:spcPct val="0"/>
              </a:spcAft>
              <a:buClrTx/>
              <a:buSzTx/>
              <a:buFontTx/>
              <a:buNone/>
              <a:tabLst/>
              <a:defRPr/>
            </a:pPr>
            <a:r>
              <a:rPr lang="en-US" altLang="ko-KR" baseline="0" dirty="0" smtClean="0"/>
              <a:t>3) </a:t>
            </a:r>
            <a:r>
              <a:rPr lang="ko-KR" altLang="en-US" baseline="0" dirty="0" smtClean="0"/>
              <a:t>또한  </a:t>
            </a:r>
            <a:r>
              <a:rPr lang="en-US" altLang="ko-KR" baseline="0" dirty="0" smtClean="0"/>
              <a:t>R. m involve </a:t>
            </a:r>
            <a:r>
              <a:rPr lang="ko-KR" altLang="en-US" baseline="0" dirty="0" smtClean="0"/>
              <a:t>할 경우  </a:t>
            </a:r>
            <a:r>
              <a:rPr lang="en-US" altLang="ko-KR" baseline="0" dirty="0" err="1" smtClean="0"/>
              <a:t>Extrapul</a:t>
            </a:r>
            <a:r>
              <a:rPr lang="en-US" altLang="ko-KR" baseline="0" dirty="0" smtClean="0"/>
              <a:t> patter</a:t>
            </a:r>
            <a:r>
              <a:rPr lang="ko-KR" altLang="en-US" baseline="0" dirty="0" smtClean="0"/>
              <a:t>의  </a:t>
            </a:r>
            <a:r>
              <a:rPr lang="en-US" altLang="ko-KR" baseline="0" dirty="0" smtClean="0"/>
              <a:t>R </a:t>
            </a:r>
            <a:r>
              <a:rPr lang="ko-KR" altLang="en-US" baseline="0" dirty="0" smtClean="0"/>
              <a:t>을 </a:t>
            </a:r>
            <a:r>
              <a:rPr lang="ko-KR" altLang="en-US" baseline="0" dirty="0" err="1" smtClean="0"/>
              <a:t>보일수</a:t>
            </a:r>
            <a:r>
              <a:rPr lang="ko-KR" altLang="en-US" baseline="0" dirty="0" smtClean="0"/>
              <a:t> 있으며 </a:t>
            </a:r>
            <a:endParaRPr lang="en-US" altLang="ko-KR" baseline="0" dirty="0" smtClean="0"/>
          </a:p>
          <a:p>
            <a:pPr marL="0" marR="0" indent="0" algn="l" defTabSz="914400" rtl="0" eaLnBrk="0" fontAlgn="base" latinLnBrk="1" hangingPunct="0">
              <a:lnSpc>
                <a:spcPct val="100000"/>
              </a:lnSpc>
              <a:spcBef>
                <a:spcPct val="30000"/>
              </a:spcBef>
              <a:spcAft>
                <a:spcPct val="0"/>
              </a:spcAft>
              <a:buClrTx/>
              <a:buSzTx/>
              <a:buFontTx/>
              <a:buNone/>
              <a:tabLst/>
              <a:defRPr/>
            </a:pPr>
            <a:r>
              <a:rPr lang="en-US" altLang="ko-KR" baseline="0" dirty="0" smtClean="0"/>
              <a:t>4) </a:t>
            </a:r>
            <a:r>
              <a:rPr lang="ko-KR" altLang="en-US" baseline="0" dirty="0" smtClean="0"/>
              <a:t>역시 </a:t>
            </a:r>
            <a:r>
              <a:rPr lang="en-US" altLang="ko-KR" baseline="0" dirty="0" smtClean="0"/>
              <a:t>ILD </a:t>
            </a:r>
            <a:r>
              <a:rPr lang="ko-KR" altLang="en-US" baseline="0" dirty="0" smtClean="0"/>
              <a:t>하나만으로는 설명되지 않는 </a:t>
            </a:r>
            <a:r>
              <a:rPr lang="en-US" altLang="ko-KR" baseline="0" dirty="0" smtClean="0"/>
              <a:t>airway change </a:t>
            </a:r>
            <a:r>
              <a:rPr lang="ko-KR" altLang="en-US" baseline="0" dirty="0" smtClean="0"/>
              <a:t>가 있을 때는  특히  </a:t>
            </a:r>
            <a:r>
              <a:rPr lang="en-US" altLang="ko-KR" baseline="0" dirty="0" smtClean="0"/>
              <a:t>RA –ILD </a:t>
            </a:r>
            <a:r>
              <a:rPr lang="ko-KR" altLang="en-US" baseline="0" dirty="0" smtClean="0"/>
              <a:t>에서 그러하듯 </a:t>
            </a:r>
            <a:r>
              <a:rPr lang="en-US" altLang="ko-KR" baseline="0" dirty="0" smtClean="0"/>
              <a:t>smoking related emphysema </a:t>
            </a:r>
            <a:r>
              <a:rPr lang="ko-KR" altLang="en-US" baseline="0" dirty="0" smtClean="0"/>
              <a:t>도 있을 수 있음을 생각해야 한다</a:t>
            </a:r>
            <a:r>
              <a:rPr lang="en-US" altLang="ko-KR" baseline="0" dirty="0" smtClean="0"/>
              <a:t>.  </a:t>
            </a:r>
            <a:r>
              <a:rPr lang="ko-KR" altLang="en-US" baseline="0" dirty="0" smtClean="0"/>
              <a:t> </a:t>
            </a:r>
            <a:endParaRPr lang="ko-KR" altLang="en-US" dirty="0"/>
          </a:p>
        </p:txBody>
      </p:sp>
      <p:sp>
        <p:nvSpPr>
          <p:cNvPr id="4" name="슬라이드 번호 개체 틀 3"/>
          <p:cNvSpPr>
            <a:spLocks noGrp="1"/>
          </p:cNvSpPr>
          <p:nvPr>
            <p:ph type="sldNum" sz="quarter" idx="10"/>
          </p:nvPr>
        </p:nvSpPr>
        <p:spPr/>
        <p:txBody>
          <a:bodyPr/>
          <a:lstStyle/>
          <a:p>
            <a:pPr>
              <a:defRPr/>
            </a:pPr>
            <a:fld id="{031D69FE-1E9C-4DEF-8E98-BD06537F9FA1}" type="slidenum">
              <a:rPr lang="ko-KR" altLang="en-US" smtClean="0"/>
              <a:pPr>
                <a:defRPr/>
              </a:pPr>
              <a:t>58</a:t>
            </a:fld>
            <a:endParaRPr lang="ko-KR" altLang="en-US"/>
          </a:p>
        </p:txBody>
      </p:sp>
    </p:spTree>
    <p:extLst>
      <p:ext uri="{BB962C8B-B14F-4D97-AF65-F5344CB8AC3E}">
        <p14:creationId xmlns:p14="http://schemas.microsoft.com/office/powerpoint/2010/main" val="403458816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pPr>
              <a:defRPr/>
            </a:pPr>
            <a:fld id="{031D69FE-1E9C-4DEF-8E98-BD06537F9FA1}" type="slidenum">
              <a:rPr lang="ko-KR" altLang="en-US" smtClean="0"/>
              <a:pPr>
                <a:defRPr/>
              </a:pPr>
              <a:t>60</a:t>
            </a:fld>
            <a:endParaRPr lang="ko-KR" altLang="en-US"/>
          </a:p>
        </p:txBody>
      </p:sp>
    </p:spTree>
    <p:extLst>
      <p:ext uri="{BB962C8B-B14F-4D97-AF65-F5344CB8AC3E}">
        <p14:creationId xmlns:p14="http://schemas.microsoft.com/office/powerpoint/2010/main" val="148794859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B5C5A3A4-B7A5-44ED-A5F1-B227A3B8E3BE}" type="slidenum">
              <a:rPr lang="en-US"/>
              <a:pPr/>
              <a:t>61</a:t>
            </a:fld>
            <a:endParaRPr lang="en-US"/>
          </a:p>
        </p:txBody>
      </p:sp>
      <p:sp>
        <p:nvSpPr>
          <p:cNvPr id="4097" name="Rectangle 1"/>
          <p:cNvSpPr txBox="1">
            <a:spLocks noGrp="1" noRot="1" noChangeAspect="1" noChangeArrowheads="1"/>
          </p:cNvSpPr>
          <p:nvPr>
            <p:ph type="sldImg"/>
          </p:nvPr>
        </p:nvSpPr>
        <p:spPr bwMode="auto">
          <a:xfrm>
            <a:off x="1206500" y="603250"/>
            <a:ext cx="3968750" cy="297656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098" name="Text Box 2"/>
          <p:cNvSpPr txBox="1">
            <a:spLocks noGrp="1" noChangeArrowheads="1"/>
          </p:cNvSpPr>
          <p:nvPr>
            <p:ph type="body" idx="1"/>
          </p:nvPr>
        </p:nvSpPr>
        <p:spPr bwMode="auto">
          <a:xfrm>
            <a:off x="637988" y="3771645"/>
            <a:ext cx="5105336" cy="357342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7732" rIns="0" bIns="0"/>
          <a:lstStyle>
            <a:lvl1pPr>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1pPr>
            <a:lvl2pPr>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2pPr>
            <a:lvl3pPr>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3pPr>
            <a:lvl4pPr>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4pPr>
            <a:lvl5pPr>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5pPr>
            <a:lvl6pPr marL="2514600" indent="-228600" defTabSz="457200"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6pPr>
            <a:lvl7pPr marL="2971800" indent="-228600" defTabSz="457200"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7pPr>
            <a:lvl8pPr marL="3429000" indent="-228600" defTabSz="457200"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8pPr>
            <a:lvl9pPr marL="3886200" indent="-228600" defTabSz="457200"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9pPr>
          </a:lstStyle>
          <a:p>
            <a:pPr eaLnBrk="1">
              <a:lnSpc>
                <a:spcPct val="93000"/>
              </a:lnSpc>
              <a:spcBef>
                <a:spcPct val="0"/>
              </a:spcBef>
            </a:pPr>
            <a:r>
              <a:rPr lang="en-US" sz="900" dirty="0">
                <a:latin typeface="Arial Unicode MS" pitchFamily="32" charset="0"/>
                <a:cs typeface="Arial Unicode MS" pitchFamily="32" charset="0"/>
              </a:rPr>
              <a:t>Figure 1. Phylogenetic Trees of Genes of H7N9 Influenza A Viruses. Shown are phylogenetic trees of full-length </a:t>
            </a:r>
            <a:r>
              <a:rPr lang="en-US" sz="900" dirty="0" err="1">
                <a:latin typeface="Arial Unicode MS" pitchFamily="32" charset="0"/>
                <a:cs typeface="Arial Unicode MS" pitchFamily="32" charset="0"/>
              </a:rPr>
              <a:t>hemagglutinin</a:t>
            </a:r>
            <a:r>
              <a:rPr lang="en-US" sz="900" dirty="0">
                <a:latin typeface="Arial Unicode MS" pitchFamily="32" charset="0"/>
                <a:cs typeface="Arial Unicode MS" pitchFamily="32" charset="0"/>
              </a:rPr>
              <a:t> (HA; Panel A) and neuraminidase (NA; Panel B) genes of H7N9 influenza A viruses. The trees were generated by means of the distance-based neighbor-joining method with the use of MEGA software, version 5.05. The reliability of the trees was assessed by means of bootstrap analysis with 1000 replications. Horizontal distances are proportional to the genetic distance. The novel </a:t>
            </a:r>
            <a:r>
              <a:rPr lang="en-US" sz="900" dirty="0" err="1">
                <a:latin typeface="Arial Unicode MS" pitchFamily="32" charset="0"/>
                <a:cs typeface="Arial Unicode MS" pitchFamily="32" charset="0"/>
              </a:rPr>
              <a:t>reassortant</a:t>
            </a:r>
            <a:r>
              <a:rPr lang="en-US" sz="900" dirty="0">
                <a:latin typeface="Arial Unicode MS" pitchFamily="32" charset="0"/>
                <a:cs typeface="Arial Unicode MS" pitchFamily="32" charset="0"/>
              </a:rPr>
              <a:t> H7N9 viruses are shown in red. The viruses in green presented the highest similarity with the novel H7N9 viruses. Other H7N9 and human H7 subtype are shown in blue and pink, respectively. Phylogenetic trees of the other six genes are included in the Supplementary Appendix.</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5207DC9C-5A04-45AC-8CFD-35CCDA0E4740}" type="slidenum">
              <a:rPr lang="en-US"/>
              <a:pPr/>
              <a:t>62</a:t>
            </a:fld>
            <a:endParaRPr lang="en-US"/>
          </a:p>
        </p:txBody>
      </p:sp>
      <p:sp>
        <p:nvSpPr>
          <p:cNvPr id="4097" name="Rectangle 1"/>
          <p:cNvSpPr txBox="1">
            <a:spLocks noGrp="1" noRot="1" noChangeAspect="1" noChangeArrowheads="1"/>
          </p:cNvSpPr>
          <p:nvPr>
            <p:ph type="sldImg"/>
          </p:nvPr>
        </p:nvSpPr>
        <p:spPr bwMode="auto">
          <a:xfrm>
            <a:off x="1206500" y="603250"/>
            <a:ext cx="3968750" cy="297656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098" name="Text Box 2"/>
          <p:cNvSpPr txBox="1">
            <a:spLocks noGrp="1" noChangeArrowheads="1"/>
          </p:cNvSpPr>
          <p:nvPr>
            <p:ph type="body" idx="1"/>
          </p:nvPr>
        </p:nvSpPr>
        <p:spPr bwMode="auto">
          <a:xfrm>
            <a:off x="637988" y="3771645"/>
            <a:ext cx="5105336" cy="357342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7732" rIns="0" bIns="0"/>
          <a:lstStyle>
            <a:lvl1pPr>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1pPr>
            <a:lvl2pPr>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2pPr>
            <a:lvl3pPr>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3pPr>
            <a:lvl4pPr>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4pPr>
            <a:lvl5pPr>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5pPr>
            <a:lvl6pPr marL="2514600" indent="-228600" defTabSz="457200"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6pPr>
            <a:lvl7pPr marL="2971800" indent="-228600" defTabSz="457200"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7pPr>
            <a:lvl8pPr marL="3429000" indent="-228600" defTabSz="457200"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8pPr>
            <a:lvl9pPr marL="3886200" indent="-228600" defTabSz="457200"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9pPr>
          </a:lstStyle>
          <a:p>
            <a:pPr eaLnBrk="1">
              <a:lnSpc>
                <a:spcPct val="93000"/>
              </a:lnSpc>
              <a:spcBef>
                <a:spcPct val="0"/>
              </a:spcBef>
            </a:pPr>
            <a:r>
              <a:rPr lang="en-US" sz="900" dirty="0">
                <a:latin typeface="Arial Unicode MS" pitchFamily="32" charset="0"/>
                <a:cs typeface="Arial Unicode MS" pitchFamily="32" charset="0"/>
              </a:rPr>
              <a:t>Figure 2. Hypothetical Host and Lineage Origins of the Gene Segments of the Novel </a:t>
            </a:r>
            <a:r>
              <a:rPr lang="en-US" sz="900" dirty="0" err="1">
                <a:latin typeface="Arial Unicode MS" pitchFamily="32" charset="0"/>
                <a:cs typeface="Arial Unicode MS" pitchFamily="32" charset="0"/>
              </a:rPr>
              <a:t>Reassortant</a:t>
            </a:r>
            <a:r>
              <a:rPr lang="en-US" sz="900" dirty="0">
                <a:latin typeface="Arial Unicode MS" pitchFamily="32" charset="0"/>
                <a:cs typeface="Arial Unicode MS" pitchFamily="32" charset="0"/>
              </a:rPr>
              <a:t> Human Influenza A (H7N9) Viruses. The colors of the gene segments in the ovals indicate their origin. BJ16 denotes A/brambling/Beijing/16/2012, KO14 A/wild bird/Korea/A14/2011, and ZJ12 A/duck/Zhejiang/12/2011.</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0C737D0A-449F-44B6-B88F-76A90B81B78A}" type="slidenum">
              <a:rPr lang="en-US"/>
              <a:pPr/>
              <a:t>63</a:t>
            </a:fld>
            <a:endParaRPr lang="en-US"/>
          </a:p>
        </p:txBody>
      </p:sp>
      <p:sp>
        <p:nvSpPr>
          <p:cNvPr id="4097" name="Rectangle 1"/>
          <p:cNvSpPr txBox="1">
            <a:spLocks noGrp="1" noRot="1" noChangeAspect="1" noChangeArrowheads="1"/>
          </p:cNvSpPr>
          <p:nvPr>
            <p:ph type="sldImg"/>
          </p:nvPr>
        </p:nvSpPr>
        <p:spPr bwMode="auto">
          <a:xfrm>
            <a:off x="1206500" y="603250"/>
            <a:ext cx="3968750" cy="297656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098" name="Rectangle 2"/>
          <p:cNvSpPr txBox="1">
            <a:spLocks noGrp="1" noChangeArrowheads="1"/>
          </p:cNvSpPr>
          <p:nvPr>
            <p:ph type="body" idx="1"/>
          </p:nvPr>
        </p:nvSpPr>
        <p:spPr bwMode="auto">
          <a:xfrm>
            <a:off x="637988" y="3771645"/>
            <a:ext cx="5105336" cy="357342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tIns="15465" anchor="ctr"/>
          <a:lstStyle>
            <a:lvl1pPr>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1pPr>
            <a:lvl2pPr>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2pPr>
            <a:lvl3pPr>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3pPr>
            <a:lvl4pPr>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4pPr>
            <a:lvl5pPr>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5pPr>
            <a:lvl6pPr marL="2514600" indent="-228600" defTabSz="457200"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6pPr>
            <a:lvl7pPr marL="2971800" indent="-228600" defTabSz="457200"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7pPr>
            <a:lvl8pPr marL="3429000" indent="-228600" defTabSz="457200"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8pPr>
            <a:lvl9pPr marL="3886200" indent="-228600" defTabSz="457200" eaLnBrk="0" fontAlgn="base" hangingPunct="0">
              <a:spcBef>
                <a:spcPct val="30000"/>
              </a:spcBef>
              <a:spcAft>
                <a:spcPct val="0"/>
              </a:spcAft>
              <a:buClr>
                <a:srgbClr val="000000"/>
              </a:buClr>
              <a:buSzPct val="100000"/>
              <a:buFont typeface="Times New Roman" pitchFamily="16" charset="0"/>
              <a:tabLst>
                <a:tab pos="723900" algn="l"/>
                <a:tab pos="1447800" algn="l"/>
                <a:tab pos="2171700" algn="l"/>
                <a:tab pos="2895600" algn="l"/>
                <a:tab pos="3619500" algn="l"/>
                <a:tab pos="4343400" algn="l"/>
                <a:tab pos="5067300" algn="l"/>
              </a:tabLst>
              <a:defRPr sz="1200">
                <a:solidFill>
                  <a:srgbClr val="000000"/>
                </a:solidFill>
                <a:latin typeface="Times New Roman" pitchFamily="16" charset="0"/>
              </a:defRPr>
            </a:lvl9pPr>
          </a:lstStyle>
          <a:p>
            <a:pPr eaLnBrk="1">
              <a:lnSpc>
                <a:spcPct val="93000"/>
              </a:lnSpc>
              <a:spcBef>
                <a:spcPct val="0"/>
              </a:spcBef>
            </a:pPr>
            <a:endParaRPr lang="en-US" sz="1800">
              <a:latin typeface="Arial" charset="0"/>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fld id="{DAC673F1-1FFA-4265-9916-D2645D567F11}" type="slidenum">
              <a:rPr lang="en-AU"/>
              <a:pPr/>
              <a:t>11</a:t>
            </a:fld>
            <a:endParaRPr lang="en-AU"/>
          </a:p>
        </p:txBody>
      </p:sp>
      <p:sp>
        <p:nvSpPr>
          <p:cNvPr id="16387"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16388"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fld id="{DAC673F1-1FFA-4265-9916-D2645D567F11}" type="slidenum">
              <a:rPr lang="en-AU"/>
              <a:pPr/>
              <a:t>12</a:t>
            </a:fld>
            <a:endParaRPr lang="en-AU"/>
          </a:p>
        </p:txBody>
      </p:sp>
      <p:sp>
        <p:nvSpPr>
          <p:cNvPr id="16387"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16388"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IPF </a:t>
            </a:r>
            <a:r>
              <a:rPr lang="ko-KR" altLang="en-US" dirty="0" smtClean="0"/>
              <a:t>의 진단 기준에는 이렇게 </a:t>
            </a:r>
            <a:r>
              <a:rPr lang="en-US" altLang="ko-KR" dirty="0" smtClean="0"/>
              <a:t>major</a:t>
            </a:r>
            <a:r>
              <a:rPr lang="en-US" altLang="ko-KR" baseline="0" dirty="0" smtClean="0"/>
              <a:t> criteria </a:t>
            </a:r>
            <a:r>
              <a:rPr lang="ko-KR" altLang="en-US" baseline="0" dirty="0" smtClean="0"/>
              <a:t>로  </a:t>
            </a:r>
            <a:r>
              <a:rPr lang="en-US" altLang="ko-KR" baseline="0" dirty="0" smtClean="0"/>
              <a:t>ILD </a:t>
            </a:r>
            <a:r>
              <a:rPr lang="ko-KR" altLang="en-US" baseline="0" dirty="0" smtClean="0"/>
              <a:t>를 </a:t>
            </a:r>
            <a:r>
              <a:rPr lang="ko-KR" altLang="en-US" baseline="0" dirty="0" err="1" smtClean="0"/>
              <a:t>일으킬수</a:t>
            </a:r>
            <a:r>
              <a:rPr lang="ko-KR" altLang="en-US" baseline="0" dirty="0" smtClean="0"/>
              <a:t> 있는 다른 원인들</a:t>
            </a:r>
            <a:endParaRPr lang="en-US" altLang="ko-KR" baseline="0" dirty="0" smtClean="0"/>
          </a:p>
          <a:p>
            <a:r>
              <a:rPr lang="en-US" altLang="ko-KR" baseline="0" dirty="0" smtClean="0"/>
              <a:t>CTD </a:t>
            </a:r>
            <a:r>
              <a:rPr lang="ko-KR" altLang="en-US" baseline="0" dirty="0" smtClean="0"/>
              <a:t>와 같은 을 </a:t>
            </a:r>
            <a:r>
              <a:rPr lang="en-US" altLang="ko-KR" baseline="0" dirty="0" smtClean="0"/>
              <a:t>r/o </a:t>
            </a:r>
            <a:r>
              <a:rPr lang="ko-KR" altLang="en-US" baseline="0" dirty="0" smtClean="0"/>
              <a:t>한 뒤에야 </a:t>
            </a:r>
            <a:r>
              <a:rPr lang="en-US" altLang="ko-KR" baseline="0" dirty="0" smtClean="0"/>
              <a:t>IPF </a:t>
            </a:r>
            <a:r>
              <a:rPr lang="ko-KR" altLang="en-US" baseline="0" dirty="0" smtClean="0"/>
              <a:t>를 진단 </a:t>
            </a:r>
            <a:r>
              <a:rPr lang="ko-KR" altLang="en-US" baseline="0" dirty="0" err="1" smtClean="0"/>
              <a:t>할수</a:t>
            </a:r>
            <a:r>
              <a:rPr lang="ko-KR" altLang="en-US" baseline="0" dirty="0" smtClean="0"/>
              <a:t> 있다고 </a:t>
            </a:r>
            <a:r>
              <a:rPr lang="ko-KR" altLang="en-US" baseline="0" dirty="0" err="1" smtClean="0"/>
              <a:t>정의내리고</a:t>
            </a:r>
            <a:r>
              <a:rPr lang="ko-KR" altLang="en-US" baseline="0" dirty="0" smtClean="0"/>
              <a:t> 있습니다</a:t>
            </a:r>
            <a:r>
              <a:rPr lang="en-US" altLang="ko-KR" baseline="0" dirty="0" smtClean="0"/>
              <a:t>.  </a:t>
            </a:r>
          </a:p>
          <a:p>
            <a:endParaRPr lang="ko-KR" altLang="en-US" dirty="0"/>
          </a:p>
        </p:txBody>
      </p:sp>
      <p:sp>
        <p:nvSpPr>
          <p:cNvPr id="4" name="슬라이드 번호 개체 틀 3"/>
          <p:cNvSpPr>
            <a:spLocks noGrp="1"/>
          </p:cNvSpPr>
          <p:nvPr>
            <p:ph type="sldNum" sz="quarter" idx="10"/>
          </p:nvPr>
        </p:nvSpPr>
        <p:spPr/>
        <p:txBody>
          <a:bodyPr/>
          <a:lstStyle/>
          <a:p>
            <a:pPr>
              <a:defRPr/>
            </a:pPr>
            <a:fld id="{031D69FE-1E9C-4DEF-8E98-BD06537F9FA1}" type="slidenum">
              <a:rPr lang="ko-KR" altLang="en-US" smtClean="0"/>
              <a:pPr>
                <a:defRPr/>
              </a:pPr>
              <a:t>13</a:t>
            </a:fld>
            <a:endParaRPr lang="ko-KR" altLang="en-US"/>
          </a:p>
        </p:txBody>
      </p:sp>
    </p:spTree>
    <p:extLst>
      <p:ext uri="{BB962C8B-B14F-4D97-AF65-F5344CB8AC3E}">
        <p14:creationId xmlns:p14="http://schemas.microsoft.com/office/powerpoint/2010/main" val="10718107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fld id="{CA048756-4C25-4AEF-893F-56079153044D}" type="slidenum">
              <a:rPr lang="en-AU"/>
              <a:pPr/>
              <a:t>14</a:t>
            </a:fld>
            <a:endParaRPr lang="en-AU"/>
          </a:p>
        </p:txBody>
      </p:sp>
      <p:sp>
        <p:nvSpPr>
          <p:cNvPr id="15363"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15364"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fld id="{5CB4133D-1A76-43BA-BAFE-4FE995F93E31}" type="slidenum">
              <a:rPr lang="en-AU"/>
              <a:pPr/>
              <a:t>15</a:t>
            </a:fld>
            <a:endParaRPr lang="en-AU"/>
          </a:p>
        </p:txBody>
      </p:sp>
      <p:sp>
        <p:nvSpPr>
          <p:cNvPr id="18435"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18436" name="Rectangle 3"/>
          <p:cNvSpPr>
            <a:spLocks noGrp="1" noChangeArrowheads="1"/>
          </p:cNvSpPr>
          <p:nvPr>
            <p:ph type="body" idx="1"/>
          </p:nvPr>
        </p:nvSpPr>
        <p:spPr bwMode="auto">
          <a:xfrm>
            <a:off x="914400" y="4343400"/>
            <a:ext cx="5029200" cy="4114800"/>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pic>
        <p:nvPicPr>
          <p:cNvPr id="4" name="Picture 6" descr="symbol_01.jpg"/>
          <p:cNvPicPr>
            <a:picLocks noChangeAspect="1" noChangeArrowheads="1"/>
          </p:cNvPicPr>
          <p:nvPr userDrawn="1"/>
        </p:nvPicPr>
        <p:blipFill>
          <a:blip r:embed="rId2" cstate="print">
            <a:lum bright="100000" contrast="-100000"/>
          </a:blip>
          <a:srcRect/>
          <a:stretch>
            <a:fillRect/>
          </a:stretch>
        </p:blipFill>
        <p:spPr bwMode="auto">
          <a:xfrm>
            <a:off x="8751888" y="6440488"/>
            <a:ext cx="357187" cy="357187"/>
          </a:xfrm>
          <a:prstGeom prst="rect">
            <a:avLst/>
          </a:prstGeom>
          <a:noFill/>
          <a:ln w="9525">
            <a:noFill/>
            <a:miter lim="800000"/>
            <a:headEnd/>
            <a:tailEnd/>
          </a:ln>
        </p:spPr>
      </p:pic>
      <p:sp>
        <p:nvSpPr>
          <p:cNvPr id="5" name="슬라이드 번호 개체 틀 5"/>
          <p:cNvSpPr txBox="1">
            <a:spLocks/>
          </p:cNvSpPr>
          <p:nvPr userDrawn="1"/>
        </p:nvSpPr>
        <p:spPr bwMode="auto">
          <a:xfrm>
            <a:off x="5500688" y="6492875"/>
            <a:ext cx="3286125" cy="365125"/>
          </a:xfrm>
          <a:prstGeom prst="rect">
            <a:avLst/>
          </a:prstGeom>
          <a:noFill/>
          <a:ln w="9525">
            <a:noFill/>
            <a:miter lim="800000"/>
            <a:headEnd/>
            <a:tailEnd/>
          </a:ln>
        </p:spPr>
        <p:txBody>
          <a:bodyPr anchor="ctr"/>
          <a:lstStyle/>
          <a:p>
            <a:pPr algn="r">
              <a:defRPr/>
            </a:pPr>
            <a:r>
              <a:rPr kumimoji="0" lang="en-US" altLang="ko-KR" sz="1400" dirty="0" smtClean="0">
                <a:solidFill>
                  <a:srgbClr val="FFFFFF"/>
                </a:solidFill>
                <a:latin typeface="Times New Roman" pitchFamily="18" charset="0"/>
                <a:ea typeface="맑은 고딕" pitchFamily="50" charset="-127"/>
                <a:cs typeface="Times New Roman" pitchFamily="18" charset="0"/>
              </a:rPr>
              <a:t>YUMC</a:t>
            </a:r>
            <a:endParaRPr kumimoji="0" lang="ko-KR" altLang="en-US" sz="1400" dirty="0">
              <a:solidFill>
                <a:srgbClr val="FFFFFF"/>
              </a:solidFill>
              <a:latin typeface="Times New Roman" pitchFamily="18" charset="0"/>
              <a:ea typeface="맑은 고딕" pitchFamily="50" charset="-127"/>
              <a:cs typeface="Times New Roman" pitchFamily="18" charset="0"/>
            </a:endParaRPr>
          </a:p>
        </p:txBody>
      </p:sp>
      <p:sp>
        <p:nvSpPr>
          <p:cNvPr id="2" name="제목 1"/>
          <p:cNvSpPr>
            <a:spLocks noGrp="1"/>
          </p:cNvSpPr>
          <p:nvPr>
            <p:ph type="ctrTitle"/>
          </p:nvPr>
        </p:nvSpPr>
        <p:spPr>
          <a:xfrm>
            <a:off x="685800" y="2130425"/>
            <a:ext cx="7772400" cy="1470025"/>
          </a:xfrm>
        </p:spPr>
        <p:txBody>
          <a:bodyPr/>
          <a:lstStyle>
            <a:lvl1pPr>
              <a:defRPr>
                <a:solidFill>
                  <a:schemeClr val="accent6">
                    <a:lumMod val="40000"/>
                    <a:lumOff val="60000"/>
                  </a:schemeClr>
                </a:solidFill>
                <a:latin typeface="Arial" pitchFamily="34" charset="0"/>
                <a:cs typeface="Arial" pitchFamily="34" charset="0"/>
              </a:defRPr>
            </a:lvl1pPr>
          </a:lstStyle>
          <a:p>
            <a:r>
              <a:rPr lang="ko-KR" altLang="en-US" dirty="0" smtClean="0"/>
              <a:t>마스터 제목 스타일 편집</a:t>
            </a:r>
            <a:endParaRPr lang="ko-KR" altLang="en-US" dirty="0"/>
          </a:p>
        </p:txBody>
      </p:sp>
      <p:sp>
        <p:nvSpPr>
          <p:cNvPr id="3" name="부제목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dirty="0" smtClean="0"/>
              <a:t>마스터 부제목 스타일 편집</a:t>
            </a:r>
            <a:endParaRPr lang="ko-KR" altLang="en-US" dirty="0"/>
          </a:p>
        </p:txBody>
      </p:sp>
      <p:sp>
        <p:nvSpPr>
          <p:cNvPr id="6" name="날짜 개체 틀 3"/>
          <p:cNvSpPr>
            <a:spLocks noGrp="1"/>
          </p:cNvSpPr>
          <p:nvPr>
            <p:ph type="dt" sz="half" idx="10"/>
          </p:nvPr>
        </p:nvSpPr>
        <p:spPr/>
        <p:txBody>
          <a:bodyPr/>
          <a:lstStyle>
            <a:lvl1pPr>
              <a:defRPr/>
            </a:lvl1pPr>
          </a:lstStyle>
          <a:p>
            <a:pPr>
              <a:defRPr/>
            </a:pPr>
            <a:fld id="{AD18E734-3DFE-481A-8378-C464340476B1}" type="datetimeFigureOut">
              <a:rPr lang="ko-KR" altLang="en-US"/>
              <a:pPr>
                <a:defRPr/>
              </a:pPr>
              <a:t>2013-05-02</a:t>
            </a:fld>
            <a:endParaRPr lang="ko-KR" altLang="en-US"/>
          </a:p>
        </p:txBody>
      </p:sp>
      <p:sp>
        <p:nvSpPr>
          <p:cNvPr id="7"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8"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9503EFA0-26B8-4273-9A72-931E80D8C308}" type="slidenum">
              <a:rPr lang="ko-KR" altLang="en-US"/>
              <a:pPr>
                <a:defRPr/>
              </a:pPr>
              <a:t>‹#›</a:t>
            </a:fld>
            <a:endParaRPr lang="ko-KR"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lvl1pPr>
              <a:defRPr/>
            </a:lvl1pPr>
          </a:lstStyle>
          <a:p>
            <a:pPr>
              <a:defRPr/>
            </a:pPr>
            <a:fld id="{FDEFA94A-116D-4C74-8958-89CA2272B8FC}" type="datetimeFigureOut">
              <a:rPr lang="ko-KR" altLang="en-US"/>
              <a:pPr>
                <a:defRPr/>
              </a:pPr>
              <a:t>2013-05-02</a:t>
            </a:fld>
            <a:endParaRPr lang="ko-KR" altLang="en-US"/>
          </a:p>
        </p:txBody>
      </p:sp>
      <p:sp>
        <p:nvSpPr>
          <p:cNvPr id="5"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6"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8423FBF6-8F16-4E7B-9AF7-B07D25CB2CB9}" type="slidenum">
              <a:rPr lang="ko-KR" altLang="en-US"/>
              <a:pPr>
                <a:defRPr/>
              </a:pPr>
              <a:t>‹#›</a:t>
            </a:fld>
            <a:endParaRPr lang="ko-KR"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6629400" y="274638"/>
            <a:ext cx="2057400" cy="5851525"/>
          </a:xfrm>
        </p:spPr>
        <p:txBody>
          <a:bodyPr vert="eaVert"/>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a:xfrm>
            <a:off x="457200" y="274638"/>
            <a:ext cx="6019800" cy="5851525"/>
          </a:xfrm>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lvl1pPr>
              <a:defRPr/>
            </a:lvl1pPr>
          </a:lstStyle>
          <a:p>
            <a:pPr>
              <a:defRPr/>
            </a:pPr>
            <a:fld id="{F9591967-A38E-4C8B-B84A-80FD078CE1EB}" type="datetimeFigureOut">
              <a:rPr lang="ko-KR" altLang="en-US"/>
              <a:pPr>
                <a:defRPr/>
              </a:pPr>
              <a:t>2013-05-02</a:t>
            </a:fld>
            <a:endParaRPr lang="ko-KR" altLang="en-US"/>
          </a:p>
        </p:txBody>
      </p:sp>
      <p:sp>
        <p:nvSpPr>
          <p:cNvPr id="5"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6"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1103C25F-C9DD-4520-BB5E-36674BFA9404}" type="slidenum">
              <a:rPr lang="ko-KR" altLang="en-US"/>
              <a:pPr>
                <a:defRPr/>
              </a:pPr>
              <a:t>‹#›</a:t>
            </a:fld>
            <a:endParaRPr lang="ko-KR"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cxnSp>
        <p:nvCxnSpPr>
          <p:cNvPr id="4" name="직선 연결선 3"/>
          <p:cNvCxnSpPr/>
          <p:nvPr userDrawn="1"/>
        </p:nvCxnSpPr>
        <p:spPr>
          <a:xfrm>
            <a:off x="428625" y="1428750"/>
            <a:ext cx="8286750" cy="1588"/>
          </a:xfrm>
          <a:prstGeom prst="line">
            <a:avLst/>
          </a:prstGeom>
          <a:ln w="635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pic>
        <p:nvPicPr>
          <p:cNvPr id="5" name="Picture 6" descr="symbol_01.jpg"/>
          <p:cNvPicPr>
            <a:picLocks noChangeAspect="1" noChangeArrowheads="1"/>
          </p:cNvPicPr>
          <p:nvPr userDrawn="1"/>
        </p:nvPicPr>
        <p:blipFill>
          <a:blip r:embed="rId2" cstate="print">
            <a:lum bright="100000" contrast="-100000"/>
          </a:blip>
          <a:srcRect/>
          <a:stretch>
            <a:fillRect/>
          </a:stretch>
        </p:blipFill>
        <p:spPr bwMode="auto">
          <a:xfrm>
            <a:off x="8751888" y="6440488"/>
            <a:ext cx="357187" cy="357187"/>
          </a:xfrm>
          <a:prstGeom prst="rect">
            <a:avLst/>
          </a:prstGeom>
          <a:noFill/>
          <a:ln w="9525">
            <a:noFill/>
            <a:miter lim="800000"/>
            <a:headEnd/>
            <a:tailEnd/>
          </a:ln>
        </p:spPr>
      </p:pic>
      <p:sp>
        <p:nvSpPr>
          <p:cNvPr id="6" name="슬라이드 번호 개체 틀 5"/>
          <p:cNvSpPr txBox="1">
            <a:spLocks/>
          </p:cNvSpPr>
          <p:nvPr userDrawn="1"/>
        </p:nvSpPr>
        <p:spPr bwMode="auto">
          <a:xfrm>
            <a:off x="5500688" y="6492875"/>
            <a:ext cx="3286125" cy="365125"/>
          </a:xfrm>
          <a:prstGeom prst="rect">
            <a:avLst/>
          </a:prstGeom>
          <a:noFill/>
          <a:ln w="9525">
            <a:noFill/>
            <a:miter lim="800000"/>
            <a:headEnd/>
            <a:tailEnd/>
          </a:ln>
        </p:spPr>
        <p:txBody>
          <a:bodyPr anchor="ctr"/>
          <a:lstStyle/>
          <a:p>
            <a:pPr algn="r">
              <a:defRPr/>
            </a:pPr>
            <a:r>
              <a:rPr kumimoji="0" lang="en-US" altLang="ko-KR" sz="1400" dirty="0" smtClean="0">
                <a:solidFill>
                  <a:srgbClr val="FFFFFF"/>
                </a:solidFill>
                <a:latin typeface="Times New Roman" pitchFamily="18" charset="0"/>
                <a:ea typeface="맑은 고딕" pitchFamily="50" charset="-127"/>
                <a:cs typeface="Times New Roman" pitchFamily="18" charset="0"/>
              </a:rPr>
              <a:t>YUMC</a:t>
            </a:r>
            <a:endParaRPr kumimoji="0" lang="ko-KR" altLang="en-US" sz="1400" dirty="0">
              <a:solidFill>
                <a:srgbClr val="FFFFFF"/>
              </a:solidFill>
              <a:latin typeface="Times New Roman" pitchFamily="18" charset="0"/>
              <a:ea typeface="맑은 고딕" pitchFamily="50" charset="-127"/>
              <a:cs typeface="Times New Roman" pitchFamily="18" charset="0"/>
            </a:endParaRPr>
          </a:p>
        </p:txBody>
      </p:sp>
      <p:sp>
        <p:nvSpPr>
          <p:cNvPr id="2" name="제목 1"/>
          <p:cNvSpPr>
            <a:spLocks noGrp="1"/>
          </p:cNvSpPr>
          <p:nvPr>
            <p:ph type="title"/>
          </p:nvPr>
        </p:nvSpPr>
        <p:spPr/>
        <p:txBody>
          <a:bodyPr/>
          <a:lstStyle>
            <a:lvl1pPr>
              <a:defRPr b="1">
                <a:solidFill>
                  <a:schemeClr val="accent6">
                    <a:lumMod val="40000"/>
                    <a:lumOff val="60000"/>
                  </a:schemeClr>
                </a:solidFill>
                <a:latin typeface="Arial" pitchFamily="34" charset="0"/>
                <a:cs typeface="Arial" pitchFamily="34" charset="0"/>
              </a:defRPr>
            </a:lvl1pPr>
          </a:lstStyle>
          <a:p>
            <a:r>
              <a:rPr lang="ko-KR" altLang="en-US" dirty="0" smtClean="0"/>
              <a:t>마스터 제목 스타일 편집</a:t>
            </a:r>
            <a:endParaRPr lang="ko-KR" altLang="en-US" dirty="0"/>
          </a:p>
        </p:txBody>
      </p:sp>
      <p:sp>
        <p:nvSpPr>
          <p:cNvPr id="3" name="내용 개체 틀 2"/>
          <p:cNvSpPr>
            <a:spLocks noGrp="1"/>
          </p:cNvSpPr>
          <p:nvPr>
            <p:ph idx="1"/>
          </p:nvPr>
        </p:nvSpPr>
        <p:spPr/>
        <p:txBody>
          <a:bodyPr/>
          <a:lstStyle>
            <a:lvl1pPr>
              <a:buFont typeface="Wingdings" pitchFamily="2" charset="2"/>
              <a:buChar char="ü"/>
              <a:defRPr>
                <a:solidFill>
                  <a:schemeClr val="accent3">
                    <a:lumMod val="40000"/>
                    <a:lumOff val="60000"/>
                  </a:schemeClr>
                </a:solidFill>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ko-KR" altLang="en-US" dirty="0" smtClean="0"/>
              <a:t>마스터 텍스트 스타일을 편집합니다</a:t>
            </a:r>
          </a:p>
          <a:p>
            <a:pPr lvl="1"/>
            <a:r>
              <a:rPr lang="ko-KR" altLang="en-US" dirty="0" smtClean="0"/>
              <a:t>둘째 수준</a:t>
            </a:r>
          </a:p>
          <a:p>
            <a:pPr lvl="2"/>
            <a:r>
              <a:rPr lang="ko-KR" altLang="en-US" dirty="0" smtClean="0"/>
              <a:t>셋째 수준</a:t>
            </a:r>
          </a:p>
          <a:p>
            <a:pPr lvl="3"/>
            <a:r>
              <a:rPr lang="ko-KR" altLang="en-US" dirty="0" smtClean="0"/>
              <a:t>넷째 수준</a:t>
            </a:r>
          </a:p>
          <a:p>
            <a:pPr lvl="4"/>
            <a:r>
              <a:rPr lang="ko-KR" altLang="en-US" dirty="0" smtClean="0"/>
              <a:t>다섯째 수준</a:t>
            </a:r>
            <a:endParaRPr lang="ko-KR" altLang="en-US" dirty="0"/>
          </a:p>
        </p:txBody>
      </p:sp>
      <p:sp>
        <p:nvSpPr>
          <p:cNvPr id="7" name="날짜 개체 틀 3"/>
          <p:cNvSpPr>
            <a:spLocks noGrp="1"/>
          </p:cNvSpPr>
          <p:nvPr>
            <p:ph type="dt" sz="half" idx="10"/>
          </p:nvPr>
        </p:nvSpPr>
        <p:spPr/>
        <p:txBody>
          <a:bodyPr/>
          <a:lstStyle>
            <a:lvl1pPr>
              <a:defRPr/>
            </a:lvl1pPr>
          </a:lstStyle>
          <a:p>
            <a:pPr>
              <a:defRPr/>
            </a:pPr>
            <a:fld id="{41FD94FF-5E89-4FCF-874F-ED0E52A8F38E}" type="datetimeFigureOut">
              <a:rPr lang="ko-KR" altLang="en-US"/>
              <a:pPr>
                <a:defRPr/>
              </a:pPr>
              <a:t>2013-05-02</a:t>
            </a:fld>
            <a:endParaRPr lang="ko-KR" altLang="en-US"/>
          </a:p>
        </p:txBody>
      </p:sp>
      <p:sp>
        <p:nvSpPr>
          <p:cNvPr id="8"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9"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406BEA88-A103-422B-A45E-A61A7D6DEC4B}" type="slidenum">
              <a:rPr lang="ko-KR" altLang="en-US"/>
              <a:pPr>
                <a:defRPr/>
              </a:pPr>
              <a:t>‹#›</a:t>
            </a:fld>
            <a:endParaRPr lang="ko-KR"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722313" y="4406900"/>
            <a:ext cx="7772400" cy="1362075"/>
          </a:xfrm>
        </p:spPr>
        <p:txBody>
          <a:bodyPr anchor="t"/>
          <a:lstStyle>
            <a:lvl1pPr algn="l">
              <a:defRPr sz="4000" b="1" cap="all"/>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smtClean="0"/>
              <a:t>마스터 텍스트 스타일을 편집합니다</a:t>
            </a:r>
          </a:p>
        </p:txBody>
      </p:sp>
      <p:sp>
        <p:nvSpPr>
          <p:cNvPr id="4" name="날짜 개체 틀 3"/>
          <p:cNvSpPr>
            <a:spLocks noGrp="1"/>
          </p:cNvSpPr>
          <p:nvPr>
            <p:ph type="dt" sz="half" idx="10"/>
          </p:nvPr>
        </p:nvSpPr>
        <p:spPr/>
        <p:txBody>
          <a:bodyPr/>
          <a:lstStyle>
            <a:lvl1pPr>
              <a:defRPr/>
            </a:lvl1pPr>
          </a:lstStyle>
          <a:p>
            <a:pPr>
              <a:defRPr/>
            </a:pPr>
            <a:fld id="{930D5AB6-761F-475B-9D0D-FF1D183BA8F7}" type="datetimeFigureOut">
              <a:rPr lang="ko-KR" altLang="en-US"/>
              <a:pPr>
                <a:defRPr/>
              </a:pPr>
              <a:t>2013-05-02</a:t>
            </a:fld>
            <a:endParaRPr lang="ko-KR" altLang="en-US"/>
          </a:p>
        </p:txBody>
      </p:sp>
      <p:sp>
        <p:nvSpPr>
          <p:cNvPr id="5"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6"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722246B6-998F-4F8D-8599-27C9045815FF}" type="slidenum">
              <a:rPr lang="ko-KR" altLang="en-US"/>
              <a:pPr>
                <a:defRPr/>
              </a:pPr>
              <a:t>‹#›</a:t>
            </a:fld>
            <a:endParaRPr lang="ko-KR"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내용 개체 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날짜 개체 틀 3"/>
          <p:cNvSpPr>
            <a:spLocks noGrp="1"/>
          </p:cNvSpPr>
          <p:nvPr>
            <p:ph type="dt" sz="half" idx="10"/>
          </p:nvPr>
        </p:nvSpPr>
        <p:spPr/>
        <p:txBody>
          <a:bodyPr/>
          <a:lstStyle>
            <a:lvl1pPr>
              <a:defRPr/>
            </a:lvl1pPr>
          </a:lstStyle>
          <a:p>
            <a:pPr>
              <a:defRPr/>
            </a:pPr>
            <a:fld id="{8520DE58-D665-4D93-BD0B-E3FB509C94F0}" type="datetimeFigureOut">
              <a:rPr lang="ko-KR" altLang="en-US"/>
              <a:pPr>
                <a:defRPr/>
              </a:pPr>
              <a:t>2013-05-02</a:t>
            </a:fld>
            <a:endParaRPr lang="ko-KR" altLang="en-US"/>
          </a:p>
        </p:txBody>
      </p:sp>
      <p:sp>
        <p:nvSpPr>
          <p:cNvPr id="6"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7"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85BFD97D-9711-4752-AF35-6F2A84159E94}" type="slidenum">
              <a:rPr lang="ko-KR" altLang="en-US"/>
              <a:pPr>
                <a:defRPr/>
              </a:pPr>
              <a:t>‹#›</a:t>
            </a:fld>
            <a:endParaRPr lang="ko-KR"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pic>
        <p:nvPicPr>
          <p:cNvPr id="7" name="Picture 6" descr="symbol_01.jpg"/>
          <p:cNvPicPr>
            <a:picLocks noChangeAspect="1" noChangeArrowheads="1"/>
          </p:cNvPicPr>
          <p:nvPr userDrawn="1"/>
        </p:nvPicPr>
        <p:blipFill>
          <a:blip r:embed="rId2" cstate="print">
            <a:lum bright="100000" contrast="-100000"/>
          </a:blip>
          <a:srcRect/>
          <a:stretch>
            <a:fillRect/>
          </a:stretch>
        </p:blipFill>
        <p:spPr bwMode="auto">
          <a:xfrm>
            <a:off x="8715375" y="6389688"/>
            <a:ext cx="357188" cy="357187"/>
          </a:xfrm>
          <a:prstGeom prst="rect">
            <a:avLst/>
          </a:prstGeom>
          <a:noFill/>
          <a:ln w="9525">
            <a:noFill/>
            <a:miter lim="800000"/>
            <a:headEnd/>
            <a:tailEnd/>
          </a:ln>
        </p:spPr>
      </p:pic>
      <p:sp>
        <p:nvSpPr>
          <p:cNvPr id="2" name="제목 1"/>
          <p:cNvSpPr>
            <a:spLocks noGrp="1"/>
          </p:cNvSpPr>
          <p:nvPr>
            <p:ph type="title"/>
          </p:nvPr>
        </p:nvSpPr>
        <p:spPr/>
        <p:txBody>
          <a:bodyPr/>
          <a:lstStyle>
            <a:lvl1pPr>
              <a:defRPr/>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4" name="내용 개체 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텍스트 개체 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6" name="내용 개체 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8" name="날짜 개체 틀 3"/>
          <p:cNvSpPr>
            <a:spLocks noGrp="1"/>
          </p:cNvSpPr>
          <p:nvPr>
            <p:ph type="dt" sz="half" idx="10"/>
          </p:nvPr>
        </p:nvSpPr>
        <p:spPr/>
        <p:txBody>
          <a:bodyPr/>
          <a:lstStyle>
            <a:lvl1pPr>
              <a:defRPr/>
            </a:lvl1pPr>
          </a:lstStyle>
          <a:p>
            <a:pPr>
              <a:defRPr/>
            </a:pPr>
            <a:fld id="{FE723168-0139-4495-AB1F-3170D6EA25BF}" type="datetimeFigureOut">
              <a:rPr lang="ko-KR" altLang="en-US"/>
              <a:pPr>
                <a:defRPr/>
              </a:pPr>
              <a:t>2013-05-02</a:t>
            </a:fld>
            <a:endParaRPr lang="ko-KR" altLang="en-US"/>
          </a:p>
        </p:txBody>
      </p:sp>
      <p:sp>
        <p:nvSpPr>
          <p:cNvPr id="9"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10"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날짜 개체 틀 3"/>
          <p:cNvSpPr>
            <a:spLocks noGrp="1"/>
          </p:cNvSpPr>
          <p:nvPr>
            <p:ph type="dt" sz="half" idx="10"/>
          </p:nvPr>
        </p:nvSpPr>
        <p:spPr/>
        <p:txBody>
          <a:bodyPr/>
          <a:lstStyle>
            <a:lvl1pPr>
              <a:defRPr/>
            </a:lvl1pPr>
          </a:lstStyle>
          <a:p>
            <a:pPr>
              <a:defRPr/>
            </a:pPr>
            <a:fld id="{6A51138B-B1B8-4E4A-96FD-08FB5F24B630}" type="datetimeFigureOut">
              <a:rPr lang="ko-KR" altLang="en-US"/>
              <a:pPr>
                <a:defRPr/>
              </a:pPr>
              <a:t>2013-05-02</a:t>
            </a:fld>
            <a:endParaRPr lang="ko-KR" altLang="en-US"/>
          </a:p>
        </p:txBody>
      </p:sp>
      <p:sp>
        <p:nvSpPr>
          <p:cNvPr id="4"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5"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5BFB250A-112C-45A5-89B4-59701719E3C3}" type="slidenum">
              <a:rPr lang="ko-KR" altLang="en-US"/>
              <a:pPr>
                <a:defRPr/>
              </a:pPr>
              <a:t>‹#›</a:t>
            </a:fld>
            <a:endParaRPr lang="ko-KR"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3"/>
          <p:cNvSpPr>
            <a:spLocks noGrp="1"/>
          </p:cNvSpPr>
          <p:nvPr>
            <p:ph type="dt" sz="half" idx="10"/>
          </p:nvPr>
        </p:nvSpPr>
        <p:spPr/>
        <p:txBody>
          <a:bodyPr/>
          <a:lstStyle>
            <a:lvl1pPr>
              <a:defRPr/>
            </a:lvl1pPr>
          </a:lstStyle>
          <a:p>
            <a:pPr>
              <a:defRPr/>
            </a:pPr>
            <a:fld id="{BD5DF05B-B3CC-4556-8C18-366DE2D97574}" type="datetimeFigureOut">
              <a:rPr lang="ko-KR" altLang="en-US"/>
              <a:pPr>
                <a:defRPr/>
              </a:pPr>
              <a:t>2013-05-02</a:t>
            </a:fld>
            <a:endParaRPr lang="ko-KR" altLang="en-US"/>
          </a:p>
        </p:txBody>
      </p:sp>
      <p:sp>
        <p:nvSpPr>
          <p:cNvPr id="3"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457200" y="273050"/>
            <a:ext cx="3008313" cy="1162050"/>
          </a:xfrm>
        </p:spPr>
        <p:txBody>
          <a:bodyPr anchor="b"/>
          <a:lstStyle>
            <a:lvl1pPr algn="l">
              <a:defRPr sz="2000" b="1"/>
            </a:lvl1pPr>
          </a:lstStyle>
          <a:p>
            <a:r>
              <a:rPr lang="ko-KR" altLang="en-US" smtClean="0"/>
              <a:t>마스터 제목 스타일 편집</a:t>
            </a:r>
            <a:endParaRPr lang="ko-KR" altLang="en-US"/>
          </a:p>
        </p:txBody>
      </p:sp>
      <p:sp>
        <p:nvSpPr>
          <p:cNvPr id="3" name="내용 개체 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텍스트 개체 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3"/>
          <p:cNvSpPr>
            <a:spLocks noGrp="1"/>
          </p:cNvSpPr>
          <p:nvPr>
            <p:ph type="dt" sz="half" idx="10"/>
          </p:nvPr>
        </p:nvSpPr>
        <p:spPr/>
        <p:txBody>
          <a:bodyPr/>
          <a:lstStyle>
            <a:lvl1pPr>
              <a:defRPr/>
            </a:lvl1pPr>
          </a:lstStyle>
          <a:p>
            <a:pPr>
              <a:defRPr/>
            </a:pPr>
            <a:fld id="{5F60DADB-82AA-42E7-86BE-1F664EBD6773}" type="datetimeFigureOut">
              <a:rPr lang="ko-KR" altLang="en-US"/>
              <a:pPr>
                <a:defRPr/>
              </a:pPr>
              <a:t>2013-05-02</a:t>
            </a:fld>
            <a:endParaRPr lang="ko-KR" altLang="en-US"/>
          </a:p>
        </p:txBody>
      </p:sp>
      <p:sp>
        <p:nvSpPr>
          <p:cNvPr id="6"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7"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4C4D8EC5-78DC-4455-BA44-825445F18E9C}" type="slidenum">
              <a:rPr lang="ko-KR" altLang="en-US"/>
              <a:pPr>
                <a:defRPr/>
              </a:pPr>
              <a:t>‹#›</a:t>
            </a:fld>
            <a:endParaRPr lang="ko-KR"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1792288" y="4800600"/>
            <a:ext cx="5486400" cy="566738"/>
          </a:xfrm>
        </p:spPr>
        <p:txBody>
          <a:bodyPr anchor="b"/>
          <a:lstStyle>
            <a:lvl1pPr algn="l">
              <a:defRPr sz="2000" b="1"/>
            </a:lvl1pPr>
          </a:lstStyle>
          <a:p>
            <a:r>
              <a:rPr lang="ko-KR" altLang="en-US" smtClean="0"/>
              <a:t>마스터 제목 스타일 편집</a:t>
            </a:r>
            <a:endParaRPr lang="ko-KR" altLang="en-US"/>
          </a:p>
        </p:txBody>
      </p:sp>
      <p:sp>
        <p:nvSpPr>
          <p:cNvPr id="3" name="그림 개체 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ko-KR" altLang="en-US" noProof="0" smtClean="0"/>
          </a:p>
        </p:txBody>
      </p:sp>
      <p:sp>
        <p:nvSpPr>
          <p:cNvPr id="4" name="텍스트 개체 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3"/>
          <p:cNvSpPr>
            <a:spLocks noGrp="1"/>
          </p:cNvSpPr>
          <p:nvPr>
            <p:ph type="dt" sz="half" idx="10"/>
          </p:nvPr>
        </p:nvSpPr>
        <p:spPr/>
        <p:txBody>
          <a:bodyPr/>
          <a:lstStyle>
            <a:lvl1pPr>
              <a:defRPr/>
            </a:lvl1pPr>
          </a:lstStyle>
          <a:p>
            <a:pPr>
              <a:defRPr/>
            </a:pPr>
            <a:fld id="{6FAC8A49-C07D-4527-A2E8-ACFD37F7A1F5}" type="datetimeFigureOut">
              <a:rPr lang="ko-KR" altLang="en-US"/>
              <a:pPr>
                <a:defRPr/>
              </a:pPr>
              <a:t>2013-05-02</a:t>
            </a:fld>
            <a:endParaRPr lang="ko-KR" altLang="en-US"/>
          </a:p>
        </p:txBody>
      </p:sp>
      <p:sp>
        <p:nvSpPr>
          <p:cNvPr id="6"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7"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29A63F2D-4B9D-49BF-99CB-23C944CCCE1B}" type="slidenum">
              <a:rPr lang="ko-KR" altLang="en-US"/>
              <a:pPr>
                <a:defRPr/>
              </a:pPr>
              <a:t>‹#›</a:t>
            </a:fld>
            <a:endParaRPr lang="ko-KR"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rgbClr val="050014"/>
            </a:gs>
            <a:gs pos="0">
              <a:srgbClr val="010157">
                <a:alpha val="72157"/>
              </a:srgbClr>
            </a:gs>
            <a:gs pos="100000">
              <a:schemeClr val="bg2">
                <a:shade val="30000"/>
                <a:satMod val="20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1026" name="제목 개체 틀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ko-KR" smtClean="0"/>
              <a:t>d</a:t>
            </a:r>
            <a:endParaRPr lang="ko-KR" altLang="en-US" smtClean="0"/>
          </a:p>
        </p:txBody>
      </p:sp>
      <p:sp>
        <p:nvSpPr>
          <p:cNvPr id="1027" name="텍스트 개체 틀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p>
        </p:txBody>
      </p:sp>
      <p:sp>
        <p:nvSpPr>
          <p:cNvPr id="4" name="날짜 개체 틀 3"/>
          <p:cNvSpPr>
            <a:spLocks noGrp="1"/>
          </p:cNvSpPr>
          <p:nvPr>
            <p:ph type="dt" sz="half" idx="2"/>
          </p:nvPr>
        </p:nvSpPr>
        <p:spPr>
          <a:xfrm>
            <a:off x="457200" y="6356350"/>
            <a:ext cx="2328863" cy="365125"/>
          </a:xfrm>
          <a:prstGeom prst="rect">
            <a:avLst/>
          </a:prstGeom>
        </p:spPr>
        <p:txBody>
          <a:bodyPr vert="horz" lIns="91440" tIns="45720" rIns="91440" bIns="45720" rtlCol="0" anchor="ctr"/>
          <a:lstStyle>
            <a:lvl1pPr algn="l" fontAlgn="auto">
              <a:spcBef>
                <a:spcPts val="0"/>
              </a:spcBef>
              <a:spcAft>
                <a:spcPts val="0"/>
              </a:spcAft>
              <a:defRPr kumimoji="0" sz="1600" b="1">
                <a:solidFill>
                  <a:schemeClr val="tx1">
                    <a:tint val="75000"/>
                  </a:schemeClr>
                </a:solidFill>
                <a:latin typeface="+mn-lt"/>
                <a:ea typeface="+mn-ea"/>
              </a:defRPr>
            </a:lvl1pPr>
          </a:lstStyle>
          <a:p>
            <a:pPr>
              <a:defRPr/>
            </a:pPr>
            <a:endParaRPr lang="ko-KR" altLang="en-US"/>
          </a:p>
        </p:txBody>
      </p:sp>
    </p:spTree>
  </p:cSld>
  <p:clrMap bg1="dk1" tx1="lt1" bg2="dk2" tx2="lt2" accent1="accent1" accent2="accent2" accent3="accent3" accent4="accent4" accent5="accent5" accent6="accent6" hlink="hlink" folHlink="folHlink"/>
  <p:sldLayoutIdLst>
    <p:sldLayoutId id="2147484551" r:id="rId1"/>
    <p:sldLayoutId id="2147484552" r:id="rId2"/>
    <p:sldLayoutId id="2147484553" r:id="rId3"/>
    <p:sldLayoutId id="2147484554" r:id="rId4"/>
    <p:sldLayoutId id="2147484555" r:id="rId5"/>
    <p:sldLayoutId id="2147484556" r:id="rId6"/>
    <p:sldLayoutId id="2147484557" r:id="rId7"/>
    <p:sldLayoutId id="2147484558" r:id="rId8"/>
    <p:sldLayoutId id="2147484559" r:id="rId9"/>
    <p:sldLayoutId id="2147484560" r:id="rId10"/>
    <p:sldLayoutId id="2147484561" r:id="rId11"/>
  </p:sldLayoutIdLst>
  <p:timing>
    <p:tnLst>
      <p:par>
        <p:cTn id="1" dur="indefinite" restart="never" nodeType="tmRoot"/>
      </p:par>
    </p:tnLst>
  </p:timing>
  <p:txStyles>
    <p:titleStyle>
      <a:lvl1pPr algn="ctr" rtl="0" eaLnBrk="0" fontAlgn="base" latinLnBrk="1" hangingPunct="0">
        <a:spcBef>
          <a:spcPct val="0"/>
        </a:spcBef>
        <a:spcAft>
          <a:spcPct val="0"/>
        </a:spcAft>
        <a:defRPr sz="4400" b="1" kern="1200">
          <a:solidFill>
            <a:srgbClr val="FCD5B5"/>
          </a:solidFill>
          <a:latin typeface="Arial" pitchFamily="34" charset="0"/>
          <a:ea typeface="+mj-ea"/>
          <a:cs typeface="Arial" pitchFamily="34" charset="0"/>
        </a:defRPr>
      </a:lvl1pPr>
      <a:lvl2pPr algn="ctr" rtl="0" eaLnBrk="0" fontAlgn="base" latinLnBrk="1" hangingPunct="0">
        <a:spcBef>
          <a:spcPct val="0"/>
        </a:spcBef>
        <a:spcAft>
          <a:spcPct val="0"/>
        </a:spcAft>
        <a:defRPr sz="4400" b="1">
          <a:solidFill>
            <a:srgbClr val="FCD5B5"/>
          </a:solidFill>
          <a:latin typeface="Arial" charset="0"/>
          <a:ea typeface="맑은 고딕" pitchFamily="50" charset="-127"/>
          <a:cs typeface="Arial" charset="0"/>
        </a:defRPr>
      </a:lvl2pPr>
      <a:lvl3pPr algn="ctr" rtl="0" eaLnBrk="0" fontAlgn="base" latinLnBrk="1" hangingPunct="0">
        <a:spcBef>
          <a:spcPct val="0"/>
        </a:spcBef>
        <a:spcAft>
          <a:spcPct val="0"/>
        </a:spcAft>
        <a:defRPr sz="4400" b="1">
          <a:solidFill>
            <a:srgbClr val="FCD5B5"/>
          </a:solidFill>
          <a:latin typeface="Arial" charset="0"/>
          <a:ea typeface="맑은 고딕" pitchFamily="50" charset="-127"/>
          <a:cs typeface="Arial" charset="0"/>
        </a:defRPr>
      </a:lvl3pPr>
      <a:lvl4pPr algn="ctr" rtl="0" eaLnBrk="0" fontAlgn="base" latinLnBrk="1" hangingPunct="0">
        <a:spcBef>
          <a:spcPct val="0"/>
        </a:spcBef>
        <a:spcAft>
          <a:spcPct val="0"/>
        </a:spcAft>
        <a:defRPr sz="4400" b="1">
          <a:solidFill>
            <a:srgbClr val="FCD5B5"/>
          </a:solidFill>
          <a:latin typeface="Arial" charset="0"/>
          <a:ea typeface="맑은 고딕" pitchFamily="50" charset="-127"/>
          <a:cs typeface="Arial" charset="0"/>
        </a:defRPr>
      </a:lvl4pPr>
      <a:lvl5pPr algn="ctr" rtl="0" eaLnBrk="0" fontAlgn="base" latinLnBrk="1" hangingPunct="0">
        <a:spcBef>
          <a:spcPct val="0"/>
        </a:spcBef>
        <a:spcAft>
          <a:spcPct val="0"/>
        </a:spcAft>
        <a:defRPr sz="4400" b="1">
          <a:solidFill>
            <a:srgbClr val="FCD5B5"/>
          </a:solidFill>
          <a:latin typeface="Arial" charset="0"/>
          <a:ea typeface="맑은 고딕" pitchFamily="50" charset="-127"/>
          <a:cs typeface="Arial" charset="0"/>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p:titleStyle>
    <p:bodyStyle>
      <a:lvl1pPr marL="342900" indent="-342900" algn="l" rtl="0" eaLnBrk="0" fontAlgn="base" latinLnBrk="1" hangingPunct="0">
        <a:spcBef>
          <a:spcPct val="20000"/>
        </a:spcBef>
        <a:spcAft>
          <a:spcPct val="0"/>
        </a:spcAft>
        <a:buFont typeface="Wingdings" pitchFamily="2" charset="2"/>
        <a:buChar char="ü"/>
        <a:defRPr sz="3200" kern="1200">
          <a:solidFill>
            <a:srgbClr val="D7E4BD"/>
          </a:solidFill>
          <a:latin typeface="Arial" pitchFamily="34" charset="0"/>
          <a:ea typeface="+mn-ea"/>
          <a:cs typeface="Arial" pitchFamily="34" charset="0"/>
        </a:defRPr>
      </a:lvl1pPr>
      <a:lvl2pPr marL="742950" indent="-285750" algn="l" rtl="0" eaLnBrk="0" fontAlgn="base" latinLnBrk="1" hangingPunct="0">
        <a:spcBef>
          <a:spcPct val="20000"/>
        </a:spcBef>
        <a:spcAft>
          <a:spcPct val="0"/>
        </a:spcAft>
        <a:buFont typeface="Arial" charset="0"/>
        <a:buChar char="–"/>
        <a:defRPr sz="2800" kern="1200">
          <a:solidFill>
            <a:schemeClr val="tx1"/>
          </a:solidFill>
          <a:latin typeface="Arial" pitchFamily="34" charset="0"/>
          <a:ea typeface="+mn-ea"/>
          <a:cs typeface="Arial" pitchFamily="34" charset="0"/>
        </a:defRPr>
      </a:lvl2pPr>
      <a:lvl3pPr marL="1143000" indent="-228600" algn="l" rtl="0" eaLnBrk="0" fontAlgn="base" latinLnBrk="1" hangingPunct="0">
        <a:spcBef>
          <a:spcPct val="20000"/>
        </a:spcBef>
        <a:spcAft>
          <a:spcPct val="0"/>
        </a:spcAft>
        <a:buFont typeface="Arial" charset="0"/>
        <a:buChar char="•"/>
        <a:defRPr sz="2400" kern="1200">
          <a:solidFill>
            <a:schemeClr val="tx1"/>
          </a:solidFill>
          <a:latin typeface="Arial" pitchFamily="34" charset="0"/>
          <a:ea typeface="+mn-ea"/>
          <a:cs typeface="Arial" pitchFamily="34" charset="0"/>
        </a:defRPr>
      </a:lvl3pPr>
      <a:lvl4pPr marL="1600200" indent="-228600" algn="l" rtl="0" eaLnBrk="0" fontAlgn="base" latinLnBrk="1" hangingPunct="0">
        <a:spcBef>
          <a:spcPct val="20000"/>
        </a:spcBef>
        <a:spcAft>
          <a:spcPct val="0"/>
        </a:spcAft>
        <a:buFont typeface="Arial" charset="0"/>
        <a:buChar char="–"/>
        <a:defRPr sz="2000" kern="1200">
          <a:solidFill>
            <a:schemeClr val="tx1"/>
          </a:solidFill>
          <a:latin typeface="Arial" pitchFamily="34" charset="0"/>
          <a:ea typeface="+mn-ea"/>
          <a:cs typeface="Arial" pitchFamily="34" charset="0"/>
        </a:defRPr>
      </a:lvl4pPr>
      <a:lvl5pPr marL="2057400" indent="-228600" algn="l" rtl="0" eaLnBrk="0" fontAlgn="base" latinLnBrk="1" hangingPunct="0">
        <a:spcBef>
          <a:spcPct val="20000"/>
        </a:spcBef>
        <a:spcAft>
          <a:spcPct val="0"/>
        </a:spcAft>
        <a:buFont typeface="Arial"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부제목 2"/>
          <p:cNvSpPr>
            <a:spLocks noGrp="1"/>
          </p:cNvSpPr>
          <p:nvPr>
            <p:ph type="subTitle" idx="1"/>
          </p:nvPr>
        </p:nvSpPr>
        <p:spPr>
          <a:xfrm>
            <a:off x="571472" y="3645024"/>
            <a:ext cx="8176992" cy="2311096"/>
          </a:xfrm>
        </p:spPr>
        <p:txBody>
          <a:bodyPr/>
          <a:lstStyle/>
          <a:p>
            <a:pPr eaLnBrk="1" hangingPunct="1"/>
            <a:r>
              <a:rPr lang="en-US" altLang="ko-KR" sz="2800" dirty="0">
                <a:solidFill>
                  <a:schemeClr val="tx1"/>
                </a:solidFill>
                <a:latin typeface="Arial" charset="0"/>
                <a:cs typeface="Arial" charset="0"/>
              </a:rPr>
              <a:t>Kim</a:t>
            </a:r>
            <a:r>
              <a:rPr lang="ko-KR" altLang="en-US" sz="2800" dirty="0">
                <a:solidFill>
                  <a:schemeClr val="tx1"/>
                </a:solidFill>
                <a:latin typeface="Arial" charset="0"/>
                <a:cs typeface="Arial" charset="0"/>
              </a:rPr>
              <a:t> </a:t>
            </a:r>
            <a:r>
              <a:rPr lang="en-US" altLang="ko-KR" sz="2800" dirty="0">
                <a:solidFill>
                  <a:schemeClr val="tx1"/>
                </a:solidFill>
                <a:latin typeface="Arial" charset="0"/>
                <a:cs typeface="Arial" charset="0"/>
              </a:rPr>
              <a:t>Young </a:t>
            </a:r>
          </a:p>
          <a:p>
            <a:pPr eaLnBrk="1" hangingPunct="1"/>
            <a:endParaRPr lang="en-US" altLang="ko-KR" sz="2400" dirty="0">
              <a:solidFill>
                <a:schemeClr val="tx1"/>
              </a:solidFill>
              <a:latin typeface="Arial" charset="0"/>
              <a:cs typeface="Arial" charset="0"/>
            </a:endParaRPr>
          </a:p>
          <a:p>
            <a:pPr eaLnBrk="1" hangingPunct="1"/>
            <a:r>
              <a:rPr lang="en-US" altLang="ko-KR" sz="2400" dirty="0">
                <a:solidFill>
                  <a:schemeClr val="tx1"/>
                </a:solidFill>
                <a:latin typeface="Arial" charset="0"/>
                <a:cs typeface="Arial" charset="0"/>
              </a:rPr>
              <a:t>Division of Pulmonology</a:t>
            </a:r>
          </a:p>
          <a:p>
            <a:pPr eaLnBrk="1" hangingPunct="1"/>
            <a:r>
              <a:rPr lang="en-US" altLang="ko-KR" sz="2400" dirty="0">
                <a:solidFill>
                  <a:schemeClr val="tx1"/>
                </a:solidFill>
                <a:latin typeface="Arial" charset="0"/>
                <a:cs typeface="Arial" charset="0"/>
              </a:rPr>
              <a:t>Department of Internal Medicine</a:t>
            </a:r>
          </a:p>
          <a:p>
            <a:pPr eaLnBrk="1" hangingPunct="1"/>
            <a:r>
              <a:rPr lang="en-US" altLang="ko-KR" sz="2400" dirty="0" err="1">
                <a:solidFill>
                  <a:schemeClr val="tx1"/>
                </a:solidFill>
                <a:latin typeface="Arial" charset="0"/>
                <a:cs typeface="Arial" charset="0"/>
              </a:rPr>
              <a:t>Yonsei</a:t>
            </a:r>
            <a:r>
              <a:rPr lang="en-US" altLang="ko-KR" sz="2400" dirty="0">
                <a:solidFill>
                  <a:schemeClr val="tx1"/>
                </a:solidFill>
                <a:latin typeface="Arial" charset="0"/>
                <a:cs typeface="Arial" charset="0"/>
              </a:rPr>
              <a:t> University College of Medicine</a:t>
            </a:r>
          </a:p>
        </p:txBody>
      </p:sp>
      <p:sp>
        <p:nvSpPr>
          <p:cNvPr id="13315" name="제목 6"/>
          <p:cNvSpPr>
            <a:spLocks noGrp="1"/>
          </p:cNvSpPr>
          <p:nvPr>
            <p:ph type="ctrTitle"/>
          </p:nvPr>
        </p:nvSpPr>
        <p:spPr>
          <a:xfrm>
            <a:off x="0" y="1886967"/>
            <a:ext cx="9144000" cy="1470025"/>
          </a:xfrm>
        </p:spPr>
        <p:txBody>
          <a:bodyPr/>
          <a:lstStyle/>
          <a:p>
            <a:pPr latinLnBrk="0"/>
            <a:r>
              <a:rPr lang="en-US" altLang="ko-KR" sz="3600" dirty="0" smtClean="0"/>
              <a:t/>
            </a:r>
            <a:br>
              <a:rPr lang="en-US" altLang="ko-KR" sz="3600" dirty="0" smtClean="0"/>
            </a:br>
            <a:r>
              <a:rPr lang="en-US" altLang="ko-KR" sz="3600" dirty="0" smtClean="0"/>
              <a:t> Avian </a:t>
            </a:r>
            <a:r>
              <a:rPr lang="en-US" altLang="ko-KR" sz="3600" dirty="0"/>
              <a:t>influenza</a:t>
            </a:r>
            <a:br>
              <a:rPr lang="en-US" altLang="ko-KR" sz="3600" dirty="0"/>
            </a:br>
            <a:endParaRPr lang="ko-KR" altLang="en-US" sz="3600" dirty="0" smtClean="0">
              <a:solidFill>
                <a:srgbClr val="FCD5B5"/>
              </a:solidFill>
              <a:latin typeface="Arial" charset="0"/>
              <a:cs typeface="Arial" charset="0"/>
            </a:endParaRPr>
          </a:p>
        </p:txBody>
      </p:sp>
      <p:grpSp>
        <p:nvGrpSpPr>
          <p:cNvPr id="13316" name="그룹 10"/>
          <p:cNvGrpSpPr>
            <a:grpSpLocks/>
          </p:cNvGrpSpPr>
          <p:nvPr/>
        </p:nvGrpSpPr>
        <p:grpSpPr bwMode="auto">
          <a:xfrm>
            <a:off x="-1588" y="0"/>
            <a:ext cx="9145588" cy="1362075"/>
            <a:chOff x="-2109" y="-24"/>
            <a:chExt cx="9146141" cy="1362075"/>
          </a:xfrm>
        </p:grpSpPr>
        <p:pic>
          <p:nvPicPr>
            <p:cNvPr id="13317" name="Picture 7"/>
            <p:cNvPicPr>
              <a:picLocks noChangeAspect="1" noChangeArrowheads="1"/>
            </p:cNvPicPr>
            <p:nvPr/>
          </p:nvPicPr>
          <p:blipFill>
            <a:blip r:embed="rId3" cstate="print"/>
            <a:srcRect/>
            <a:stretch>
              <a:fillRect/>
            </a:stretch>
          </p:blipFill>
          <p:spPr bwMode="auto">
            <a:xfrm>
              <a:off x="6858016" y="-24"/>
              <a:ext cx="2286016" cy="1362075"/>
            </a:xfrm>
            <a:prstGeom prst="rect">
              <a:avLst/>
            </a:prstGeom>
            <a:noFill/>
            <a:ln w="9525">
              <a:noFill/>
              <a:miter lim="800000"/>
              <a:headEnd/>
              <a:tailEnd/>
            </a:ln>
          </p:spPr>
        </p:pic>
        <p:pic>
          <p:nvPicPr>
            <p:cNvPr id="13318" name="Picture 13"/>
            <p:cNvPicPr>
              <a:picLocks noChangeAspect="1" noChangeArrowheads="1"/>
            </p:cNvPicPr>
            <p:nvPr/>
          </p:nvPicPr>
          <p:blipFill>
            <a:blip r:embed="rId4" cstate="print"/>
            <a:srcRect/>
            <a:stretch>
              <a:fillRect/>
            </a:stretch>
          </p:blipFill>
          <p:spPr bwMode="auto">
            <a:xfrm>
              <a:off x="4572000" y="3175"/>
              <a:ext cx="2286016" cy="1357313"/>
            </a:xfrm>
            <a:prstGeom prst="rect">
              <a:avLst/>
            </a:prstGeom>
            <a:noFill/>
            <a:ln w="9525">
              <a:noFill/>
              <a:miter lim="800000"/>
              <a:headEnd/>
              <a:tailEnd/>
            </a:ln>
          </p:spPr>
        </p:pic>
        <p:pic>
          <p:nvPicPr>
            <p:cNvPr id="13319" name="Picture 3"/>
            <p:cNvPicPr>
              <a:picLocks noChangeAspect="1" noChangeArrowheads="1"/>
            </p:cNvPicPr>
            <p:nvPr/>
          </p:nvPicPr>
          <p:blipFill>
            <a:blip r:embed="rId5" cstate="print"/>
            <a:srcRect/>
            <a:stretch>
              <a:fillRect/>
            </a:stretch>
          </p:blipFill>
          <p:spPr bwMode="auto">
            <a:xfrm>
              <a:off x="-2109" y="0"/>
              <a:ext cx="2288093" cy="1346200"/>
            </a:xfrm>
            <a:prstGeom prst="rect">
              <a:avLst/>
            </a:prstGeom>
            <a:noFill/>
            <a:ln w="9525">
              <a:noFill/>
              <a:miter lim="800000"/>
              <a:headEnd/>
              <a:tailEnd/>
            </a:ln>
          </p:spPr>
        </p:pic>
        <p:pic>
          <p:nvPicPr>
            <p:cNvPr id="13320" name="Picture 5"/>
            <p:cNvPicPr>
              <a:picLocks noChangeAspect="1" noChangeArrowheads="1"/>
            </p:cNvPicPr>
            <p:nvPr/>
          </p:nvPicPr>
          <p:blipFill>
            <a:blip r:embed="rId6" cstate="print"/>
            <a:srcRect/>
            <a:stretch>
              <a:fillRect/>
            </a:stretch>
          </p:blipFill>
          <p:spPr bwMode="auto">
            <a:xfrm>
              <a:off x="2285984" y="0"/>
              <a:ext cx="2286016" cy="1355725"/>
            </a:xfrm>
            <a:prstGeom prst="rect">
              <a:avLst/>
            </a:prstGeom>
            <a:noFill/>
            <a:ln w="9525">
              <a:noFill/>
              <a:miter lim="800000"/>
              <a:headEnd/>
              <a:tailEnd/>
            </a:ln>
          </p:spPr>
        </p:pic>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
            </a:r>
            <a:br>
              <a:rPr lang="en-US" altLang="ko-KR" dirty="0" smtClean="0"/>
            </a:br>
            <a:r>
              <a:rPr lang="en-US" altLang="ko-KR" dirty="0" smtClean="0"/>
              <a:t>Classification</a:t>
            </a:r>
            <a:r>
              <a:rPr lang="en-US" altLang="ko-KR" dirty="0"/>
              <a:t/>
            </a:r>
            <a:br>
              <a:rPr lang="en-US" altLang="ko-KR" dirty="0"/>
            </a:br>
            <a:r>
              <a:rPr lang="en-US" altLang="ko-KR" dirty="0" smtClean="0"/>
              <a:t> </a:t>
            </a:r>
            <a:endParaRPr lang="ko-KR" altLang="en-US" dirty="0"/>
          </a:p>
        </p:txBody>
      </p:sp>
      <p:sp>
        <p:nvSpPr>
          <p:cNvPr id="10" name="Rectangle 4"/>
          <p:cNvSpPr>
            <a:spLocks noChangeArrowheads="1"/>
          </p:cNvSpPr>
          <p:nvPr/>
        </p:nvSpPr>
        <p:spPr bwMode="auto">
          <a:xfrm>
            <a:off x="1403648" y="1988840"/>
            <a:ext cx="5373612" cy="520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488" tIns="44450" rIns="90488" bIns="44450">
            <a:spAutoFit/>
          </a:bodyPr>
          <a:lstStyle>
            <a:defPPr>
              <a:defRPr lang="nl-B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1" hangingPunct="1">
              <a:defRPr kern="1200">
                <a:solidFill>
                  <a:schemeClr val="tx1"/>
                </a:solidFill>
                <a:latin typeface="Arial" pitchFamily="34" charset="0"/>
                <a:ea typeface="+mn-ea"/>
                <a:cs typeface="Arial" pitchFamily="34" charset="0"/>
              </a:defRPr>
            </a:lvl6pPr>
            <a:lvl7pPr marL="2743200" algn="l" defTabSz="914400" rtl="0" eaLnBrk="1" latinLnBrk="1" hangingPunct="1">
              <a:defRPr kern="1200">
                <a:solidFill>
                  <a:schemeClr val="tx1"/>
                </a:solidFill>
                <a:latin typeface="Arial" pitchFamily="34" charset="0"/>
                <a:ea typeface="+mn-ea"/>
                <a:cs typeface="Arial" pitchFamily="34" charset="0"/>
              </a:defRPr>
            </a:lvl7pPr>
            <a:lvl8pPr marL="3200400" algn="l" defTabSz="914400" rtl="0" eaLnBrk="1" latinLnBrk="1" hangingPunct="1">
              <a:defRPr kern="1200">
                <a:solidFill>
                  <a:schemeClr val="tx1"/>
                </a:solidFill>
                <a:latin typeface="Arial" pitchFamily="34" charset="0"/>
                <a:ea typeface="+mn-ea"/>
                <a:cs typeface="Arial" pitchFamily="34" charset="0"/>
              </a:defRPr>
            </a:lvl8pPr>
            <a:lvl9pPr marL="3657600" algn="l" defTabSz="914400" rtl="0" eaLnBrk="1" latinLnBrk="1" hangingPunct="1">
              <a:defRPr kern="1200">
                <a:solidFill>
                  <a:schemeClr val="tx1"/>
                </a:solidFill>
                <a:latin typeface="Arial" pitchFamily="34" charset="0"/>
                <a:ea typeface="+mn-ea"/>
                <a:cs typeface="Arial" pitchFamily="34" charset="0"/>
              </a:defRPr>
            </a:lvl9pPr>
          </a:lstStyle>
          <a:p>
            <a:pPr eaLnBrk="0" hangingPunct="0"/>
            <a:r>
              <a:rPr lang="fr-FR" sz="2800" b="1" dirty="0" smtClean="0"/>
              <a:t>Influenza virus :  RNA </a:t>
            </a:r>
            <a:r>
              <a:rPr lang="fr-FR" sz="2800" b="1" dirty="0"/>
              <a:t>virus</a:t>
            </a:r>
          </a:p>
        </p:txBody>
      </p:sp>
      <p:sp>
        <p:nvSpPr>
          <p:cNvPr id="11" name="Rectangle 6"/>
          <p:cNvSpPr>
            <a:spLocks noChangeArrowheads="1"/>
          </p:cNvSpPr>
          <p:nvPr/>
        </p:nvSpPr>
        <p:spPr bwMode="auto">
          <a:xfrm>
            <a:off x="1403648" y="2799526"/>
            <a:ext cx="1383391" cy="509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06362" tIns="53975" rIns="106362" bIns="53975">
            <a:spAutoFit/>
          </a:bodyPr>
          <a:lstStyle>
            <a:defPPr>
              <a:defRPr lang="nl-B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1" hangingPunct="1">
              <a:defRPr kern="1200">
                <a:solidFill>
                  <a:schemeClr val="tx1"/>
                </a:solidFill>
                <a:latin typeface="Arial" pitchFamily="34" charset="0"/>
                <a:ea typeface="+mn-ea"/>
                <a:cs typeface="Arial" pitchFamily="34" charset="0"/>
              </a:defRPr>
            </a:lvl6pPr>
            <a:lvl7pPr marL="2743200" algn="l" defTabSz="914400" rtl="0" eaLnBrk="1" latinLnBrk="1" hangingPunct="1">
              <a:defRPr kern="1200">
                <a:solidFill>
                  <a:schemeClr val="tx1"/>
                </a:solidFill>
                <a:latin typeface="Arial" pitchFamily="34" charset="0"/>
                <a:ea typeface="+mn-ea"/>
                <a:cs typeface="Arial" pitchFamily="34" charset="0"/>
              </a:defRPr>
            </a:lvl7pPr>
            <a:lvl8pPr marL="3200400" algn="l" defTabSz="914400" rtl="0" eaLnBrk="1" latinLnBrk="1" hangingPunct="1">
              <a:defRPr kern="1200">
                <a:solidFill>
                  <a:schemeClr val="tx1"/>
                </a:solidFill>
                <a:latin typeface="Arial" pitchFamily="34" charset="0"/>
                <a:ea typeface="+mn-ea"/>
                <a:cs typeface="Arial" pitchFamily="34" charset="0"/>
              </a:defRPr>
            </a:lvl8pPr>
            <a:lvl9pPr marL="3657600" algn="l" defTabSz="914400" rtl="0" eaLnBrk="1" latinLnBrk="1" hangingPunct="1">
              <a:defRPr kern="1200">
                <a:solidFill>
                  <a:schemeClr val="tx1"/>
                </a:solidFill>
                <a:latin typeface="Arial" pitchFamily="34" charset="0"/>
                <a:ea typeface="+mn-ea"/>
                <a:cs typeface="Arial" pitchFamily="34" charset="0"/>
              </a:defRPr>
            </a:lvl9pPr>
          </a:lstStyle>
          <a:p>
            <a:pPr defTabSz="1236663" eaLnBrk="0" hangingPunct="0"/>
            <a:r>
              <a:rPr lang="fr-FR" sz="2600" b="1" dirty="0"/>
              <a:t>Family:</a:t>
            </a:r>
          </a:p>
        </p:txBody>
      </p:sp>
      <p:sp>
        <p:nvSpPr>
          <p:cNvPr id="12" name="Rectangle 7"/>
          <p:cNvSpPr>
            <a:spLocks noChangeArrowheads="1"/>
          </p:cNvSpPr>
          <p:nvPr/>
        </p:nvSpPr>
        <p:spPr bwMode="auto">
          <a:xfrm>
            <a:off x="1335637" y="3789040"/>
            <a:ext cx="1364155" cy="509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06362" tIns="53975" rIns="106362" bIns="53975">
            <a:spAutoFit/>
          </a:bodyPr>
          <a:lstStyle>
            <a:defPPr>
              <a:defRPr lang="nl-B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1" hangingPunct="1">
              <a:defRPr kern="1200">
                <a:solidFill>
                  <a:schemeClr val="tx1"/>
                </a:solidFill>
                <a:latin typeface="Arial" pitchFamily="34" charset="0"/>
                <a:ea typeface="+mn-ea"/>
                <a:cs typeface="Arial" pitchFamily="34" charset="0"/>
              </a:defRPr>
            </a:lvl6pPr>
            <a:lvl7pPr marL="2743200" algn="l" defTabSz="914400" rtl="0" eaLnBrk="1" latinLnBrk="1" hangingPunct="1">
              <a:defRPr kern="1200">
                <a:solidFill>
                  <a:schemeClr val="tx1"/>
                </a:solidFill>
                <a:latin typeface="Arial" pitchFamily="34" charset="0"/>
                <a:ea typeface="+mn-ea"/>
                <a:cs typeface="Arial" pitchFamily="34" charset="0"/>
              </a:defRPr>
            </a:lvl7pPr>
            <a:lvl8pPr marL="3200400" algn="l" defTabSz="914400" rtl="0" eaLnBrk="1" latinLnBrk="1" hangingPunct="1">
              <a:defRPr kern="1200">
                <a:solidFill>
                  <a:schemeClr val="tx1"/>
                </a:solidFill>
                <a:latin typeface="Arial" pitchFamily="34" charset="0"/>
                <a:ea typeface="+mn-ea"/>
                <a:cs typeface="Arial" pitchFamily="34" charset="0"/>
              </a:defRPr>
            </a:lvl8pPr>
            <a:lvl9pPr marL="3657600" algn="l" defTabSz="914400" rtl="0" eaLnBrk="1" latinLnBrk="1" hangingPunct="1">
              <a:defRPr kern="1200">
                <a:solidFill>
                  <a:schemeClr val="tx1"/>
                </a:solidFill>
                <a:latin typeface="Arial" pitchFamily="34" charset="0"/>
                <a:ea typeface="+mn-ea"/>
                <a:cs typeface="Arial" pitchFamily="34" charset="0"/>
              </a:defRPr>
            </a:lvl9pPr>
          </a:lstStyle>
          <a:p>
            <a:pPr defTabSz="1236663" eaLnBrk="0" hangingPunct="0"/>
            <a:r>
              <a:rPr lang="fr-FR" sz="2600" b="1" dirty="0"/>
              <a:t>Genus:</a:t>
            </a:r>
          </a:p>
        </p:txBody>
      </p:sp>
      <p:sp>
        <p:nvSpPr>
          <p:cNvPr id="13" name="Rectangle 8"/>
          <p:cNvSpPr>
            <a:spLocks noChangeArrowheads="1"/>
          </p:cNvSpPr>
          <p:nvPr/>
        </p:nvSpPr>
        <p:spPr bwMode="auto">
          <a:xfrm>
            <a:off x="1335637" y="4765352"/>
            <a:ext cx="1265666" cy="509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06362" tIns="53975" rIns="106362" bIns="53975">
            <a:spAutoFit/>
          </a:bodyPr>
          <a:lstStyle>
            <a:defPPr>
              <a:defRPr lang="nl-B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1" hangingPunct="1">
              <a:defRPr kern="1200">
                <a:solidFill>
                  <a:schemeClr val="tx1"/>
                </a:solidFill>
                <a:latin typeface="Arial" pitchFamily="34" charset="0"/>
                <a:ea typeface="+mn-ea"/>
                <a:cs typeface="Arial" pitchFamily="34" charset="0"/>
              </a:defRPr>
            </a:lvl6pPr>
            <a:lvl7pPr marL="2743200" algn="l" defTabSz="914400" rtl="0" eaLnBrk="1" latinLnBrk="1" hangingPunct="1">
              <a:defRPr kern="1200">
                <a:solidFill>
                  <a:schemeClr val="tx1"/>
                </a:solidFill>
                <a:latin typeface="Arial" pitchFamily="34" charset="0"/>
                <a:ea typeface="+mn-ea"/>
                <a:cs typeface="Arial" pitchFamily="34" charset="0"/>
              </a:defRPr>
            </a:lvl7pPr>
            <a:lvl8pPr marL="3200400" algn="l" defTabSz="914400" rtl="0" eaLnBrk="1" latinLnBrk="1" hangingPunct="1">
              <a:defRPr kern="1200">
                <a:solidFill>
                  <a:schemeClr val="tx1"/>
                </a:solidFill>
                <a:latin typeface="Arial" pitchFamily="34" charset="0"/>
                <a:ea typeface="+mn-ea"/>
                <a:cs typeface="Arial" pitchFamily="34" charset="0"/>
              </a:defRPr>
            </a:lvl8pPr>
            <a:lvl9pPr marL="3657600" algn="l" defTabSz="914400" rtl="0" eaLnBrk="1" latinLnBrk="1" hangingPunct="1">
              <a:defRPr kern="1200">
                <a:solidFill>
                  <a:schemeClr val="tx1"/>
                </a:solidFill>
                <a:latin typeface="Arial" pitchFamily="34" charset="0"/>
                <a:ea typeface="+mn-ea"/>
                <a:cs typeface="Arial" pitchFamily="34" charset="0"/>
              </a:defRPr>
            </a:lvl9pPr>
          </a:lstStyle>
          <a:p>
            <a:pPr defTabSz="1236663" eaLnBrk="0" hangingPunct="0"/>
            <a:r>
              <a:rPr lang="fr-FR" sz="2600" b="1"/>
              <a:t>Types:</a:t>
            </a:r>
          </a:p>
        </p:txBody>
      </p:sp>
      <p:grpSp>
        <p:nvGrpSpPr>
          <p:cNvPr id="18" name="Group 10"/>
          <p:cNvGrpSpPr>
            <a:grpSpLocks/>
          </p:cNvGrpSpPr>
          <p:nvPr/>
        </p:nvGrpSpPr>
        <p:grpSpPr bwMode="auto">
          <a:xfrm>
            <a:off x="2572531" y="2858864"/>
            <a:ext cx="5284849" cy="2388934"/>
            <a:chOff x="1440" y="1776"/>
            <a:chExt cx="3329" cy="1498"/>
          </a:xfrm>
        </p:grpSpPr>
        <p:sp>
          <p:nvSpPr>
            <p:cNvPr id="19" name="Rectangle 11"/>
            <p:cNvSpPr>
              <a:spLocks noChangeArrowheads="1"/>
            </p:cNvSpPr>
            <p:nvPr/>
          </p:nvSpPr>
          <p:spPr bwMode="auto">
            <a:xfrm>
              <a:off x="3904" y="2690"/>
              <a:ext cx="27" cy="5"/>
            </a:xfrm>
            <a:prstGeom prst="rect">
              <a:avLst/>
            </a:prstGeom>
            <a:solidFill>
              <a:schemeClr val="tx1"/>
            </a:solidFill>
            <a:ln w="12700">
              <a:solidFill>
                <a:schemeClr val="tx1"/>
              </a:solidFill>
              <a:miter lim="800000"/>
              <a:headEnd/>
              <a:tailEnd/>
            </a:ln>
          </p:spPr>
          <p:txBody>
            <a:bodyPr wrap="none" anchor="ctr"/>
            <a:lstStyle>
              <a:defPPr>
                <a:defRPr lang="nl-B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1" hangingPunct="1">
                <a:defRPr kern="1200">
                  <a:solidFill>
                    <a:schemeClr val="tx1"/>
                  </a:solidFill>
                  <a:latin typeface="Arial" pitchFamily="34" charset="0"/>
                  <a:ea typeface="+mn-ea"/>
                  <a:cs typeface="Arial" pitchFamily="34" charset="0"/>
                </a:defRPr>
              </a:lvl6pPr>
              <a:lvl7pPr marL="2743200" algn="l" defTabSz="914400" rtl="0" eaLnBrk="1" latinLnBrk="1" hangingPunct="1">
                <a:defRPr kern="1200">
                  <a:solidFill>
                    <a:schemeClr val="tx1"/>
                  </a:solidFill>
                  <a:latin typeface="Arial" pitchFamily="34" charset="0"/>
                  <a:ea typeface="+mn-ea"/>
                  <a:cs typeface="Arial" pitchFamily="34" charset="0"/>
                </a:defRPr>
              </a:lvl7pPr>
              <a:lvl8pPr marL="3200400" algn="l" defTabSz="914400" rtl="0" eaLnBrk="1" latinLnBrk="1" hangingPunct="1">
                <a:defRPr kern="1200">
                  <a:solidFill>
                    <a:schemeClr val="tx1"/>
                  </a:solidFill>
                  <a:latin typeface="Arial" pitchFamily="34" charset="0"/>
                  <a:ea typeface="+mn-ea"/>
                  <a:cs typeface="Arial" pitchFamily="34" charset="0"/>
                </a:defRPr>
              </a:lvl8pPr>
              <a:lvl9pPr marL="3657600" algn="l" defTabSz="914400" rtl="0" eaLnBrk="1" latinLnBrk="1" hangingPunct="1">
                <a:defRPr kern="1200">
                  <a:solidFill>
                    <a:schemeClr val="tx1"/>
                  </a:solidFill>
                  <a:latin typeface="Arial" pitchFamily="34" charset="0"/>
                  <a:ea typeface="+mn-ea"/>
                  <a:cs typeface="Arial" pitchFamily="34" charset="0"/>
                </a:defRPr>
              </a:lvl9pPr>
            </a:lstStyle>
            <a:p>
              <a:endParaRPr lang="nl-NL">
                <a:latin typeface="Calibri" pitchFamily="34" charset="0"/>
              </a:endParaRPr>
            </a:p>
          </p:txBody>
        </p:sp>
        <p:sp>
          <p:nvSpPr>
            <p:cNvPr id="20" name="Rectangle 12"/>
            <p:cNvSpPr>
              <a:spLocks noChangeArrowheads="1"/>
            </p:cNvSpPr>
            <p:nvPr/>
          </p:nvSpPr>
          <p:spPr bwMode="auto">
            <a:xfrm>
              <a:off x="3913" y="2700"/>
              <a:ext cx="18" cy="5"/>
            </a:xfrm>
            <a:prstGeom prst="rect">
              <a:avLst/>
            </a:prstGeom>
            <a:solidFill>
              <a:schemeClr val="tx1"/>
            </a:solidFill>
            <a:ln w="12700">
              <a:solidFill>
                <a:schemeClr val="tx1"/>
              </a:solidFill>
              <a:miter lim="800000"/>
              <a:headEnd/>
              <a:tailEnd/>
            </a:ln>
          </p:spPr>
          <p:txBody>
            <a:bodyPr wrap="none" anchor="ctr"/>
            <a:lstStyle>
              <a:defPPr>
                <a:defRPr lang="nl-B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1" hangingPunct="1">
                <a:defRPr kern="1200">
                  <a:solidFill>
                    <a:schemeClr val="tx1"/>
                  </a:solidFill>
                  <a:latin typeface="Arial" pitchFamily="34" charset="0"/>
                  <a:ea typeface="+mn-ea"/>
                  <a:cs typeface="Arial" pitchFamily="34" charset="0"/>
                </a:defRPr>
              </a:lvl6pPr>
              <a:lvl7pPr marL="2743200" algn="l" defTabSz="914400" rtl="0" eaLnBrk="1" latinLnBrk="1" hangingPunct="1">
                <a:defRPr kern="1200">
                  <a:solidFill>
                    <a:schemeClr val="tx1"/>
                  </a:solidFill>
                  <a:latin typeface="Arial" pitchFamily="34" charset="0"/>
                  <a:ea typeface="+mn-ea"/>
                  <a:cs typeface="Arial" pitchFamily="34" charset="0"/>
                </a:defRPr>
              </a:lvl7pPr>
              <a:lvl8pPr marL="3200400" algn="l" defTabSz="914400" rtl="0" eaLnBrk="1" latinLnBrk="1" hangingPunct="1">
                <a:defRPr kern="1200">
                  <a:solidFill>
                    <a:schemeClr val="tx1"/>
                  </a:solidFill>
                  <a:latin typeface="Arial" pitchFamily="34" charset="0"/>
                  <a:ea typeface="+mn-ea"/>
                  <a:cs typeface="Arial" pitchFamily="34" charset="0"/>
                </a:defRPr>
              </a:lvl8pPr>
              <a:lvl9pPr marL="3657600" algn="l" defTabSz="914400" rtl="0" eaLnBrk="1" latinLnBrk="1" hangingPunct="1">
                <a:defRPr kern="1200">
                  <a:solidFill>
                    <a:schemeClr val="tx1"/>
                  </a:solidFill>
                  <a:latin typeface="Arial" pitchFamily="34" charset="0"/>
                  <a:ea typeface="+mn-ea"/>
                  <a:cs typeface="Arial" pitchFamily="34" charset="0"/>
                </a:defRPr>
              </a:lvl9pPr>
            </a:lstStyle>
            <a:p>
              <a:endParaRPr lang="nl-NL">
                <a:latin typeface="Calibri" pitchFamily="34" charset="0"/>
              </a:endParaRPr>
            </a:p>
          </p:txBody>
        </p:sp>
        <p:sp>
          <p:nvSpPr>
            <p:cNvPr id="21" name="Rectangle 13"/>
            <p:cNvSpPr>
              <a:spLocks noChangeArrowheads="1"/>
            </p:cNvSpPr>
            <p:nvPr/>
          </p:nvSpPr>
          <p:spPr bwMode="auto">
            <a:xfrm>
              <a:off x="3917" y="2706"/>
              <a:ext cx="14" cy="5"/>
            </a:xfrm>
            <a:prstGeom prst="rect">
              <a:avLst/>
            </a:prstGeom>
            <a:solidFill>
              <a:schemeClr val="tx1"/>
            </a:solidFill>
            <a:ln w="12700">
              <a:solidFill>
                <a:schemeClr val="tx1"/>
              </a:solidFill>
              <a:miter lim="800000"/>
              <a:headEnd/>
              <a:tailEnd/>
            </a:ln>
          </p:spPr>
          <p:txBody>
            <a:bodyPr wrap="none" anchor="ctr"/>
            <a:lstStyle>
              <a:defPPr>
                <a:defRPr lang="nl-B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1" hangingPunct="1">
                <a:defRPr kern="1200">
                  <a:solidFill>
                    <a:schemeClr val="tx1"/>
                  </a:solidFill>
                  <a:latin typeface="Arial" pitchFamily="34" charset="0"/>
                  <a:ea typeface="+mn-ea"/>
                  <a:cs typeface="Arial" pitchFamily="34" charset="0"/>
                </a:defRPr>
              </a:lvl6pPr>
              <a:lvl7pPr marL="2743200" algn="l" defTabSz="914400" rtl="0" eaLnBrk="1" latinLnBrk="1" hangingPunct="1">
                <a:defRPr kern="1200">
                  <a:solidFill>
                    <a:schemeClr val="tx1"/>
                  </a:solidFill>
                  <a:latin typeface="Arial" pitchFamily="34" charset="0"/>
                  <a:ea typeface="+mn-ea"/>
                  <a:cs typeface="Arial" pitchFamily="34" charset="0"/>
                </a:defRPr>
              </a:lvl7pPr>
              <a:lvl8pPr marL="3200400" algn="l" defTabSz="914400" rtl="0" eaLnBrk="1" latinLnBrk="1" hangingPunct="1">
                <a:defRPr kern="1200">
                  <a:solidFill>
                    <a:schemeClr val="tx1"/>
                  </a:solidFill>
                  <a:latin typeface="Arial" pitchFamily="34" charset="0"/>
                  <a:ea typeface="+mn-ea"/>
                  <a:cs typeface="Arial" pitchFamily="34" charset="0"/>
                </a:defRPr>
              </a:lvl8pPr>
              <a:lvl9pPr marL="3657600" algn="l" defTabSz="914400" rtl="0" eaLnBrk="1" latinLnBrk="1" hangingPunct="1">
                <a:defRPr kern="1200">
                  <a:solidFill>
                    <a:schemeClr val="tx1"/>
                  </a:solidFill>
                  <a:latin typeface="Arial" pitchFamily="34" charset="0"/>
                  <a:ea typeface="+mn-ea"/>
                  <a:cs typeface="Arial" pitchFamily="34" charset="0"/>
                </a:defRPr>
              </a:lvl9pPr>
            </a:lstStyle>
            <a:p>
              <a:endParaRPr lang="nl-NL">
                <a:latin typeface="Calibri" pitchFamily="34" charset="0"/>
              </a:endParaRPr>
            </a:p>
          </p:txBody>
        </p:sp>
        <p:sp>
          <p:nvSpPr>
            <p:cNvPr id="22" name="Rectangle 14"/>
            <p:cNvSpPr>
              <a:spLocks noChangeArrowheads="1"/>
            </p:cNvSpPr>
            <p:nvPr/>
          </p:nvSpPr>
          <p:spPr bwMode="auto">
            <a:xfrm>
              <a:off x="1440" y="2988"/>
              <a:ext cx="754" cy="286"/>
            </a:xfrm>
            <a:prstGeom prst="rect">
              <a:avLst/>
            </a:prstGeom>
            <a:solidFill>
              <a:srgbClr val="993300"/>
            </a:solidFill>
            <a:ln>
              <a:noFill/>
            </a:ln>
            <a:extLst>
              <a:ext uri="{91240B29-F687-4F45-9708-019B960494DF}">
                <a14:hiddenLine xmlns:a14="http://schemas.microsoft.com/office/drawing/2010/main" w="12700">
                  <a:solidFill>
                    <a:schemeClr val="tx1"/>
                  </a:solidFill>
                  <a:miter lim="800000"/>
                  <a:headEnd/>
                  <a:tailEnd/>
                </a14:hiddenLine>
              </a:ext>
            </a:extLst>
          </p:spPr>
          <p:txBody>
            <a:bodyPr wrap="none" lIns="90488" tIns="44450" rIns="90488" bIns="44450">
              <a:spAutoFit/>
            </a:bodyPr>
            <a:lstStyle>
              <a:defPPr>
                <a:defRPr lang="nl-B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1" hangingPunct="1">
                <a:defRPr kern="1200">
                  <a:solidFill>
                    <a:schemeClr val="tx1"/>
                  </a:solidFill>
                  <a:latin typeface="Arial" pitchFamily="34" charset="0"/>
                  <a:ea typeface="+mn-ea"/>
                  <a:cs typeface="Arial" pitchFamily="34" charset="0"/>
                </a:defRPr>
              </a:lvl6pPr>
              <a:lvl7pPr marL="2743200" algn="l" defTabSz="914400" rtl="0" eaLnBrk="1" latinLnBrk="1" hangingPunct="1">
                <a:defRPr kern="1200">
                  <a:solidFill>
                    <a:schemeClr val="tx1"/>
                  </a:solidFill>
                  <a:latin typeface="Arial" pitchFamily="34" charset="0"/>
                  <a:ea typeface="+mn-ea"/>
                  <a:cs typeface="Arial" pitchFamily="34" charset="0"/>
                </a:defRPr>
              </a:lvl7pPr>
              <a:lvl8pPr marL="3200400" algn="l" defTabSz="914400" rtl="0" eaLnBrk="1" latinLnBrk="1" hangingPunct="1">
                <a:defRPr kern="1200">
                  <a:solidFill>
                    <a:schemeClr val="tx1"/>
                  </a:solidFill>
                  <a:latin typeface="Arial" pitchFamily="34" charset="0"/>
                  <a:ea typeface="+mn-ea"/>
                  <a:cs typeface="Arial" pitchFamily="34" charset="0"/>
                </a:defRPr>
              </a:lvl8pPr>
              <a:lvl9pPr marL="3657600" algn="l" defTabSz="914400" rtl="0" eaLnBrk="1" latinLnBrk="1" hangingPunct="1">
                <a:defRPr kern="1200">
                  <a:solidFill>
                    <a:schemeClr val="tx1"/>
                  </a:solidFill>
                  <a:latin typeface="Arial" pitchFamily="34" charset="0"/>
                  <a:ea typeface="+mn-ea"/>
                  <a:cs typeface="Arial" pitchFamily="34" charset="0"/>
                </a:defRPr>
              </a:lvl9pPr>
            </a:lstStyle>
            <a:p>
              <a:pPr eaLnBrk="0" hangingPunct="0"/>
              <a:r>
                <a:rPr lang="fr-FR" sz="2400" b="1" dirty="0"/>
                <a:t>Type A</a:t>
              </a:r>
            </a:p>
          </p:txBody>
        </p:sp>
        <p:sp>
          <p:nvSpPr>
            <p:cNvPr id="23" name="Rectangle 15"/>
            <p:cNvSpPr>
              <a:spLocks noChangeArrowheads="1"/>
            </p:cNvSpPr>
            <p:nvPr/>
          </p:nvSpPr>
          <p:spPr bwMode="auto">
            <a:xfrm>
              <a:off x="2352" y="2988"/>
              <a:ext cx="754" cy="286"/>
            </a:xfrm>
            <a:prstGeom prst="rect">
              <a:avLst/>
            </a:prstGeom>
            <a:solidFill>
              <a:srgbClr val="993300"/>
            </a:solidFill>
            <a:ln>
              <a:noFill/>
            </a:ln>
            <a:extLst>
              <a:ext uri="{91240B29-F687-4F45-9708-019B960494DF}">
                <a14:hiddenLine xmlns:a14="http://schemas.microsoft.com/office/drawing/2010/main" w="12700">
                  <a:solidFill>
                    <a:schemeClr val="tx1"/>
                  </a:solidFill>
                  <a:miter lim="800000"/>
                  <a:headEnd/>
                  <a:tailEnd/>
                </a14:hiddenLine>
              </a:ext>
            </a:extLst>
          </p:spPr>
          <p:txBody>
            <a:bodyPr wrap="none" lIns="90488" tIns="44450" rIns="90488" bIns="44450">
              <a:spAutoFit/>
            </a:bodyPr>
            <a:lstStyle>
              <a:defPPr>
                <a:defRPr lang="nl-B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1" hangingPunct="1">
                <a:defRPr kern="1200">
                  <a:solidFill>
                    <a:schemeClr val="tx1"/>
                  </a:solidFill>
                  <a:latin typeface="Arial" pitchFamily="34" charset="0"/>
                  <a:ea typeface="+mn-ea"/>
                  <a:cs typeface="Arial" pitchFamily="34" charset="0"/>
                </a:defRPr>
              </a:lvl6pPr>
              <a:lvl7pPr marL="2743200" algn="l" defTabSz="914400" rtl="0" eaLnBrk="1" latinLnBrk="1" hangingPunct="1">
                <a:defRPr kern="1200">
                  <a:solidFill>
                    <a:schemeClr val="tx1"/>
                  </a:solidFill>
                  <a:latin typeface="Arial" pitchFamily="34" charset="0"/>
                  <a:ea typeface="+mn-ea"/>
                  <a:cs typeface="Arial" pitchFamily="34" charset="0"/>
                </a:defRPr>
              </a:lvl7pPr>
              <a:lvl8pPr marL="3200400" algn="l" defTabSz="914400" rtl="0" eaLnBrk="1" latinLnBrk="1" hangingPunct="1">
                <a:defRPr kern="1200">
                  <a:solidFill>
                    <a:schemeClr val="tx1"/>
                  </a:solidFill>
                  <a:latin typeface="Arial" pitchFamily="34" charset="0"/>
                  <a:ea typeface="+mn-ea"/>
                  <a:cs typeface="Arial" pitchFamily="34" charset="0"/>
                </a:defRPr>
              </a:lvl8pPr>
              <a:lvl9pPr marL="3657600" algn="l" defTabSz="914400" rtl="0" eaLnBrk="1" latinLnBrk="1" hangingPunct="1">
                <a:defRPr kern="1200">
                  <a:solidFill>
                    <a:schemeClr val="tx1"/>
                  </a:solidFill>
                  <a:latin typeface="Arial" pitchFamily="34" charset="0"/>
                  <a:ea typeface="+mn-ea"/>
                  <a:cs typeface="Arial" pitchFamily="34" charset="0"/>
                </a:defRPr>
              </a:lvl9pPr>
            </a:lstStyle>
            <a:p>
              <a:pPr eaLnBrk="0" hangingPunct="0"/>
              <a:r>
                <a:rPr lang="fr-FR" sz="2400" b="1" dirty="0"/>
                <a:t>Type B</a:t>
              </a:r>
            </a:p>
          </p:txBody>
        </p:sp>
        <p:sp>
          <p:nvSpPr>
            <p:cNvPr id="24" name="Rectangle 16"/>
            <p:cNvSpPr>
              <a:spLocks noChangeArrowheads="1"/>
            </p:cNvSpPr>
            <p:nvPr/>
          </p:nvSpPr>
          <p:spPr bwMode="auto">
            <a:xfrm>
              <a:off x="1536" y="2412"/>
              <a:ext cx="1457" cy="286"/>
            </a:xfrm>
            <a:prstGeom prst="rect">
              <a:avLst/>
            </a:prstGeom>
            <a:solidFill>
              <a:srgbClr val="993300"/>
            </a:solidFill>
            <a:ln>
              <a:noFill/>
            </a:ln>
            <a:extLst>
              <a:ext uri="{91240B29-F687-4F45-9708-019B960494DF}">
                <a14:hiddenLine xmlns:a14="http://schemas.microsoft.com/office/drawing/2010/main" w="12700">
                  <a:solidFill>
                    <a:schemeClr val="tx1"/>
                  </a:solidFill>
                  <a:miter lim="800000"/>
                  <a:headEnd/>
                  <a:tailEnd/>
                </a14:hiddenLine>
              </a:ext>
            </a:extLst>
          </p:spPr>
          <p:txBody>
            <a:bodyPr wrap="none" lIns="90488" tIns="44450" rIns="90488" bIns="44450">
              <a:spAutoFit/>
            </a:bodyPr>
            <a:lstStyle>
              <a:defPPr>
                <a:defRPr lang="nl-B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1" hangingPunct="1">
                <a:defRPr kern="1200">
                  <a:solidFill>
                    <a:schemeClr val="tx1"/>
                  </a:solidFill>
                  <a:latin typeface="Arial" pitchFamily="34" charset="0"/>
                  <a:ea typeface="+mn-ea"/>
                  <a:cs typeface="Arial" pitchFamily="34" charset="0"/>
                </a:defRPr>
              </a:lvl6pPr>
              <a:lvl7pPr marL="2743200" algn="l" defTabSz="914400" rtl="0" eaLnBrk="1" latinLnBrk="1" hangingPunct="1">
                <a:defRPr kern="1200">
                  <a:solidFill>
                    <a:schemeClr val="tx1"/>
                  </a:solidFill>
                  <a:latin typeface="Arial" pitchFamily="34" charset="0"/>
                  <a:ea typeface="+mn-ea"/>
                  <a:cs typeface="Arial" pitchFamily="34" charset="0"/>
                </a:defRPr>
              </a:lvl7pPr>
              <a:lvl8pPr marL="3200400" algn="l" defTabSz="914400" rtl="0" eaLnBrk="1" latinLnBrk="1" hangingPunct="1">
                <a:defRPr kern="1200">
                  <a:solidFill>
                    <a:schemeClr val="tx1"/>
                  </a:solidFill>
                  <a:latin typeface="Arial" pitchFamily="34" charset="0"/>
                  <a:ea typeface="+mn-ea"/>
                  <a:cs typeface="Arial" pitchFamily="34" charset="0"/>
                </a:defRPr>
              </a:lvl8pPr>
              <a:lvl9pPr marL="3657600" algn="l" defTabSz="914400" rtl="0" eaLnBrk="1" latinLnBrk="1" hangingPunct="1">
                <a:defRPr kern="1200">
                  <a:solidFill>
                    <a:schemeClr val="tx1"/>
                  </a:solidFill>
                  <a:latin typeface="Arial" pitchFamily="34" charset="0"/>
                  <a:ea typeface="+mn-ea"/>
                  <a:cs typeface="Arial" pitchFamily="34" charset="0"/>
                </a:defRPr>
              </a:lvl9pPr>
            </a:lstStyle>
            <a:p>
              <a:pPr eaLnBrk="0" hangingPunct="0"/>
              <a:r>
                <a:rPr lang="fr-FR" sz="2400" b="1" dirty="0"/>
                <a:t>Influenza virus</a:t>
              </a:r>
            </a:p>
          </p:txBody>
        </p:sp>
        <p:sp>
          <p:nvSpPr>
            <p:cNvPr id="25" name="Rectangle 17"/>
            <p:cNvSpPr>
              <a:spLocks noChangeArrowheads="1"/>
            </p:cNvSpPr>
            <p:nvPr/>
          </p:nvSpPr>
          <p:spPr bwMode="auto">
            <a:xfrm>
              <a:off x="3567" y="2988"/>
              <a:ext cx="754" cy="286"/>
            </a:xfrm>
            <a:prstGeom prst="rect">
              <a:avLst/>
            </a:prstGeom>
            <a:solidFill>
              <a:srgbClr val="993300"/>
            </a:solidFill>
            <a:ln>
              <a:noFill/>
            </a:ln>
            <a:extLst>
              <a:ext uri="{91240B29-F687-4F45-9708-019B960494DF}">
                <a14:hiddenLine xmlns:a14="http://schemas.microsoft.com/office/drawing/2010/main" w="12700">
                  <a:solidFill>
                    <a:schemeClr val="tx1"/>
                  </a:solidFill>
                  <a:miter lim="800000"/>
                  <a:headEnd/>
                  <a:tailEnd/>
                </a14:hiddenLine>
              </a:ext>
            </a:extLst>
          </p:spPr>
          <p:txBody>
            <a:bodyPr wrap="none" lIns="90488" tIns="44450" rIns="90488" bIns="44450">
              <a:spAutoFit/>
            </a:bodyPr>
            <a:lstStyle>
              <a:defPPr>
                <a:defRPr lang="nl-B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1" hangingPunct="1">
                <a:defRPr kern="1200">
                  <a:solidFill>
                    <a:schemeClr val="tx1"/>
                  </a:solidFill>
                  <a:latin typeface="Arial" pitchFamily="34" charset="0"/>
                  <a:ea typeface="+mn-ea"/>
                  <a:cs typeface="Arial" pitchFamily="34" charset="0"/>
                </a:defRPr>
              </a:lvl6pPr>
              <a:lvl7pPr marL="2743200" algn="l" defTabSz="914400" rtl="0" eaLnBrk="1" latinLnBrk="1" hangingPunct="1">
                <a:defRPr kern="1200">
                  <a:solidFill>
                    <a:schemeClr val="tx1"/>
                  </a:solidFill>
                  <a:latin typeface="Arial" pitchFamily="34" charset="0"/>
                  <a:ea typeface="+mn-ea"/>
                  <a:cs typeface="Arial" pitchFamily="34" charset="0"/>
                </a:defRPr>
              </a:lvl7pPr>
              <a:lvl8pPr marL="3200400" algn="l" defTabSz="914400" rtl="0" eaLnBrk="1" latinLnBrk="1" hangingPunct="1">
                <a:defRPr kern="1200">
                  <a:solidFill>
                    <a:schemeClr val="tx1"/>
                  </a:solidFill>
                  <a:latin typeface="Arial" pitchFamily="34" charset="0"/>
                  <a:ea typeface="+mn-ea"/>
                  <a:cs typeface="Arial" pitchFamily="34" charset="0"/>
                </a:defRPr>
              </a:lvl8pPr>
              <a:lvl9pPr marL="3657600" algn="l" defTabSz="914400" rtl="0" eaLnBrk="1" latinLnBrk="1" hangingPunct="1">
                <a:defRPr kern="1200">
                  <a:solidFill>
                    <a:schemeClr val="tx1"/>
                  </a:solidFill>
                  <a:latin typeface="Arial" pitchFamily="34" charset="0"/>
                  <a:ea typeface="+mn-ea"/>
                  <a:cs typeface="Arial" pitchFamily="34" charset="0"/>
                </a:defRPr>
              </a:lvl9pPr>
            </a:lstStyle>
            <a:p>
              <a:pPr eaLnBrk="0" hangingPunct="0"/>
              <a:r>
                <a:rPr lang="fr-FR" sz="2400" b="1" dirty="0"/>
                <a:t>Type C</a:t>
              </a:r>
            </a:p>
          </p:txBody>
        </p:sp>
        <p:sp>
          <p:nvSpPr>
            <p:cNvPr id="26" name="Rectangle 18"/>
            <p:cNvSpPr>
              <a:spLocks noChangeArrowheads="1"/>
            </p:cNvSpPr>
            <p:nvPr/>
          </p:nvSpPr>
          <p:spPr bwMode="auto">
            <a:xfrm>
              <a:off x="3120" y="2412"/>
              <a:ext cx="1649" cy="286"/>
            </a:xfrm>
            <a:prstGeom prst="rect">
              <a:avLst/>
            </a:prstGeom>
            <a:solidFill>
              <a:srgbClr val="993300"/>
            </a:solidFill>
            <a:ln>
              <a:noFill/>
            </a:ln>
            <a:extLst>
              <a:ext uri="{91240B29-F687-4F45-9708-019B960494DF}">
                <a14:hiddenLine xmlns:a14="http://schemas.microsoft.com/office/drawing/2010/main" w="12700">
                  <a:solidFill>
                    <a:schemeClr val="tx1"/>
                  </a:solidFill>
                  <a:miter lim="800000"/>
                  <a:headEnd/>
                  <a:tailEnd/>
                </a14:hiddenLine>
              </a:ext>
            </a:extLst>
          </p:spPr>
          <p:txBody>
            <a:bodyPr wrap="none" lIns="90488" tIns="44450" rIns="90488" bIns="44450">
              <a:spAutoFit/>
            </a:bodyPr>
            <a:lstStyle>
              <a:defPPr>
                <a:defRPr lang="nl-B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1" hangingPunct="1">
                <a:defRPr kern="1200">
                  <a:solidFill>
                    <a:schemeClr val="tx1"/>
                  </a:solidFill>
                  <a:latin typeface="Arial" pitchFamily="34" charset="0"/>
                  <a:ea typeface="+mn-ea"/>
                  <a:cs typeface="Arial" pitchFamily="34" charset="0"/>
                </a:defRPr>
              </a:lvl6pPr>
              <a:lvl7pPr marL="2743200" algn="l" defTabSz="914400" rtl="0" eaLnBrk="1" latinLnBrk="1" hangingPunct="1">
                <a:defRPr kern="1200">
                  <a:solidFill>
                    <a:schemeClr val="tx1"/>
                  </a:solidFill>
                  <a:latin typeface="Arial" pitchFamily="34" charset="0"/>
                  <a:ea typeface="+mn-ea"/>
                  <a:cs typeface="Arial" pitchFamily="34" charset="0"/>
                </a:defRPr>
              </a:lvl7pPr>
              <a:lvl8pPr marL="3200400" algn="l" defTabSz="914400" rtl="0" eaLnBrk="1" latinLnBrk="1" hangingPunct="1">
                <a:defRPr kern="1200">
                  <a:solidFill>
                    <a:schemeClr val="tx1"/>
                  </a:solidFill>
                  <a:latin typeface="Arial" pitchFamily="34" charset="0"/>
                  <a:ea typeface="+mn-ea"/>
                  <a:cs typeface="Arial" pitchFamily="34" charset="0"/>
                </a:defRPr>
              </a:lvl8pPr>
              <a:lvl9pPr marL="3657600" algn="l" defTabSz="914400" rtl="0" eaLnBrk="1" latinLnBrk="1" hangingPunct="1">
                <a:defRPr kern="1200">
                  <a:solidFill>
                    <a:schemeClr val="tx1"/>
                  </a:solidFill>
                  <a:latin typeface="Arial" pitchFamily="34" charset="0"/>
                  <a:ea typeface="+mn-ea"/>
                  <a:cs typeface="Arial" pitchFamily="34" charset="0"/>
                </a:defRPr>
              </a:lvl9pPr>
            </a:lstStyle>
            <a:p>
              <a:pPr eaLnBrk="0" hangingPunct="0"/>
              <a:r>
                <a:rPr lang="fr-FR" sz="2400" b="1" dirty="0"/>
                <a:t>Influenza C virus</a:t>
              </a:r>
            </a:p>
          </p:txBody>
        </p:sp>
        <p:sp>
          <p:nvSpPr>
            <p:cNvPr id="27" name="Rectangle 19"/>
            <p:cNvSpPr>
              <a:spLocks noChangeArrowheads="1"/>
            </p:cNvSpPr>
            <p:nvPr/>
          </p:nvSpPr>
          <p:spPr bwMode="auto">
            <a:xfrm>
              <a:off x="2029" y="1776"/>
              <a:ext cx="2151" cy="286"/>
            </a:xfrm>
            <a:prstGeom prst="rect">
              <a:avLst/>
            </a:prstGeom>
            <a:solidFill>
              <a:srgbClr val="993300"/>
            </a:solidFill>
            <a:ln>
              <a:noFill/>
            </a:ln>
            <a:extLst>
              <a:ext uri="{91240B29-F687-4F45-9708-019B960494DF}">
                <a14:hiddenLine xmlns:a14="http://schemas.microsoft.com/office/drawing/2010/main" w="12700">
                  <a:solidFill>
                    <a:schemeClr val="tx1"/>
                  </a:solidFill>
                  <a:miter lim="800000"/>
                  <a:headEnd/>
                  <a:tailEnd/>
                </a14:hiddenLine>
              </a:ext>
            </a:extLst>
          </p:spPr>
          <p:txBody>
            <a:bodyPr wrap="none" lIns="90488" tIns="44450" rIns="90488" bIns="44450">
              <a:spAutoFit/>
            </a:bodyPr>
            <a:lstStyle>
              <a:defPPr>
                <a:defRPr lang="nl-B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1" hangingPunct="1">
                <a:defRPr kern="1200">
                  <a:solidFill>
                    <a:schemeClr val="tx1"/>
                  </a:solidFill>
                  <a:latin typeface="Arial" pitchFamily="34" charset="0"/>
                  <a:ea typeface="+mn-ea"/>
                  <a:cs typeface="Arial" pitchFamily="34" charset="0"/>
                </a:defRPr>
              </a:lvl6pPr>
              <a:lvl7pPr marL="2743200" algn="l" defTabSz="914400" rtl="0" eaLnBrk="1" latinLnBrk="1" hangingPunct="1">
                <a:defRPr kern="1200">
                  <a:solidFill>
                    <a:schemeClr val="tx1"/>
                  </a:solidFill>
                  <a:latin typeface="Arial" pitchFamily="34" charset="0"/>
                  <a:ea typeface="+mn-ea"/>
                  <a:cs typeface="Arial" pitchFamily="34" charset="0"/>
                </a:defRPr>
              </a:lvl7pPr>
              <a:lvl8pPr marL="3200400" algn="l" defTabSz="914400" rtl="0" eaLnBrk="1" latinLnBrk="1" hangingPunct="1">
                <a:defRPr kern="1200">
                  <a:solidFill>
                    <a:schemeClr val="tx1"/>
                  </a:solidFill>
                  <a:latin typeface="Arial" pitchFamily="34" charset="0"/>
                  <a:ea typeface="+mn-ea"/>
                  <a:cs typeface="Arial" pitchFamily="34" charset="0"/>
                </a:defRPr>
              </a:lvl8pPr>
              <a:lvl9pPr marL="3657600" algn="l" defTabSz="914400" rtl="0" eaLnBrk="1" latinLnBrk="1" hangingPunct="1">
                <a:defRPr kern="1200">
                  <a:solidFill>
                    <a:schemeClr val="tx1"/>
                  </a:solidFill>
                  <a:latin typeface="Arial" pitchFamily="34" charset="0"/>
                  <a:ea typeface="+mn-ea"/>
                  <a:cs typeface="Arial" pitchFamily="34" charset="0"/>
                </a:defRPr>
              </a:lvl9pPr>
            </a:lstStyle>
            <a:p>
              <a:pPr eaLnBrk="0" hangingPunct="0"/>
              <a:r>
                <a:rPr lang="fr-FR" sz="2400" b="1" dirty="0"/>
                <a:t>ORTHOMYXOVIRIDAE</a:t>
              </a:r>
            </a:p>
          </p:txBody>
        </p:sp>
        <p:sp>
          <p:nvSpPr>
            <p:cNvPr id="28" name="Line 20"/>
            <p:cNvSpPr>
              <a:spLocks noChangeShapeType="1"/>
            </p:cNvSpPr>
            <p:nvPr/>
          </p:nvSpPr>
          <p:spPr bwMode="auto">
            <a:xfrm>
              <a:off x="2251" y="2256"/>
              <a:ext cx="1707" cy="1"/>
            </a:xfrm>
            <a:prstGeom prst="line">
              <a:avLst/>
            </a:prstGeom>
            <a:noFill/>
            <a:ln w="38100">
              <a:solidFill>
                <a:srgbClr val="993300"/>
              </a:solidFill>
              <a:round/>
              <a:headEnd/>
              <a:tailEnd/>
            </a:ln>
            <a:extLst>
              <a:ext uri="{909E8E84-426E-40DD-AFC4-6F175D3DCCD1}">
                <a14:hiddenFill xmlns:a14="http://schemas.microsoft.com/office/drawing/2010/main">
                  <a:noFill/>
                </a14:hiddenFill>
              </a:ext>
            </a:extLst>
          </p:spPr>
          <p:txBody>
            <a:bodyPr/>
            <a:lstStyle>
              <a:defPPr>
                <a:defRPr lang="nl-B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1" hangingPunct="1">
                <a:defRPr kern="1200">
                  <a:solidFill>
                    <a:schemeClr val="tx1"/>
                  </a:solidFill>
                  <a:latin typeface="Arial" pitchFamily="34" charset="0"/>
                  <a:ea typeface="+mn-ea"/>
                  <a:cs typeface="Arial" pitchFamily="34" charset="0"/>
                </a:defRPr>
              </a:lvl6pPr>
              <a:lvl7pPr marL="2743200" algn="l" defTabSz="914400" rtl="0" eaLnBrk="1" latinLnBrk="1" hangingPunct="1">
                <a:defRPr kern="1200">
                  <a:solidFill>
                    <a:schemeClr val="tx1"/>
                  </a:solidFill>
                  <a:latin typeface="Arial" pitchFamily="34" charset="0"/>
                  <a:ea typeface="+mn-ea"/>
                  <a:cs typeface="Arial" pitchFamily="34" charset="0"/>
                </a:defRPr>
              </a:lvl7pPr>
              <a:lvl8pPr marL="3200400" algn="l" defTabSz="914400" rtl="0" eaLnBrk="1" latinLnBrk="1" hangingPunct="1">
                <a:defRPr kern="1200">
                  <a:solidFill>
                    <a:schemeClr val="tx1"/>
                  </a:solidFill>
                  <a:latin typeface="Arial" pitchFamily="34" charset="0"/>
                  <a:ea typeface="+mn-ea"/>
                  <a:cs typeface="Arial" pitchFamily="34" charset="0"/>
                </a:defRPr>
              </a:lvl8pPr>
              <a:lvl9pPr marL="3657600" algn="l" defTabSz="914400" rtl="0" eaLnBrk="1" latinLnBrk="1" hangingPunct="1">
                <a:defRPr kern="1200">
                  <a:solidFill>
                    <a:schemeClr val="tx1"/>
                  </a:solidFill>
                  <a:latin typeface="Arial" pitchFamily="34" charset="0"/>
                  <a:ea typeface="+mn-ea"/>
                  <a:cs typeface="Arial" pitchFamily="34" charset="0"/>
                </a:defRPr>
              </a:lvl9pPr>
            </a:lstStyle>
            <a:p>
              <a:endParaRPr lang="ko-KR" altLang="en-US"/>
            </a:p>
          </p:txBody>
        </p:sp>
        <p:sp>
          <p:nvSpPr>
            <p:cNvPr id="29" name="Line 21"/>
            <p:cNvSpPr>
              <a:spLocks noChangeShapeType="1"/>
            </p:cNvSpPr>
            <p:nvPr/>
          </p:nvSpPr>
          <p:spPr bwMode="auto">
            <a:xfrm>
              <a:off x="1805" y="2843"/>
              <a:ext cx="931" cy="0"/>
            </a:xfrm>
            <a:prstGeom prst="line">
              <a:avLst/>
            </a:prstGeom>
            <a:noFill/>
            <a:ln w="38100">
              <a:solidFill>
                <a:srgbClr val="993300"/>
              </a:solidFill>
              <a:round/>
              <a:headEnd/>
              <a:tailEnd/>
            </a:ln>
            <a:extLst>
              <a:ext uri="{909E8E84-426E-40DD-AFC4-6F175D3DCCD1}">
                <a14:hiddenFill xmlns:a14="http://schemas.microsoft.com/office/drawing/2010/main">
                  <a:noFill/>
                </a14:hiddenFill>
              </a:ext>
            </a:extLst>
          </p:spPr>
          <p:txBody>
            <a:bodyPr/>
            <a:lstStyle>
              <a:defPPr>
                <a:defRPr lang="nl-B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1" hangingPunct="1">
                <a:defRPr kern="1200">
                  <a:solidFill>
                    <a:schemeClr val="tx1"/>
                  </a:solidFill>
                  <a:latin typeface="Arial" pitchFamily="34" charset="0"/>
                  <a:ea typeface="+mn-ea"/>
                  <a:cs typeface="Arial" pitchFamily="34" charset="0"/>
                </a:defRPr>
              </a:lvl6pPr>
              <a:lvl7pPr marL="2743200" algn="l" defTabSz="914400" rtl="0" eaLnBrk="1" latinLnBrk="1" hangingPunct="1">
                <a:defRPr kern="1200">
                  <a:solidFill>
                    <a:schemeClr val="tx1"/>
                  </a:solidFill>
                  <a:latin typeface="Arial" pitchFamily="34" charset="0"/>
                  <a:ea typeface="+mn-ea"/>
                  <a:cs typeface="Arial" pitchFamily="34" charset="0"/>
                </a:defRPr>
              </a:lvl7pPr>
              <a:lvl8pPr marL="3200400" algn="l" defTabSz="914400" rtl="0" eaLnBrk="1" latinLnBrk="1" hangingPunct="1">
                <a:defRPr kern="1200">
                  <a:solidFill>
                    <a:schemeClr val="tx1"/>
                  </a:solidFill>
                  <a:latin typeface="Arial" pitchFamily="34" charset="0"/>
                  <a:ea typeface="+mn-ea"/>
                  <a:cs typeface="Arial" pitchFamily="34" charset="0"/>
                </a:defRPr>
              </a:lvl8pPr>
              <a:lvl9pPr marL="3657600" algn="l" defTabSz="914400" rtl="0" eaLnBrk="1" latinLnBrk="1" hangingPunct="1">
                <a:defRPr kern="1200">
                  <a:solidFill>
                    <a:schemeClr val="tx1"/>
                  </a:solidFill>
                  <a:latin typeface="Arial" pitchFamily="34" charset="0"/>
                  <a:ea typeface="+mn-ea"/>
                  <a:cs typeface="Arial" pitchFamily="34" charset="0"/>
                </a:defRPr>
              </a:lvl9pPr>
            </a:lstStyle>
            <a:p>
              <a:endParaRPr lang="ko-KR" altLang="en-US"/>
            </a:p>
          </p:txBody>
        </p:sp>
        <p:sp>
          <p:nvSpPr>
            <p:cNvPr id="30" name="Line 22"/>
            <p:cNvSpPr>
              <a:spLocks noChangeShapeType="1"/>
            </p:cNvSpPr>
            <p:nvPr/>
          </p:nvSpPr>
          <p:spPr bwMode="auto">
            <a:xfrm>
              <a:off x="3104" y="2016"/>
              <a:ext cx="0" cy="240"/>
            </a:xfrm>
            <a:prstGeom prst="line">
              <a:avLst/>
            </a:prstGeom>
            <a:noFill/>
            <a:ln w="38100">
              <a:solidFill>
                <a:srgbClr val="993300"/>
              </a:solidFill>
              <a:round/>
              <a:headEnd/>
              <a:tailEnd/>
            </a:ln>
            <a:extLst>
              <a:ext uri="{909E8E84-426E-40DD-AFC4-6F175D3DCCD1}">
                <a14:hiddenFill xmlns:a14="http://schemas.microsoft.com/office/drawing/2010/main">
                  <a:noFill/>
                </a14:hiddenFill>
              </a:ext>
            </a:extLst>
          </p:spPr>
          <p:txBody>
            <a:bodyPr wrap="none" anchor="ctr"/>
            <a:lstStyle>
              <a:defPPr>
                <a:defRPr lang="nl-B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1" hangingPunct="1">
                <a:defRPr kern="1200">
                  <a:solidFill>
                    <a:schemeClr val="tx1"/>
                  </a:solidFill>
                  <a:latin typeface="Arial" pitchFamily="34" charset="0"/>
                  <a:ea typeface="+mn-ea"/>
                  <a:cs typeface="Arial" pitchFamily="34" charset="0"/>
                </a:defRPr>
              </a:lvl6pPr>
              <a:lvl7pPr marL="2743200" algn="l" defTabSz="914400" rtl="0" eaLnBrk="1" latinLnBrk="1" hangingPunct="1">
                <a:defRPr kern="1200">
                  <a:solidFill>
                    <a:schemeClr val="tx1"/>
                  </a:solidFill>
                  <a:latin typeface="Arial" pitchFamily="34" charset="0"/>
                  <a:ea typeface="+mn-ea"/>
                  <a:cs typeface="Arial" pitchFamily="34" charset="0"/>
                </a:defRPr>
              </a:lvl7pPr>
              <a:lvl8pPr marL="3200400" algn="l" defTabSz="914400" rtl="0" eaLnBrk="1" latinLnBrk="1" hangingPunct="1">
                <a:defRPr kern="1200">
                  <a:solidFill>
                    <a:schemeClr val="tx1"/>
                  </a:solidFill>
                  <a:latin typeface="Arial" pitchFamily="34" charset="0"/>
                  <a:ea typeface="+mn-ea"/>
                  <a:cs typeface="Arial" pitchFamily="34" charset="0"/>
                </a:defRPr>
              </a:lvl8pPr>
              <a:lvl9pPr marL="3657600" algn="l" defTabSz="914400" rtl="0" eaLnBrk="1" latinLnBrk="1" hangingPunct="1">
                <a:defRPr kern="1200">
                  <a:solidFill>
                    <a:schemeClr val="tx1"/>
                  </a:solidFill>
                  <a:latin typeface="Arial" pitchFamily="34" charset="0"/>
                  <a:ea typeface="+mn-ea"/>
                  <a:cs typeface="Arial" pitchFamily="34" charset="0"/>
                </a:defRPr>
              </a:lvl9pPr>
            </a:lstStyle>
            <a:p>
              <a:endParaRPr lang="ko-KR" altLang="en-US"/>
            </a:p>
          </p:txBody>
        </p:sp>
        <p:sp>
          <p:nvSpPr>
            <p:cNvPr id="31" name="Line 23"/>
            <p:cNvSpPr>
              <a:spLocks noChangeShapeType="1"/>
            </p:cNvSpPr>
            <p:nvPr/>
          </p:nvSpPr>
          <p:spPr bwMode="auto">
            <a:xfrm>
              <a:off x="3944" y="2688"/>
              <a:ext cx="0" cy="336"/>
            </a:xfrm>
            <a:prstGeom prst="line">
              <a:avLst/>
            </a:prstGeom>
            <a:noFill/>
            <a:ln w="38100">
              <a:solidFill>
                <a:srgbClr val="993300"/>
              </a:solidFill>
              <a:round/>
              <a:headEnd/>
              <a:tailEnd/>
            </a:ln>
            <a:extLst>
              <a:ext uri="{909E8E84-426E-40DD-AFC4-6F175D3DCCD1}">
                <a14:hiddenFill xmlns:a14="http://schemas.microsoft.com/office/drawing/2010/main">
                  <a:noFill/>
                </a14:hiddenFill>
              </a:ext>
            </a:extLst>
          </p:spPr>
          <p:txBody>
            <a:bodyPr wrap="none" anchor="ctr"/>
            <a:lstStyle>
              <a:defPPr>
                <a:defRPr lang="nl-B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1" hangingPunct="1">
                <a:defRPr kern="1200">
                  <a:solidFill>
                    <a:schemeClr val="tx1"/>
                  </a:solidFill>
                  <a:latin typeface="Arial" pitchFamily="34" charset="0"/>
                  <a:ea typeface="+mn-ea"/>
                  <a:cs typeface="Arial" pitchFamily="34" charset="0"/>
                </a:defRPr>
              </a:lvl6pPr>
              <a:lvl7pPr marL="2743200" algn="l" defTabSz="914400" rtl="0" eaLnBrk="1" latinLnBrk="1" hangingPunct="1">
                <a:defRPr kern="1200">
                  <a:solidFill>
                    <a:schemeClr val="tx1"/>
                  </a:solidFill>
                  <a:latin typeface="Arial" pitchFamily="34" charset="0"/>
                  <a:ea typeface="+mn-ea"/>
                  <a:cs typeface="Arial" pitchFamily="34" charset="0"/>
                </a:defRPr>
              </a:lvl7pPr>
              <a:lvl8pPr marL="3200400" algn="l" defTabSz="914400" rtl="0" eaLnBrk="1" latinLnBrk="1" hangingPunct="1">
                <a:defRPr kern="1200">
                  <a:solidFill>
                    <a:schemeClr val="tx1"/>
                  </a:solidFill>
                  <a:latin typeface="Arial" pitchFamily="34" charset="0"/>
                  <a:ea typeface="+mn-ea"/>
                  <a:cs typeface="Arial" pitchFamily="34" charset="0"/>
                </a:defRPr>
              </a:lvl8pPr>
              <a:lvl9pPr marL="3657600" algn="l" defTabSz="914400" rtl="0" eaLnBrk="1" latinLnBrk="1" hangingPunct="1">
                <a:defRPr kern="1200">
                  <a:solidFill>
                    <a:schemeClr val="tx1"/>
                  </a:solidFill>
                  <a:latin typeface="Arial" pitchFamily="34" charset="0"/>
                  <a:ea typeface="+mn-ea"/>
                  <a:cs typeface="Arial" pitchFamily="34" charset="0"/>
                </a:defRPr>
              </a:lvl9pPr>
            </a:lstStyle>
            <a:p>
              <a:endParaRPr lang="ko-KR" altLang="en-US"/>
            </a:p>
          </p:txBody>
        </p:sp>
        <p:sp>
          <p:nvSpPr>
            <p:cNvPr id="32" name="Line 24"/>
            <p:cNvSpPr>
              <a:spLocks noChangeShapeType="1"/>
            </p:cNvSpPr>
            <p:nvPr/>
          </p:nvSpPr>
          <p:spPr bwMode="auto">
            <a:xfrm>
              <a:off x="2263" y="2263"/>
              <a:ext cx="1" cy="150"/>
            </a:xfrm>
            <a:prstGeom prst="line">
              <a:avLst/>
            </a:prstGeom>
            <a:noFill/>
            <a:ln w="38100">
              <a:solidFill>
                <a:srgbClr val="993300"/>
              </a:solidFill>
              <a:round/>
              <a:headEnd/>
              <a:tailEnd/>
            </a:ln>
            <a:extLst>
              <a:ext uri="{909E8E84-426E-40DD-AFC4-6F175D3DCCD1}">
                <a14:hiddenFill xmlns:a14="http://schemas.microsoft.com/office/drawing/2010/main">
                  <a:noFill/>
                </a14:hiddenFill>
              </a:ext>
            </a:extLst>
          </p:spPr>
          <p:txBody>
            <a:bodyPr wrap="none" anchor="ctr"/>
            <a:lstStyle>
              <a:defPPr>
                <a:defRPr lang="nl-B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1" hangingPunct="1">
                <a:defRPr kern="1200">
                  <a:solidFill>
                    <a:schemeClr val="tx1"/>
                  </a:solidFill>
                  <a:latin typeface="Arial" pitchFamily="34" charset="0"/>
                  <a:ea typeface="+mn-ea"/>
                  <a:cs typeface="Arial" pitchFamily="34" charset="0"/>
                </a:defRPr>
              </a:lvl6pPr>
              <a:lvl7pPr marL="2743200" algn="l" defTabSz="914400" rtl="0" eaLnBrk="1" latinLnBrk="1" hangingPunct="1">
                <a:defRPr kern="1200">
                  <a:solidFill>
                    <a:schemeClr val="tx1"/>
                  </a:solidFill>
                  <a:latin typeface="Arial" pitchFamily="34" charset="0"/>
                  <a:ea typeface="+mn-ea"/>
                  <a:cs typeface="Arial" pitchFamily="34" charset="0"/>
                </a:defRPr>
              </a:lvl7pPr>
              <a:lvl8pPr marL="3200400" algn="l" defTabSz="914400" rtl="0" eaLnBrk="1" latinLnBrk="1" hangingPunct="1">
                <a:defRPr kern="1200">
                  <a:solidFill>
                    <a:schemeClr val="tx1"/>
                  </a:solidFill>
                  <a:latin typeface="Arial" pitchFamily="34" charset="0"/>
                  <a:ea typeface="+mn-ea"/>
                  <a:cs typeface="Arial" pitchFamily="34" charset="0"/>
                </a:defRPr>
              </a:lvl8pPr>
              <a:lvl9pPr marL="3657600" algn="l" defTabSz="914400" rtl="0" eaLnBrk="1" latinLnBrk="1" hangingPunct="1">
                <a:defRPr kern="1200">
                  <a:solidFill>
                    <a:schemeClr val="tx1"/>
                  </a:solidFill>
                  <a:latin typeface="Arial" pitchFamily="34" charset="0"/>
                  <a:ea typeface="+mn-ea"/>
                  <a:cs typeface="Arial" pitchFamily="34" charset="0"/>
                </a:defRPr>
              </a:lvl9pPr>
            </a:lstStyle>
            <a:p>
              <a:endParaRPr lang="ko-KR" altLang="en-US"/>
            </a:p>
          </p:txBody>
        </p:sp>
        <p:sp>
          <p:nvSpPr>
            <p:cNvPr id="33" name="Line 25"/>
            <p:cNvSpPr>
              <a:spLocks noChangeShapeType="1"/>
            </p:cNvSpPr>
            <p:nvPr/>
          </p:nvSpPr>
          <p:spPr bwMode="auto">
            <a:xfrm>
              <a:off x="3947" y="2256"/>
              <a:ext cx="0" cy="157"/>
            </a:xfrm>
            <a:prstGeom prst="line">
              <a:avLst/>
            </a:prstGeom>
            <a:noFill/>
            <a:ln w="38100">
              <a:solidFill>
                <a:srgbClr val="993300"/>
              </a:solidFill>
              <a:round/>
              <a:headEnd/>
              <a:tailEnd/>
            </a:ln>
            <a:extLst>
              <a:ext uri="{909E8E84-426E-40DD-AFC4-6F175D3DCCD1}">
                <a14:hiddenFill xmlns:a14="http://schemas.microsoft.com/office/drawing/2010/main">
                  <a:noFill/>
                </a14:hiddenFill>
              </a:ext>
            </a:extLst>
          </p:spPr>
          <p:txBody>
            <a:bodyPr wrap="none" anchor="ctr"/>
            <a:lstStyle>
              <a:defPPr>
                <a:defRPr lang="nl-B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1" hangingPunct="1">
                <a:defRPr kern="1200">
                  <a:solidFill>
                    <a:schemeClr val="tx1"/>
                  </a:solidFill>
                  <a:latin typeface="Arial" pitchFamily="34" charset="0"/>
                  <a:ea typeface="+mn-ea"/>
                  <a:cs typeface="Arial" pitchFamily="34" charset="0"/>
                </a:defRPr>
              </a:lvl6pPr>
              <a:lvl7pPr marL="2743200" algn="l" defTabSz="914400" rtl="0" eaLnBrk="1" latinLnBrk="1" hangingPunct="1">
                <a:defRPr kern="1200">
                  <a:solidFill>
                    <a:schemeClr val="tx1"/>
                  </a:solidFill>
                  <a:latin typeface="Arial" pitchFamily="34" charset="0"/>
                  <a:ea typeface="+mn-ea"/>
                  <a:cs typeface="Arial" pitchFamily="34" charset="0"/>
                </a:defRPr>
              </a:lvl7pPr>
              <a:lvl8pPr marL="3200400" algn="l" defTabSz="914400" rtl="0" eaLnBrk="1" latinLnBrk="1" hangingPunct="1">
                <a:defRPr kern="1200">
                  <a:solidFill>
                    <a:schemeClr val="tx1"/>
                  </a:solidFill>
                  <a:latin typeface="Arial" pitchFamily="34" charset="0"/>
                  <a:ea typeface="+mn-ea"/>
                  <a:cs typeface="Arial" pitchFamily="34" charset="0"/>
                </a:defRPr>
              </a:lvl8pPr>
              <a:lvl9pPr marL="3657600" algn="l" defTabSz="914400" rtl="0" eaLnBrk="1" latinLnBrk="1" hangingPunct="1">
                <a:defRPr kern="1200">
                  <a:solidFill>
                    <a:schemeClr val="tx1"/>
                  </a:solidFill>
                  <a:latin typeface="Arial" pitchFamily="34" charset="0"/>
                  <a:ea typeface="+mn-ea"/>
                  <a:cs typeface="Arial" pitchFamily="34" charset="0"/>
                </a:defRPr>
              </a:lvl9pPr>
            </a:lstStyle>
            <a:p>
              <a:endParaRPr lang="ko-KR" altLang="en-US"/>
            </a:p>
          </p:txBody>
        </p:sp>
        <p:sp>
          <p:nvSpPr>
            <p:cNvPr id="34" name="Line 26"/>
            <p:cNvSpPr>
              <a:spLocks noChangeShapeType="1"/>
            </p:cNvSpPr>
            <p:nvPr/>
          </p:nvSpPr>
          <p:spPr bwMode="auto">
            <a:xfrm>
              <a:off x="1817" y="2832"/>
              <a:ext cx="0" cy="157"/>
            </a:xfrm>
            <a:prstGeom prst="line">
              <a:avLst/>
            </a:prstGeom>
            <a:noFill/>
            <a:ln w="38100">
              <a:solidFill>
                <a:srgbClr val="993300"/>
              </a:solidFill>
              <a:round/>
              <a:headEnd/>
              <a:tailEnd/>
            </a:ln>
            <a:extLst>
              <a:ext uri="{909E8E84-426E-40DD-AFC4-6F175D3DCCD1}">
                <a14:hiddenFill xmlns:a14="http://schemas.microsoft.com/office/drawing/2010/main">
                  <a:noFill/>
                </a14:hiddenFill>
              </a:ext>
            </a:extLst>
          </p:spPr>
          <p:txBody>
            <a:bodyPr wrap="none" anchor="ctr"/>
            <a:lstStyle>
              <a:defPPr>
                <a:defRPr lang="nl-B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1" hangingPunct="1">
                <a:defRPr kern="1200">
                  <a:solidFill>
                    <a:schemeClr val="tx1"/>
                  </a:solidFill>
                  <a:latin typeface="Arial" pitchFamily="34" charset="0"/>
                  <a:ea typeface="+mn-ea"/>
                  <a:cs typeface="Arial" pitchFamily="34" charset="0"/>
                </a:defRPr>
              </a:lvl6pPr>
              <a:lvl7pPr marL="2743200" algn="l" defTabSz="914400" rtl="0" eaLnBrk="1" latinLnBrk="1" hangingPunct="1">
                <a:defRPr kern="1200">
                  <a:solidFill>
                    <a:schemeClr val="tx1"/>
                  </a:solidFill>
                  <a:latin typeface="Arial" pitchFamily="34" charset="0"/>
                  <a:ea typeface="+mn-ea"/>
                  <a:cs typeface="Arial" pitchFamily="34" charset="0"/>
                </a:defRPr>
              </a:lvl7pPr>
              <a:lvl8pPr marL="3200400" algn="l" defTabSz="914400" rtl="0" eaLnBrk="1" latinLnBrk="1" hangingPunct="1">
                <a:defRPr kern="1200">
                  <a:solidFill>
                    <a:schemeClr val="tx1"/>
                  </a:solidFill>
                  <a:latin typeface="Arial" pitchFamily="34" charset="0"/>
                  <a:ea typeface="+mn-ea"/>
                  <a:cs typeface="Arial" pitchFamily="34" charset="0"/>
                </a:defRPr>
              </a:lvl8pPr>
              <a:lvl9pPr marL="3657600" algn="l" defTabSz="914400" rtl="0" eaLnBrk="1" latinLnBrk="1" hangingPunct="1">
                <a:defRPr kern="1200">
                  <a:solidFill>
                    <a:schemeClr val="tx1"/>
                  </a:solidFill>
                  <a:latin typeface="Arial" pitchFamily="34" charset="0"/>
                  <a:ea typeface="+mn-ea"/>
                  <a:cs typeface="Arial" pitchFamily="34" charset="0"/>
                </a:defRPr>
              </a:lvl9pPr>
            </a:lstStyle>
            <a:p>
              <a:endParaRPr lang="ko-KR" altLang="en-US"/>
            </a:p>
          </p:txBody>
        </p:sp>
        <p:sp>
          <p:nvSpPr>
            <p:cNvPr id="35" name="Line 27"/>
            <p:cNvSpPr>
              <a:spLocks noChangeShapeType="1"/>
            </p:cNvSpPr>
            <p:nvPr/>
          </p:nvSpPr>
          <p:spPr bwMode="auto">
            <a:xfrm>
              <a:off x="2725" y="2832"/>
              <a:ext cx="0" cy="157"/>
            </a:xfrm>
            <a:prstGeom prst="line">
              <a:avLst/>
            </a:prstGeom>
            <a:noFill/>
            <a:ln w="38100">
              <a:solidFill>
                <a:srgbClr val="993300"/>
              </a:solidFill>
              <a:round/>
              <a:headEnd/>
              <a:tailEnd/>
            </a:ln>
            <a:extLst>
              <a:ext uri="{909E8E84-426E-40DD-AFC4-6F175D3DCCD1}">
                <a14:hiddenFill xmlns:a14="http://schemas.microsoft.com/office/drawing/2010/main">
                  <a:noFill/>
                </a14:hiddenFill>
              </a:ext>
            </a:extLst>
          </p:spPr>
          <p:txBody>
            <a:bodyPr wrap="none" anchor="ctr"/>
            <a:lstStyle>
              <a:defPPr>
                <a:defRPr lang="nl-B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1" hangingPunct="1">
                <a:defRPr kern="1200">
                  <a:solidFill>
                    <a:schemeClr val="tx1"/>
                  </a:solidFill>
                  <a:latin typeface="Arial" pitchFamily="34" charset="0"/>
                  <a:ea typeface="+mn-ea"/>
                  <a:cs typeface="Arial" pitchFamily="34" charset="0"/>
                </a:defRPr>
              </a:lvl6pPr>
              <a:lvl7pPr marL="2743200" algn="l" defTabSz="914400" rtl="0" eaLnBrk="1" latinLnBrk="1" hangingPunct="1">
                <a:defRPr kern="1200">
                  <a:solidFill>
                    <a:schemeClr val="tx1"/>
                  </a:solidFill>
                  <a:latin typeface="Arial" pitchFamily="34" charset="0"/>
                  <a:ea typeface="+mn-ea"/>
                  <a:cs typeface="Arial" pitchFamily="34" charset="0"/>
                </a:defRPr>
              </a:lvl7pPr>
              <a:lvl8pPr marL="3200400" algn="l" defTabSz="914400" rtl="0" eaLnBrk="1" latinLnBrk="1" hangingPunct="1">
                <a:defRPr kern="1200">
                  <a:solidFill>
                    <a:schemeClr val="tx1"/>
                  </a:solidFill>
                  <a:latin typeface="Arial" pitchFamily="34" charset="0"/>
                  <a:ea typeface="+mn-ea"/>
                  <a:cs typeface="Arial" pitchFamily="34" charset="0"/>
                </a:defRPr>
              </a:lvl8pPr>
              <a:lvl9pPr marL="3657600" algn="l" defTabSz="914400" rtl="0" eaLnBrk="1" latinLnBrk="1" hangingPunct="1">
                <a:defRPr kern="1200">
                  <a:solidFill>
                    <a:schemeClr val="tx1"/>
                  </a:solidFill>
                  <a:latin typeface="Arial" pitchFamily="34" charset="0"/>
                  <a:ea typeface="+mn-ea"/>
                  <a:cs typeface="Arial" pitchFamily="34" charset="0"/>
                </a:defRPr>
              </a:lvl9pPr>
            </a:lstStyle>
            <a:p>
              <a:endParaRPr lang="ko-KR" altLang="en-US"/>
            </a:p>
          </p:txBody>
        </p:sp>
        <p:sp>
          <p:nvSpPr>
            <p:cNvPr id="36" name="Line 28"/>
            <p:cNvSpPr>
              <a:spLocks noChangeShapeType="1"/>
            </p:cNvSpPr>
            <p:nvPr/>
          </p:nvSpPr>
          <p:spPr bwMode="auto">
            <a:xfrm>
              <a:off x="2265" y="2688"/>
              <a:ext cx="0" cy="157"/>
            </a:xfrm>
            <a:prstGeom prst="line">
              <a:avLst/>
            </a:prstGeom>
            <a:noFill/>
            <a:ln w="38100">
              <a:solidFill>
                <a:srgbClr val="993300"/>
              </a:solidFill>
              <a:round/>
              <a:headEnd/>
              <a:tailEnd/>
            </a:ln>
            <a:extLst>
              <a:ext uri="{909E8E84-426E-40DD-AFC4-6F175D3DCCD1}">
                <a14:hiddenFill xmlns:a14="http://schemas.microsoft.com/office/drawing/2010/main">
                  <a:noFill/>
                </a14:hiddenFill>
              </a:ext>
            </a:extLst>
          </p:spPr>
          <p:txBody>
            <a:bodyPr wrap="none" anchor="ctr"/>
            <a:lstStyle>
              <a:defPPr>
                <a:defRPr lang="nl-B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1" hangingPunct="1">
                <a:defRPr kern="1200">
                  <a:solidFill>
                    <a:schemeClr val="tx1"/>
                  </a:solidFill>
                  <a:latin typeface="Arial" pitchFamily="34" charset="0"/>
                  <a:ea typeface="+mn-ea"/>
                  <a:cs typeface="Arial" pitchFamily="34" charset="0"/>
                </a:defRPr>
              </a:lvl6pPr>
              <a:lvl7pPr marL="2743200" algn="l" defTabSz="914400" rtl="0" eaLnBrk="1" latinLnBrk="1" hangingPunct="1">
                <a:defRPr kern="1200">
                  <a:solidFill>
                    <a:schemeClr val="tx1"/>
                  </a:solidFill>
                  <a:latin typeface="Arial" pitchFamily="34" charset="0"/>
                  <a:ea typeface="+mn-ea"/>
                  <a:cs typeface="Arial" pitchFamily="34" charset="0"/>
                </a:defRPr>
              </a:lvl7pPr>
              <a:lvl8pPr marL="3200400" algn="l" defTabSz="914400" rtl="0" eaLnBrk="1" latinLnBrk="1" hangingPunct="1">
                <a:defRPr kern="1200">
                  <a:solidFill>
                    <a:schemeClr val="tx1"/>
                  </a:solidFill>
                  <a:latin typeface="Arial" pitchFamily="34" charset="0"/>
                  <a:ea typeface="+mn-ea"/>
                  <a:cs typeface="Arial" pitchFamily="34" charset="0"/>
                </a:defRPr>
              </a:lvl8pPr>
              <a:lvl9pPr marL="3657600" algn="l" defTabSz="914400" rtl="0" eaLnBrk="1" latinLnBrk="1" hangingPunct="1">
                <a:defRPr kern="1200">
                  <a:solidFill>
                    <a:schemeClr val="tx1"/>
                  </a:solidFill>
                  <a:latin typeface="Arial" pitchFamily="34" charset="0"/>
                  <a:ea typeface="+mn-ea"/>
                  <a:cs typeface="Arial" pitchFamily="34" charset="0"/>
                </a:defRPr>
              </a:lvl9pPr>
            </a:lstStyle>
            <a:p>
              <a:endParaRPr lang="ko-KR" altLang="en-US"/>
            </a:p>
          </p:txBody>
        </p:sp>
      </p:grpSp>
    </p:spTree>
    <p:extLst>
      <p:ext uri="{BB962C8B-B14F-4D97-AF65-F5344CB8AC3E}">
        <p14:creationId xmlns:p14="http://schemas.microsoft.com/office/powerpoint/2010/main" val="18884800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250825" y="274638"/>
            <a:ext cx="8229600" cy="1143000"/>
          </a:xfrm>
        </p:spPr>
        <p:txBody>
          <a:bodyPr/>
          <a:lstStyle/>
          <a:p>
            <a:pPr algn="l"/>
            <a:r>
              <a:rPr lang="en-US" dirty="0" smtClean="0"/>
              <a:t>      </a:t>
            </a:r>
            <a:r>
              <a:rPr lang="de-DE" altLang="ko-KR" dirty="0"/>
              <a:t>The virus nomenclature</a:t>
            </a:r>
            <a:endParaRPr lang="en-AU" dirty="0" smtClean="0"/>
          </a:p>
        </p:txBody>
      </p:sp>
      <p:sp>
        <p:nvSpPr>
          <p:cNvPr id="6" name="Line 11"/>
          <p:cNvSpPr>
            <a:spLocks noChangeShapeType="1"/>
          </p:cNvSpPr>
          <p:nvPr/>
        </p:nvSpPr>
        <p:spPr bwMode="auto">
          <a:xfrm>
            <a:off x="1428800" y="3047703"/>
            <a:ext cx="120650" cy="1587"/>
          </a:xfrm>
          <a:prstGeom prst="line">
            <a:avLst/>
          </a:prstGeom>
          <a:noFill/>
          <a:ln w="22225">
            <a:noFill/>
            <a:round/>
            <a:headEnd/>
            <a:tailEnd/>
          </a:ln>
          <a:extLst>
            <a:ext uri="{909E8E84-426E-40DD-AFC4-6F175D3DCCD1}">
              <a14:hiddenFill xmlns:a14="http://schemas.microsoft.com/office/drawing/2010/main">
                <a:noFill/>
              </a14:hiddenFill>
            </a:ext>
          </a:extLst>
        </p:spPr>
        <p:txBody>
          <a:bodyPr/>
          <a:lstStyle>
            <a:defPPr>
              <a:defRPr lang="nl-B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1" hangingPunct="1">
              <a:defRPr kern="1200">
                <a:solidFill>
                  <a:schemeClr val="tx1"/>
                </a:solidFill>
                <a:latin typeface="Arial" pitchFamily="34" charset="0"/>
                <a:ea typeface="+mn-ea"/>
                <a:cs typeface="Arial" pitchFamily="34" charset="0"/>
              </a:defRPr>
            </a:lvl6pPr>
            <a:lvl7pPr marL="2743200" algn="l" defTabSz="914400" rtl="0" eaLnBrk="1" latinLnBrk="1" hangingPunct="1">
              <a:defRPr kern="1200">
                <a:solidFill>
                  <a:schemeClr val="tx1"/>
                </a:solidFill>
                <a:latin typeface="Arial" pitchFamily="34" charset="0"/>
                <a:ea typeface="+mn-ea"/>
                <a:cs typeface="Arial" pitchFamily="34" charset="0"/>
              </a:defRPr>
            </a:lvl7pPr>
            <a:lvl8pPr marL="3200400" algn="l" defTabSz="914400" rtl="0" eaLnBrk="1" latinLnBrk="1" hangingPunct="1">
              <a:defRPr kern="1200">
                <a:solidFill>
                  <a:schemeClr val="tx1"/>
                </a:solidFill>
                <a:latin typeface="Arial" pitchFamily="34" charset="0"/>
                <a:ea typeface="+mn-ea"/>
                <a:cs typeface="Arial" pitchFamily="34" charset="0"/>
              </a:defRPr>
            </a:lvl8pPr>
            <a:lvl9pPr marL="3657600" algn="l" defTabSz="914400" rtl="0" eaLnBrk="1" latinLnBrk="1" hangingPunct="1">
              <a:defRPr kern="1200">
                <a:solidFill>
                  <a:schemeClr val="tx1"/>
                </a:solidFill>
                <a:latin typeface="Arial" pitchFamily="34" charset="0"/>
                <a:ea typeface="+mn-ea"/>
                <a:cs typeface="Arial" pitchFamily="34" charset="0"/>
              </a:defRPr>
            </a:lvl9pPr>
          </a:lstStyle>
          <a:p>
            <a:endParaRPr lang="ko-KR" altLang="en-US"/>
          </a:p>
        </p:txBody>
      </p:sp>
      <p:sp>
        <p:nvSpPr>
          <p:cNvPr id="7" name="Rectangle 12"/>
          <p:cNvSpPr>
            <a:spLocks noChangeArrowheads="1"/>
          </p:cNvSpPr>
          <p:nvPr/>
        </p:nvSpPr>
        <p:spPr bwMode="auto">
          <a:xfrm>
            <a:off x="1587550" y="2934990"/>
            <a:ext cx="4868863" cy="43088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0" tIns="0" rIns="0" bIns="0">
            <a:spAutoFit/>
          </a:bodyPr>
          <a:lstStyle>
            <a:defPPr>
              <a:defRPr lang="nl-B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1" hangingPunct="1">
              <a:defRPr kern="1200">
                <a:solidFill>
                  <a:schemeClr val="tx1"/>
                </a:solidFill>
                <a:latin typeface="Arial" pitchFamily="34" charset="0"/>
                <a:ea typeface="+mn-ea"/>
                <a:cs typeface="Arial" pitchFamily="34" charset="0"/>
              </a:defRPr>
            </a:lvl6pPr>
            <a:lvl7pPr marL="2743200" algn="l" defTabSz="914400" rtl="0" eaLnBrk="1" latinLnBrk="1" hangingPunct="1">
              <a:defRPr kern="1200">
                <a:solidFill>
                  <a:schemeClr val="tx1"/>
                </a:solidFill>
                <a:latin typeface="Arial" pitchFamily="34" charset="0"/>
                <a:ea typeface="+mn-ea"/>
                <a:cs typeface="Arial" pitchFamily="34" charset="0"/>
              </a:defRPr>
            </a:lvl7pPr>
            <a:lvl8pPr marL="3200400" algn="l" defTabSz="914400" rtl="0" eaLnBrk="1" latinLnBrk="1" hangingPunct="1">
              <a:defRPr kern="1200">
                <a:solidFill>
                  <a:schemeClr val="tx1"/>
                </a:solidFill>
                <a:latin typeface="Arial" pitchFamily="34" charset="0"/>
                <a:ea typeface="+mn-ea"/>
                <a:cs typeface="Arial" pitchFamily="34" charset="0"/>
              </a:defRPr>
            </a:lvl8pPr>
            <a:lvl9pPr marL="3657600" algn="l" defTabSz="914400" rtl="0" eaLnBrk="1" latinLnBrk="1" hangingPunct="1">
              <a:defRPr kern="1200">
                <a:solidFill>
                  <a:schemeClr val="tx1"/>
                </a:solidFill>
                <a:latin typeface="Arial" pitchFamily="34" charset="0"/>
                <a:ea typeface="+mn-ea"/>
                <a:cs typeface="Arial" pitchFamily="34" charset="0"/>
              </a:defRPr>
            </a:lvl9pPr>
          </a:lstStyle>
          <a:p>
            <a:r>
              <a:rPr lang="de-DE" sz="2800" b="1" dirty="0"/>
              <a:t>A	</a:t>
            </a:r>
            <a:r>
              <a:rPr lang="de-DE" sz="2800" b="1" dirty="0" smtClean="0"/>
              <a:t>     virus </a:t>
            </a:r>
            <a:r>
              <a:rPr lang="de-DE" sz="2800" b="1" dirty="0"/>
              <a:t>type, here A</a:t>
            </a:r>
          </a:p>
        </p:txBody>
      </p:sp>
      <p:sp>
        <p:nvSpPr>
          <p:cNvPr id="8" name="Line 14"/>
          <p:cNvSpPr>
            <a:spLocks noChangeShapeType="1"/>
          </p:cNvSpPr>
          <p:nvPr/>
        </p:nvSpPr>
        <p:spPr bwMode="auto">
          <a:xfrm>
            <a:off x="1428800" y="3566815"/>
            <a:ext cx="120650" cy="1588"/>
          </a:xfrm>
          <a:prstGeom prst="line">
            <a:avLst/>
          </a:prstGeom>
          <a:noFill/>
          <a:ln w="22225">
            <a:noFill/>
            <a:round/>
            <a:headEnd/>
            <a:tailEnd/>
          </a:ln>
          <a:extLst>
            <a:ext uri="{909E8E84-426E-40DD-AFC4-6F175D3DCCD1}">
              <a14:hiddenFill xmlns:a14="http://schemas.microsoft.com/office/drawing/2010/main">
                <a:noFill/>
              </a14:hiddenFill>
            </a:ext>
          </a:extLst>
        </p:spPr>
        <p:txBody>
          <a:bodyPr/>
          <a:lstStyle>
            <a:defPPr>
              <a:defRPr lang="nl-B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1" hangingPunct="1">
              <a:defRPr kern="1200">
                <a:solidFill>
                  <a:schemeClr val="tx1"/>
                </a:solidFill>
                <a:latin typeface="Arial" pitchFamily="34" charset="0"/>
                <a:ea typeface="+mn-ea"/>
                <a:cs typeface="Arial" pitchFamily="34" charset="0"/>
              </a:defRPr>
            </a:lvl6pPr>
            <a:lvl7pPr marL="2743200" algn="l" defTabSz="914400" rtl="0" eaLnBrk="1" latinLnBrk="1" hangingPunct="1">
              <a:defRPr kern="1200">
                <a:solidFill>
                  <a:schemeClr val="tx1"/>
                </a:solidFill>
                <a:latin typeface="Arial" pitchFamily="34" charset="0"/>
                <a:ea typeface="+mn-ea"/>
                <a:cs typeface="Arial" pitchFamily="34" charset="0"/>
              </a:defRPr>
            </a:lvl7pPr>
            <a:lvl8pPr marL="3200400" algn="l" defTabSz="914400" rtl="0" eaLnBrk="1" latinLnBrk="1" hangingPunct="1">
              <a:defRPr kern="1200">
                <a:solidFill>
                  <a:schemeClr val="tx1"/>
                </a:solidFill>
                <a:latin typeface="Arial" pitchFamily="34" charset="0"/>
                <a:ea typeface="+mn-ea"/>
                <a:cs typeface="Arial" pitchFamily="34" charset="0"/>
              </a:defRPr>
            </a:lvl8pPr>
            <a:lvl9pPr marL="3657600" algn="l" defTabSz="914400" rtl="0" eaLnBrk="1" latinLnBrk="1" hangingPunct="1">
              <a:defRPr kern="1200">
                <a:solidFill>
                  <a:schemeClr val="tx1"/>
                </a:solidFill>
                <a:latin typeface="Arial" pitchFamily="34" charset="0"/>
                <a:ea typeface="+mn-ea"/>
                <a:cs typeface="Arial" pitchFamily="34" charset="0"/>
              </a:defRPr>
            </a:lvl9pPr>
          </a:lstStyle>
          <a:p>
            <a:endParaRPr lang="ko-KR" altLang="en-US"/>
          </a:p>
        </p:txBody>
      </p:sp>
      <p:sp>
        <p:nvSpPr>
          <p:cNvPr id="9" name="Rectangle 15"/>
          <p:cNvSpPr>
            <a:spLocks noChangeArrowheads="1"/>
          </p:cNvSpPr>
          <p:nvPr/>
        </p:nvSpPr>
        <p:spPr bwMode="auto">
          <a:xfrm>
            <a:off x="1593657" y="3416003"/>
            <a:ext cx="7463582" cy="43088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defPPr>
              <a:defRPr lang="nl-B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1" hangingPunct="1">
              <a:defRPr kern="1200">
                <a:solidFill>
                  <a:schemeClr val="tx1"/>
                </a:solidFill>
                <a:latin typeface="Arial" pitchFamily="34" charset="0"/>
                <a:ea typeface="+mn-ea"/>
                <a:cs typeface="Arial" pitchFamily="34" charset="0"/>
              </a:defRPr>
            </a:lvl6pPr>
            <a:lvl7pPr marL="2743200" algn="l" defTabSz="914400" rtl="0" eaLnBrk="1" latinLnBrk="1" hangingPunct="1">
              <a:defRPr kern="1200">
                <a:solidFill>
                  <a:schemeClr val="tx1"/>
                </a:solidFill>
                <a:latin typeface="Arial" pitchFamily="34" charset="0"/>
                <a:ea typeface="+mn-ea"/>
                <a:cs typeface="Arial" pitchFamily="34" charset="0"/>
              </a:defRPr>
            </a:lvl7pPr>
            <a:lvl8pPr marL="3200400" algn="l" defTabSz="914400" rtl="0" eaLnBrk="1" latinLnBrk="1" hangingPunct="1">
              <a:defRPr kern="1200">
                <a:solidFill>
                  <a:schemeClr val="tx1"/>
                </a:solidFill>
                <a:latin typeface="Arial" pitchFamily="34" charset="0"/>
                <a:ea typeface="+mn-ea"/>
                <a:cs typeface="Arial" pitchFamily="34" charset="0"/>
              </a:defRPr>
            </a:lvl8pPr>
            <a:lvl9pPr marL="3657600" algn="l" defTabSz="914400" rtl="0" eaLnBrk="1" latinLnBrk="1" hangingPunct="1">
              <a:defRPr kern="1200">
                <a:solidFill>
                  <a:schemeClr val="tx1"/>
                </a:solidFill>
                <a:latin typeface="Arial" pitchFamily="34" charset="0"/>
                <a:ea typeface="+mn-ea"/>
                <a:cs typeface="Arial" pitchFamily="34" charset="0"/>
              </a:defRPr>
            </a:lvl9pPr>
          </a:lstStyle>
          <a:p>
            <a:r>
              <a:rPr lang="de-DE" sz="2400" b="1" dirty="0" smtClean="0"/>
              <a:t>Beijing    </a:t>
            </a:r>
            <a:r>
              <a:rPr lang="de-DE" sz="2800" b="1" dirty="0" smtClean="0"/>
              <a:t>place </a:t>
            </a:r>
            <a:r>
              <a:rPr lang="de-DE" sz="2800" b="1" dirty="0"/>
              <a:t>where the strain was isolated</a:t>
            </a:r>
          </a:p>
        </p:txBody>
      </p:sp>
      <p:sp>
        <p:nvSpPr>
          <p:cNvPr id="10" name="Line 20"/>
          <p:cNvSpPr>
            <a:spLocks noChangeShapeType="1"/>
          </p:cNvSpPr>
          <p:nvPr/>
        </p:nvSpPr>
        <p:spPr bwMode="auto">
          <a:xfrm>
            <a:off x="1428800" y="4533603"/>
            <a:ext cx="120650" cy="1587"/>
          </a:xfrm>
          <a:prstGeom prst="line">
            <a:avLst/>
          </a:prstGeom>
          <a:noFill/>
          <a:ln w="22225">
            <a:noFill/>
            <a:round/>
            <a:headEnd/>
            <a:tailEnd/>
          </a:ln>
          <a:extLst>
            <a:ext uri="{909E8E84-426E-40DD-AFC4-6F175D3DCCD1}">
              <a14:hiddenFill xmlns:a14="http://schemas.microsoft.com/office/drawing/2010/main">
                <a:noFill/>
              </a14:hiddenFill>
            </a:ext>
          </a:extLst>
        </p:spPr>
        <p:txBody>
          <a:bodyPr/>
          <a:lstStyle>
            <a:defPPr>
              <a:defRPr lang="nl-B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1" hangingPunct="1">
              <a:defRPr kern="1200">
                <a:solidFill>
                  <a:schemeClr val="tx1"/>
                </a:solidFill>
                <a:latin typeface="Arial" pitchFamily="34" charset="0"/>
                <a:ea typeface="+mn-ea"/>
                <a:cs typeface="Arial" pitchFamily="34" charset="0"/>
              </a:defRPr>
            </a:lvl6pPr>
            <a:lvl7pPr marL="2743200" algn="l" defTabSz="914400" rtl="0" eaLnBrk="1" latinLnBrk="1" hangingPunct="1">
              <a:defRPr kern="1200">
                <a:solidFill>
                  <a:schemeClr val="tx1"/>
                </a:solidFill>
                <a:latin typeface="Arial" pitchFamily="34" charset="0"/>
                <a:ea typeface="+mn-ea"/>
                <a:cs typeface="Arial" pitchFamily="34" charset="0"/>
              </a:defRPr>
            </a:lvl7pPr>
            <a:lvl8pPr marL="3200400" algn="l" defTabSz="914400" rtl="0" eaLnBrk="1" latinLnBrk="1" hangingPunct="1">
              <a:defRPr kern="1200">
                <a:solidFill>
                  <a:schemeClr val="tx1"/>
                </a:solidFill>
                <a:latin typeface="Arial" pitchFamily="34" charset="0"/>
                <a:ea typeface="+mn-ea"/>
                <a:cs typeface="Arial" pitchFamily="34" charset="0"/>
              </a:defRPr>
            </a:lvl8pPr>
            <a:lvl9pPr marL="3657600" algn="l" defTabSz="914400" rtl="0" eaLnBrk="1" latinLnBrk="1" hangingPunct="1">
              <a:defRPr kern="1200">
                <a:solidFill>
                  <a:schemeClr val="tx1"/>
                </a:solidFill>
                <a:latin typeface="Arial" pitchFamily="34" charset="0"/>
                <a:ea typeface="+mn-ea"/>
                <a:cs typeface="Arial" pitchFamily="34" charset="0"/>
              </a:defRPr>
            </a:lvl9pPr>
          </a:lstStyle>
          <a:p>
            <a:endParaRPr lang="ko-KR" altLang="en-US"/>
          </a:p>
        </p:txBody>
      </p:sp>
      <p:sp>
        <p:nvSpPr>
          <p:cNvPr id="11" name="Rectangle 21"/>
          <p:cNvSpPr>
            <a:spLocks noChangeArrowheads="1"/>
          </p:cNvSpPr>
          <p:nvPr/>
        </p:nvSpPr>
        <p:spPr bwMode="auto">
          <a:xfrm>
            <a:off x="1614307" y="4378273"/>
            <a:ext cx="4956485" cy="43088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defPPr>
              <a:defRPr lang="nl-B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1" hangingPunct="1">
              <a:defRPr kern="1200">
                <a:solidFill>
                  <a:schemeClr val="tx1"/>
                </a:solidFill>
                <a:latin typeface="Arial" pitchFamily="34" charset="0"/>
                <a:ea typeface="+mn-ea"/>
                <a:cs typeface="Arial" pitchFamily="34" charset="0"/>
              </a:defRPr>
            </a:lvl6pPr>
            <a:lvl7pPr marL="2743200" algn="l" defTabSz="914400" rtl="0" eaLnBrk="1" latinLnBrk="1" hangingPunct="1">
              <a:defRPr kern="1200">
                <a:solidFill>
                  <a:schemeClr val="tx1"/>
                </a:solidFill>
                <a:latin typeface="Arial" pitchFamily="34" charset="0"/>
                <a:ea typeface="+mn-ea"/>
                <a:cs typeface="Arial" pitchFamily="34" charset="0"/>
              </a:defRPr>
            </a:lvl7pPr>
            <a:lvl8pPr marL="3200400" algn="l" defTabSz="914400" rtl="0" eaLnBrk="1" latinLnBrk="1" hangingPunct="1">
              <a:defRPr kern="1200">
                <a:solidFill>
                  <a:schemeClr val="tx1"/>
                </a:solidFill>
                <a:latin typeface="Arial" pitchFamily="34" charset="0"/>
                <a:ea typeface="+mn-ea"/>
                <a:cs typeface="Arial" pitchFamily="34" charset="0"/>
              </a:defRPr>
            </a:lvl8pPr>
            <a:lvl9pPr marL="3657600" algn="l" defTabSz="914400" rtl="0" eaLnBrk="1" latinLnBrk="1" hangingPunct="1">
              <a:defRPr kern="1200">
                <a:solidFill>
                  <a:schemeClr val="tx1"/>
                </a:solidFill>
                <a:latin typeface="Arial" pitchFamily="34" charset="0"/>
                <a:ea typeface="+mn-ea"/>
                <a:cs typeface="Arial" pitchFamily="34" charset="0"/>
              </a:defRPr>
            </a:lvl9pPr>
          </a:lstStyle>
          <a:p>
            <a:r>
              <a:rPr lang="de-DE" sz="2800" b="1" dirty="0" smtClean="0"/>
              <a:t>92</a:t>
            </a:r>
            <a:r>
              <a:rPr lang="de-DE" sz="2800" b="1" dirty="0"/>
              <a:t>	</a:t>
            </a:r>
            <a:r>
              <a:rPr lang="de-DE" sz="2800" b="1" dirty="0" smtClean="0"/>
              <a:t>     year </a:t>
            </a:r>
            <a:r>
              <a:rPr lang="de-DE" sz="2800" b="1" dirty="0"/>
              <a:t>of first isolation</a:t>
            </a:r>
          </a:p>
        </p:txBody>
      </p:sp>
      <p:sp>
        <p:nvSpPr>
          <p:cNvPr id="12" name="Line 17"/>
          <p:cNvSpPr>
            <a:spLocks noChangeShapeType="1"/>
          </p:cNvSpPr>
          <p:nvPr/>
        </p:nvSpPr>
        <p:spPr bwMode="auto">
          <a:xfrm>
            <a:off x="1428800" y="4051003"/>
            <a:ext cx="120650" cy="0"/>
          </a:xfrm>
          <a:prstGeom prst="line">
            <a:avLst/>
          </a:prstGeom>
          <a:noFill/>
          <a:ln w="22225">
            <a:noFill/>
            <a:round/>
            <a:headEnd/>
            <a:tailEnd/>
          </a:ln>
          <a:extLst>
            <a:ext uri="{909E8E84-426E-40DD-AFC4-6F175D3DCCD1}">
              <a14:hiddenFill xmlns:a14="http://schemas.microsoft.com/office/drawing/2010/main">
                <a:noFill/>
              </a14:hiddenFill>
            </a:ext>
          </a:extLst>
        </p:spPr>
        <p:txBody>
          <a:bodyPr/>
          <a:lstStyle>
            <a:defPPr>
              <a:defRPr lang="nl-B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1" hangingPunct="1">
              <a:defRPr kern="1200">
                <a:solidFill>
                  <a:schemeClr val="tx1"/>
                </a:solidFill>
                <a:latin typeface="Arial" pitchFamily="34" charset="0"/>
                <a:ea typeface="+mn-ea"/>
                <a:cs typeface="Arial" pitchFamily="34" charset="0"/>
              </a:defRPr>
            </a:lvl6pPr>
            <a:lvl7pPr marL="2743200" algn="l" defTabSz="914400" rtl="0" eaLnBrk="1" latinLnBrk="1" hangingPunct="1">
              <a:defRPr kern="1200">
                <a:solidFill>
                  <a:schemeClr val="tx1"/>
                </a:solidFill>
                <a:latin typeface="Arial" pitchFamily="34" charset="0"/>
                <a:ea typeface="+mn-ea"/>
                <a:cs typeface="Arial" pitchFamily="34" charset="0"/>
              </a:defRPr>
            </a:lvl7pPr>
            <a:lvl8pPr marL="3200400" algn="l" defTabSz="914400" rtl="0" eaLnBrk="1" latinLnBrk="1" hangingPunct="1">
              <a:defRPr kern="1200">
                <a:solidFill>
                  <a:schemeClr val="tx1"/>
                </a:solidFill>
                <a:latin typeface="Arial" pitchFamily="34" charset="0"/>
                <a:ea typeface="+mn-ea"/>
                <a:cs typeface="Arial" pitchFamily="34" charset="0"/>
              </a:defRPr>
            </a:lvl8pPr>
            <a:lvl9pPr marL="3657600" algn="l" defTabSz="914400" rtl="0" eaLnBrk="1" latinLnBrk="1" hangingPunct="1">
              <a:defRPr kern="1200">
                <a:solidFill>
                  <a:schemeClr val="tx1"/>
                </a:solidFill>
                <a:latin typeface="Arial" pitchFamily="34" charset="0"/>
                <a:ea typeface="+mn-ea"/>
                <a:cs typeface="Arial" pitchFamily="34" charset="0"/>
              </a:defRPr>
            </a:lvl9pPr>
          </a:lstStyle>
          <a:p>
            <a:endParaRPr lang="ko-KR" altLang="en-US"/>
          </a:p>
        </p:txBody>
      </p:sp>
      <p:sp>
        <p:nvSpPr>
          <p:cNvPr id="13" name="Rectangle 18"/>
          <p:cNvSpPr>
            <a:spLocks noChangeArrowheads="1"/>
          </p:cNvSpPr>
          <p:nvPr/>
        </p:nvSpPr>
        <p:spPr bwMode="auto">
          <a:xfrm>
            <a:off x="1595488" y="3898603"/>
            <a:ext cx="4792662" cy="43088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0" tIns="0" rIns="0" bIns="0">
            <a:spAutoFit/>
          </a:bodyPr>
          <a:lstStyle>
            <a:defPPr>
              <a:defRPr lang="nl-B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1" hangingPunct="1">
              <a:defRPr kern="1200">
                <a:solidFill>
                  <a:schemeClr val="tx1"/>
                </a:solidFill>
                <a:latin typeface="Arial" pitchFamily="34" charset="0"/>
                <a:ea typeface="+mn-ea"/>
                <a:cs typeface="Arial" pitchFamily="34" charset="0"/>
              </a:defRPr>
            </a:lvl6pPr>
            <a:lvl7pPr marL="2743200" algn="l" defTabSz="914400" rtl="0" eaLnBrk="1" latinLnBrk="1" hangingPunct="1">
              <a:defRPr kern="1200">
                <a:solidFill>
                  <a:schemeClr val="tx1"/>
                </a:solidFill>
                <a:latin typeface="Arial" pitchFamily="34" charset="0"/>
                <a:ea typeface="+mn-ea"/>
                <a:cs typeface="Arial" pitchFamily="34" charset="0"/>
              </a:defRPr>
            </a:lvl7pPr>
            <a:lvl8pPr marL="3200400" algn="l" defTabSz="914400" rtl="0" eaLnBrk="1" latinLnBrk="1" hangingPunct="1">
              <a:defRPr kern="1200">
                <a:solidFill>
                  <a:schemeClr val="tx1"/>
                </a:solidFill>
                <a:latin typeface="Arial" pitchFamily="34" charset="0"/>
                <a:ea typeface="+mn-ea"/>
                <a:cs typeface="Arial" pitchFamily="34" charset="0"/>
              </a:defRPr>
            </a:lvl8pPr>
            <a:lvl9pPr marL="3657600" algn="l" defTabSz="914400" rtl="0" eaLnBrk="1" latinLnBrk="1" hangingPunct="1">
              <a:defRPr kern="1200">
                <a:solidFill>
                  <a:schemeClr val="tx1"/>
                </a:solidFill>
                <a:latin typeface="Arial" pitchFamily="34" charset="0"/>
                <a:ea typeface="+mn-ea"/>
                <a:cs typeface="Arial" pitchFamily="34" charset="0"/>
              </a:defRPr>
            </a:lvl9pPr>
          </a:lstStyle>
          <a:p>
            <a:r>
              <a:rPr lang="de-DE" sz="2800" b="1" dirty="0"/>
              <a:t>32	</a:t>
            </a:r>
            <a:r>
              <a:rPr lang="de-DE" sz="2800" b="1" dirty="0" smtClean="0"/>
              <a:t>     strain </a:t>
            </a:r>
            <a:r>
              <a:rPr lang="de-DE" sz="2800" b="1" dirty="0"/>
              <a:t>number</a:t>
            </a:r>
          </a:p>
        </p:txBody>
      </p:sp>
      <p:sp>
        <p:nvSpPr>
          <p:cNvPr id="14" name="Line 5"/>
          <p:cNvSpPr>
            <a:spLocks noChangeShapeType="1"/>
          </p:cNvSpPr>
          <p:nvPr/>
        </p:nvSpPr>
        <p:spPr bwMode="auto">
          <a:xfrm>
            <a:off x="1403648" y="2598440"/>
            <a:ext cx="0" cy="2397832"/>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defPPr>
              <a:defRPr lang="nl-B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1" hangingPunct="1">
              <a:defRPr kern="1200">
                <a:solidFill>
                  <a:schemeClr val="tx1"/>
                </a:solidFill>
                <a:latin typeface="Arial" pitchFamily="34" charset="0"/>
                <a:ea typeface="+mn-ea"/>
                <a:cs typeface="Arial" pitchFamily="34" charset="0"/>
              </a:defRPr>
            </a:lvl6pPr>
            <a:lvl7pPr marL="2743200" algn="l" defTabSz="914400" rtl="0" eaLnBrk="1" latinLnBrk="1" hangingPunct="1">
              <a:defRPr kern="1200">
                <a:solidFill>
                  <a:schemeClr val="tx1"/>
                </a:solidFill>
                <a:latin typeface="Arial" pitchFamily="34" charset="0"/>
                <a:ea typeface="+mn-ea"/>
                <a:cs typeface="Arial" pitchFamily="34" charset="0"/>
              </a:defRPr>
            </a:lvl7pPr>
            <a:lvl8pPr marL="3200400" algn="l" defTabSz="914400" rtl="0" eaLnBrk="1" latinLnBrk="1" hangingPunct="1">
              <a:defRPr kern="1200">
                <a:solidFill>
                  <a:schemeClr val="tx1"/>
                </a:solidFill>
                <a:latin typeface="Arial" pitchFamily="34" charset="0"/>
                <a:ea typeface="+mn-ea"/>
                <a:cs typeface="Arial" pitchFamily="34" charset="0"/>
              </a:defRPr>
            </a:lvl8pPr>
            <a:lvl9pPr marL="3657600" algn="l" defTabSz="914400" rtl="0" eaLnBrk="1" latinLnBrk="1" hangingPunct="1">
              <a:defRPr kern="1200">
                <a:solidFill>
                  <a:schemeClr val="tx1"/>
                </a:solidFill>
                <a:latin typeface="Arial" pitchFamily="34" charset="0"/>
                <a:ea typeface="+mn-ea"/>
                <a:cs typeface="Arial" pitchFamily="34" charset="0"/>
              </a:defRPr>
            </a:lvl9pPr>
          </a:lstStyle>
          <a:p>
            <a:endParaRPr lang="ko-KR" altLang="en-US"/>
          </a:p>
        </p:txBody>
      </p:sp>
      <p:sp>
        <p:nvSpPr>
          <p:cNvPr id="15" name="Line 6"/>
          <p:cNvSpPr>
            <a:spLocks noChangeShapeType="1"/>
          </p:cNvSpPr>
          <p:nvPr/>
        </p:nvSpPr>
        <p:spPr bwMode="auto">
          <a:xfrm>
            <a:off x="1428800" y="3047703"/>
            <a:ext cx="0" cy="492125"/>
          </a:xfrm>
          <a:prstGeom prst="line">
            <a:avLst/>
          </a:prstGeom>
          <a:noFill/>
          <a:ln w="22225">
            <a:noFill/>
            <a:round/>
            <a:headEnd/>
            <a:tailEnd/>
          </a:ln>
          <a:extLst>
            <a:ext uri="{909E8E84-426E-40DD-AFC4-6F175D3DCCD1}">
              <a14:hiddenFill xmlns:a14="http://schemas.microsoft.com/office/drawing/2010/main">
                <a:noFill/>
              </a14:hiddenFill>
            </a:ext>
          </a:extLst>
        </p:spPr>
        <p:txBody>
          <a:bodyPr/>
          <a:lstStyle>
            <a:defPPr>
              <a:defRPr lang="nl-B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1" hangingPunct="1">
              <a:defRPr kern="1200">
                <a:solidFill>
                  <a:schemeClr val="tx1"/>
                </a:solidFill>
                <a:latin typeface="Arial" pitchFamily="34" charset="0"/>
                <a:ea typeface="+mn-ea"/>
                <a:cs typeface="Arial" pitchFamily="34" charset="0"/>
              </a:defRPr>
            </a:lvl6pPr>
            <a:lvl7pPr marL="2743200" algn="l" defTabSz="914400" rtl="0" eaLnBrk="1" latinLnBrk="1" hangingPunct="1">
              <a:defRPr kern="1200">
                <a:solidFill>
                  <a:schemeClr val="tx1"/>
                </a:solidFill>
                <a:latin typeface="Arial" pitchFamily="34" charset="0"/>
                <a:ea typeface="+mn-ea"/>
                <a:cs typeface="Arial" pitchFamily="34" charset="0"/>
              </a:defRPr>
            </a:lvl7pPr>
            <a:lvl8pPr marL="3200400" algn="l" defTabSz="914400" rtl="0" eaLnBrk="1" latinLnBrk="1" hangingPunct="1">
              <a:defRPr kern="1200">
                <a:solidFill>
                  <a:schemeClr val="tx1"/>
                </a:solidFill>
                <a:latin typeface="Arial" pitchFamily="34" charset="0"/>
                <a:ea typeface="+mn-ea"/>
                <a:cs typeface="Arial" pitchFamily="34" charset="0"/>
              </a:defRPr>
            </a:lvl8pPr>
            <a:lvl9pPr marL="3657600" algn="l" defTabSz="914400" rtl="0" eaLnBrk="1" latinLnBrk="1" hangingPunct="1">
              <a:defRPr kern="1200">
                <a:solidFill>
                  <a:schemeClr val="tx1"/>
                </a:solidFill>
                <a:latin typeface="Arial" pitchFamily="34" charset="0"/>
                <a:ea typeface="+mn-ea"/>
                <a:cs typeface="Arial" pitchFamily="34" charset="0"/>
              </a:defRPr>
            </a:lvl9pPr>
          </a:lstStyle>
          <a:p>
            <a:endParaRPr lang="ko-KR" altLang="en-US"/>
          </a:p>
        </p:txBody>
      </p:sp>
      <p:sp>
        <p:nvSpPr>
          <p:cNvPr id="16" name="Line 7"/>
          <p:cNvSpPr>
            <a:spLocks noChangeShapeType="1"/>
          </p:cNvSpPr>
          <p:nvPr/>
        </p:nvSpPr>
        <p:spPr bwMode="auto">
          <a:xfrm>
            <a:off x="1428800" y="4502560"/>
            <a:ext cx="0" cy="493712"/>
          </a:xfrm>
          <a:prstGeom prst="line">
            <a:avLst/>
          </a:prstGeom>
          <a:noFill/>
          <a:ln w="22225">
            <a:noFill/>
            <a:round/>
            <a:headEnd/>
            <a:tailEnd/>
          </a:ln>
          <a:extLst>
            <a:ext uri="{909E8E84-426E-40DD-AFC4-6F175D3DCCD1}">
              <a14:hiddenFill xmlns:a14="http://schemas.microsoft.com/office/drawing/2010/main">
                <a:noFill/>
              </a14:hiddenFill>
            </a:ext>
          </a:extLst>
        </p:spPr>
        <p:txBody>
          <a:bodyPr/>
          <a:lstStyle>
            <a:defPPr>
              <a:defRPr lang="nl-B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1" hangingPunct="1">
              <a:defRPr kern="1200">
                <a:solidFill>
                  <a:schemeClr val="tx1"/>
                </a:solidFill>
                <a:latin typeface="Arial" pitchFamily="34" charset="0"/>
                <a:ea typeface="+mn-ea"/>
                <a:cs typeface="Arial" pitchFamily="34" charset="0"/>
              </a:defRPr>
            </a:lvl6pPr>
            <a:lvl7pPr marL="2743200" algn="l" defTabSz="914400" rtl="0" eaLnBrk="1" latinLnBrk="1" hangingPunct="1">
              <a:defRPr kern="1200">
                <a:solidFill>
                  <a:schemeClr val="tx1"/>
                </a:solidFill>
                <a:latin typeface="Arial" pitchFamily="34" charset="0"/>
                <a:ea typeface="+mn-ea"/>
                <a:cs typeface="Arial" pitchFamily="34" charset="0"/>
              </a:defRPr>
            </a:lvl7pPr>
            <a:lvl8pPr marL="3200400" algn="l" defTabSz="914400" rtl="0" eaLnBrk="1" latinLnBrk="1" hangingPunct="1">
              <a:defRPr kern="1200">
                <a:solidFill>
                  <a:schemeClr val="tx1"/>
                </a:solidFill>
                <a:latin typeface="Arial" pitchFamily="34" charset="0"/>
                <a:ea typeface="+mn-ea"/>
                <a:cs typeface="Arial" pitchFamily="34" charset="0"/>
              </a:defRPr>
            </a:lvl8pPr>
            <a:lvl9pPr marL="3657600" algn="l" defTabSz="914400" rtl="0" eaLnBrk="1" latinLnBrk="1" hangingPunct="1">
              <a:defRPr kern="1200">
                <a:solidFill>
                  <a:schemeClr val="tx1"/>
                </a:solidFill>
                <a:latin typeface="Arial" pitchFamily="34" charset="0"/>
                <a:ea typeface="+mn-ea"/>
                <a:cs typeface="Arial" pitchFamily="34" charset="0"/>
              </a:defRPr>
            </a:lvl9pPr>
          </a:lstStyle>
          <a:p>
            <a:endParaRPr lang="ko-KR" altLang="en-US"/>
          </a:p>
        </p:txBody>
      </p:sp>
      <p:sp>
        <p:nvSpPr>
          <p:cNvPr id="17" name="Line 8"/>
          <p:cNvSpPr>
            <a:spLocks noChangeShapeType="1"/>
          </p:cNvSpPr>
          <p:nvPr/>
        </p:nvSpPr>
        <p:spPr bwMode="auto">
          <a:xfrm>
            <a:off x="1428800" y="4033540"/>
            <a:ext cx="0" cy="492125"/>
          </a:xfrm>
          <a:prstGeom prst="line">
            <a:avLst/>
          </a:prstGeom>
          <a:noFill/>
          <a:ln w="22225">
            <a:noFill/>
            <a:round/>
            <a:headEnd/>
            <a:tailEnd/>
          </a:ln>
          <a:extLst>
            <a:ext uri="{909E8E84-426E-40DD-AFC4-6F175D3DCCD1}">
              <a14:hiddenFill xmlns:a14="http://schemas.microsoft.com/office/drawing/2010/main">
                <a:noFill/>
              </a14:hiddenFill>
            </a:ext>
          </a:extLst>
        </p:spPr>
        <p:txBody>
          <a:bodyPr/>
          <a:lstStyle>
            <a:defPPr>
              <a:defRPr lang="nl-B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1" hangingPunct="1">
              <a:defRPr kern="1200">
                <a:solidFill>
                  <a:schemeClr val="tx1"/>
                </a:solidFill>
                <a:latin typeface="Arial" pitchFamily="34" charset="0"/>
                <a:ea typeface="+mn-ea"/>
                <a:cs typeface="Arial" pitchFamily="34" charset="0"/>
              </a:defRPr>
            </a:lvl6pPr>
            <a:lvl7pPr marL="2743200" algn="l" defTabSz="914400" rtl="0" eaLnBrk="1" latinLnBrk="1" hangingPunct="1">
              <a:defRPr kern="1200">
                <a:solidFill>
                  <a:schemeClr val="tx1"/>
                </a:solidFill>
                <a:latin typeface="Arial" pitchFamily="34" charset="0"/>
                <a:ea typeface="+mn-ea"/>
                <a:cs typeface="Arial" pitchFamily="34" charset="0"/>
              </a:defRPr>
            </a:lvl7pPr>
            <a:lvl8pPr marL="3200400" algn="l" defTabSz="914400" rtl="0" eaLnBrk="1" latinLnBrk="1" hangingPunct="1">
              <a:defRPr kern="1200">
                <a:solidFill>
                  <a:schemeClr val="tx1"/>
                </a:solidFill>
                <a:latin typeface="Arial" pitchFamily="34" charset="0"/>
                <a:ea typeface="+mn-ea"/>
                <a:cs typeface="Arial" pitchFamily="34" charset="0"/>
              </a:defRPr>
            </a:lvl8pPr>
            <a:lvl9pPr marL="3657600" algn="l" defTabSz="914400" rtl="0" eaLnBrk="1" latinLnBrk="1" hangingPunct="1">
              <a:defRPr kern="1200">
                <a:solidFill>
                  <a:schemeClr val="tx1"/>
                </a:solidFill>
                <a:latin typeface="Arial" pitchFamily="34" charset="0"/>
                <a:ea typeface="+mn-ea"/>
                <a:cs typeface="Arial" pitchFamily="34" charset="0"/>
              </a:defRPr>
            </a:lvl9pPr>
          </a:lstStyle>
          <a:p>
            <a:endParaRPr lang="ko-KR" altLang="en-US"/>
          </a:p>
        </p:txBody>
      </p:sp>
      <p:sp>
        <p:nvSpPr>
          <p:cNvPr id="18" name="Rectangle 22"/>
          <p:cNvSpPr>
            <a:spLocks noChangeArrowheads="1"/>
          </p:cNvSpPr>
          <p:nvPr/>
        </p:nvSpPr>
        <p:spPr bwMode="auto">
          <a:xfrm>
            <a:off x="971600" y="1988840"/>
            <a:ext cx="6324600" cy="609600"/>
          </a:xfrm>
          <a:prstGeom prst="rect">
            <a:avLst/>
          </a:prstGeom>
          <a:noFill/>
          <a:ln w="22225">
            <a:solidFill>
              <a:schemeClr val="tx1"/>
            </a:solidFill>
            <a:miter lim="800000"/>
            <a:headEnd/>
            <a:tailEnd/>
          </a:ln>
          <a:extLst/>
        </p:spPr>
        <p:txBody>
          <a:bodyPr lIns="90000" tIns="0" rIns="90000" bIns="0" anchor="ctr"/>
          <a:lstStyle>
            <a:defPPr>
              <a:defRPr lang="nl-B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1" hangingPunct="1">
              <a:defRPr kern="1200">
                <a:solidFill>
                  <a:schemeClr val="tx1"/>
                </a:solidFill>
                <a:latin typeface="Arial" pitchFamily="34" charset="0"/>
                <a:ea typeface="+mn-ea"/>
                <a:cs typeface="Arial" pitchFamily="34" charset="0"/>
              </a:defRPr>
            </a:lvl6pPr>
            <a:lvl7pPr marL="2743200" algn="l" defTabSz="914400" rtl="0" eaLnBrk="1" latinLnBrk="1" hangingPunct="1">
              <a:defRPr kern="1200">
                <a:solidFill>
                  <a:schemeClr val="tx1"/>
                </a:solidFill>
                <a:latin typeface="Arial" pitchFamily="34" charset="0"/>
                <a:ea typeface="+mn-ea"/>
                <a:cs typeface="Arial" pitchFamily="34" charset="0"/>
              </a:defRPr>
            </a:lvl7pPr>
            <a:lvl8pPr marL="3200400" algn="l" defTabSz="914400" rtl="0" eaLnBrk="1" latinLnBrk="1" hangingPunct="1">
              <a:defRPr kern="1200">
                <a:solidFill>
                  <a:schemeClr val="tx1"/>
                </a:solidFill>
                <a:latin typeface="Arial" pitchFamily="34" charset="0"/>
                <a:ea typeface="+mn-ea"/>
                <a:cs typeface="Arial" pitchFamily="34" charset="0"/>
              </a:defRPr>
            </a:lvl8pPr>
            <a:lvl9pPr marL="3657600" algn="l" defTabSz="914400" rtl="0" eaLnBrk="1" latinLnBrk="1" hangingPunct="1">
              <a:defRPr kern="1200">
                <a:solidFill>
                  <a:schemeClr val="tx1"/>
                </a:solidFill>
                <a:latin typeface="Arial" pitchFamily="34" charset="0"/>
                <a:ea typeface="+mn-ea"/>
                <a:cs typeface="Arial" pitchFamily="34" charset="0"/>
              </a:defRPr>
            </a:lvl9pPr>
          </a:lstStyle>
          <a:p>
            <a:pPr>
              <a:lnSpc>
                <a:spcPct val="75000"/>
              </a:lnSpc>
            </a:pPr>
            <a:endParaRPr lang="de-DE" sz="1400" dirty="0">
              <a:latin typeface="MyriadB400RG600NO" pitchFamily="2" charset="0"/>
            </a:endParaRPr>
          </a:p>
          <a:p>
            <a:pPr>
              <a:lnSpc>
                <a:spcPct val="75000"/>
              </a:lnSpc>
            </a:pPr>
            <a:r>
              <a:rPr lang="de-DE" sz="1400" dirty="0"/>
              <a:t>For example:</a:t>
            </a:r>
            <a:r>
              <a:rPr lang="de-DE" sz="1700" dirty="0"/>
              <a:t> </a:t>
            </a:r>
            <a:r>
              <a:rPr lang="de-DE" sz="2900" b="1" dirty="0"/>
              <a:t>A / Beijing / 32 / </a:t>
            </a:r>
            <a:r>
              <a:rPr lang="de-DE" sz="2900" b="1" dirty="0" smtClean="0"/>
              <a:t>92 </a:t>
            </a:r>
            <a:r>
              <a:rPr lang="de-DE" sz="2900" b="1" dirty="0"/>
              <a:t>(H3N2)</a:t>
            </a:r>
          </a:p>
        </p:txBody>
      </p:sp>
      <p:sp>
        <p:nvSpPr>
          <p:cNvPr id="19" name="Rectangle 24"/>
          <p:cNvSpPr>
            <a:spLocks noChangeArrowheads="1"/>
          </p:cNvSpPr>
          <p:nvPr/>
        </p:nvSpPr>
        <p:spPr bwMode="auto">
          <a:xfrm>
            <a:off x="1617702" y="4851648"/>
            <a:ext cx="6910546" cy="43088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defPPr>
              <a:defRPr lang="nl-B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1" hangingPunct="1">
              <a:defRPr kern="1200">
                <a:solidFill>
                  <a:schemeClr val="tx1"/>
                </a:solidFill>
                <a:latin typeface="Arial" pitchFamily="34" charset="0"/>
                <a:ea typeface="+mn-ea"/>
                <a:cs typeface="Arial" pitchFamily="34" charset="0"/>
              </a:defRPr>
            </a:lvl6pPr>
            <a:lvl7pPr marL="2743200" algn="l" defTabSz="914400" rtl="0" eaLnBrk="1" latinLnBrk="1" hangingPunct="1">
              <a:defRPr kern="1200">
                <a:solidFill>
                  <a:schemeClr val="tx1"/>
                </a:solidFill>
                <a:latin typeface="Arial" pitchFamily="34" charset="0"/>
                <a:ea typeface="+mn-ea"/>
                <a:cs typeface="Arial" pitchFamily="34" charset="0"/>
              </a:defRPr>
            </a:lvl7pPr>
            <a:lvl8pPr marL="3200400" algn="l" defTabSz="914400" rtl="0" eaLnBrk="1" latinLnBrk="1" hangingPunct="1">
              <a:defRPr kern="1200">
                <a:solidFill>
                  <a:schemeClr val="tx1"/>
                </a:solidFill>
                <a:latin typeface="Arial" pitchFamily="34" charset="0"/>
                <a:ea typeface="+mn-ea"/>
                <a:cs typeface="Arial" pitchFamily="34" charset="0"/>
              </a:defRPr>
            </a:lvl8pPr>
            <a:lvl9pPr marL="3657600" algn="l" defTabSz="914400" rtl="0" eaLnBrk="1" latinLnBrk="1" hangingPunct="1">
              <a:defRPr kern="1200">
                <a:solidFill>
                  <a:schemeClr val="tx1"/>
                </a:solidFill>
                <a:latin typeface="Arial" pitchFamily="34" charset="0"/>
                <a:ea typeface="+mn-ea"/>
                <a:cs typeface="Arial" pitchFamily="34" charset="0"/>
              </a:defRPr>
            </a:lvl9pPr>
          </a:lstStyle>
          <a:p>
            <a:r>
              <a:rPr lang="de-DE" sz="2800" b="1" dirty="0"/>
              <a:t>H3N2	</a:t>
            </a:r>
            <a:r>
              <a:rPr lang="de-DE" sz="2800" b="1" dirty="0" smtClean="0"/>
              <a:t>     subtypes </a:t>
            </a:r>
            <a:r>
              <a:rPr lang="de-DE" sz="2800" b="1" dirty="0"/>
              <a:t>H3 and N2 virus </a:t>
            </a:r>
            <a:r>
              <a:rPr lang="de-DE" sz="2800" b="1" dirty="0" smtClean="0"/>
              <a:t>type</a:t>
            </a:r>
            <a:r>
              <a:rPr lang="de-DE" sz="2800" b="1" dirty="0" smtClean="0">
                <a:latin typeface="MyriadB400RG600NO" pitchFamily="2" charset="0"/>
              </a:rPr>
              <a:t> </a:t>
            </a:r>
            <a:endParaRPr lang="de-DE" sz="2800" b="1" dirty="0">
              <a:latin typeface="Calibri" pitchFamily="34" charset="0"/>
            </a:endParaRPr>
          </a:p>
        </p:txBody>
      </p:sp>
      <p:sp>
        <p:nvSpPr>
          <p:cNvPr id="20" name="Line 9"/>
          <p:cNvSpPr>
            <a:spLocks noChangeShapeType="1"/>
          </p:cNvSpPr>
          <p:nvPr/>
        </p:nvSpPr>
        <p:spPr bwMode="auto">
          <a:xfrm>
            <a:off x="1431504" y="4491608"/>
            <a:ext cx="0" cy="492125"/>
          </a:xfrm>
          <a:prstGeom prst="line">
            <a:avLst/>
          </a:prstGeom>
          <a:noFill/>
          <a:ln w="22225">
            <a:noFill/>
            <a:round/>
            <a:headEnd/>
            <a:tailEnd/>
          </a:ln>
          <a:extLst>
            <a:ext uri="{909E8E84-426E-40DD-AFC4-6F175D3DCCD1}">
              <a14:hiddenFill xmlns:a14="http://schemas.microsoft.com/office/drawing/2010/main">
                <a:noFill/>
              </a14:hiddenFill>
            </a:ext>
          </a:extLst>
        </p:spPr>
        <p:txBody>
          <a:bodyPr/>
          <a:lstStyle>
            <a:defPPr>
              <a:defRPr lang="nl-B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1" hangingPunct="1">
              <a:defRPr kern="1200">
                <a:solidFill>
                  <a:schemeClr val="tx1"/>
                </a:solidFill>
                <a:latin typeface="Arial" pitchFamily="34" charset="0"/>
                <a:ea typeface="+mn-ea"/>
                <a:cs typeface="Arial" pitchFamily="34" charset="0"/>
              </a:defRPr>
            </a:lvl6pPr>
            <a:lvl7pPr marL="2743200" algn="l" defTabSz="914400" rtl="0" eaLnBrk="1" latinLnBrk="1" hangingPunct="1">
              <a:defRPr kern="1200">
                <a:solidFill>
                  <a:schemeClr val="tx1"/>
                </a:solidFill>
                <a:latin typeface="Arial" pitchFamily="34" charset="0"/>
                <a:ea typeface="+mn-ea"/>
                <a:cs typeface="Arial" pitchFamily="34" charset="0"/>
              </a:defRPr>
            </a:lvl7pPr>
            <a:lvl8pPr marL="3200400" algn="l" defTabSz="914400" rtl="0" eaLnBrk="1" latinLnBrk="1" hangingPunct="1">
              <a:defRPr kern="1200">
                <a:solidFill>
                  <a:schemeClr val="tx1"/>
                </a:solidFill>
                <a:latin typeface="Arial" pitchFamily="34" charset="0"/>
                <a:ea typeface="+mn-ea"/>
                <a:cs typeface="Arial" pitchFamily="34" charset="0"/>
              </a:defRPr>
            </a:lvl8pPr>
            <a:lvl9pPr marL="3657600" algn="l" defTabSz="914400" rtl="0" eaLnBrk="1" latinLnBrk="1" hangingPunct="1">
              <a:defRPr kern="1200">
                <a:solidFill>
                  <a:schemeClr val="tx1"/>
                </a:solidFill>
                <a:latin typeface="Arial" pitchFamily="34" charset="0"/>
                <a:ea typeface="+mn-ea"/>
                <a:cs typeface="Arial" pitchFamily="34" charset="0"/>
              </a:defRPr>
            </a:lvl9pPr>
          </a:lstStyle>
          <a:p>
            <a:endParaRPr lang="ko-KR" altLang="en-US"/>
          </a:p>
        </p:txBody>
      </p:sp>
      <p:sp>
        <p:nvSpPr>
          <p:cNvPr id="21" name="Line 25"/>
          <p:cNvSpPr>
            <a:spLocks noChangeShapeType="1"/>
          </p:cNvSpPr>
          <p:nvPr/>
        </p:nvSpPr>
        <p:spPr bwMode="auto">
          <a:xfrm>
            <a:off x="1431504" y="4995664"/>
            <a:ext cx="120650" cy="0"/>
          </a:xfrm>
          <a:prstGeom prst="line">
            <a:avLst/>
          </a:prstGeom>
          <a:noFill/>
          <a:ln w="22225">
            <a:noFill/>
            <a:round/>
            <a:headEnd/>
            <a:tailEnd/>
          </a:ln>
          <a:extLst>
            <a:ext uri="{909E8E84-426E-40DD-AFC4-6F175D3DCCD1}">
              <a14:hiddenFill xmlns:a14="http://schemas.microsoft.com/office/drawing/2010/main">
                <a:noFill/>
              </a14:hiddenFill>
            </a:ext>
          </a:extLst>
        </p:spPr>
        <p:txBody>
          <a:bodyPr/>
          <a:lstStyle>
            <a:defPPr>
              <a:defRPr lang="nl-B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1" hangingPunct="1">
              <a:defRPr kern="1200">
                <a:solidFill>
                  <a:schemeClr val="tx1"/>
                </a:solidFill>
                <a:latin typeface="Arial" pitchFamily="34" charset="0"/>
                <a:ea typeface="+mn-ea"/>
                <a:cs typeface="Arial" pitchFamily="34" charset="0"/>
              </a:defRPr>
            </a:lvl6pPr>
            <a:lvl7pPr marL="2743200" algn="l" defTabSz="914400" rtl="0" eaLnBrk="1" latinLnBrk="1" hangingPunct="1">
              <a:defRPr kern="1200">
                <a:solidFill>
                  <a:schemeClr val="tx1"/>
                </a:solidFill>
                <a:latin typeface="Arial" pitchFamily="34" charset="0"/>
                <a:ea typeface="+mn-ea"/>
                <a:cs typeface="Arial" pitchFamily="34" charset="0"/>
              </a:defRPr>
            </a:lvl7pPr>
            <a:lvl8pPr marL="3200400" algn="l" defTabSz="914400" rtl="0" eaLnBrk="1" latinLnBrk="1" hangingPunct="1">
              <a:defRPr kern="1200">
                <a:solidFill>
                  <a:schemeClr val="tx1"/>
                </a:solidFill>
                <a:latin typeface="Arial" pitchFamily="34" charset="0"/>
                <a:ea typeface="+mn-ea"/>
                <a:cs typeface="Arial" pitchFamily="34" charset="0"/>
              </a:defRPr>
            </a:lvl8pPr>
            <a:lvl9pPr marL="3657600" algn="l" defTabSz="914400" rtl="0" eaLnBrk="1" latinLnBrk="1" hangingPunct="1">
              <a:defRPr kern="1200">
                <a:solidFill>
                  <a:schemeClr val="tx1"/>
                </a:solidFill>
                <a:latin typeface="Arial" pitchFamily="34" charset="0"/>
                <a:ea typeface="+mn-ea"/>
                <a:cs typeface="Arial" pitchFamily="34" charset="0"/>
              </a:defRPr>
            </a:lvl9pPr>
          </a:lstStyle>
          <a:p>
            <a:endParaRPr lang="ko-KR" altLang="en-US"/>
          </a:p>
        </p:txBody>
      </p:sp>
      <p:cxnSp>
        <p:nvCxnSpPr>
          <p:cNvPr id="26" name="직선 연결선 25"/>
          <p:cNvCxnSpPr/>
          <p:nvPr/>
        </p:nvCxnSpPr>
        <p:spPr>
          <a:xfrm>
            <a:off x="1431504" y="3555504"/>
            <a:ext cx="158750" cy="246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직선 연결선 26"/>
          <p:cNvCxnSpPr/>
          <p:nvPr/>
        </p:nvCxnSpPr>
        <p:spPr>
          <a:xfrm>
            <a:off x="1431504" y="4034954"/>
            <a:ext cx="158750" cy="246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직선 연결선 27"/>
          <p:cNvCxnSpPr/>
          <p:nvPr/>
        </p:nvCxnSpPr>
        <p:spPr>
          <a:xfrm>
            <a:off x="1431504" y="4971058"/>
            <a:ext cx="158750" cy="246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직선 연결선 28"/>
          <p:cNvCxnSpPr/>
          <p:nvPr/>
        </p:nvCxnSpPr>
        <p:spPr>
          <a:xfrm>
            <a:off x="1431504" y="4491608"/>
            <a:ext cx="158750" cy="246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직선 연결선 29"/>
          <p:cNvCxnSpPr/>
          <p:nvPr/>
        </p:nvCxnSpPr>
        <p:spPr>
          <a:xfrm>
            <a:off x="1403648" y="3170858"/>
            <a:ext cx="158750" cy="246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37027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250825" y="274638"/>
            <a:ext cx="8229600" cy="1143000"/>
          </a:xfrm>
        </p:spPr>
        <p:txBody>
          <a:bodyPr/>
          <a:lstStyle/>
          <a:p>
            <a:pPr algn="l"/>
            <a:r>
              <a:rPr lang="en-US" dirty="0" smtClean="0"/>
              <a:t>        Influenza subgroups</a:t>
            </a:r>
            <a:endParaRPr lang="en-AU" dirty="0" smtClean="0"/>
          </a:p>
        </p:txBody>
      </p:sp>
      <p:sp>
        <p:nvSpPr>
          <p:cNvPr id="6147" name="Rectangle 3"/>
          <p:cNvSpPr>
            <a:spLocks noGrp="1" noChangeArrowheads="1"/>
          </p:cNvSpPr>
          <p:nvPr>
            <p:ph type="body" idx="1"/>
          </p:nvPr>
        </p:nvSpPr>
        <p:spPr>
          <a:xfrm>
            <a:off x="395536" y="1628800"/>
            <a:ext cx="8136904" cy="4824535"/>
          </a:xfrm>
        </p:spPr>
        <p:txBody>
          <a:bodyPr/>
          <a:lstStyle/>
          <a:p>
            <a:pPr marL="0" indent="0">
              <a:lnSpc>
                <a:spcPct val="90000"/>
              </a:lnSpc>
              <a:buNone/>
            </a:pPr>
            <a:r>
              <a:rPr lang="en-US" sz="2400" dirty="0" smtClean="0"/>
              <a:t>Influenza A</a:t>
            </a:r>
          </a:p>
          <a:p>
            <a:pPr marL="457200" lvl="1" indent="0">
              <a:lnSpc>
                <a:spcPct val="90000"/>
              </a:lnSpc>
              <a:buNone/>
            </a:pPr>
            <a:r>
              <a:rPr lang="en-US" sz="2200" dirty="0" smtClean="0"/>
              <a:t>highly infective</a:t>
            </a:r>
          </a:p>
          <a:p>
            <a:pPr marL="457200" lvl="1" indent="0">
              <a:lnSpc>
                <a:spcPct val="90000"/>
              </a:lnSpc>
              <a:buNone/>
            </a:pPr>
            <a:r>
              <a:rPr lang="en-US" sz="2200" dirty="0" smtClean="0"/>
              <a:t>infects many species</a:t>
            </a:r>
          </a:p>
          <a:p>
            <a:pPr marL="457200" lvl="1" indent="0">
              <a:lnSpc>
                <a:spcPct val="90000"/>
              </a:lnSpc>
              <a:buNone/>
            </a:pPr>
            <a:r>
              <a:rPr lang="en-US" sz="2200" u="sng" dirty="0" smtClean="0"/>
              <a:t>causes widespread epidemics</a:t>
            </a:r>
          </a:p>
          <a:p>
            <a:pPr marL="0" indent="0">
              <a:lnSpc>
                <a:spcPct val="90000"/>
              </a:lnSpc>
              <a:buNone/>
            </a:pPr>
            <a:r>
              <a:rPr lang="en-US" sz="2400" dirty="0" smtClean="0"/>
              <a:t>Influenza B</a:t>
            </a:r>
          </a:p>
          <a:p>
            <a:pPr marL="457200" lvl="1" indent="0">
              <a:lnSpc>
                <a:spcPct val="90000"/>
              </a:lnSpc>
              <a:buNone/>
            </a:pPr>
            <a:r>
              <a:rPr lang="en-US" sz="2200" dirty="0" smtClean="0"/>
              <a:t>found only in humans</a:t>
            </a:r>
          </a:p>
          <a:p>
            <a:pPr marL="457200" lvl="1" indent="0">
              <a:lnSpc>
                <a:spcPct val="90000"/>
              </a:lnSpc>
              <a:buNone/>
            </a:pPr>
            <a:r>
              <a:rPr lang="en-US" sz="2200" dirty="0" smtClean="0"/>
              <a:t>capable of producing severe disease</a:t>
            </a:r>
          </a:p>
          <a:p>
            <a:pPr marL="457200" lvl="1" indent="0">
              <a:lnSpc>
                <a:spcPct val="90000"/>
              </a:lnSpc>
              <a:buNone/>
            </a:pPr>
            <a:r>
              <a:rPr lang="en-US" sz="2200" u="sng" dirty="0" smtClean="0"/>
              <a:t>causes regional epidemics</a:t>
            </a:r>
          </a:p>
          <a:p>
            <a:pPr marL="0" indent="0">
              <a:lnSpc>
                <a:spcPct val="90000"/>
              </a:lnSpc>
              <a:buNone/>
            </a:pPr>
            <a:r>
              <a:rPr lang="en-US" sz="2400" dirty="0" smtClean="0"/>
              <a:t>Influenza C</a:t>
            </a:r>
          </a:p>
          <a:p>
            <a:pPr marL="457200" lvl="1" indent="0">
              <a:lnSpc>
                <a:spcPct val="90000"/>
              </a:lnSpc>
              <a:buNone/>
            </a:pPr>
            <a:r>
              <a:rPr lang="en-US" sz="2200" dirty="0" smtClean="0"/>
              <a:t>causes mild disease</a:t>
            </a:r>
          </a:p>
          <a:p>
            <a:pPr marL="457200" lvl="1" indent="0">
              <a:lnSpc>
                <a:spcPct val="90000"/>
              </a:lnSpc>
              <a:buNone/>
            </a:pPr>
            <a:r>
              <a:rPr lang="en-US" sz="2200" dirty="0" smtClean="0"/>
              <a:t>humans are natural hosts, but isolates also found in pigs</a:t>
            </a:r>
          </a:p>
          <a:p>
            <a:pPr marL="457200" lvl="1" indent="0">
              <a:lnSpc>
                <a:spcPct val="90000"/>
              </a:lnSpc>
              <a:buNone/>
            </a:pPr>
            <a:r>
              <a:rPr lang="en-US" sz="2200" dirty="0" smtClean="0"/>
              <a:t>does not cause epidemics</a:t>
            </a:r>
            <a:endParaRPr lang="en-AU" sz="2200" dirty="0" smtClean="0"/>
          </a:p>
        </p:txBody>
      </p:sp>
    </p:spTree>
    <p:extLst>
      <p:ext uri="{BB962C8B-B14F-4D97-AF65-F5344CB8AC3E}">
        <p14:creationId xmlns:p14="http://schemas.microsoft.com/office/powerpoint/2010/main" val="10036242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457200" y="188640"/>
            <a:ext cx="8229600" cy="1143000"/>
          </a:xfrm>
        </p:spPr>
        <p:txBody>
          <a:bodyPr/>
          <a:lstStyle/>
          <a:p>
            <a:r>
              <a:rPr lang="en-US" altLang="ko-KR" dirty="0" smtClean="0"/>
              <a:t/>
            </a:r>
            <a:br>
              <a:rPr lang="en-US" altLang="ko-KR" dirty="0" smtClean="0"/>
            </a:br>
            <a:r>
              <a:rPr lang="fr-FR" altLang="ko-KR" dirty="0" smtClean="0"/>
              <a:t>Structure: segmented and enveloped viruses</a:t>
            </a:r>
            <a:r>
              <a:rPr lang="en-US" altLang="ko-KR" dirty="0" smtClean="0"/>
              <a:t/>
            </a:r>
            <a:br>
              <a:rPr lang="en-US" altLang="ko-KR" dirty="0" smtClean="0"/>
            </a:br>
            <a:r>
              <a:rPr lang="en-US" altLang="ko-KR" dirty="0" smtClean="0"/>
              <a:t> </a:t>
            </a:r>
            <a:endParaRPr lang="ko-KR" altLang="en-US" dirty="0"/>
          </a:p>
        </p:txBody>
      </p:sp>
      <p:grpSp>
        <p:nvGrpSpPr>
          <p:cNvPr id="37" name="Group 23"/>
          <p:cNvGrpSpPr>
            <a:grpSpLocks/>
          </p:cNvGrpSpPr>
          <p:nvPr/>
        </p:nvGrpSpPr>
        <p:grpSpPr bwMode="auto">
          <a:xfrm>
            <a:off x="180134" y="2672281"/>
            <a:ext cx="8954245" cy="3781055"/>
            <a:chOff x="197" y="1392"/>
            <a:chExt cx="5537" cy="2275"/>
          </a:xfrm>
        </p:grpSpPr>
        <p:pic>
          <p:nvPicPr>
            <p:cNvPr id="38" name="Picture 5"/>
            <p:cNvPicPr>
              <a:picLocks noChangeArrowheads="1"/>
            </p:cNvPicPr>
            <p:nvPr/>
          </p:nvPicPr>
          <p:blipFill>
            <a:blip r:embed="rId3">
              <a:extLst>
                <a:ext uri="{28A0092B-C50C-407E-A947-70E740481C1C}">
                  <a14:useLocalDpi xmlns:a14="http://schemas.microsoft.com/office/drawing/2010/main" val="0"/>
                </a:ext>
              </a:extLst>
            </a:blip>
            <a:srcRect t="2809"/>
            <a:stretch>
              <a:fillRect/>
            </a:stretch>
          </p:blipFill>
          <p:spPr bwMode="auto">
            <a:xfrm>
              <a:off x="197" y="1772"/>
              <a:ext cx="1644" cy="15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9" name="Rectangle 6"/>
            <p:cNvSpPr>
              <a:spLocks noChangeArrowheads="1"/>
            </p:cNvSpPr>
            <p:nvPr/>
          </p:nvSpPr>
          <p:spPr bwMode="auto">
            <a:xfrm>
              <a:off x="532" y="3456"/>
              <a:ext cx="956"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73025" tIns="36512" rIns="73025" bIns="36512">
              <a:spAutoFit/>
            </a:bodyPr>
            <a:lstStyle>
              <a:defPPr>
                <a:defRPr lang="nl-B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1" hangingPunct="1">
                <a:defRPr kern="1200">
                  <a:solidFill>
                    <a:schemeClr val="tx1"/>
                  </a:solidFill>
                  <a:latin typeface="Arial" pitchFamily="34" charset="0"/>
                  <a:ea typeface="+mn-ea"/>
                  <a:cs typeface="Arial" pitchFamily="34" charset="0"/>
                </a:defRPr>
              </a:lvl6pPr>
              <a:lvl7pPr marL="2743200" algn="l" defTabSz="914400" rtl="0" eaLnBrk="1" latinLnBrk="1" hangingPunct="1">
                <a:defRPr kern="1200">
                  <a:solidFill>
                    <a:schemeClr val="tx1"/>
                  </a:solidFill>
                  <a:latin typeface="Arial" pitchFamily="34" charset="0"/>
                  <a:ea typeface="+mn-ea"/>
                  <a:cs typeface="Arial" pitchFamily="34" charset="0"/>
                </a:defRPr>
              </a:lvl7pPr>
              <a:lvl8pPr marL="3200400" algn="l" defTabSz="914400" rtl="0" eaLnBrk="1" latinLnBrk="1" hangingPunct="1">
                <a:defRPr kern="1200">
                  <a:solidFill>
                    <a:schemeClr val="tx1"/>
                  </a:solidFill>
                  <a:latin typeface="Arial" pitchFamily="34" charset="0"/>
                  <a:ea typeface="+mn-ea"/>
                  <a:cs typeface="Arial" pitchFamily="34" charset="0"/>
                </a:defRPr>
              </a:lvl8pPr>
              <a:lvl9pPr marL="3657600" algn="l" defTabSz="914400" rtl="0" eaLnBrk="1" latinLnBrk="1" hangingPunct="1">
                <a:defRPr kern="1200">
                  <a:solidFill>
                    <a:schemeClr val="tx1"/>
                  </a:solidFill>
                  <a:latin typeface="Arial" pitchFamily="34" charset="0"/>
                  <a:ea typeface="+mn-ea"/>
                  <a:cs typeface="Arial" pitchFamily="34" charset="0"/>
                </a:defRPr>
              </a:lvl9pPr>
            </a:lstStyle>
            <a:p>
              <a:pPr defTabSz="585788" eaLnBrk="0" hangingPunct="0"/>
              <a:r>
                <a:rPr lang="fr-FR" b="1" dirty="0"/>
                <a:t>80 to 120 nm</a:t>
              </a:r>
            </a:p>
          </p:txBody>
        </p:sp>
        <p:sp>
          <p:nvSpPr>
            <p:cNvPr id="40" name="Rectangle 7"/>
            <p:cNvSpPr>
              <a:spLocks noChangeArrowheads="1"/>
            </p:cNvSpPr>
            <p:nvPr/>
          </p:nvSpPr>
          <p:spPr bwMode="auto">
            <a:xfrm>
              <a:off x="3552" y="2928"/>
              <a:ext cx="773" cy="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defPPr>
                <a:defRPr lang="nl-B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1" hangingPunct="1">
                <a:defRPr kern="1200">
                  <a:solidFill>
                    <a:schemeClr val="tx1"/>
                  </a:solidFill>
                  <a:latin typeface="Arial" pitchFamily="34" charset="0"/>
                  <a:ea typeface="+mn-ea"/>
                  <a:cs typeface="Arial" pitchFamily="34" charset="0"/>
                </a:defRPr>
              </a:lvl6pPr>
              <a:lvl7pPr marL="2743200" algn="l" defTabSz="914400" rtl="0" eaLnBrk="1" latinLnBrk="1" hangingPunct="1">
                <a:defRPr kern="1200">
                  <a:solidFill>
                    <a:schemeClr val="tx1"/>
                  </a:solidFill>
                  <a:latin typeface="Arial" pitchFamily="34" charset="0"/>
                  <a:ea typeface="+mn-ea"/>
                  <a:cs typeface="Arial" pitchFamily="34" charset="0"/>
                </a:defRPr>
              </a:lvl7pPr>
              <a:lvl8pPr marL="3200400" algn="l" defTabSz="914400" rtl="0" eaLnBrk="1" latinLnBrk="1" hangingPunct="1">
                <a:defRPr kern="1200">
                  <a:solidFill>
                    <a:schemeClr val="tx1"/>
                  </a:solidFill>
                  <a:latin typeface="Arial" pitchFamily="34" charset="0"/>
                  <a:ea typeface="+mn-ea"/>
                  <a:cs typeface="Arial" pitchFamily="34" charset="0"/>
                </a:defRPr>
              </a:lvl8pPr>
              <a:lvl9pPr marL="3657600" algn="l" defTabSz="914400" rtl="0" eaLnBrk="1" latinLnBrk="1" hangingPunct="1">
                <a:defRPr kern="1200">
                  <a:solidFill>
                    <a:schemeClr val="tx1"/>
                  </a:solidFill>
                  <a:latin typeface="Arial" pitchFamily="34" charset="0"/>
                  <a:ea typeface="+mn-ea"/>
                  <a:cs typeface="Arial" pitchFamily="34" charset="0"/>
                </a:defRPr>
              </a:lvl9pPr>
            </a:lstStyle>
            <a:p>
              <a:pPr eaLnBrk="0" hangingPunct="0"/>
              <a:r>
                <a:rPr lang="fr-FR" sz="2200" u="sng" dirty="0"/>
                <a:t>Surface</a:t>
              </a:r>
            </a:p>
            <a:p>
              <a:pPr eaLnBrk="0" hangingPunct="0"/>
              <a:r>
                <a:rPr lang="fr-FR" sz="2200" u="sng" dirty="0"/>
                <a:t>antigens</a:t>
              </a:r>
            </a:p>
          </p:txBody>
        </p:sp>
        <p:sp>
          <p:nvSpPr>
            <p:cNvPr id="41" name="Rectangle 8"/>
            <p:cNvSpPr>
              <a:spLocks noChangeArrowheads="1"/>
            </p:cNvSpPr>
            <p:nvPr/>
          </p:nvSpPr>
          <p:spPr bwMode="auto">
            <a:xfrm>
              <a:off x="4961" y="1538"/>
              <a:ext cx="773" cy="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defPPr>
                <a:defRPr lang="nl-B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1" hangingPunct="1">
                <a:defRPr kern="1200">
                  <a:solidFill>
                    <a:schemeClr val="tx1"/>
                  </a:solidFill>
                  <a:latin typeface="Arial" pitchFamily="34" charset="0"/>
                  <a:ea typeface="+mn-ea"/>
                  <a:cs typeface="Arial" pitchFamily="34" charset="0"/>
                </a:defRPr>
              </a:lvl6pPr>
              <a:lvl7pPr marL="2743200" algn="l" defTabSz="914400" rtl="0" eaLnBrk="1" latinLnBrk="1" hangingPunct="1">
                <a:defRPr kern="1200">
                  <a:solidFill>
                    <a:schemeClr val="tx1"/>
                  </a:solidFill>
                  <a:latin typeface="Arial" pitchFamily="34" charset="0"/>
                  <a:ea typeface="+mn-ea"/>
                  <a:cs typeface="Arial" pitchFamily="34" charset="0"/>
                </a:defRPr>
              </a:lvl7pPr>
              <a:lvl8pPr marL="3200400" algn="l" defTabSz="914400" rtl="0" eaLnBrk="1" latinLnBrk="1" hangingPunct="1">
                <a:defRPr kern="1200">
                  <a:solidFill>
                    <a:schemeClr val="tx1"/>
                  </a:solidFill>
                  <a:latin typeface="Arial" pitchFamily="34" charset="0"/>
                  <a:ea typeface="+mn-ea"/>
                  <a:cs typeface="Arial" pitchFamily="34" charset="0"/>
                </a:defRPr>
              </a:lvl8pPr>
              <a:lvl9pPr marL="3657600" algn="l" defTabSz="914400" rtl="0" eaLnBrk="1" latinLnBrk="1" hangingPunct="1">
                <a:defRPr kern="1200">
                  <a:solidFill>
                    <a:schemeClr val="tx1"/>
                  </a:solidFill>
                  <a:latin typeface="Arial" pitchFamily="34" charset="0"/>
                  <a:ea typeface="+mn-ea"/>
                  <a:cs typeface="Arial" pitchFamily="34" charset="0"/>
                </a:defRPr>
              </a:lvl9pPr>
            </a:lstStyle>
            <a:p>
              <a:pPr eaLnBrk="0" hangingPunct="0"/>
              <a:r>
                <a:rPr lang="fr-FR" sz="2200" u="sng" dirty="0"/>
                <a:t>Internal</a:t>
              </a:r>
            </a:p>
            <a:p>
              <a:pPr eaLnBrk="0" hangingPunct="0"/>
              <a:r>
                <a:rPr lang="fr-FR" sz="2200" u="sng" dirty="0"/>
                <a:t>antigens</a:t>
              </a:r>
            </a:p>
          </p:txBody>
        </p:sp>
        <p:sp>
          <p:nvSpPr>
            <p:cNvPr id="42" name="AutoShape 9"/>
            <p:cNvSpPr>
              <a:spLocks/>
            </p:cNvSpPr>
            <p:nvPr/>
          </p:nvSpPr>
          <p:spPr bwMode="auto">
            <a:xfrm>
              <a:off x="3408" y="2909"/>
              <a:ext cx="144" cy="480"/>
            </a:xfrm>
            <a:prstGeom prst="rightBrace">
              <a:avLst>
                <a:gd name="adj1" fmla="val 27778"/>
                <a:gd name="adj2" fmla="val 50000"/>
              </a:avLst>
            </a:prstGeom>
            <a:noFill/>
            <a:ln w="38100">
              <a:solidFill>
                <a:srgbClr val="99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defPPr>
                <a:defRPr lang="nl-B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1" hangingPunct="1">
                <a:defRPr kern="1200">
                  <a:solidFill>
                    <a:schemeClr val="tx1"/>
                  </a:solidFill>
                  <a:latin typeface="Arial" pitchFamily="34" charset="0"/>
                  <a:ea typeface="+mn-ea"/>
                  <a:cs typeface="Arial" pitchFamily="34" charset="0"/>
                </a:defRPr>
              </a:lvl6pPr>
              <a:lvl7pPr marL="2743200" algn="l" defTabSz="914400" rtl="0" eaLnBrk="1" latinLnBrk="1" hangingPunct="1">
                <a:defRPr kern="1200">
                  <a:solidFill>
                    <a:schemeClr val="tx1"/>
                  </a:solidFill>
                  <a:latin typeface="Arial" pitchFamily="34" charset="0"/>
                  <a:ea typeface="+mn-ea"/>
                  <a:cs typeface="Arial" pitchFamily="34" charset="0"/>
                </a:defRPr>
              </a:lvl7pPr>
              <a:lvl8pPr marL="3200400" algn="l" defTabSz="914400" rtl="0" eaLnBrk="1" latinLnBrk="1" hangingPunct="1">
                <a:defRPr kern="1200">
                  <a:solidFill>
                    <a:schemeClr val="tx1"/>
                  </a:solidFill>
                  <a:latin typeface="Arial" pitchFamily="34" charset="0"/>
                  <a:ea typeface="+mn-ea"/>
                  <a:cs typeface="Arial" pitchFamily="34" charset="0"/>
                </a:defRPr>
              </a:lvl8pPr>
              <a:lvl9pPr marL="3657600" algn="l" defTabSz="914400" rtl="0" eaLnBrk="1" latinLnBrk="1" hangingPunct="1">
                <a:defRPr kern="1200">
                  <a:solidFill>
                    <a:schemeClr val="tx1"/>
                  </a:solidFill>
                  <a:latin typeface="Arial" pitchFamily="34" charset="0"/>
                  <a:ea typeface="+mn-ea"/>
                  <a:cs typeface="Arial" pitchFamily="34" charset="0"/>
                </a:defRPr>
              </a:lvl9pPr>
            </a:lstStyle>
            <a:p>
              <a:pPr algn="ctr"/>
              <a:endParaRPr lang="en-GB" sz="2400">
                <a:latin typeface="Calibri" pitchFamily="34" charset="0"/>
              </a:endParaRPr>
            </a:p>
          </p:txBody>
        </p:sp>
        <p:grpSp>
          <p:nvGrpSpPr>
            <p:cNvPr id="43" name="Group 20"/>
            <p:cNvGrpSpPr>
              <a:grpSpLocks/>
            </p:cNvGrpSpPr>
            <p:nvPr/>
          </p:nvGrpSpPr>
          <p:grpSpPr bwMode="auto">
            <a:xfrm>
              <a:off x="336" y="3360"/>
              <a:ext cx="1392" cy="48"/>
              <a:chOff x="336" y="3360"/>
              <a:chExt cx="1392" cy="48"/>
            </a:xfrm>
          </p:grpSpPr>
          <p:sp>
            <p:nvSpPr>
              <p:cNvPr id="49" name="Line 11"/>
              <p:cNvSpPr>
                <a:spLocks noChangeShapeType="1"/>
              </p:cNvSpPr>
              <p:nvPr/>
            </p:nvSpPr>
            <p:spPr bwMode="auto">
              <a:xfrm>
                <a:off x="336" y="3403"/>
                <a:ext cx="1392" cy="0"/>
              </a:xfrm>
              <a:prstGeom prst="line">
                <a:avLst/>
              </a:prstGeom>
              <a:noFill/>
              <a:ln w="38100">
                <a:solidFill>
                  <a:srgbClr val="993300"/>
                </a:solidFill>
                <a:round/>
                <a:headEnd/>
                <a:tailEnd/>
              </a:ln>
              <a:extLst>
                <a:ext uri="{909E8E84-426E-40DD-AFC4-6F175D3DCCD1}">
                  <a14:hiddenFill xmlns:a14="http://schemas.microsoft.com/office/drawing/2010/main">
                    <a:noFill/>
                  </a14:hiddenFill>
                </a:ext>
              </a:extLst>
            </p:spPr>
            <p:txBody>
              <a:bodyPr wrap="none" anchor="ctr"/>
              <a:lstStyle>
                <a:defPPr>
                  <a:defRPr lang="nl-B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1" hangingPunct="1">
                  <a:defRPr kern="1200">
                    <a:solidFill>
                      <a:schemeClr val="tx1"/>
                    </a:solidFill>
                    <a:latin typeface="Arial" pitchFamily="34" charset="0"/>
                    <a:ea typeface="+mn-ea"/>
                    <a:cs typeface="Arial" pitchFamily="34" charset="0"/>
                  </a:defRPr>
                </a:lvl6pPr>
                <a:lvl7pPr marL="2743200" algn="l" defTabSz="914400" rtl="0" eaLnBrk="1" latinLnBrk="1" hangingPunct="1">
                  <a:defRPr kern="1200">
                    <a:solidFill>
                      <a:schemeClr val="tx1"/>
                    </a:solidFill>
                    <a:latin typeface="Arial" pitchFamily="34" charset="0"/>
                    <a:ea typeface="+mn-ea"/>
                    <a:cs typeface="Arial" pitchFamily="34" charset="0"/>
                  </a:defRPr>
                </a:lvl7pPr>
                <a:lvl8pPr marL="3200400" algn="l" defTabSz="914400" rtl="0" eaLnBrk="1" latinLnBrk="1" hangingPunct="1">
                  <a:defRPr kern="1200">
                    <a:solidFill>
                      <a:schemeClr val="tx1"/>
                    </a:solidFill>
                    <a:latin typeface="Arial" pitchFamily="34" charset="0"/>
                    <a:ea typeface="+mn-ea"/>
                    <a:cs typeface="Arial" pitchFamily="34" charset="0"/>
                  </a:defRPr>
                </a:lvl8pPr>
                <a:lvl9pPr marL="3657600" algn="l" defTabSz="914400" rtl="0" eaLnBrk="1" latinLnBrk="1" hangingPunct="1">
                  <a:defRPr kern="1200">
                    <a:solidFill>
                      <a:schemeClr val="tx1"/>
                    </a:solidFill>
                    <a:latin typeface="Arial" pitchFamily="34" charset="0"/>
                    <a:ea typeface="+mn-ea"/>
                    <a:cs typeface="Arial" pitchFamily="34" charset="0"/>
                  </a:defRPr>
                </a:lvl9pPr>
              </a:lstStyle>
              <a:p>
                <a:endParaRPr lang="ko-KR" altLang="en-US"/>
              </a:p>
            </p:txBody>
          </p:sp>
          <p:sp>
            <p:nvSpPr>
              <p:cNvPr id="50" name="Line 12"/>
              <p:cNvSpPr>
                <a:spLocks noChangeShapeType="1"/>
              </p:cNvSpPr>
              <p:nvPr/>
            </p:nvSpPr>
            <p:spPr bwMode="auto">
              <a:xfrm flipV="1">
                <a:off x="346" y="3362"/>
                <a:ext cx="0" cy="46"/>
              </a:xfrm>
              <a:prstGeom prst="line">
                <a:avLst/>
              </a:prstGeom>
              <a:noFill/>
              <a:ln w="38100">
                <a:solidFill>
                  <a:srgbClr val="993300"/>
                </a:solidFill>
                <a:round/>
                <a:headEnd/>
                <a:tailEnd/>
              </a:ln>
              <a:extLst>
                <a:ext uri="{909E8E84-426E-40DD-AFC4-6F175D3DCCD1}">
                  <a14:hiddenFill xmlns:a14="http://schemas.microsoft.com/office/drawing/2010/main">
                    <a:noFill/>
                  </a14:hiddenFill>
                </a:ext>
              </a:extLst>
            </p:spPr>
            <p:txBody>
              <a:bodyPr wrap="none" anchor="ctr"/>
              <a:lstStyle>
                <a:defPPr>
                  <a:defRPr lang="nl-B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1" hangingPunct="1">
                  <a:defRPr kern="1200">
                    <a:solidFill>
                      <a:schemeClr val="tx1"/>
                    </a:solidFill>
                    <a:latin typeface="Arial" pitchFamily="34" charset="0"/>
                    <a:ea typeface="+mn-ea"/>
                    <a:cs typeface="Arial" pitchFamily="34" charset="0"/>
                  </a:defRPr>
                </a:lvl6pPr>
                <a:lvl7pPr marL="2743200" algn="l" defTabSz="914400" rtl="0" eaLnBrk="1" latinLnBrk="1" hangingPunct="1">
                  <a:defRPr kern="1200">
                    <a:solidFill>
                      <a:schemeClr val="tx1"/>
                    </a:solidFill>
                    <a:latin typeface="Arial" pitchFamily="34" charset="0"/>
                    <a:ea typeface="+mn-ea"/>
                    <a:cs typeface="Arial" pitchFamily="34" charset="0"/>
                  </a:defRPr>
                </a:lvl7pPr>
                <a:lvl8pPr marL="3200400" algn="l" defTabSz="914400" rtl="0" eaLnBrk="1" latinLnBrk="1" hangingPunct="1">
                  <a:defRPr kern="1200">
                    <a:solidFill>
                      <a:schemeClr val="tx1"/>
                    </a:solidFill>
                    <a:latin typeface="Arial" pitchFamily="34" charset="0"/>
                    <a:ea typeface="+mn-ea"/>
                    <a:cs typeface="Arial" pitchFamily="34" charset="0"/>
                  </a:defRPr>
                </a:lvl8pPr>
                <a:lvl9pPr marL="3657600" algn="l" defTabSz="914400" rtl="0" eaLnBrk="1" latinLnBrk="1" hangingPunct="1">
                  <a:defRPr kern="1200">
                    <a:solidFill>
                      <a:schemeClr val="tx1"/>
                    </a:solidFill>
                    <a:latin typeface="Arial" pitchFamily="34" charset="0"/>
                    <a:ea typeface="+mn-ea"/>
                    <a:cs typeface="Arial" pitchFamily="34" charset="0"/>
                  </a:defRPr>
                </a:lvl9pPr>
              </a:lstStyle>
              <a:p>
                <a:endParaRPr lang="ko-KR" altLang="en-US"/>
              </a:p>
            </p:txBody>
          </p:sp>
          <p:sp>
            <p:nvSpPr>
              <p:cNvPr id="51" name="Line 13"/>
              <p:cNvSpPr>
                <a:spLocks noChangeShapeType="1"/>
              </p:cNvSpPr>
              <p:nvPr/>
            </p:nvSpPr>
            <p:spPr bwMode="auto">
              <a:xfrm flipV="1">
                <a:off x="1717" y="3360"/>
                <a:ext cx="0" cy="46"/>
              </a:xfrm>
              <a:prstGeom prst="line">
                <a:avLst/>
              </a:prstGeom>
              <a:noFill/>
              <a:ln w="38100">
                <a:solidFill>
                  <a:srgbClr val="993300"/>
                </a:solidFill>
                <a:round/>
                <a:headEnd/>
                <a:tailEnd/>
              </a:ln>
              <a:extLst>
                <a:ext uri="{909E8E84-426E-40DD-AFC4-6F175D3DCCD1}">
                  <a14:hiddenFill xmlns:a14="http://schemas.microsoft.com/office/drawing/2010/main">
                    <a:noFill/>
                  </a14:hiddenFill>
                </a:ext>
              </a:extLst>
            </p:spPr>
            <p:txBody>
              <a:bodyPr wrap="none" anchor="ctr"/>
              <a:lstStyle>
                <a:defPPr>
                  <a:defRPr lang="nl-B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1" hangingPunct="1">
                  <a:defRPr kern="1200">
                    <a:solidFill>
                      <a:schemeClr val="tx1"/>
                    </a:solidFill>
                    <a:latin typeface="Arial" pitchFamily="34" charset="0"/>
                    <a:ea typeface="+mn-ea"/>
                    <a:cs typeface="Arial" pitchFamily="34" charset="0"/>
                  </a:defRPr>
                </a:lvl6pPr>
                <a:lvl7pPr marL="2743200" algn="l" defTabSz="914400" rtl="0" eaLnBrk="1" latinLnBrk="1" hangingPunct="1">
                  <a:defRPr kern="1200">
                    <a:solidFill>
                      <a:schemeClr val="tx1"/>
                    </a:solidFill>
                    <a:latin typeface="Arial" pitchFamily="34" charset="0"/>
                    <a:ea typeface="+mn-ea"/>
                    <a:cs typeface="Arial" pitchFamily="34" charset="0"/>
                  </a:defRPr>
                </a:lvl7pPr>
                <a:lvl8pPr marL="3200400" algn="l" defTabSz="914400" rtl="0" eaLnBrk="1" latinLnBrk="1" hangingPunct="1">
                  <a:defRPr kern="1200">
                    <a:solidFill>
                      <a:schemeClr val="tx1"/>
                    </a:solidFill>
                    <a:latin typeface="Arial" pitchFamily="34" charset="0"/>
                    <a:ea typeface="+mn-ea"/>
                    <a:cs typeface="Arial" pitchFamily="34" charset="0"/>
                  </a:defRPr>
                </a:lvl8pPr>
                <a:lvl9pPr marL="3657600" algn="l" defTabSz="914400" rtl="0" eaLnBrk="1" latinLnBrk="1" hangingPunct="1">
                  <a:defRPr kern="1200">
                    <a:solidFill>
                      <a:schemeClr val="tx1"/>
                    </a:solidFill>
                    <a:latin typeface="Arial" pitchFamily="34" charset="0"/>
                    <a:ea typeface="+mn-ea"/>
                    <a:cs typeface="Arial" pitchFamily="34" charset="0"/>
                  </a:defRPr>
                </a:lvl9pPr>
              </a:lstStyle>
              <a:p>
                <a:endParaRPr lang="ko-KR" altLang="en-US"/>
              </a:p>
            </p:txBody>
          </p:sp>
        </p:grpSp>
        <p:sp>
          <p:nvSpPr>
            <p:cNvPr id="44" name="AutoShape 14"/>
            <p:cNvSpPr>
              <a:spLocks/>
            </p:cNvSpPr>
            <p:nvPr/>
          </p:nvSpPr>
          <p:spPr bwMode="auto">
            <a:xfrm>
              <a:off x="1968" y="1392"/>
              <a:ext cx="2993" cy="384"/>
            </a:xfrm>
            <a:prstGeom prst="accentCallout1">
              <a:avLst>
                <a:gd name="adj1" fmla="val 18750"/>
                <a:gd name="adj2" fmla="val -1602"/>
                <a:gd name="adj3" fmla="val 202866"/>
                <a:gd name="adj4" fmla="val -27565"/>
              </a:avLst>
            </a:prstGeom>
            <a:noFill/>
            <a:ln w="38100">
              <a:solidFill>
                <a:srgbClr val="993366"/>
              </a:solidFill>
              <a:miter lim="800000"/>
              <a:headEnd/>
              <a:tailEnd/>
            </a:ln>
            <a:extLst>
              <a:ext uri="{909E8E84-426E-40DD-AFC4-6F175D3DCCD1}">
                <a14:hiddenFill xmlns:a14="http://schemas.microsoft.com/office/drawing/2010/main">
                  <a:solidFill>
                    <a:srgbClr val="FFFFFF"/>
                  </a:solidFill>
                </a14:hiddenFill>
              </a:ext>
            </a:extLst>
          </p:spPr>
          <p:txBody>
            <a:bodyPr/>
            <a:lstStyle>
              <a:defPPr>
                <a:defRPr lang="nl-B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1" hangingPunct="1">
                <a:defRPr kern="1200">
                  <a:solidFill>
                    <a:schemeClr val="tx1"/>
                  </a:solidFill>
                  <a:latin typeface="Arial" pitchFamily="34" charset="0"/>
                  <a:ea typeface="+mn-ea"/>
                  <a:cs typeface="Arial" pitchFamily="34" charset="0"/>
                </a:defRPr>
              </a:lvl6pPr>
              <a:lvl7pPr marL="2743200" algn="l" defTabSz="914400" rtl="0" eaLnBrk="1" latinLnBrk="1" hangingPunct="1">
                <a:defRPr kern="1200">
                  <a:solidFill>
                    <a:schemeClr val="tx1"/>
                  </a:solidFill>
                  <a:latin typeface="Arial" pitchFamily="34" charset="0"/>
                  <a:ea typeface="+mn-ea"/>
                  <a:cs typeface="Arial" pitchFamily="34" charset="0"/>
                </a:defRPr>
              </a:lvl7pPr>
              <a:lvl8pPr marL="3200400" algn="l" defTabSz="914400" rtl="0" eaLnBrk="1" latinLnBrk="1" hangingPunct="1">
                <a:defRPr kern="1200">
                  <a:solidFill>
                    <a:schemeClr val="tx1"/>
                  </a:solidFill>
                  <a:latin typeface="Arial" pitchFamily="34" charset="0"/>
                  <a:ea typeface="+mn-ea"/>
                  <a:cs typeface="Arial" pitchFamily="34" charset="0"/>
                </a:defRPr>
              </a:lvl8pPr>
              <a:lvl9pPr marL="3657600" algn="l" defTabSz="914400" rtl="0" eaLnBrk="1" latinLnBrk="1" hangingPunct="1">
                <a:defRPr kern="1200">
                  <a:solidFill>
                    <a:schemeClr val="tx1"/>
                  </a:solidFill>
                  <a:latin typeface="Arial" pitchFamily="34" charset="0"/>
                  <a:ea typeface="+mn-ea"/>
                  <a:cs typeface="Arial" pitchFamily="34" charset="0"/>
                </a:defRPr>
              </a:lvl9pPr>
            </a:lstStyle>
            <a:p>
              <a:pPr eaLnBrk="0" hangingPunct="0"/>
              <a:r>
                <a:rPr lang="fr-FR" b="1" dirty="0" smtClean="0"/>
                <a:t>Nucleocapsid</a:t>
              </a:r>
              <a:endParaRPr lang="fr-FR" b="1" dirty="0"/>
            </a:p>
            <a:p>
              <a:pPr eaLnBrk="0" hangingPunct="0"/>
              <a:r>
                <a:rPr lang="fr-FR" b="1" dirty="0"/>
                <a:t>Nucleoprotein (NP)-RNA (7 or 8 segments)</a:t>
              </a:r>
              <a:endParaRPr lang="en-AU" sz="2400" b="1" dirty="0">
                <a:latin typeface="Calibri" pitchFamily="34" charset="0"/>
              </a:endParaRPr>
            </a:p>
          </p:txBody>
        </p:sp>
        <p:sp>
          <p:nvSpPr>
            <p:cNvPr id="45" name="AutoShape 15"/>
            <p:cNvSpPr>
              <a:spLocks/>
            </p:cNvSpPr>
            <p:nvPr/>
          </p:nvSpPr>
          <p:spPr bwMode="auto">
            <a:xfrm>
              <a:off x="1968" y="1953"/>
              <a:ext cx="1702" cy="207"/>
            </a:xfrm>
            <a:prstGeom prst="accentCallout1">
              <a:avLst>
                <a:gd name="adj1" fmla="val 34782"/>
                <a:gd name="adj2" fmla="val -2819"/>
                <a:gd name="adj3" fmla="val 154106"/>
                <a:gd name="adj4" fmla="val -28495"/>
              </a:avLst>
            </a:prstGeom>
            <a:noFill/>
            <a:ln w="38100">
              <a:solidFill>
                <a:srgbClr val="993366"/>
              </a:solidFill>
              <a:miter lim="800000"/>
              <a:headEnd/>
              <a:tailEnd/>
            </a:ln>
            <a:extLst>
              <a:ext uri="{909E8E84-426E-40DD-AFC4-6F175D3DCCD1}">
                <a14:hiddenFill xmlns:a14="http://schemas.microsoft.com/office/drawing/2010/main">
                  <a:solidFill>
                    <a:srgbClr val="FFFFFF"/>
                  </a:solidFill>
                </a14:hiddenFill>
              </a:ext>
            </a:extLst>
          </p:spPr>
          <p:txBody>
            <a:bodyPr/>
            <a:lstStyle>
              <a:defPPr>
                <a:defRPr lang="nl-B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1" hangingPunct="1">
                <a:defRPr kern="1200">
                  <a:solidFill>
                    <a:schemeClr val="tx1"/>
                  </a:solidFill>
                  <a:latin typeface="Arial" pitchFamily="34" charset="0"/>
                  <a:ea typeface="+mn-ea"/>
                  <a:cs typeface="Arial" pitchFamily="34" charset="0"/>
                </a:defRPr>
              </a:lvl6pPr>
              <a:lvl7pPr marL="2743200" algn="l" defTabSz="914400" rtl="0" eaLnBrk="1" latinLnBrk="1" hangingPunct="1">
                <a:defRPr kern="1200">
                  <a:solidFill>
                    <a:schemeClr val="tx1"/>
                  </a:solidFill>
                  <a:latin typeface="Arial" pitchFamily="34" charset="0"/>
                  <a:ea typeface="+mn-ea"/>
                  <a:cs typeface="Arial" pitchFamily="34" charset="0"/>
                </a:defRPr>
              </a:lvl7pPr>
              <a:lvl8pPr marL="3200400" algn="l" defTabSz="914400" rtl="0" eaLnBrk="1" latinLnBrk="1" hangingPunct="1">
                <a:defRPr kern="1200">
                  <a:solidFill>
                    <a:schemeClr val="tx1"/>
                  </a:solidFill>
                  <a:latin typeface="Arial" pitchFamily="34" charset="0"/>
                  <a:ea typeface="+mn-ea"/>
                  <a:cs typeface="Arial" pitchFamily="34" charset="0"/>
                </a:defRPr>
              </a:lvl8pPr>
              <a:lvl9pPr marL="3657600" algn="l" defTabSz="914400" rtl="0" eaLnBrk="1" latinLnBrk="1" hangingPunct="1">
                <a:defRPr kern="1200">
                  <a:solidFill>
                    <a:schemeClr val="tx1"/>
                  </a:solidFill>
                  <a:latin typeface="Arial" pitchFamily="34" charset="0"/>
                  <a:ea typeface="+mn-ea"/>
                  <a:cs typeface="Arial" pitchFamily="34" charset="0"/>
                </a:defRPr>
              </a:lvl9pPr>
            </a:lstStyle>
            <a:p>
              <a:pPr eaLnBrk="0" hangingPunct="0"/>
              <a:r>
                <a:rPr lang="en-US" b="1" dirty="0"/>
                <a:t>Matrix protein (M)</a:t>
              </a:r>
              <a:endParaRPr lang="en-AU" b="1" dirty="0"/>
            </a:p>
          </p:txBody>
        </p:sp>
        <p:sp>
          <p:nvSpPr>
            <p:cNvPr id="46" name="AutoShape 16"/>
            <p:cNvSpPr>
              <a:spLocks/>
            </p:cNvSpPr>
            <p:nvPr/>
          </p:nvSpPr>
          <p:spPr bwMode="auto">
            <a:xfrm>
              <a:off x="1968" y="2400"/>
              <a:ext cx="1702" cy="240"/>
            </a:xfrm>
            <a:prstGeom prst="accentCallout1">
              <a:avLst>
                <a:gd name="adj1" fmla="val 30000"/>
                <a:gd name="adj2" fmla="val -2819"/>
                <a:gd name="adj3" fmla="val 0"/>
                <a:gd name="adj4" fmla="val -22560"/>
              </a:avLst>
            </a:prstGeom>
            <a:noFill/>
            <a:ln w="38100">
              <a:solidFill>
                <a:srgbClr val="993366"/>
              </a:solidFill>
              <a:miter lim="800000"/>
              <a:headEnd/>
              <a:tailEnd/>
            </a:ln>
            <a:extLst>
              <a:ext uri="{909E8E84-426E-40DD-AFC4-6F175D3DCCD1}">
                <a14:hiddenFill xmlns:a14="http://schemas.microsoft.com/office/drawing/2010/main">
                  <a:solidFill>
                    <a:srgbClr val="FFFFFF"/>
                  </a:solidFill>
                </a14:hiddenFill>
              </a:ext>
            </a:extLst>
          </p:spPr>
          <p:txBody>
            <a:bodyPr/>
            <a:lstStyle>
              <a:defPPr>
                <a:defRPr lang="nl-B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1" hangingPunct="1">
                <a:defRPr kern="1200">
                  <a:solidFill>
                    <a:schemeClr val="tx1"/>
                  </a:solidFill>
                  <a:latin typeface="Arial" pitchFamily="34" charset="0"/>
                  <a:ea typeface="+mn-ea"/>
                  <a:cs typeface="Arial" pitchFamily="34" charset="0"/>
                </a:defRPr>
              </a:lvl6pPr>
              <a:lvl7pPr marL="2743200" algn="l" defTabSz="914400" rtl="0" eaLnBrk="1" latinLnBrk="1" hangingPunct="1">
                <a:defRPr kern="1200">
                  <a:solidFill>
                    <a:schemeClr val="tx1"/>
                  </a:solidFill>
                  <a:latin typeface="Arial" pitchFamily="34" charset="0"/>
                  <a:ea typeface="+mn-ea"/>
                  <a:cs typeface="Arial" pitchFamily="34" charset="0"/>
                </a:defRPr>
              </a:lvl7pPr>
              <a:lvl8pPr marL="3200400" algn="l" defTabSz="914400" rtl="0" eaLnBrk="1" latinLnBrk="1" hangingPunct="1">
                <a:defRPr kern="1200">
                  <a:solidFill>
                    <a:schemeClr val="tx1"/>
                  </a:solidFill>
                  <a:latin typeface="Arial" pitchFamily="34" charset="0"/>
                  <a:ea typeface="+mn-ea"/>
                  <a:cs typeface="Arial" pitchFamily="34" charset="0"/>
                </a:defRPr>
              </a:lvl8pPr>
              <a:lvl9pPr marL="3657600" algn="l" defTabSz="914400" rtl="0" eaLnBrk="1" latinLnBrk="1" hangingPunct="1">
                <a:defRPr kern="1200">
                  <a:solidFill>
                    <a:schemeClr val="tx1"/>
                  </a:solidFill>
                  <a:latin typeface="Arial" pitchFamily="34" charset="0"/>
                  <a:ea typeface="+mn-ea"/>
                  <a:cs typeface="Arial" pitchFamily="34" charset="0"/>
                </a:defRPr>
              </a:lvl9pPr>
            </a:lstStyle>
            <a:p>
              <a:pPr eaLnBrk="0" hangingPunct="0"/>
              <a:r>
                <a:rPr lang="en-US" b="1" dirty="0"/>
                <a:t>Lipid bilayer</a:t>
              </a:r>
              <a:endParaRPr lang="en-AU" b="1" dirty="0"/>
            </a:p>
          </p:txBody>
        </p:sp>
        <p:sp>
          <p:nvSpPr>
            <p:cNvPr id="47" name="AutoShape 17"/>
            <p:cNvSpPr>
              <a:spLocks/>
            </p:cNvSpPr>
            <p:nvPr/>
          </p:nvSpPr>
          <p:spPr bwMode="auto">
            <a:xfrm>
              <a:off x="1968" y="2880"/>
              <a:ext cx="1702" cy="240"/>
            </a:xfrm>
            <a:prstGeom prst="accentCallout1">
              <a:avLst>
                <a:gd name="adj1" fmla="val 30000"/>
                <a:gd name="adj2" fmla="val -2819"/>
                <a:gd name="adj3" fmla="val 19167"/>
                <a:gd name="adj4" fmla="val -19505"/>
              </a:avLst>
            </a:prstGeom>
            <a:noFill/>
            <a:ln w="38100">
              <a:solidFill>
                <a:srgbClr val="993366"/>
              </a:solidFill>
              <a:miter lim="800000"/>
              <a:headEnd/>
              <a:tailEnd/>
            </a:ln>
            <a:extLst>
              <a:ext uri="{909E8E84-426E-40DD-AFC4-6F175D3DCCD1}">
                <a14:hiddenFill xmlns:a14="http://schemas.microsoft.com/office/drawing/2010/main">
                  <a:solidFill>
                    <a:srgbClr val="FFFFFF"/>
                  </a:solidFill>
                </a14:hiddenFill>
              </a:ext>
            </a:extLst>
          </p:spPr>
          <p:txBody>
            <a:bodyPr/>
            <a:lstStyle>
              <a:defPPr>
                <a:defRPr lang="nl-B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1" hangingPunct="1">
                <a:defRPr kern="1200">
                  <a:solidFill>
                    <a:schemeClr val="tx1"/>
                  </a:solidFill>
                  <a:latin typeface="Arial" pitchFamily="34" charset="0"/>
                  <a:ea typeface="+mn-ea"/>
                  <a:cs typeface="Arial" pitchFamily="34" charset="0"/>
                </a:defRPr>
              </a:lvl6pPr>
              <a:lvl7pPr marL="2743200" algn="l" defTabSz="914400" rtl="0" eaLnBrk="1" latinLnBrk="1" hangingPunct="1">
                <a:defRPr kern="1200">
                  <a:solidFill>
                    <a:schemeClr val="tx1"/>
                  </a:solidFill>
                  <a:latin typeface="Arial" pitchFamily="34" charset="0"/>
                  <a:ea typeface="+mn-ea"/>
                  <a:cs typeface="Arial" pitchFamily="34" charset="0"/>
                </a:defRPr>
              </a:lvl7pPr>
              <a:lvl8pPr marL="3200400" algn="l" defTabSz="914400" rtl="0" eaLnBrk="1" latinLnBrk="1" hangingPunct="1">
                <a:defRPr kern="1200">
                  <a:solidFill>
                    <a:schemeClr val="tx1"/>
                  </a:solidFill>
                  <a:latin typeface="Arial" pitchFamily="34" charset="0"/>
                  <a:ea typeface="+mn-ea"/>
                  <a:cs typeface="Arial" pitchFamily="34" charset="0"/>
                </a:defRPr>
              </a:lvl8pPr>
              <a:lvl9pPr marL="3657600" algn="l" defTabSz="914400" rtl="0" eaLnBrk="1" latinLnBrk="1" hangingPunct="1">
                <a:defRPr kern="1200">
                  <a:solidFill>
                    <a:schemeClr val="tx1"/>
                  </a:solidFill>
                  <a:latin typeface="Arial" pitchFamily="34" charset="0"/>
                  <a:ea typeface="+mn-ea"/>
                  <a:cs typeface="Arial" pitchFamily="34" charset="0"/>
                </a:defRPr>
              </a:lvl9pPr>
            </a:lstStyle>
            <a:p>
              <a:pPr eaLnBrk="0" hangingPunct="0"/>
              <a:r>
                <a:rPr lang="fr-FR" b="1" dirty="0"/>
                <a:t>Haemaglutinin (HA)</a:t>
              </a:r>
            </a:p>
          </p:txBody>
        </p:sp>
        <p:sp>
          <p:nvSpPr>
            <p:cNvPr id="48" name="AutoShape 18"/>
            <p:cNvSpPr>
              <a:spLocks/>
            </p:cNvSpPr>
            <p:nvPr/>
          </p:nvSpPr>
          <p:spPr bwMode="auto">
            <a:xfrm>
              <a:off x="1968" y="3168"/>
              <a:ext cx="1702" cy="240"/>
            </a:xfrm>
            <a:prstGeom prst="accentCallout1">
              <a:avLst>
                <a:gd name="adj1" fmla="val 30000"/>
                <a:gd name="adj2" fmla="val -2819"/>
                <a:gd name="adj3" fmla="val -40000"/>
                <a:gd name="adj4" fmla="val -25500"/>
              </a:avLst>
            </a:prstGeom>
            <a:noFill/>
            <a:ln w="38100">
              <a:solidFill>
                <a:srgbClr val="993366"/>
              </a:solidFill>
              <a:miter lim="800000"/>
              <a:headEnd/>
              <a:tailEnd/>
            </a:ln>
            <a:extLst>
              <a:ext uri="{909E8E84-426E-40DD-AFC4-6F175D3DCCD1}">
                <a14:hiddenFill xmlns:a14="http://schemas.microsoft.com/office/drawing/2010/main">
                  <a:solidFill>
                    <a:srgbClr val="FFFFFF"/>
                  </a:solidFill>
                </a14:hiddenFill>
              </a:ext>
            </a:extLst>
          </p:spPr>
          <p:txBody>
            <a:bodyPr/>
            <a:lstStyle>
              <a:defPPr>
                <a:defRPr lang="nl-B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1" hangingPunct="1">
                <a:defRPr kern="1200">
                  <a:solidFill>
                    <a:schemeClr val="tx1"/>
                  </a:solidFill>
                  <a:latin typeface="Arial" pitchFamily="34" charset="0"/>
                  <a:ea typeface="+mn-ea"/>
                  <a:cs typeface="Arial" pitchFamily="34" charset="0"/>
                </a:defRPr>
              </a:lvl6pPr>
              <a:lvl7pPr marL="2743200" algn="l" defTabSz="914400" rtl="0" eaLnBrk="1" latinLnBrk="1" hangingPunct="1">
                <a:defRPr kern="1200">
                  <a:solidFill>
                    <a:schemeClr val="tx1"/>
                  </a:solidFill>
                  <a:latin typeface="Arial" pitchFamily="34" charset="0"/>
                  <a:ea typeface="+mn-ea"/>
                  <a:cs typeface="Arial" pitchFamily="34" charset="0"/>
                </a:defRPr>
              </a:lvl7pPr>
              <a:lvl8pPr marL="3200400" algn="l" defTabSz="914400" rtl="0" eaLnBrk="1" latinLnBrk="1" hangingPunct="1">
                <a:defRPr kern="1200">
                  <a:solidFill>
                    <a:schemeClr val="tx1"/>
                  </a:solidFill>
                  <a:latin typeface="Arial" pitchFamily="34" charset="0"/>
                  <a:ea typeface="+mn-ea"/>
                  <a:cs typeface="Arial" pitchFamily="34" charset="0"/>
                </a:defRPr>
              </a:lvl8pPr>
              <a:lvl9pPr marL="3657600" algn="l" defTabSz="914400" rtl="0" eaLnBrk="1" latinLnBrk="1" hangingPunct="1">
                <a:defRPr kern="1200">
                  <a:solidFill>
                    <a:schemeClr val="tx1"/>
                  </a:solidFill>
                  <a:latin typeface="Arial" pitchFamily="34" charset="0"/>
                  <a:ea typeface="+mn-ea"/>
                  <a:cs typeface="Arial" pitchFamily="34" charset="0"/>
                </a:defRPr>
              </a:lvl9pPr>
            </a:lstStyle>
            <a:p>
              <a:pPr eaLnBrk="0" hangingPunct="0"/>
              <a:r>
                <a:rPr lang="fr-FR" b="1" dirty="0"/>
                <a:t>Neuraminidase (NA</a:t>
              </a:r>
              <a:r>
                <a:rPr lang="fr-FR" dirty="0"/>
                <a:t>)</a:t>
              </a:r>
            </a:p>
          </p:txBody>
        </p:sp>
      </p:grpSp>
      <p:sp>
        <p:nvSpPr>
          <p:cNvPr id="3" name="직사각형 2"/>
          <p:cNvSpPr/>
          <p:nvPr/>
        </p:nvSpPr>
        <p:spPr>
          <a:xfrm>
            <a:off x="326532" y="1700808"/>
            <a:ext cx="8421932" cy="923330"/>
          </a:xfrm>
          <a:prstGeom prst="rect">
            <a:avLst/>
          </a:prstGeom>
        </p:spPr>
        <p:txBody>
          <a:bodyPr wrap="square">
            <a:spAutoFit/>
          </a:bodyPr>
          <a:lstStyle/>
          <a:p>
            <a:pPr>
              <a:lnSpc>
                <a:spcPct val="90000"/>
              </a:lnSpc>
            </a:pPr>
            <a:r>
              <a:rPr lang="en-US" altLang="ko-KR" sz="2000" b="1" dirty="0" smtClean="0"/>
              <a:t>Influenza virus : Single-strand </a:t>
            </a:r>
            <a:r>
              <a:rPr lang="en-US" altLang="ko-KR" sz="2000" b="1" dirty="0"/>
              <a:t>RNA </a:t>
            </a:r>
            <a:r>
              <a:rPr lang="en-US" altLang="ko-KR" sz="2000" b="1" dirty="0" smtClean="0"/>
              <a:t>virus : Basic </a:t>
            </a:r>
            <a:r>
              <a:rPr lang="en-US" altLang="ko-KR" sz="2000" b="1" dirty="0"/>
              <a:t>types of influenza </a:t>
            </a:r>
            <a:r>
              <a:rPr lang="en-US" altLang="ko-KR" sz="2000" b="1" dirty="0" smtClean="0"/>
              <a:t>.</a:t>
            </a:r>
            <a:endParaRPr lang="en-US" altLang="ko-KR" sz="2000" b="1" dirty="0"/>
          </a:p>
          <a:p>
            <a:pPr>
              <a:lnSpc>
                <a:spcPct val="90000"/>
              </a:lnSpc>
            </a:pPr>
            <a:r>
              <a:rPr lang="en-US" altLang="ko-KR" sz="2000" b="1" dirty="0"/>
              <a:t>RNA core : 8 gene segments surrounded by a coat of 10(A) or 11(B) </a:t>
            </a:r>
            <a:r>
              <a:rPr lang="en-US" altLang="ko-KR" sz="2000" b="1" dirty="0" smtClean="0"/>
              <a:t>proteins.</a:t>
            </a:r>
            <a:endParaRPr lang="en-US" altLang="ko-KR" sz="2000" b="1" dirty="0"/>
          </a:p>
        </p:txBody>
      </p:sp>
      <p:sp>
        <p:nvSpPr>
          <p:cNvPr id="19" name="AutoShape 9"/>
          <p:cNvSpPr>
            <a:spLocks/>
          </p:cNvSpPr>
          <p:nvPr/>
        </p:nvSpPr>
        <p:spPr bwMode="auto">
          <a:xfrm>
            <a:off x="7723504" y="2919271"/>
            <a:ext cx="232872" cy="797761"/>
          </a:xfrm>
          <a:prstGeom prst="rightBrace">
            <a:avLst>
              <a:gd name="adj1" fmla="val 27778"/>
              <a:gd name="adj2" fmla="val 50000"/>
            </a:avLst>
          </a:prstGeom>
          <a:noFill/>
          <a:ln w="38100">
            <a:solidFill>
              <a:srgbClr val="99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defPPr>
              <a:defRPr lang="nl-BE"/>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1" hangingPunct="1">
              <a:defRPr kern="1200">
                <a:solidFill>
                  <a:schemeClr val="tx1"/>
                </a:solidFill>
                <a:latin typeface="Arial" pitchFamily="34" charset="0"/>
                <a:ea typeface="+mn-ea"/>
                <a:cs typeface="Arial" pitchFamily="34" charset="0"/>
              </a:defRPr>
            </a:lvl6pPr>
            <a:lvl7pPr marL="2743200" algn="l" defTabSz="914400" rtl="0" eaLnBrk="1" latinLnBrk="1" hangingPunct="1">
              <a:defRPr kern="1200">
                <a:solidFill>
                  <a:schemeClr val="tx1"/>
                </a:solidFill>
                <a:latin typeface="Arial" pitchFamily="34" charset="0"/>
                <a:ea typeface="+mn-ea"/>
                <a:cs typeface="Arial" pitchFamily="34" charset="0"/>
              </a:defRPr>
            </a:lvl7pPr>
            <a:lvl8pPr marL="3200400" algn="l" defTabSz="914400" rtl="0" eaLnBrk="1" latinLnBrk="1" hangingPunct="1">
              <a:defRPr kern="1200">
                <a:solidFill>
                  <a:schemeClr val="tx1"/>
                </a:solidFill>
                <a:latin typeface="Arial" pitchFamily="34" charset="0"/>
                <a:ea typeface="+mn-ea"/>
                <a:cs typeface="Arial" pitchFamily="34" charset="0"/>
              </a:defRPr>
            </a:lvl8pPr>
            <a:lvl9pPr marL="3657600" algn="l" defTabSz="914400" rtl="0" eaLnBrk="1" latinLnBrk="1" hangingPunct="1">
              <a:defRPr kern="1200">
                <a:solidFill>
                  <a:schemeClr val="tx1"/>
                </a:solidFill>
                <a:latin typeface="Arial" pitchFamily="34" charset="0"/>
                <a:ea typeface="+mn-ea"/>
                <a:cs typeface="Arial" pitchFamily="34" charset="0"/>
              </a:defRPr>
            </a:lvl9pPr>
          </a:lstStyle>
          <a:p>
            <a:pPr algn="ctr"/>
            <a:endParaRPr lang="en-GB" sz="2400">
              <a:latin typeface="Calibri" pitchFamily="34" charset="0"/>
            </a:endParaRPr>
          </a:p>
        </p:txBody>
      </p:sp>
    </p:spTree>
    <p:extLst>
      <p:ext uri="{BB962C8B-B14F-4D97-AF65-F5344CB8AC3E}">
        <p14:creationId xmlns:p14="http://schemas.microsoft.com/office/powerpoint/2010/main" val="5082109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250825" y="274638"/>
            <a:ext cx="8229600" cy="1143000"/>
          </a:xfrm>
        </p:spPr>
        <p:txBody>
          <a:bodyPr/>
          <a:lstStyle/>
          <a:p>
            <a:pPr algn="l"/>
            <a:r>
              <a:rPr lang="en-US" dirty="0" smtClean="0"/>
              <a:t>       Surface glycoproteins</a:t>
            </a:r>
            <a:endParaRPr lang="en-AU" dirty="0" smtClean="0"/>
          </a:p>
        </p:txBody>
      </p:sp>
      <p:sp>
        <p:nvSpPr>
          <p:cNvPr id="5123" name="Rectangle 3"/>
          <p:cNvSpPr>
            <a:spLocks noGrp="1" noChangeArrowheads="1"/>
          </p:cNvSpPr>
          <p:nvPr>
            <p:ph type="body" idx="1"/>
          </p:nvPr>
        </p:nvSpPr>
        <p:spPr>
          <a:xfrm>
            <a:off x="539552" y="1628800"/>
            <a:ext cx="8064896" cy="4464496"/>
          </a:xfrm>
        </p:spPr>
        <p:txBody>
          <a:bodyPr/>
          <a:lstStyle/>
          <a:p>
            <a:pPr marL="0" indent="0">
              <a:buNone/>
            </a:pPr>
            <a:r>
              <a:rPr lang="en-US" sz="2400" dirty="0" err="1" smtClean="0"/>
              <a:t>Hemagglutinin</a:t>
            </a:r>
            <a:endParaRPr lang="en-US" sz="2400" dirty="0" smtClean="0"/>
          </a:p>
          <a:p>
            <a:pPr marL="457200" lvl="1" indent="0">
              <a:buNone/>
            </a:pPr>
            <a:r>
              <a:rPr lang="en-US" sz="2200" dirty="0" smtClean="0"/>
              <a:t>H or HA.</a:t>
            </a:r>
          </a:p>
          <a:p>
            <a:pPr marL="457200" lvl="1" indent="0">
              <a:buNone/>
            </a:pPr>
            <a:r>
              <a:rPr lang="en-US" sz="2200" dirty="0" smtClean="0"/>
              <a:t>responsible for pathogenicity of the virus.</a:t>
            </a:r>
          </a:p>
          <a:p>
            <a:pPr marL="457200" lvl="1" indent="0">
              <a:buNone/>
            </a:pPr>
            <a:r>
              <a:rPr lang="en-US" sz="2200" u="sng" dirty="0" smtClean="0"/>
              <a:t>allows virus to adhere to infected cells. </a:t>
            </a:r>
          </a:p>
          <a:p>
            <a:pPr marL="457200" lvl="1" indent="0">
              <a:buNone/>
            </a:pPr>
            <a:r>
              <a:rPr lang="en-US" sz="2200" u="sng" dirty="0" smtClean="0"/>
              <a:t>main determinant of immunity.</a:t>
            </a:r>
          </a:p>
          <a:p>
            <a:pPr marL="0" indent="0">
              <a:buNone/>
            </a:pPr>
            <a:r>
              <a:rPr lang="en-US" sz="2400" dirty="0" smtClean="0"/>
              <a:t>Neuraminidase</a:t>
            </a:r>
          </a:p>
          <a:p>
            <a:pPr marL="457200" lvl="1" indent="0">
              <a:buNone/>
            </a:pPr>
            <a:r>
              <a:rPr lang="en-US" sz="2200" dirty="0" smtClean="0"/>
              <a:t>N or NA.</a:t>
            </a:r>
          </a:p>
          <a:p>
            <a:pPr marL="457200" lvl="1" indent="0">
              <a:buNone/>
            </a:pPr>
            <a:r>
              <a:rPr lang="en-US" sz="2200" dirty="0" smtClean="0"/>
              <a:t>allows release of newly formed viruses from the host cells.</a:t>
            </a:r>
          </a:p>
          <a:p>
            <a:pPr marL="457200" lvl="1" indent="0">
              <a:buNone/>
            </a:pPr>
            <a:r>
              <a:rPr lang="en-US" sz="2200" dirty="0"/>
              <a:t>m</a:t>
            </a:r>
            <a:r>
              <a:rPr lang="en-US" sz="2200" dirty="0" smtClean="0"/>
              <a:t>ain determinant of disease severity.</a:t>
            </a:r>
            <a:endParaRPr lang="en-AU" sz="2200" dirty="0" smtClean="0"/>
          </a:p>
        </p:txBody>
      </p:sp>
      <p:grpSp>
        <p:nvGrpSpPr>
          <p:cNvPr id="4" name="그룹 3"/>
          <p:cNvGrpSpPr>
            <a:grpSpLocks/>
          </p:cNvGrpSpPr>
          <p:nvPr/>
        </p:nvGrpSpPr>
        <p:grpSpPr bwMode="auto">
          <a:xfrm>
            <a:off x="6228184" y="1772816"/>
            <a:ext cx="2450731" cy="2470200"/>
            <a:chOff x="818684" y="1905000"/>
            <a:chExt cx="3407810" cy="3276600"/>
          </a:xfrm>
        </p:grpSpPr>
        <p:pic>
          <p:nvPicPr>
            <p:cNvPr id="5" name="Picture 8" descr="mcb3_7_H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8684" y="1905000"/>
              <a:ext cx="340781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모서리가 둥근 직사각형 5"/>
            <p:cNvSpPr>
              <a:spLocks noChangeArrowheads="1"/>
            </p:cNvSpPr>
            <p:nvPr/>
          </p:nvSpPr>
          <p:spPr bwMode="auto">
            <a:xfrm>
              <a:off x="1291135" y="2104340"/>
              <a:ext cx="360000" cy="216000"/>
            </a:xfrm>
            <a:prstGeom prst="roundRect">
              <a:avLst>
                <a:gd name="adj" fmla="val 16667"/>
              </a:avLst>
            </a:prstGeom>
            <a:solidFill>
              <a:schemeClr val="tx1"/>
            </a:solidFill>
            <a:ln w="9525" algn="ctr">
              <a:solidFill>
                <a:schemeClr val="tx1"/>
              </a:solidFill>
              <a:round/>
              <a:headEnd/>
              <a:tailEnd/>
            </a:ln>
          </p:spPr>
          <p:txBody>
            <a:bodyPr/>
            <a:lstStyle>
              <a:defPPr>
                <a:defRPr lang="ko-KR"/>
              </a:defPPr>
              <a:lvl1pPr algn="l" rtl="0" fontAlgn="base" latinLnBrk="1">
                <a:spcBef>
                  <a:spcPct val="0"/>
                </a:spcBef>
                <a:spcAft>
                  <a:spcPct val="0"/>
                </a:spcAft>
                <a:defRPr kumimoji="1" sz="2800" b="1" kern="1200">
                  <a:solidFill>
                    <a:schemeClr val="tx1"/>
                  </a:solidFill>
                  <a:latin typeface="굴림" pitchFamily="50" charset="-127"/>
                  <a:ea typeface="굴림" pitchFamily="50" charset="-127"/>
                  <a:cs typeface="+mn-cs"/>
                </a:defRPr>
              </a:lvl1pPr>
              <a:lvl2pPr marL="457200" algn="l" rtl="0" fontAlgn="base" latinLnBrk="1">
                <a:spcBef>
                  <a:spcPct val="0"/>
                </a:spcBef>
                <a:spcAft>
                  <a:spcPct val="0"/>
                </a:spcAft>
                <a:defRPr kumimoji="1" sz="2800" b="1" kern="1200">
                  <a:solidFill>
                    <a:schemeClr val="tx1"/>
                  </a:solidFill>
                  <a:latin typeface="굴림" pitchFamily="50" charset="-127"/>
                  <a:ea typeface="굴림" pitchFamily="50" charset="-127"/>
                  <a:cs typeface="+mn-cs"/>
                </a:defRPr>
              </a:lvl2pPr>
              <a:lvl3pPr marL="914400" algn="l" rtl="0" fontAlgn="base" latinLnBrk="1">
                <a:spcBef>
                  <a:spcPct val="0"/>
                </a:spcBef>
                <a:spcAft>
                  <a:spcPct val="0"/>
                </a:spcAft>
                <a:defRPr kumimoji="1" sz="2800" b="1" kern="1200">
                  <a:solidFill>
                    <a:schemeClr val="tx1"/>
                  </a:solidFill>
                  <a:latin typeface="굴림" pitchFamily="50" charset="-127"/>
                  <a:ea typeface="굴림" pitchFamily="50" charset="-127"/>
                  <a:cs typeface="+mn-cs"/>
                </a:defRPr>
              </a:lvl3pPr>
              <a:lvl4pPr marL="1371600" algn="l" rtl="0" fontAlgn="base" latinLnBrk="1">
                <a:spcBef>
                  <a:spcPct val="0"/>
                </a:spcBef>
                <a:spcAft>
                  <a:spcPct val="0"/>
                </a:spcAft>
                <a:defRPr kumimoji="1" sz="2800" b="1" kern="1200">
                  <a:solidFill>
                    <a:schemeClr val="tx1"/>
                  </a:solidFill>
                  <a:latin typeface="굴림" pitchFamily="50" charset="-127"/>
                  <a:ea typeface="굴림" pitchFamily="50" charset="-127"/>
                  <a:cs typeface="+mn-cs"/>
                </a:defRPr>
              </a:lvl4pPr>
              <a:lvl5pPr marL="1828800" algn="l" rtl="0" fontAlgn="base" latinLnBrk="1">
                <a:spcBef>
                  <a:spcPct val="0"/>
                </a:spcBef>
                <a:spcAft>
                  <a:spcPct val="0"/>
                </a:spcAft>
                <a:defRPr kumimoji="1" sz="2800" b="1" kern="1200">
                  <a:solidFill>
                    <a:schemeClr val="tx1"/>
                  </a:solidFill>
                  <a:latin typeface="굴림" pitchFamily="50" charset="-127"/>
                  <a:ea typeface="굴림" pitchFamily="50" charset="-127"/>
                  <a:cs typeface="+mn-cs"/>
                </a:defRPr>
              </a:lvl5pPr>
              <a:lvl6pPr marL="2286000" algn="l" defTabSz="914400" rtl="0" eaLnBrk="1" latinLnBrk="1" hangingPunct="1">
                <a:defRPr kumimoji="1" sz="2800" b="1" kern="1200">
                  <a:solidFill>
                    <a:schemeClr val="tx1"/>
                  </a:solidFill>
                  <a:latin typeface="굴림" pitchFamily="50" charset="-127"/>
                  <a:ea typeface="굴림" pitchFamily="50" charset="-127"/>
                  <a:cs typeface="+mn-cs"/>
                </a:defRPr>
              </a:lvl6pPr>
              <a:lvl7pPr marL="2743200" algn="l" defTabSz="914400" rtl="0" eaLnBrk="1" latinLnBrk="1" hangingPunct="1">
                <a:defRPr kumimoji="1" sz="2800" b="1" kern="1200">
                  <a:solidFill>
                    <a:schemeClr val="tx1"/>
                  </a:solidFill>
                  <a:latin typeface="굴림" pitchFamily="50" charset="-127"/>
                  <a:ea typeface="굴림" pitchFamily="50" charset="-127"/>
                  <a:cs typeface="+mn-cs"/>
                </a:defRPr>
              </a:lvl7pPr>
              <a:lvl8pPr marL="3200400" algn="l" defTabSz="914400" rtl="0" eaLnBrk="1" latinLnBrk="1" hangingPunct="1">
                <a:defRPr kumimoji="1" sz="2800" b="1" kern="1200">
                  <a:solidFill>
                    <a:schemeClr val="tx1"/>
                  </a:solidFill>
                  <a:latin typeface="굴림" pitchFamily="50" charset="-127"/>
                  <a:ea typeface="굴림" pitchFamily="50" charset="-127"/>
                  <a:cs typeface="+mn-cs"/>
                </a:defRPr>
              </a:lvl8pPr>
              <a:lvl9pPr marL="3657600" algn="l" defTabSz="914400" rtl="0" eaLnBrk="1" latinLnBrk="1" hangingPunct="1">
                <a:defRPr kumimoji="1" sz="2800" b="1" kern="1200">
                  <a:solidFill>
                    <a:schemeClr val="tx1"/>
                  </a:solidFill>
                  <a:latin typeface="굴림" pitchFamily="50" charset="-127"/>
                  <a:ea typeface="굴림" pitchFamily="50" charset="-127"/>
                  <a:cs typeface="+mn-cs"/>
                </a:defRPr>
              </a:lvl9pPr>
            </a:lstStyle>
            <a:p>
              <a:r>
                <a:rPr lang="en-US" altLang="ko-KR" sz="800">
                  <a:solidFill>
                    <a:schemeClr val="bg1"/>
                  </a:solidFill>
                </a:rPr>
                <a:t>HA1</a:t>
              </a:r>
            </a:p>
          </p:txBody>
        </p:sp>
        <p:sp>
          <p:nvSpPr>
            <p:cNvPr id="7" name="모서리가 둥근 직사각형 6"/>
            <p:cNvSpPr>
              <a:spLocks noChangeArrowheads="1"/>
            </p:cNvSpPr>
            <p:nvPr/>
          </p:nvSpPr>
          <p:spPr bwMode="auto">
            <a:xfrm>
              <a:off x="1295400" y="4267200"/>
              <a:ext cx="360000" cy="216000"/>
            </a:xfrm>
            <a:prstGeom prst="roundRect">
              <a:avLst>
                <a:gd name="adj" fmla="val 16667"/>
              </a:avLst>
            </a:prstGeom>
            <a:solidFill>
              <a:schemeClr val="tx1"/>
            </a:solidFill>
            <a:ln w="9525" algn="ctr">
              <a:solidFill>
                <a:schemeClr val="tx1"/>
              </a:solidFill>
              <a:round/>
              <a:headEnd/>
              <a:tailEnd/>
            </a:ln>
          </p:spPr>
          <p:txBody>
            <a:bodyPr/>
            <a:lstStyle>
              <a:defPPr>
                <a:defRPr lang="ko-KR"/>
              </a:defPPr>
              <a:lvl1pPr algn="l" rtl="0" fontAlgn="base" latinLnBrk="1">
                <a:spcBef>
                  <a:spcPct val="0"/>
                </a:spcBef>
                <a:spcAft>
                  <a:spcPct val="0"/>
                </a:spcAft>
                <a:defRPr kumimoji="1" sz="2800" b="1" kern="1200">
                  <a:solidFill>
                    <a:schemeClr val="tx1"/>
                  </a:solidFill>
                  <a:latin typeface="굴림" pitchFamily="50" charset="-127"/>
                  <a:ea typeface="굴림" pitchFamily="50" charset="-127"/>
                  <a:cs typeface="+mn-cs"/>
                </a:defRPr>
              </a:lvl1pPr>
              <a:lvl2pPr marL="457200" algn="l" rtl="0" fontAlgn="base" latinLnBrk="1">
                <a:spcBef>
                  <a:spcPct val="0"/>
                </a:spcBef>
                <a:spcAft>
                  <a:spcPct val="0"/>
                </a:spcAft>
                <a:defRPr kumimoji="1" sz="2800" b="1" kern="1200">
                  <a:solidFill>
                    <a:schemeClr val="tx1"/>
                  </a:solidFill>
                  <a:latin typeface="굴림" pitchFamily="50" charset="-127"/>
                  <a:ea typeface="굴림" pitchFamily="50" charset="-127"/>
                  <a:cs typeface="+mn-cs"/>
                </a:defRPr>
              </a:lvl2pPr>
              <a:lvl3pPr marL="914400" algn="l" rtl="0" fontAlgn="base" latinLnBrk="1">
                <a:spcBef>
                  <a:spcPct val="0"/>
                </a:spcBef>
                <a:spcAft>
                  <a:spcPct val="0"/>
                </a:spcAft>
                <a:defRPr kumimoji="1" sz="2800" b="1" kern="1200">
                  <a:solidFill>
                    <a:schemeClr val="tx1"/>
                  </a:solidFill>
                  <a:latin typeface="굴림" pitchFamily="50" charset="-127"/>
                  <a:ea typeface="굴림" pitchFamily="50" charset="-127"/>
                  <a:cs typeface="+mn-cs"/>
                </a:defRPr>
              </a:lvl3pPr>
              <a:lvl4pPr marL="1371600" algn="l" rtl="0" fontAlgn="base" latinLnBrk="1">
                <a:spcBef>
                  <a:spcPct val="0"/>
                </a:spcBef>
                <a:spcAft>
                  <a:spcPct val="0"/>
                </a:spcAft>
                <a:defRPr kumimoji="1" sz="2800" b="1" kern="1200">
                  <a:solidFill>
                    <a:schemeClr val="tx1"/>
                  </a:solidFill>
                  <a:latin typeface="굴림" pitchFamily="50" charset="-127"/>
                  <a:ea typeface="굴림" pitchFamily="50" charset="-127"/>
                  <a:cs typeface="+mn-cs"/>
                </a:defRPr>
              </a:lvl4pPr>
              <a:lvl5pPr marL="1828800" algn="l" rtl="0" fontAlgn="base" latinLnBrk="1">
                <a:spcBef>
                  <a:spcPct val="0"/>
                </a:spcBef>
                <a:spcAft>
                  <a:spcPct val="0"/>
                </a:spcAft>
                <a:defRPr kumimoji="1" sz="2800" b="1" kern="1200">
                  <a:solidFill>
                    <a:schemeClr val="tx1"/>
                  </a:solidFill>
                  <a:latin typeface="굴림" pitchFamily="50" charset="-127"/>
                  <a:ea typeface="굴림" pitchFamily="50" charset="-127"/>
                  <a:cs typeface="+mn-cs"/>
                </a:defRPr>
              </a:lvl5pPr>
              <a:lvl6pPr marL="2286000" algn="l" defTabSz="914400" rtl="0" eaLnBrk="1" latinLnBrk="1" hangingPunct="1">
                <a:defRPr kumimoji="1" sz="2800" b="1" kern="1200">
                  <a:solidFill>
                    <a:schemeClr val="tx1"/>
                  </a:solidFill>
                  <a:latin typeface="굴림" pitchFamily="50" charset="-127"/>
                  <a:ea typeface="굴림" pitchFamily="50" charset="-127"/>
                  <a:cs typeface="+mn-cs"/>
                </a:defRPr>
              </a:lvl6pPr>
              <a:lvl7pPr marL="2743200" algn="l" defTabSz="914400" rtl="0" eaLnBrk="1" latinLnBrk="1" hangingPunct="1">
                <a:defRPr kumimoji="1" sz="2800" b="1" kern="1200">
                  <a:solidFill>
                    <a:schemeClr val="tx1"/>
                  </a:solidFill>
                  <a:latin typeface="굴림" pitchFamily="50" charset="-127"/>
                  <a:ea typeface="굴림" pitchFamily="50" charset="-127"/>
                  <a:cs typeface="+mn-cs"/>
                </a:defRPr>
              </a:lvl7pPr>
              <a:lvl8pPr marL="3200400" algn="l" defTabSz="914400" rtl="0" eaLnBrk="1" latinLnBrk="1" hangingPunct="1">
                <a:defRPr kumimoji="1" sz="2800" b="1" kern="1200">
                  <a:solidFill>
                    <a:schemeClr val="tx1"/>
                  </a:solidFill>
                  <a:latin typeface="굴림" pitchFamily="50" charset="-127"/>
                  <a:ea typeface="굴림" pitchFamily="50" charset="-127"/>
                  <a:cs typeface="+mn-cs"/>
                </a:defRPr>
              </a:lvl8pPr>
              <a:lvl9pPr marL="3657600" algn="l" defTabSz="914400" rtl="0" eaLnBrk="1" latinLnBrk="1" hangingPunct="1">
                <a:defRPr kumimoji="1" sz="2800" b="1" kern="1200">
                  <a:solidFill>
                    <a:schemeClr val="tx1"/>
                  </a:solidFill>
                  <a:latin typeface="굴림" pitchFamily="50" charset="-127"/>
                  <a:ea typeface="굴림" pitchFamily="50" charset="-127"/>
                  <a:cs typeface="+mn-cs"/>
                </a:defRPr>
              </a:lvl9pPr>
            </a:lstStyle>
            <a:p>
              <a:r>
                <a:rPr lang="en-US" altLang="ko-KR" sz="800">
                  <a:solidFill>
                    <a:schemeClr val="bg1"/>
                  </a:solidFill>
                </a:rPr>
                <a:t>HA2</a:t>
              </a:r>
            </a:p>
          </p:txBody>
        </p:sp>
      </p:grpSp>
    </p:spTree>
    <p:extLst>
      <p:ext uri="{BB962C8B-B14F-4D97-AF65-F5344CB8AC3E}">
        <p14:creationId xmlns:p14="http://schemas.microsoft.com/office/powerpoint/2010/main" val="31476570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
          <p:cNvSpPr>
            <a:spLocks noGrp="1" noChangeArrowheads="1"/>
          </p:cNvSpPr>
          <p:nvPr>
            <p:ph type="title"/>
          </p:nvPr>
        </p:nvSpPr>
        <p:spPr>
          <a:xfrm>
            <a:off x="629294" y="228600"/>
            <a:ext cx="7831138" cy="1143000"/>
          </a:xfrm>
        </p:spPr>
        <p:txBody>
          <a:bodyPr>
            <a:normAutofit/>
          </a:bodyPr>
          <a:lstStyle/>
          <a:p>
            <a:r>
              <a:rPr lang="en-US" sz="4000" dirty="0" smtClean="0"/>
              <a:t>Influenza A virus </a:t>
            </a:r>
            <a:endParaRPr lang="en-AU" sz="4000" dirty="0" smtClean="0"/>
          </a:p>
        </p:txBody>
      </p:sp>
      <p:sp>
        <p:nvSpPr>
          <p:cNvPr id="8195" name="Rectangle 3"/>
          <p:cNvSpPr>
            <a:spLocks noGrp="1" noChangeArrowheads="1"/>
          </p:cNvSpPr>
          <p:nvPr>
            <p:ph type="body" idx="1"/>
          </p:nvPr>
        </p:nvSpPr>
        <p:spPr/>
        <p:txBody>
          <a:bodyPr/>
          <a:lstStyle/>
          <a:p>
            <a:pPr>
              <a:lnSpc>
                <a:spcPct val="90000"/>
              </a:lnSpc>
              <a:buFontTx/>
              <a:buNone/>
            </a:pPr>
            <a:r>
              <a:rPr lang="en-US" sz="2800" u="sng" dirty="0" smtClean="0">
                <a:solidFill>
                  <a:schemeClr val="tx1"/>
                </a:solidFill>
              </a:rPr>
              <a:t>Influenza A viruses-	16 HA types</a:t>
            </a:r>
          </a:p>
          <a:p>
            <a:pPr>
              <a:lnSpc>
                <a:spcPct val="90000"/>
              </a:lnSpc>
              <a:buFontTx/>
              <a:buNone/>
            </a:pPr>
            <a:r>
              <a:rPr lang="en-US" sz="2800" dirty="0" smtClean="0">
                <a:solidFill>
                  <a:schemeClr val="tx1"/>
                </a:solidFill>
              </a:rPr>
              <a:t>				           </a:t>
            </a:r>
            <a:r>
              <a:rPr lang="en-US" sz="2800" u="sng" dirty="0" smtClean="0">
                <a:solidFill>
                  <a:schemeClr val="tx1"/>
                </a:solidFill>
              </a:rPr>
              <a:t>9 NA types</a:t>
            </a:r>
          </a:p>
          <a:p>
            <a:pPr>
              <a:lnSpc>
                <a:spcPct val="90000"/>
              </a:lnSpc>
              <a:buFontTx/>
              <a:buNone/>
            </a:pPr>
            <a:r>
              <a:rPr lang="en-US" sz="2800" dirty="0" smtClean="0">
                <a:solidFill>
                  <a:schemeClr val="tx1"/>
                </a:solidFill>
              </a:rPr>
              <a:t>Species affected - humans, pigs, horses, birds, </a:t>
            </a:r>
          </a:p>
          <a:p>
            <a:pPr>
              <a:lnSpc>
                <a:spcPct val="90000"/>
              </a:lnSpc>
              <a:buFontTx/>
              <a:buNone/>
            </a:pPr>
            <a:r>
              <a:rPr lang="en-US" sz="2800" dirty="0">
                <a:solidFill>
                  <a:schemeClr val="tx1"/>
                </a:solidFill>
              </a:rPr>
              <a:t> </a:t>
            </a:r>
            <a:r>
              <a:rPr lang="en-US" sz="2800" dirty="0" smtClean="0">
                <a:solidFill>
                  <a:schemeClr val="tx1"/>
                </a:solidFill>
              </a:rPr>
              <a:t>                             marine mammals</a:t>
            </a:r>
          </a:p>
          <a:p>
            <a:pPr>
              <a:lnSpc>
                <a:spcPct val="90000"/>
              </a:lnSpc>
              <a:buFontTx/>
              <a:buNone/>
            </a:pPr>
            <a:r>
              <a:rPr lang="en-US" sz="2800" dirty="0" smtClean="0">
                <a:solidFill>
                  <a:schemeClr val="tx1"/>
                </a:solidFill>
              </a:rPr>
              <a:t>Humans-		           3 HA types (H1, H2, H3) </a:t>
            </a:r>
          </a:p>
          <a:p>
            <a:pPr>
              <a:lnSpc>
                <a:spcPct val="90000"/>
              </a:lnSpc>
              <a:buFontTx/>
              <a:buNone/>
            </a:pPr>
            <a:r>
              <a:rPr lang="en-US" sz="2800" dirty="0" smtClean="0">
                <a:solidFill>
                  <a:schemeClr val="tx1"/>
                </a:solidFill>
              </a:rPr>
              <a:t>				           3 NA types (N1, N2, N8)</a:t>
            </a:r>
          </a:p>
          <a:p>
            <a:pPr>
              <a:lnSpc>
                <a:spcPct val="90000"/>
              </a:lnSpc>
              <a:buFontTx/>
              <a:buNone/>
            </a:pPr>
            <a:endParaRPr lang="en-US" sz="2800" dirty="0" smtClean="0">
              <a:solidFill>
                <a:schemeClr val="tx1"/>
              </a:solidFill>
            </a:endParaRPr>
          </a:p>
          <a:p>
            <a:pPr>
              <a:lnSpc>
                <a:spcPct val="90000"/>
              </a:lnSpc>
              <a:buFontTx/>
              <a:buNone/>
            </a:pPr>
            <a:r>
              <a:rPr lang="en-US" sz="2800" dirty="0" smtClean="0">
                <a:solidFill>
                  <a:schemeClr val="tx1"/>
                </a:solidFill>
              </a:rPr>
              <a:t>Birds	-		           all HA types</a:t>
            </a:r>
          </a:p>
          <a:p>
            <a:pPr>
              <a:lnSpc>
                <a:spcPct val="90000"/>
              </a:lnSpc>
              <a:buFontTx/>
              <a:buNone/>
            </a:pPr>
            <a:r>
              <a:rPr lang="en-US" sz="2800" dirty="0" smtClean="0">
                <a:solidFill>
                  <a:schemeClr val="tx1"/>
                </a:solidFill>
              </a:rPr>
              <a:t>				           all NA types</a:t>
            </a:r>
            <a:endParaRPr lang="en-AU" sz="2800" dirty="0" smtClean="0">
              <a:solidFill>
                <a:schemeClr val="tx1"/>
              </a:solidFill>
            </a:endParaRPr>
          </a:p>
        </p:txBody>
      </p:sp>
    </p:spTree>
    <p:extLst>
      <p:ext uri="{BB962C8B-B14F-4D97-AF65-F5344CB8AC3E}">
        <p14:creationId xmlns:p14="http://schemas.microsoft.com/office/powerpoint/2010/main" val="10929480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4.bp.blogspot.com/-Jg5Sl6njrqc/UDM7h-V9kaI/AAAAAAAADD0/x18daZrbTug/s1600/tamiflu+MO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88640"/>
            <a:ext cx="8424936" cy="63100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81530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632" y="116632"/>
            <a:ext cx="6552728" cy="659732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92962525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
          <p:cNvSpPr>
            <a:spLocks noGrp="1" noChangeArrowheads="1"/>
          </p:cNvSpPr>
          <p:nvPr>
            <p:ph type="title"/>
          </p:nvPr>
        </p:nvSpPr>
        <p:spPr>
          <a:xfrm>
            <a:off x="629294" y="228600"/>
            <a:ext cx="7831138" cy="1143000"/>
          </a:xfrm>
        </p:spPr>
        <p:txBody>
          <a:bodyPr>
            <a:normAutofit/>
          </a:bodyPr>
          <a:lstStyle/>
          <a:p>
            <a:pPr algn="l"/>
            <a:r>
              <a:rPr lang="en-US" sz="4000" dirty="0" smtClean="0"/>
              <a:t>           Antigenic variation </a:t>
            </a:r>
            <a:endParaRPr lang="en-AU" sz="4000" dirty="0" smtClean="0"/>
          </a:p>
        </p:txBody>
      </p:sp>
      <p:sp>
        <p:nvSpPr>
          <p:cNvPr id="8195" name="Rectangle 3"/>
          <p:cNvSpPr>
            <a:spLocks noGrp="1" noChangeArrowheads="1"/>
          </p:cNvSpPr>
          <p:nvPr>
            <p:ph type="body" idx="1"/>
          </p:nvPr>
        </p:nvSpPr>
        <p:spPr>
          <a:xfrm>
            <a:off x="323528" y="1600200"/>
            <a:ext cx="8496944" cy="4925144"/>
          </a:xfrm>
        </p:spPr>
        <p:txBody>
          <a:bodyPr/>
          <a:lstStyle/>
          <a:p>
            <a:pPr>
              <a:lnSpc>
                <a:spcPct val="90000"/>
              </a:lnSpc>
              <a:buFontTx/>
              <a:buNone/>
            </a:pPr>
            <a:r>
              <a:rPr lang="en-US" altLang="ko-KR" sz="2800" b="1" u="sng" dirty="0" smtClean="0">
                <a:solidFill>
                  <a:schemeClr val="tx1"/>
                </a:solidFill>
              </a:rPr>
              <a:t>Antigenic drift </a:t>
            </a:r>
            <a:r>
              <a:rPr lang="en-US" altLang="ko-KR" sz="2800" b="1" dirty="0" smtClean="0">
                <a:solidFill>
                  <a:schemeClr val="tx1"/>
                </a:solidFill>
              </a:rPr>
              <a:t>:</a:t>
            </a:r>
            <a:r>
              <a:rPr lang="ko-KR" altLang="en-US" sz="2800" dirty="0" smtClean="0">
                <a:solidFill>
                  <a:schemeClr val="tx1"/>
                </a:solidFill>
              </a:rPr>
              <a:t> 복제과정 중 </a:t>
            </a:r>
            <a:r>
              <a:rPr lang="en-US" altLang="ko-KR" sz="2800" u="sng" dirty="0" smtClean="0">
                <a:solidFill>
                  <a:schemeClr val="tx1"/>
                </a:solidFill>
              </a:rPr>
              <a:t>spontaneous </a:t>
            </a:r>
          </a:p>
          <a:p>
            <a:pPr>
              <a:lnSpc>
                <a:spcPct val="90000"/>
              </a:lnSpc>
              <a:buFontTx/>
              <a:buNone/>
            </a:pPr>
            <a:r>
              <a:rPr lang="en-US" altLang="ko-KR" sz="2800" u="sng" dirty="0" smtClean="0">
                <a:solidFill>
                  <a:schemeClr val="tx1"/>
                </a:solidFill>
              </a:rPr>
              <a:t>mutation</a:t>
            </a:r>
            <a:r>
              <a:rPr lang="ko-KR" altLang="en-US" sz="2800" dirty="0">
                <a:solidFill>
                  <a:schemeClr val="tx1"/>
                </a:solidFill>
              </a:rPr>
              <a:t>에 의해 유발되며</a:t>
            </a:r>
            <a:r>
              <a:rPr lang="en-US" altLang="ko-KR" sz="2800" dirty="0">
                <a:solidFill>
                  <a:schemeClr val="tx1"/>
                </a:solidFill>
              </a:rPr>
              <a:t>, </a:t>
            </a:r>
            <a:r>
              <a:rPr lang="ko-KR" altLang="en-US" sz="2800" dirty="0" smtClean="0">
                <a:solidFill>
                  <a:schemeClr val="tx1"/>
                </a:solidFill>
              </a:rPr>
              <a:t>기존의 </a:t>
            </a:r>
            <a:r>
              <a:rPr lang="en-US" altLang="ko-KR" sz="2800" dirty="0" smtClean="0">
                <a:solidFill>
                  <a:schemeClr val="tx1"/>
                </a:solidFill>
              </a:rPr>
              <a:t>(</a:t>
            </a:r>
            <a:r>
              <a:rPr lang="en-US" altLang="ko-KR" sz="2800" dirty="0">
                <a:solidFill>
                  <a:schemeClr val="tx1"/>
                </a:solidFill>
              </a:rPr>
              <a:t>preexisting) </a:t>
            </a:r>
            <a:r>
              <a:rPr lang="ko-KR" altLang="en-US" sz="2800" dirty="0" smtClean="0">
                <a:solidFill>
                  <a:schemeClr val="tx1"/>
                </a:solidFill>
              </a:rPr>
              <a:t>면역</a:t>
            </a:r>
            <a:endParaRPr lang="en-US" altLang="ko-KR" sz="2800" dirty="0" smtClean="0">
              <a:solidFill>
                <a:schemeClr val="tx1"/>
              </a:solidFill>
            </a:endParaRPr>
          </a:p>
          <a:p>
            <a:pPr marL="0" indent="0" eaLnBrk="1" hangingPunct="1">
              <a:buFontTx/>
              <a:buNone/>
            </a:pPr>
            <a:r>
              <a:rPr lang="ko-KR" altLang="en-US" sz="2800" dirty="0" smtClean="0">
                <a:solidFill>
                  <a:schemeClr val="tx1"/>
                </a:solidFill>
              </a:rPr>
              <a:t>반응에 </a:t>
            </a:r>
            <a:r>
              <a:rPr lang="ko-KR" altLang="en-US" sz="2800" dirty="0">
                <a:solidFill>
                  <a:schemeClr val="tx1"/>
                </a:solidFill>
              </a:rPr>
              <a:t>의해 </a:t>
            </a:r>
            <a:r>
              <a:rPr lang="ko-KR" altLang="en-US" sz="2800" dirty="0" smtClean="0">
                <a:solidFill>
                  <a:schemeClr val="tx1"/>
                </a:solidFill>
              </a:rPr>
              <a:t>억제되지 않음</a:t>
            </a:r>
            <a:r>
              <a:rPr lang="en-US" altLang="ko-KR" sz="2800" dirty="0">
                <a:solidFill>
                  <a:schemeClr val="tx1"/>
                </a:solidFill>
              </a:rPr>
              <a:t>. (influenza </a:t>
            </a:r>
            <a:r>
              <a:rPr lang="en-US" altLang="ko-KR" sz="2800" dirty="0" smtClean="0">
                <a:solidFill>
                  <a:schemeClr val="tx1"/>
                </a:solidFill>
              </a:rPr>
              <a:t>epidemic).</a:t>
            </a:r>
            <a:endParaRPr lang="en-US" altLang="ko-KR" sz="2800" dirty="0">
              <a:solidFill>
                <a:schemeClr val="tx1"/>
              </a:solidFill>
            </a:endParaRPr>
          </a:p>
          <a:p>
            <a:pPr marL="0" indent="0" eaLnBrk="1" hangingPunct="1">
              <a:buFontTx/>
              <a:buNone/>
            </a:pPr>
            <a:endParaRPr lang="en-US" altLang="ko-KR" sz="2800" b="1" dirty="0" smtClean="0">
              <a:solidFill>
                <a:schemeClr val="tx1"/>
              </a:solidFill>
            </a:endParaRPr>
          </a:p>
          <a:p>
            <a:pPr marL="0" indent="0" eaLnBrk="1" hangingPunct="1">
              <a:buFontTx/>
              <a:buNone/>
            </a:pPr>
            <a:r>
              <a:rPr lang="en-US" altLang="ko-KR" sz="2800" b="1" u="sng" dirty="0" smtClean="0">
                <a:solidFill>
                  <a:schemeClr val="tx1"/>
                </a:solidFill>
              </a:rPr>
              <a:t>Antigenic shift </a:t>
            </a:r>
            <a:r>
              <a:rPr lang="en-US" altLang="ko-KR" sz="2800" dirty="0" smtClean="0">
                <a:solidFill>
                  <a:schemeClr val="tx1"/>
                </a:solidFill>
              </a:rPr>
              <a:t>:</a:t>
            </a:r>
            <a:r>
              <a:rPr lang="ko-KR" altLang="en-US" sz="2800" dirty="0" smtClean="0">
                <a:solidFill>
                  <a:schemeClr val="tx1"/>
                </a:solidFill>
              </a:rPr>
              <a:t> </a:t>
            </a:r>
            <a:r>
              <a:rPr lang="en-US" altLang="ko-KR" sz="2800" dirty="0">
                <a:solidFill>
                  <a:schemeClr val="tx1"/>
                </a:solidFill>
              </a:rPr>
              <a:t>HA</a:t>
            </a:r>
            <a:r>
              <a:rPr lang="ko-KR" altLang="en-US" sz="2800" dirty="0">
                <a:solidFill>
                  <a:schemeClr val="tx1"/>
                </a:solidFill>
              </a:rPr>
              <a:t>와 </a:t>
            </a:r>
            <a:r>
              <a:rPr lang="en-US" altLang="ko-KR" sz="2800" dirty="0">
                <a:solidFill>
                  <a:schemeClr val="tx1"/>
                </a:solidFill>
              </a:rPr>
              <a:t>NA </a:t>
            </a:r>
            <a:r>
              <a:rPr lang="ko-KR" altLang="en-US" sz="2800" dirty="0">
                <a:solidFill>
                  <a:schemeClr val="tx1"/>
                </a:solidFill>
              </a:rPr>
              <a:t>단백질의 아미노산 배열이 </a:t>
            </a:r>
            <a:r>
              <a:rPr lang="ko-KR" altLang="en-US" sz="2800" dirty="0" smtClean="0">
                <a:solidFill>
                  <a:schemeClr val="tx1"/>
                </a:solidFill>
              </a:rPr>
              <a:t>변하는 것</a:t>
            </a:r>
            <a:r>
              <a:rPr lang="en-US" altLang="ko-KR" sz="2800" dirty="0" smtClean="0">
                <a:solidFill>
                  <a:schemeClr val="tx1"/>
                </a:solidFill>
              </a:rPr>
              <a:t>. </a:t>
            </a:r>
            <a:r>
              <a:rPr lang="ko-KR" altLang="en-US" sz="2800" u="sng" dirty="0" smtClean="0">
                <a:solidFill>
                  <a:schemeClr val="tx1"/>
                </a:solidFill>
              </a:rPr>
              <a:t>사람과 동물 </a:t>
            </a:r>
            <a:r>
              <a:rPr lang="en-US" altLang="ko-KR" sz="2800" u="sng" dirty="0">
                <a:solidFill>
                  <a:schemeClr val="tx1"/>
                </a:solidFill>
              </a:rPr>
              <a:t>influenza virus</a:t>
            </a:r>
            <a:r>
              <a:rPr lang="ko-KR" altLang="en-US" sz="2800" u="sng" dirty="0">
                <a:solidFill>
                  <a:schemeClr val="tx1"/>
                </a:solidFill>
              </a:rPr>
              <a:t>간의 </a:t>
            </a:r>
            <a:r>
              <a:rPr lang="ko-KR" altLang="en-US" sz="2800" u="sng" dirty="0" smtClean="0">
                <a:solidFill>
                  <a:schemeClr val="tx1"/>
                </a:solidFill>
              </a:rPr>
              <a:t>재조합 </a:t>
            </a:r>
            <a:r>
              <a:rPr lang="en-US" altLang="ko-KR" sz="2800" u="sng" dirty="0">
                <a:solidFill>
                  <a:schemeClr val="tx1"/>
                </a:solidFill>
              </a:rPr>
              <a:t>(recombination)</a:t>
            </a:r>
            <a:r>
              <a:rPr lang="ko-KR" altLang="en-US" sz="2800" u="sng" dirty="0">
                <a:solidFill>
                  <a:schemeClr val="tx1"/>
                </a:solidFill>
              </a:rPr>
              <a:t>이나 </a:t>
            </a:r>
            <a:r>
              <a:rPr lang="ko-KR" altLang="en-US" sz="2800" u="sng" dirty="0" err="1">
                <a:solidFill>
                  <a:schemeClr val="tx1"/>
                </a:solidFill>
              </a:rPr>
              <a:t>재분류</a:t>
            </a:r>
            <a:r>
              <a:rPr lang="ko-KR" altLang="en-US" sz="2800" u="sng" dirty="0">
                <a:solidFill>
                  <a:schemeClr val="tx1"/>
                </a:solidFill>
              </a:rPr>
              <a:t> </a:t>
            </a:r>
            <a:r>
              <a:rPr lang="en-US" altLang="ko-KR" sz="2800" u="sng" dirty="0">
                <a:solidFill>
                  <a:schemeClr val="tx1"/>
                </a:solidFill>
              </a:rPr>
              <a:t>(</a:t>
            </a:r>
            <a:r>
              <a:rPr lang="en-US" altLang="ko-KR" sz="2800" b="1" u="sng" dirty="0" err="1">
                <a:solidFill>
                  <a:schemeClr val="tx1"/>
                </a:solidFill>
              </a:rPr>
              <a:t>reassortment</a:t>
            </a:r>
            <a:r>
              <a:rPr lang="en-US" altLang="ko-KR" sz="2800" u="sng" dirty="0">
                <a:solidFill>
                  <a:schemeClr val="tx1"/>
                </a:solidFill>
              </a:rPr>
              <a:t>)</a:t>
            </a:r>
            <a:r>
              <a:rPr lang="ko-KR" altLang="en-US" sz="2800" dirty="0">
                <a:solidFill>
                  <a:schemeClr val="tx1"/>
                </a:solidFill>
              </a:rPr>
              <a:t>에 의해 </a:t>
            </a:r>
            <a:r>
              <a:rPr lang="ko-KR" altLang="en-US" sz="2800" dirty="0" smtClean="0">
                <a:solidFill>
                  <a:schemeClr val="tx1"/>
                </a:solidFill>
              </a:rPr>
              <a:t>생성되며 이러한 </a:t>
            </a:r>
            <a:r>
              <a:rPr lang="ko-KR" altLang="en-US" sz="2800" dirty="0">
                <a:solidFill>
                  <a:schemeClr val="tx1"/>
                </a:solidFill>
              </a:rPr>
              <a:t>변화는 </a:t>
            </a:r>
            <a:r>
              <a:rPr lang="en-US" altLang="ko-KR" sz="2800" dirty="0" smtClean="0">
                <a:solidFill>
                  <a:schemeClr val="tx1"/>
                </a:solidFill>
              </a:rPr>
              <a:t>HA</a:t>
            </a:r>
            <a:r>
              <a:rPr lang="ko-KR" altLang="en-US" sz="2800" dirty="0">
                <a:solidFill>
                  <a:schemeClr val="tx1"/>
                </a:solidFill>
              </a:rPr>
              <a:t>와 </a:t>
            </a:r>
            <a:r>
              <a:rPr lang="en-US" altLang="ko-KR" sz="2800" dirty="0">
                <a:solidFill>
                  <a:schemeClr val="tx1"/>
                </a:solidFill>
              </a:rPr>
              <a:t>NA serotype</a:t>
            </a:r>
            <a:r>
              <a:rPr lang="ko-KR" altLang="en-US" sz="2800" dirty="0">
                <a:solidFill>
                  <a:schemeClr val="tx1"/>
                </a:solidFill>
              </a:rPr>
              <a:t>이 완전히 </a:t>
            </a:r>
            <a:r>
              <a:rPr lang="ko-KR" altLang="en-US" sz="2800" dirty="0" smtClean="0">
                <a:solidFill>
                  <a:schemeClr val="tx1"/>
                </a:solidFill>
              </a:rPr>
              <a:t>새로운 </a:t>
            </a:r>
            <a:r>
              <a:rPr lang="ko-KR" altLang="en-US" sz="2800" dirty="0">
                <a:solidFill>
                  <a:schemeClr val="tx1"/>
                </a:solidFill>
              </a:rPr>
              <a:t>형으로 전환되기 때문에 보다 큰 규모의 독감을 유발할 수 있다 </a:t>
            </a:r>
            <a:r>
              <a:rPr lang="en-US" altLang="ko-KR" sz="2800" dirty="0">
                <a:solidFill>
                  <a:schemeClr val="tx1"/>
                </a:solidFill>
              </a:rPr>
              <a:t>(influenza pandemic).</a:t>
            </a:r>
          </a:p>
          <a:p>
            <a:pPr>
              <a:lnSpc>
                <a:spcPct val="90000"/>
              </a:lnSpc>
              <a:buFontTx/>
              <a:buNone/>
            </a:pPr>
            <a:endParaRPr lang="en-AU" sz="2800" dirty="0" smtClean="0">
              <a:solidFill>
                <a:schemeClr val="tx1"/>
              </a:solidFill>
            </a:endParaRPr>
          </a:p>
        </p:txBody>
      </p:sp>
    </p:spTree>
    <p:extLst>
      <p:ext uri="{BB962C8B-B14F-4D97-AF65-F5344CB8AC3E}">
        <p14:creationId xmlns:p14="http://schemas.microsoft.com/office/powerpoint/2010/main" val="1940429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
            </a:r>
            <a:br>
              <a:rPr lang="en-US" altLang="ko-KR" dirty="0" smtClean="0"/>
            </a:br>
            <a:r>
              <a:rPr lang="en-US" altLang="ko-KR" dirty="0" smtClean="0"/>
              <a:t> </a:t>
            </a:r>
            <a:endParaRPr lang="ko-KR" altLang="en-US" dirty="0"/>
          </a:p>
        </p:txBody>
      </p:sp>
      <p:sp>
        <p:nvSpPr>
          <p:cNvPr id="6" name="직사각형 5"/>
          <p:cNvSpPr/>
          <p:nvPr/>
        </p:nvSpPr>
        <p:spPr>
          <a:xfrm>
            <a:off x="971600" y="1628800"/>
            <a:ext cx="7272808" cy="1077218"/>
          </a:xfrm>
          <a:prstGeom prst="rect">
            <a:avLst/>
          </a:prstGeom>
        </p:spPr>
        <p:txBody>
          <a:bodyPr wrap="square">
            <a:spAutoFit/>
          </a:bodyPr>
          <a:lstStyle/>
          <a:p>
            <a:r>
              <a:rPr lang="en-US" altLang="ko-KR" sz="3200" dirty="0" smtClean="0">
                <a:latin typeface="Arial Unicode MS" pitchFamily="50" charset="-127"/>
              </a:rPr>
              <a:t>There </a:t>
            </a:r>
            <a:r>
              <a:rPr lang="en-US" altLang="ko-KR" sz="3200" dirty="0">
                <a:latin typeface="Arial Unicode MS" pitchFamily="50" charset="-127"/>
              </a:rPr>
              <a:t>have been five influenza pandemics during the past 100 years, </a:t>
            </a:r>
            <a:endParaRPr lang="ko-KR" altLang="en-US" sz="3200" dirty="0">
              <a:latin typeface="Arial Unicode MS" pitchFamily="50" charset="-127"/>
            </a:endParaRPr>
          </a:p>
        </p:txBody>
      </p:sp>
      <p:pic>
        <p:nvPicPr>
          <p:cNvPr id="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5" y="1070359"/>
            <a:ext cx="8417497" cy="5454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제목 1"/>
          <p:cNvSpPr txBox="1">
            <a:spLocks/>
          </p:cNvSpPr>
          <p:nvPr/>
        </p:nvSpPr>
        <p:spPr bwMode="auto">
          <a:xfrm>
            <a:off x="583433" y="18864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latinLnBrk="1" hangingPunct="0">
              <a:spcBef>
                <a:spcPct val="0"/>
              </a:spcBef>
              <a:spcAft>
                <a:spcPct val="0"/>
              </a:spcAft>
              <a:defRPr sz="4400" b="1" kern="1200">
                <a:solidFill>
                  <a:schemeClr val="accent6">
                    <a:lumMod val="40000"/>
                    <a:lumOff val="60000"/>
                  </a:schemeClr>
                </a:solidFill>
                <a:latin typeface="Arial" pitchFamily="34" charset="0"/>
                <a:ea typeface="+mj-ea"/>
                <a:cs typeface="Arial" pitchFamily="34" charset="0"/>
              </a:defRPr>
            </a:lvl1pPr>
            <a:lvl2pPr algn="ctr" rtl="0" eaLnBrk="0" fontAlgn="base" latinLnBrk="1" hangingPunct="0">
              <a:spcBef>
                <a:spcPct val="0"/>
              </a:spcBef>
              <a:spcAft>
                <a:spcPct val="0"/>
              </a:spcAft>
              <a:defRPr sz="4400" b="1">
                <a:solidFill>
                  <a:srgbClr val="FCD5B5"/>
                </a:solidFill>
                <a:latin typeface="Arial" charset="0"/>
                <a:ea typeface="맑은 고딕" pitchFamily="50" charset="-127"/>
                <a:cs typeface="Arial" charset="0"/>
              </a:defRPr>
            </a:lvl2pPr>
            <a:lvl3pPr algn="ctr" rtl="0" eaLnBrk="0" fontAlgn="base" latinLnBrk="1" hangingPunct="0">
              <a:spcBef>
                <a:spcPct val="0"/>
              </a:spcBef>
              <a:spcAft>
                <a:spcPct val="0"/>
              </a:spcAft>
              <a:defRPr sz="4400" b="1">
                <a:solidFill>
                  <a:srgbClr val="FCD5B5"/>
                </a:solidFill>
                <a:latin typeface="Arial" charset="0"/>
                <a:ea typeface="맑은 고딕" pitchFamily="50" charset="-127"/>
                <a:cs typeface="Arial" charset="0"/>
              </a:defRPr>
            </a:lvl3pPr>
            <a:lvl4pPr algn="ctr" rtl="0" eaLnBrk="0" fontAlgn="base" latinLnBrk="1" hangingPunct="0">
              <a:spcBef>
                <a:spcPct val="0"/>
              </a:spcBef>
              <a:spcAft>
                <a:spcPct val="0"/>
              </a:spcAft>
              <a:defRPr sz="4400" b="1">
                <a:solidFill>
                  <a:srgbClr val="FCD5B5"/>
                </a:solidFill>
                <a:latin typeface="Arial" charset="0"/>
                <a:ea typeface="맑은 고딕" pitchFamily="50" charset="-127"/>
                <a:cs typeface="Arial" charset="0"/>
              </a:defRPr>
            </a:lvl4pPr>
            <a:lvl5pPr algn="ctr" rtl="0" eaLnBrk="0" fontAlgn="base" latinLnBrk="1" hangingPunct="0">
              <a:spcBef>
                <a:spcPct val="0"/>
              </a:spcBef>
              <a:spcAft>
                <a:spcPct val="0"/>
              </a:spcAft>
              <a:defRPr sz="4400" b="1">
                <a:solidFill>
                  <a:srgbClr val="FCD5B5"/>
                </a:solidFill>
                <a:latin typeface="Arial" charset="0"/>
                <a:ea typeface="맑은 고딕" pitchFamily="50" charset="-127"/>
                <a:cs typeface="Arial" charset="0"/>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r>
              <a:rPr lang="en-US" altLang="ko-KR" dirty="0" smtClean="0"/>
              <a:t/>
            </a:r>
            <a:br>
              <a:rPr lang="en-US" altLang="ko-KR" dirty="0" smtClean="0"/>
            </a:br>
            <a:r>
              <a:rPr lang="en-US" altLang="ko-KR" sz="3000" dirty="0" smtClean="0">
                <a:ea typeface="굴림" pitchFamily="50" charset="-127"/>
              </a:rPr>
              <a:t>Mechanism Pandemic </a:t>
            </a:r>
            <a:r>
              <a:rPr lang="en-US" altLang="ko-KR" sz="3000" dirty="0">
                <a:ea typeface="굴림" pitchFamily="50" charset="-127"/>
              </a:rPr>
              <a:t>Influenza Originates</a:t>
            </a:r>
            <a:r>
              <a:rPr lang="en-US" altLang="ko-KR" dirty="0" smtClean="0"/>
              <a:t/>
            </a:r>
            <a:br>
              <a:rPr lang="en-US" altLang="ko-KR" dirty="0" smtClean="0"/>
            </a:br>
            <a:r>
              <a:rPr lang="en-US" altLang="ko-KR" dirty="0" smtClean="0"/>
              <a:t> </a:t>
            </a:r>
            <a:endParaRPr lang="ko-KR" altLang="en-US" dirty="0"/>
          </a:p>
        </p:txBody>
      </p:sp>
    </p:spTree>
    <p:extLst>
      <p:ext uri="{BB962C8B-B14F-4D97-AF65-F5344CB8AC3E}">
        <p14:creationId xmlns:p14="http://schemas.microsoft.com/office/powerpoint/2010/main" val="30485172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ko-KR" altLang="en-US" sz="2800" b="1" dirty="0" smtClean="0"/>
              <a:t>조류독감</a:t>
            </a:r>
            <a:endParaRPr lang="en-US" altLang="ko-KR" sz="2800" b="1" dirty="0" smtClean="0"/>
          </a:p>
        </p:txBody>
      </p:sp>
      <p:sp>
        <p:nvSpPr>
          <p:cNvPr id="24579" name="Rectangle 3"/>
          <p:cNvSpPr>
            <a:spLocks noGrp="1" noChangeArrowheads="1"/>
          </p:cNvSpPr>
          <p:nvPr>
            <p:ph type="body" idx="1"/>
          </p:nvPr>
        </p:nvSpPr>
        <p:spPr>
          <a:xfrm>
            <a:off x="457200" y="1628800"/>
            <a:ext cx="8229600" cy="4781128"/>
          </a:xfrm>
        </p:spPr>
        <p:txBody>
          <a:bodyPr/>
          <a:lstStyle/>
          <a:p>
            <a:pPr marL="0" indent="0" eaLnBrk="1" hangingPunct="1">
              <a:buNone/>
            </a:pPr>
            <a:r>
              <a:rPr lang="en-US" altLang="ko-KR" sz="1800" dirty="0" smtClean="0">
                <a:solidFill>
                  <a:schemeClr val="tx1"/>
                </a:solidFill>
              </a:rPr>
              <a:t>1) </a:t>
            </a:r>
            <a:r>
              <a:rPr lang="ko-KR" altLang="en-US" sz="1800" u="sng" dirty="0" smtClean="0">
                <a:solidFill>
                  <a:schemeClr val="tx1"/>
                </a:solidFill>
              </a:rPr>
              <a:t>닭이나 오리와 같은 가금류나 야생 조류에서 발생하는 일종의 동물 전염병</a:t>
            </a:r>
            <a:r>
              <a:rPr lang="en-US" altLang="ko-KR" sz="1800" dirty="0" smtClean="0">
                <a:solidFill>
                  <a:schemeClr val="tx1"/>
                </a:solidFill>
              </a:rPr>
              <a:t>.</a:t>
            </a:r>
            <a:endParaRPr lang="ko-KR" altLang="en-US" sz="1800" dirty="0" smtClean="0">
              <a:solidFill>
                <a:schemeClr val="tx1"/>
              </a:solidFill>
            </a:endParaRPr>
          </a:p>
          <a:p>
            <a:pPr marL="0" indent="0" eaLnBrk="1" hangingPunct="1">
              <a:buNone/>
            </a:pPr>
            <a:r>
              <a:rPr lang="ko-KR" altLang="en-US" sz="1800" u="sng" dirty="0" smtClean="0">
                <a:solidFill>
                  <a:schemeClr val="tx1"/>
                </a:solidFill>
              </a:rPr>
              <a:t>병원성에 따라 </a:t>
            </a:r>
            <a:r>
              <a:rPr lang="ko-KR" altLang="en-US" sz="1800" u="sng" dirty="0" err="1" smtClean="0">
                <a:solidFill>
                  <a:schemeClr val="tx1"/>
                </a:solidFill>
              </a:rPr>
              <a:t>고병원성</a:t>
            </a:r>
            <a:r>
              <a:rPr lang="en-US" altLang="ko-KR" sz="1800" u="sng" dirty="0" smtClean="0">
                <a:solidFill>
                  <a:schemeClr val="tx1"/>
                </a:solidFill>
              </a:rPr>
              <a:t>, </a:t>
            </a:r>
            <a:r>
              <a:rPr lang="ko-KR" altLang="en-US" sz="1800" u="sng" dirty="0" smtClean="0">
                <a:solidFill>
                  <a:schemeClr val="tx1"/>
                </a:solidFill>
              </a:rPr>
              <a:t>약병원성</a:t>
            </a:r>
            <a:r>
              <a:rPr lang="en-US" altLang="ko-KR" sz="1800" u="sng" dirty="0" smtClean="0">
                <a:solidFill>
                  <a:schemeClr val="tx1"/>
                </a:solidFill>
              </a:rPr>
              <a:t>, </a:t>
            </a:r>
            <a:r>
              <a:rPr lang="ko-KR" altLang="en-US" sz="1800" u="sng" dirty="0" err="1" smtClean="0">
                <a:solidFill>
                  <a:schemeClr val="tx1"/>
                </a:solidFill>
              </a:rPr>
              <a:t>비병원성으로</a:t>
            </a:r>
            <a:r>
              <a:rPr lang="ko-KR" altLang="en-US" sz="1800" u="sng" dirty="0" smtClean="0">
                <a:solidFill>
                  <a:schemeClr val="tx1"/>
                </a:solidFill>
              </a:rPr>
              <a:t> 구분하며</a:t>
            </a:r>
            <a:r>
              <a:rPr lang="en-US" altLang="ko-KR" sz="1800" u="sng" dirty="0" smtClean="0">
                <a:solidFill>
                  <a:schemeClr val="tx1"/>
                </a:solidFill>
              </a:rPr>
              <a:t>, </a:t>
            </a:r>
            <a:r>
              <a:rPr lang="ko-KR" altLang="en-US" sz="1800" u="sng" dirty="0" smtClean="0">
                <a:solidFill>
                  <a:schemeClr val="tx1"/>
                </a:solidFill>
              </a:rPr>
              <a:t>그 중에서 </a:t>
            </a:r>
            <a:r>
              <a:rPr lang="en-US" altLang="ko-KR" sz="1800" u="sng" dirty="0" smtClean="0">
                <a:solidFill>
                  <a:schemeClr val="tx1"/>
                </a:solidFill>
              </a:rPr>
              <a:t>H5N1</a:t>
            </a:r>
            <a:r>
              <a:rPr lang="ko-KR" altLang="en-US" sz="1800" u="sng" dirty="0" smtClean="0">
                <a:solidFill>
                  <a:schemeClr val="tx1"/>
                </a:solidFill>
              </a:rPr>
              <a:t>은</a:t>
            </a:r>
            <a:endParaRPr lang="en-US" altLang="ko-KR" sz="1800" u="sng" dirty="0" smtClean="0">
              <a:solidFill>
                <a:schemeClr val="tx1"/>
              </a:solidFill>
            </a:endParaRPr>
          </a:p>
          <a:p>
            <a:pPr marL="0" indent="0" eaLnBrk="1" hangingPunct="1">
              <a:buNone/>
            </a:pPr>
            <a:r>
              <a:rPr lang="ko-KR" altLang="en-US" sz="1800" u="sng" dirty="0" err="1" smtClean="0">
                <a:solidFill>
                  <a:schemeClr val="tx1"/>
                </a:solidFill>
              </a:rPr>
              <a:t>고병원성으로서</a:t>
            </a:r>
            <a:r>
              <a:rPr lang="en-US" altLang="ko-KR" sz="1800" u="sng" dirty="0" smtClean="0">
                <a:solidFill>
                  <a:schemeClr val="tx1"/>
                </a:solidFill>
              </a:rPr>
              <a:t>, </a:t>
            </a:r>
            <a:r>
              <a:rPr lang="ko-KR" altLang="en-US" sz="1800" u="sng" dirty="0" smtClean="0">
                <a:solidFill>
                  <a:schemeClr val="tx1"/>
                </a:solidFill>
              </a:rPr>
              <a:t>가축전염병 예방법상 제</a:t>
            </a:r>
            <a:r>
              <a:rPr lang="en-US" altLang="ko-KR" sz="1800" u="sng" dirty="0" smtClean="0">
                <a:solidFill>
                  <a:schemeClr val="tx1"/>
                </a:solidFill>
              </a:rPr>
              <a:t>1</a:t>
            </a:r>
            <a:r>
              <a:rPr lang="ko-KR" altLang="en-US" sz="1800" u="sng" dirty="0" smtClean="0">
                <a:solidFill>
                  <a:schemeClr val="tx1"/>
                </a:solidFill>
              </a:rPr>
              <a:t>종 가축전염병으로 분류</a:t>
            </a:r>
            <a:r>
              <a:rPr lang="en-US" altLang="ko-KR" sz="1800" u="sng" dirty="0" smtClean="0">
                <a:solidFill>
                  <a:schemeClr val="tx1"/>
                </a:solidFill>
              </a:rPr>
              <a:t>.</a:t>
            </a:r>
          </a:p>
          <a:p>
            <a:pPr marL="469900" indent="-469900" eaLnBrk="1" hangingPunct="1">
              <a:buFontTx/>
              <a:buNone/>
            </a:pPr>
            <a:r>
              <a:rPr lang="en-US" altLang="ko-KR" sz="1800" dirty="0" smtClean="0">
                <a:solidFill>
                  <a:schemeClr val="tx1"/>
                </a:solidFill>
              </a:rPr>
              <a:t>2) </a:t>
            </a:r>
            <a:r>
              <a:rPr lang="ko-KR" altLang="en-US" sz="1800" dirty="0" err="1">
                <a:solidFill>
                  <a:schemeClr val="tx1"/>
                </a:solidFill>
                <a:ea typeface="="/>
                <a:cs typeface="="/>
              </a:rPr>
              <a:t>고병원성</a:t>
            </a:r>
            <a:r>
              <a:rPr lang="ko-KR" altLang="en-US" sz="1800" dirty="0">
                <a:solidFill>
                  <a:schemeClr val="tx1"/>
                </a:solidFill>
                <a:ea typeface="="/>
                <a:cs typeface="="/>
              </a:rPr>
              <a:t> 조류인플루엔자</a:t>
            </a:r>
            <a:r>
              <a:rPr lang="en-US" altLang="ko-KR" sz="1800" dirty="0">
                <a:solidFill>
                  <a:schemeClr val="tx1"/>
                </a:solidFill>
                <a:ea typeface="="/>
                <a:cs typeface="="/>
              </a:rPr>
              <a:t>(Highly pathogenic avian influenza : HPAI) </a:t>
            </a:r>
            <a:r>
              <a:rPr lang="ko-KR" altLang="en-US" sz="1800" dirty="0">
                <a:solidFill>
                  <a:schemeClr val="tx1"/>
                </a:solidFill>
                <a:ea typeface="="/>
                <a:cs typeface="="/>
              </a:rPr>
              <a:t>의</a:t>
            </a:r>
            <a:r>
              <a:rPr lang="en-US" altLang="ko-KR" sz="1800" dirty="0">
                <a:solidFill>
                  <a:schemeClr val="tx1"/>
                </a:solidFill>
                <a:ea typeface="="/>
                <a:cs typeface="="/>
              </a:rPr>
              <a:t> </a:t>
            </a:r>
            <a:r>
              <a:rPr lang="ko-KR" altLang="en-US" sz="1800" dirty="0">
                <a:solidFill>
                  <a:schemeClr val="tx1"/>
                </a:solidFill>
              </a:rPr>
              <a:t>정의 </a:t>
            </a:r>
          </a:p>
          <a:p>
            <a:pPr marL="469900" indent="-469900" eaLnBrk="1" hangingPunct="1">
              <a:buFontTx/>
              <a:buNone/>
            </a:pPr>
            <a:r>
              <a:rPr lang="ko-KR" altLang="en-US" sz="1800" dirty="0">
                <a:solidFill>
                  <a:schemeClr val="tx1"/>
                </a:solidFill>
              </a:rPr>
              <a:t>   ① </a:t>
            </a:r>
            <a:r>
              <a:rPr lang="en-US" altLang="ko-KR" sz="1800" dirty="0">
                <a:solidFill>
                  <a:schemeClr val="tx1"/>
                </a:solidFill>
              </a:rPr>
              <a:t>4-8</a:t>
            </a:r>
            <a:r>
              <a:rPr lang="ko-KR" altLang="en-US" sz="1800" dirty="0" err="1">
                <a:solidFill>
                  <a:schemeClr val="tx1"/>
                </a:solidFill>
              </a:rPr>
              <a:t>주령의</a:t>
            </a:r>
            <a:r>
              <a:rPr lang="ko-KR" altLang="en-US" sz="1800" dirty="0">
                <a:solidFill>
                  <a:schemeClr val="tx1"/>
                </a:solidFill>
              </a:rPr>
              <a:t> </a:t>
            </a:r>
            <a:r>
              <a:rPr lang="en-US" altLang="ko-KR" sz="1800" dirty="0">
                <a:solidFill>
                  <a:schemeClr val="tx1"/>
                </a:solidFill>
              </a:rPr>
              <a:t>SPF</a:t>
            </a:r>
            <a:r>
              <a:rPr lang="ko-KR" altLang="en-US" sz="1800" dirty="0">
                <a:solidFill>
                  <a:schemeClr val="tx1"/>
                </a:solidFill>
              </a:rPr>
              <a:t>닭</a:t>
            </a:r>
            <a:r>
              <a:rPr lang="en-US" altLang="ko-KR" sz="1800" dirty="0">
                <a:solidFill>
                  <a:schemeClr val="tx1"/>
                </a:solidFill>
              </a:rPr>
              <a:t>(</a:t>
            </a:r>
            <a:r>
              <a:rPr lang="en-US" altLang="ko-KR" sz="1800" dirty="0">
                <a:solidFill>
                  <a:schemeClr val="tx1"/>
                </a:solidFill>
                <a:ea typeface="="/>
                <a:cs typeface="="/>
              </a:rPr>
              <a:t>SPF: Specific Pathogen Free</a:t>
            </a:r>
            <a:r>
              <a:rPr lang="ko-KR" altLang="en-US" sz="1800" dirty="0">
                <a:solidFill>
                  <a:schemeClr val="tx1"/>
                </a:solidFill>
              </a:rPr>
              <a:t>특정질병부재</a:t>
            </a:r>
            <a:r>
              <a:rPr lang="en-US" altLang="ko-KR" sz="1800" dirty="0">
                <a:solidFill>
                  <a:schemeClr val="tx1"/>
                </a:solidFill>
                <a:ea typeface="="/>
                <a:cs typeface="="/>
              </a:rPr>
              <a:t>)</a:t>
            </a:r>
            <a:r>
              <a:rPr lang="en-US" altLang="ko-KR" sz="1800" dirty="0">
                <a:solidFill>
                  <a:schemeClr val="tx1"/>
                </a:solidFill>
              </a:rPr>
              <a:t> </a:t>
            </a:r>
            <a:r>
              <a:rPr lang="ko-KR" altLang="en-US" sz="1800" dirty="0">
                <a:solidFill>
                  <a:schemeClr val="tx1"/>
                </a:solidFill>
              </a:rPr>
              <a:t>에 </a:t>
            </a:r>
            <a:r>
              <a:rPr lang="ko-KR" altLang="en-US" sz="1800" dirty="0" err="1">
                <a:solidFill>
                  <a:schemeClr val="tx1"/>
                </a:solidFill>
              </a:rPr>
              <a:t>분리주를</a:t>
            </a:r>
            <a:r>
              <a:rPr lang="ko-KR" altLang="en-US" sz="1800" dirty="0">
                <a:solidFill>
                  <a:schemeClr val="tx1"/>
                </a:solidFill>
              </a:rPr>
              <a:t> 정맥으로 접종하여 </a:t>
            </a:r>
            <a:r>
              <a:rPr lang="en-US" altLang="ko-KR" sz="1800" dirty="0">
                <a:solidFill>
                  <a:schemeClr val="tx1"/>
                </a:solidFill>
              </a:rPr>
              <a:t>10</a:t>
            </a:r>
            <a:r>
              <a:rPr lang="ko-KR" altLang="en-US" sz="1800" dirty="0">
                <a:solidFill>
                  <a:schemeClr val="tx1"/>
                </a:solidFill>
              </a:rPr>
              <a:t>일 이내에 </a:t>
            </a:r>
            <a:r>
              <a:rPr lang="en-US" altLang="ko-KR" sz="1800" dirty="0">
                <a:solidFill>
                  <a:schemeClr val="tx1"/>
                </a:solidFill>
              </a:rPr>
              <a:t>8</a:t>
            </a:r>
            <a:r>
              <a:rPr lang="ko-KR" altLang="en-US" sz="1800" dirty="0" err="1">
                <a:solidFill>
                  <a:schemeClr val="tx1"/>
                </a:solidFill>
              </a:rPr>
              <a:t>마리중</a:t>
            </a:r>
            <a:r>
              <a:rPr lang="ko-KR" altLang="en-US" sz="1800" dirty="0">
                <a:solidFill>
                  <a:schemeClr val="tx1"/>
                </a:solidFill>
              </a:rPr>
              <a:t> </a:t>
            </a:r>
            <a:r>
              <a:rPr lang="en-US" altLang="ko-KR" sz="1800" dirty="0">
                <a:solidFill>
                  <a:schemeClr val="tx1"/>
                </a:solidFill>
              </a:rPr>
              <a:t>6</a:t>
            </a:r>
            <a:r>
              <a:rPr lang="ko-KR" altLang="en-US" sz="1800" dirty="0">
                <a:solidFill>
                  <a:schemeClr val="tx1"/>
                </a:solidFill>
              </a:rPr>
              <a:t>마리 이상 </a:t>
            </a:r>
            <a:r>
              <a:rPr lang="en-US" altLang="ko-KR" sz="1800" dirty="0">
                <a:solidFill>
                  <a:schemeClr val="tx1"/>
                </a:solidFill>
              </a:rPr>
              <a:t>(75%)</a:t>
            </a:r>
            <a:r>
              <a:rPr lang="ko-KR" altLang="en-US" sz="1800" dirty="0">
                <a:solidFill>
                  <a:schemeClr val="tx1"/>
                </a:solidFill>
              </a:rPr>
              <a:t>의 폐사</a:t>
            </a:r>
          </a:p>
          <a:p>
            <a:pPr marL="469900" indent="-469900" eaLnBrk="1" hangingPunct="1">
              <a:buFontTx/>
              <a:buNone/>
            </a:pPr>
            <a:r>
              <a:rPr lang="ko-KR" altLang="en-US" sz="1800" dirty="0">
                <a:solidFill>
                  <a:schemeClr val="tx1"/>
                </a:solidFill>
              </a:rPr>
              <a:t>   ② </a:t>
            </a:r>
            <a:r>
              <a:rPr lang="en-US" altLang="ko-KR" sz="1800" dirty="0">
                <a:solidFill>
                  <a:schemeClr val="tx1"/>
                </a:solidFill>
              </a:rPr>
              <a:t>1</a:t>
            </a:r>
            <a:r>
              <a:rPr lang="ko-KR" altLang="en-US" sz="1800" dirty="0">
                <a:solidFill>
                  <a:schemeClr val="tx1"/>
                </a:solidFill>
              </a:rPr>
              <a:t>마리 이상</a:t>
            </a:r>
            <a:r>
              <a:rPr lang="en-US" altLang="ko-KR" sz="1800" dirty="0">
                <a:solidFill>
                  <a:schemeClr val="tx1"/>
                </a:solidFill>
              </a:rPr>
              <a:t>(12.5%) 5</a:t>
            </a:r>
            <a:r>
              <a:rPr lang="ko-KR" altLang="en-US" sz="1800" dirty="0">
                <a:solidFill>
                  <a:schemeClr val="tx1"/>
                </a:solidFill>
              </a:rPr>
              <a:t>마리 이하</a:t>
            </a:r>
            <a:r>
              <a:rPr lang="en-US" altLang="ko-KR" sz="1800" dirty="0">
                <a:solidFill>
                  <a:schemeClr val="tx1"/>
                </a:solidFill>
              </a:rPr>
              <a:t>(52.5%)</a:t>
            </a:r>
            <a:r>
              <a:rPr lang="ko-KR" altLang="en-US" sz="1800" dirty="0">
                <a:solidFill>
                  <a:schemeClr val="tx1"/>
                </a:solidFill>
              </a:rPr>
              <a:t>의 닭을 죽이고</a:t>
            </a:r>
            <a:r>
              <a:rPr lang="en-US" altLang="ko-KR" sz="1800" dirty="0">
                <a:solidFill>
                  <a:schemeClr val="tx1"/>
                </a:solidFill>
              </a:rPr>
              <a:t>, </a:t>
            </a:r>
            <a:r>
              <a:rPr lang="ko-KR" altLang="en-US" sz="1800" dirty="0" err="1">
                <a:solidFill>
                  <a:schemeClr val="tx1"/>
                </a:solidFill>
              </a:rPr>
              <a:t>혈청형이</a:t>
            </a:r>
            <a:r>
              <a:rPr lang="ko-KR" altLang="en-US" sz="1800" dirty="0">
                <a:solidFill>
                  <a:schemeClr val="tx1"/>
                </a:solidFill>
              </a:rPr>
              <a:t> </a:t>
            </a:r>
            <a:r>
              <a:rPr lang="en-US" altLang="ko-KR" sz="1800" dirty="0">
                <a:solidFill>
                  <a:schemeClr val="tx1"/>
                </a:solidFill>
              </a:rPr>
              <a:t>H5</a:t>
            </a:r>
            <a:r>
              <a:rPr lang="ko-KR" altLang="en-US" sz="1800" dirty="0">
                <a:solidFill>
                  <a:schemeClr val="tx1"/>
                </a:solidFill>
              </a:rPr>
              <a:t>나 </a:t>
            </a:r>
            <a:r>
              <a:rPr lang="en-US" altLang="ko-KR" sz="1800" dirty="0">
                <a:solidFill>
                  <a:schemeClr val="tx1"/>
                </a:solidFill>
              </a:rPr>
              <a:t>H7</a:t>
            </a:r>
            <a:r>
              <a:rPr lang="ko-KR" altLang="en-US" sz="1800" dirty="0">
                <a:solidFill>
                  <a:schemeClr val="tx1"/>
                </a:solidFill>
              </a:rPr>
              <a:t>이 아닐 경우에는 </a:t>
            </a:r>
            <a:r>
              <a:rPr lang="ko-KR" altLang="en-US" sz="1800" dirty="0" err="1">
                <a:solidFill>
                  <a:schemeClr val="tx1"/>
                </a:solidFill>
              </a:rPr>
              <a:t>세포접종시</a:t>
            </a:r>
            <a:r>
              <a:rPr lang="ko-KR" altLang="en-US" sz="1800" dirty="0">
                <a:solidFill>
                  <a:schemeClr val="tx1"/>
                </a:solidFill>
              </a:rPr>
              <a:t> 세포변성</a:t>
            </a:r>
            <a:r>
              <a:rPr lang="en-US" altLang="ko-KR" sz="1800" dirty="0">
                <a:solidFill>
                  <a:schemeClr val="tx1"/>
                </a:solidFill>
              </a:rPr>
              <a:t>(CPE)</a:t>
            </a:r>
            <a:r>
              <a:rPr lang="ko-KR" altLang="en-US" sz="1800" dirty="0">
                <a:solidFill>
                  <a:schemeClr val="tx1"/>
                </a:solidFill>
              </a:rPr>
              <a:t>을 보임</a:t>
            </a:r>
          </a:p>
          <a:p>
            <a:pPr marL="469900" indent="-469900" eaLnBrk="1" hangingPunct="1">
              <a:buFontTx/>
              <a:buNone/>
            </a:pPr>
            <a:r>
              <a:rPr lang="ko-KR" altLang="en-US" sz="1800" dirty="0">
                <a:solidFill>
                  <a:schemeClr val="tx1"/>
                </a:solidFill>
              </a:rPr>
              <a:t>   ③ </a:t>
            </a:r>
            <a:r>
              <a:rPr lang="ko-KR" altLang="en-US" sz="1800" dirty="0" err="1">
                <a:solidFill>
                  <a:schemeClr val="tx1"/>
                </a:solidFill>
              </a:rPr>
              <a:t>혈청형이</a:t>
            </a:r>
            <a:r>
              <a:rPr lang="ko-KR" altLang="en-US" sz="1800" dirty="0">
                <a:solidFill>
                  <a:schemeClr val="tx1"/>
                </a:solidFill>
              </a:rPr>
              <a:t> </a:t>
            </a:r>
            <a:r>
              <a:rPr lang="en-US" altLang="ko-KR" sz="1800" dirty="0">
                <a:solidFill>
                  <a:schemeClr val="tx1"/>
                </a:solidFill>
              </a:rPr>
              <a:t>H5</a:t>
            </a:r>
            <a:r>
              <a:rPr lang="ko-KR" altLang="en-US" sz="1800" dirty="0">
                <a:solidFill>
                  <a:schemeClr val="tx1"/>
                </a:solidFill>
              </a:rPr>
              <a:t>혹은</a:t>
            </a:r>
            <a:r>
              <a:rPr lang="en-US" altLang="ko-KR" sz="1800" dirty="0">
                <a:solidFill>
                  <a:schemeClr val="tx1"/>
                </a:solidFill>
              </a:rPr>
              <a:t>H7</a:t>
            </a:r>
            <a:r>
              <a:rPr lang="ko-KR" altLang="en-US" sz="1800" dirty="0">
                <a:solidFill>
                  <a:schemeClr val="tx1"/>
                </a:solidFill>
              </a:rPr>
              <a:t>일 경우에는 </a:t>
            </a:r>
            <a:r>
              <a:rPr lang="ko-KR" altLang="en-US" sz="1800" dirty="0" err="1">
                <a:solidFill>
                  <a:schemeClr val="tx1"/>
                </a:solidFill>
              </a:rPr>
              <a:t>세포접종시</a:t>
            </a:r>
            <a:r>
              <a:rPr lang="ko-KR" altLang="en-US" sz="1800" dirty="0">
                <a:solidFill>
                  <a:schemeClr val="tx1"/>
                </a:solidFill>
              </a:rPr>
              <a:t> </a:t>
            </a:r>
            <a:r>
              <a:rPr lang="en-US" altLang="ko-KR" sz="1800" dirty="0">
                <a:solidFill>
                  <a:schemeClr val="tx1"/>
                </a:solidFill>
              </a:rPr>
              <a:t>CPE</a:t>
            </a:r>
            <a:r>
              <a:rPr lang="ko-KR" altLang="en-US" sz="1800" dirty="0">
                <a:solidFill>
                  <a:schemeClr val="tx1"/>
                </a:solidFill>
              </a:rPr>
              <a:t>을 보이고 </a:t>
            </a:r>
            <a:r>
              <a:rPr lang="en-US" altLang="ko-KR" sz="1800" dirty="0">
                <a:solidFill>
                  <a:schemeClr val="tx1"/>
                </a:solidFill>
              </a:rPr>
              <a:t>H</a:t>
            </a:r>
            <a:r>
              <a:rPr lang="ko-KR" altLang="en-US" sz="1800" dirty="0">
                <a:solidFill>
                  <a:schemeClr val="tx1"/>
                </a:solidFill>
              </a:rPr>
              <a:t>항원의 분절부위</a:t>
            </a:r>
            <a:r>
              <a:rPr lang="en-US" altLang="ko-KR" sz="1800" dirty="0">
                <a:solidFill>
                  <a:schemeClr val="tx1"/>
                </a:solidFill>
              </a:rPr>
              <a:t>(cleavage site)</a:t>
            </a:r>
            <a:r>
              <a:rPr lang="ko-KR" altLang="en-US" sz="1800" dirty="0">
                <a:solidFill>
                  <a:schemeClr val="tx1"/>
                </a:solidFill>
              </a:rPr>
              <a:t>의 아미노산 배열이 </a:t>
            </a:r>
            <a:r>
              <a:rPr lang="en-US" altLang="ko-KR" sz="1800" dirty="0">
                <a:solidFill>
                  <a:schemeClr val="tx1"/>
                </a:solidFill>
              </a:rPr>
              <a:t>HPAI</a:t>
            </a:r>
            <a:r>
              <a:rPr lang="ko-KR" altLang="en-US" sz="1800" dirty="0">
                <a:solidFill>
                  <a:schemeClr val="tx1"/>
                </a:solidFill>
              </a:rPr>
              <a:t>의 특성을 가지고 있을 </a:t>
            </a:r>
            <a:r>
              <a:rPr lang="ko-KR" altLang="en-US" sz="1800" dirty="0" smtClean="0">
                <a:solidFill>
                  <a:schemeClr val="tx1"/>
                </a:solidFill>
              </a:rPr>
              <a:t>경우</a:t>
            </a:r>
            <a:endParaRPr lang="en-US" altLang="ko-KR" sz="1800" dirty="0" smtClean="0">
              <a:solidFill>
                <a:schemeClr val="tx1"/>
              </a:solidFill>
            </a:endParaRPr>
          </a:p>
          <a:p>
            <a:pPr marL="469900" indent="-469900" eaLnBrk="1" hangingPunct="1">
              <a:buNone/>
            </a:pPr>
            <a:r>
              <a:rPr lang="ko-KR" altLang="en-US" sz="1800" dirty="0" smtClean="0">
                <a:solidFill>
                  <a:schemeClr val="tx1"/>
                </a:solidFill>
              </a:rPr>
              <a:t>일반적으로 </a:t>
            </a:r>
            <a:r>
              <a:rPr lang="ko-KR" altLang="en-US" sz="1800" dirty="0">
                <a:solidFill>
                  <a:schemeClr val="tx1"/>
                </a:solidFill>
              </a:rPr>
              <a:t>조류독감은 </a:t>
            </a:r>
            <a:r>
              <a:rPr lang="ko-KR" altLang="en-US" sz="1800" u="sng" dirty="0" err="1">
                <a:solidFill>
                  <a:schemeClr val="tx1"/>
                </a:solidFill>
              </a:rPr>
              <a:t>종간벽</a:t>
            </a:r>
            <a:r>
              <a:rPr lang="en-US" altLang="ko-KR" sz="1800" u="sng" dirty="0">
                <a:solidFill>
                  <a:schemeClr val="tx1"/>
                </a:solidFill>
              </a:rPr>
              <a:t>(species-specific</a:t>
            </a:r>
            <a:r>
              <a:rPr lang="en-US" altLang="ko-KR" sz="1800" dirty="0">
                <a:solidFill>
                  <a:schemeClr val="tx1"/>
                </a:solidFill>
              </a:rPr>
              <a:t>)</a:t>
            </a:r>
            <a:r>
              <a:rPr lang="ko-KR" altLang="en-US" sz="1800" dirty="0">
                <a:solidFill>
                  <a:schemeClr val="tx1"/>
                </a:solidFill>
              </a:rPr>
              <a:t>이 있어서 사람에게 </a:t>
            </a:r>
            <a:r>
              <a:rPr lang="ko-KR" altLang="en-US" sz="1800" dirty="0" smtClean="0">
                <a:solidFill>
                  <a:schemeClr val="tx1"/>
                </a:solidFill>
              </a:rPr>
              <a:t>감염되지</a:t>
            </a:r>
            <a:endParaRPr lang="en-US" altLang="ko-KR" sz="1800" dirty="0" smtClean="0">
              <a:solidFill>
                <a:schemeClr val="tx1"/>
              </a:solidFill>
            </a:endParaRPr>
          </a:p>
          <a:p>
            <a:pPr marL="469900" indent="-469900" eaLnBrk="1" hangingPunct="1">
              <a:buNone/>
            </a:pPr>
            <a:r>
              <a:rPr lang="ko-KR" altLang="en-US" sz="1800" dirty="0" smtClean="0">
                <a:solidFill>
                  <a:schemeClr val="tx1"/>
                </a:solidFill>
              </a:rPr>
              <a:t>않는다고 알려져 있으나 사람에게 </a:t>
            </a:r>
            <a:r>
              <a:rPr lang="ko-KR" altLang="en-US" sz="1800" dirty="0">
                <a:solidFill>
                  <a:schemeClr val="tx1"/>
                </a:solidFill>
              </a:rPr>
              <a:t>감염된 사례가 </a:t>
            </a:r>
            <a:r>
              <a:rPr lang="ko-KR" altLang="en-US" sz="1800" dirty="0" smtClean="0">
                <a:solidFill>
                  <a:schemeClr val="tx1"/>
                </a:solidFill>
              </a:rPr>
              <a:t>계속 보고되고 있으며 </a:t>
            </a:r>
            <a:r>
              <a:rPr lang="ko-KR" altLang="en-US" sz="1800" dirty="0" err="1" smtClean="0">
                <a:solidFill>
                  <a:schemeClr val="tx1"/>
                </a:solidFill>
              </a:rPr>
              <a:t>감염경</a:t>
            </a:r>
            <a:endParaRPr lang="en-US" altLang="ko-KR" sz="1800" dirty="0" smtClean="0">
              <a:solidFill>
                <a:schemeClr val="tx1"/>
              </a:solidFill>
            </a:endParaRPr>
          </a:p>
          <a:p>
            <a:pPr marL="469900" indent="-469900" eaLnBrk="1" hangingPunct="1">
              <a:buNone/>
            </a:pPr>
            <a:r>
              <a:rPr lang="ko-KR" altLang="en-US" sz="1800" dirty="0" err="1" smtClean="0">
                <a:solidFill>
                  <a:schemeClr val="tx1"/>
                </a:solidFill>
              </a:rPr>
              <a:t>로는</a:t>
            </a:r>
            <a:r>
              <a:rPr lang="ko-KR" altLang="en-US" sz="1800" dirty="0" smtClean="0">
                <a:solidFill>
                  <a:schemeClr val="tx1"/>
                </a:solidFill>
              </a:rPr>
              <a:t> 주로 바이러스에 </a:t>
            </a:r>
            <a:r>
              <a:rPr lang="ko-KR" altLang="en-US" sz="1800" dirty="0">
                <a:solidFill>
                  <a:schemeClr val="tx1"/>
                </a:solidFill>
              </a:rPr>
              <a:t>감염된 가금류와 그 배설물로 오염된 물체와의 </a:t>
            </a:r>
            <a:r>
              <a:rPr lang="ko-KR" altLang="en-US" sz="1800" dirty="0" smtClean="0">
                <a:solidFill>
                  <a:schemeClr val="tx1"/>
                </a:solidFill>
              </a:rPr>
              <a:t>직접적인</a:t>
            </a:r>
            <a:endParaRPr lang="en-US" altLang="ko-KR" sz="1800" dirty="0" smtClean="0">
              <a:solidFill>
                <a:schemeClr val="tx1"/>
              </a:solidFill>
            </a:endParaRPr>
          </a:p>
          <a:p>
            <a:pPr marL="469900" indent="-469900" eaLnBrk="1" hangingPunct="1">
              <a:buNone/>
            </a:pPr>
            <a:r>
              <a:rPr lang="ko-KR" altLang="en-US" sz="1800" dirty="0" smtClean="0">
                <a:solidFill>
                  <a:schemeClr val="tx1"/>
                </a:solidFill>
              </a:rPr>
              <a:t>접촉이 원인인 것으로 </a:t>
            </a:r>
            <a:r>
              <a:rPr lang="ko-KR" altLang="en-US" sz="1800" dirty="0">
                <a:solidFill>
                  <a:schemeClr val="tx1"/>
                </a:solidFill>
              </a:rPr>
              <a:t>판단된다</a:t>
            </a:r>
            <a:r>
              <a:rPr lang="en-US" altLang="ko-KR" sz="1800" dirty="0" smtClean="0">
                <a:solidFill>
                  <a:schemeClr val="tx1"/>
                </a:solidFill>
              </a:rPr>
              <a:t>.</a:t>
            </a:r>
            <a:endParaRPr lang="ko-KR" altLang="en-US" sz="1800" dirty="0">
              <a:solidFill>
                <a:schemeClr val="tx1"/>
              </a:solidFill>
            </a:endParaRPr>
          </a:p>
          <a:p>
            <a:pPr marL="0" indent="0" eaLnBrk="1" hangingPunct="1">
              <a:buNone/>
            </a:pPr>
            <a:endParaRPr lang="ko-KR" altLang="en-US" sz="1800" dirty="0" smtClean="0">
              <a:solidFill>
                <a:schemeClr val="tx1"/>
              </a:solidFill>
            </a:endParaRPr>
          </a:p>
          <a:p>
            <a:pPr marL="0" indent="0" eaLnBrk="1" hangingPunct="1">
              <a:buNone/>
            </a:pPr>
            <a:endParaRPr lang="en-US" altLang="ko-KR" sz="1800" dirty="0" smtClean="0"/>
          </a:p>
        </p:txBody>
      </p:sp>
    </p:spTree>
    <p:extLst>
      <p:ext uri="{BB962C8B-B14F-4D97-AF65-F5344CB8AC3E}">
        <p14:creationId xmlns:p14="http://schemas.microsoft.com/office/powerpoint/2010/main" val="41415246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457200" y="197768"/>
            <a:ext cx="8229600" cy="1143000"/>
          </a:xfrm>
        </p:spPr>
        <p:txBody>
          <a:bodyPr/>
          <a:lstStyle/>
          <a:p>
            <a:r>
              <a:rPr lang="en-US" altLang="ko-KR" sz="3000" dirty="0" smtClean="0">
                <a:ea typeface="굴림" pitchFamily="50" charset="-127"/>
              </a:rPr>
              <a:t>History </a:t>
            </a:r>
            <a:r>
              <a:rPr lang="en-US" altLang="ko-KR" sz="3000" dirty="0">
                <a:ea typeface="굴림" pitchFamily="50" charset="-127"/>
              </a:rPr>
              <a:t>of </a:t>
            </a:r>
            <a:r>
              <a:rPr lang="en-US" altLang="ko-KR" sz="3000" dirty="0" err="1">
                <a:ea typeface="굴림" pitchFamily="50" charset="-127"/>
              </a:rPr>
              <a:t>Reassortment</a:t>
            </a:r>
            <a:r>
              <a:rPr lang="en-US" altLang="ko-KR" sz="3000" dirty="0">
                <a:ea typeface="굴림" pitchFamily="50" charset="-127"/>
              </a:rPr>
              <a:t> Events </a:t>
            </a:r>
            <a:br>
              <a:rPr lang="en-US" altLang="ko-KR" sz="3000" dirty="0">
                <a:ea typeface="굴림" pitchFamily="50" charset="-127"/>
              </a:rPr>
            </a:br>
            <a:r>
              <a:rPr lang="en-US" altLang="ko-KR" sz="3000" dirty="0">
                <a:ea typeface="굴림" pitchFamily="50" charset="-127"/>
              </a:rPr>
              <a:t>in the Evolution of the 2009 Influenza A (H1N1) Virus</a:t>
            </a:r>
            <a:r>
              <a:rPr lang="en-US" altLang="ko-KR" sz="3000" dirty="0" smtClean="0"/>
              <a:t> </a:t>
            </a:r>
            <a:endParaRPr lang="ko-KR" altLang="en-US" sz="3000" dirty="0"/>
          </a:p>
        </p:txBody>
      </p:sp>
      <p:sp>
        <p:nvSpPr>
          <p:cNvPr id="3" name="직사각형 2"/>
          <p:cNvSpPr/>
          <p:nvPr/>
        </p:nvSpPr>
        <p:spPr>
          <a:xfrm>
            <a:off x="1619672" y="6211669"/>
            <a:ext cx="6192688" cy="646331"/>
          </a:xfrm>
          <a:prstGeom prst="rect">
            <a:avLst/>
          </a:prstGeom>
        </p:spPr>
        <p:txBody>
          <a:bodyPr wrap="square">
            <a:spAutoFit/>
          </a:bodyPr>
          <a:lstStyle/>
          <a:p>
            <a:r>
              <a:rPr lang="en-US" altLang="ko-KR" dirty="0"/>
              <a:t>NEJM  published at www.nejm.org on May 27, 2009 (10.1056/NEJMp0904572</a:t>
            </a:r>
            <a:endParaRPr lang="ko-KR" altLang="en-US" dirty="0"/>
          </a:p>
        </p:txBody>
      </p:sp>
      <p:pic>
        <p:nvPicPr>
          <p:cNvPr id="6" name="Picture 5"/>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195736" y="1412776"/>
            <a:ext cx="4778950" cy="48883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Avian </a:t>
            </a:r>
            <a:r>
              <a:rPr lang="en-US" altLang="ko-KR" dirty="0"/>
              <a:t>influenza </a:t>
            </a:r>
            <a:r>
              <a:rPr lang="en-US" altLang="ko-KR" dirty="0" smtClean="0"/>
              <a:t>H5N1</a:t>
            </a:r>
            <a:endParaRPr lang="ko-KR" altLang="en-US" dirty="0"/>
          </a:p>
        </p:txBody>
      </p:sp>
      <p:sp>
        <p:nvSpPr>
          <p:cNvPr id="4" name="내용 개체 틀 3"/>
          <p:cNvSpPr>
            <a:spLocks noGrp="1"/>
          </p:cNvSpPr>
          <p:nvPr>
            <p:ph idx="1"/>
          </p:nvPr>
        </p:nvSpPr>
        <p:spPr>
          <a:xfrm>
            <a:off x="457200" y="1484784"/>
            <a:ext cx="8229600" cy="4997152"/>
          </a:xfrm>
        </p:spPr>
        <p:txBody>
          <a:bodyPr/>
          <a:lstStyle/>
          <a:p>
            <a:pPr>
              <a:buFont typeface="Arial" pitchFamily="34" charset="0"/>
              <a:buChar char="•"/>
            </a:pPr>
            <a:r>
              <a:rPr lang="en-US" altLang="ko-KR" dirty="0" smtClean="0">
                <a:solidFill>
                  <a:schemeClr val="tx1"/>
                </a:solidFill>
              </a:rPr>
              <a:t>Highly </a:t>
            </a:r>
            <a:r>
              <a:rPr lang="en-US" altLang="ko-KR" dirty="0">
                <a:solidFill>
                  <a:schemeClr val="tx1"/>
                </a:solidFill>
              </a:rPr>
              <a:t>pathogenic avian H5N1 influenza </a:t>
            </a:r>
            <a:r>
              <a:rPr lang="en-US" altLang="ko-KR" dirty="0" smtClean="0">
                <a:solidFill>
                  <a:schemeClr val="tx1"/>
                </a:solidFill>
              </a:rPr>
              <a:t>is endemic </a:t>
            </a:r>
            <a:r>
              <a:rPr lang="en-US" altLang="ko-KR" dirty="0">
                <a:solidFill>
                  <a:schemeClr val="tx1"/>
                </a:solidFill>
              </a:rPr>
              <a:t>among bird </a:t>
            </a:r>
            <a:r>
              <a:rPr lang="en-US" altLang="ko-KR" dirty="0" smtClean="0">
                <a:solidFill>
                  <a:schemeClr val="tx1"/>
                </a:solidFill>
              </a:rPr>
              <a:t>in </a:t>
            </a:r>
            <a:r>
              <a:rPr lang="en-US" altLang="ko-KR" dirty="0">
                <a:solidFill>
                  <a:schemeClr val="tx1"/>
                </a:solidFill>
              </a:rPr>
              <a:t>Eurasia. </a:t>
            </a:r>
            <a:endParaRPr lang="en-US" altLang="ko-KR" dirty="0" smtClean="0">
              <a:solidFill>
                <a:schemeClr val="tx1"/>
              </a:solidFill>
            </a:endParaRPr>
          </a:p>
          <a:p>
            <a:pPr>
              <a:buFont typeface="Arial" pitchFamily="34" charset="0"/>
              <a:buChar char="•"/>
            </a:pPr>
            <a:r>
              <a:rPr lang="en-US" altLang="ko-KR" dirty="0" smtClean="0">
                <a:solidFill>
                  <a:schemeClr val="tx1"/>
                </a:solidFill>
              </a:rPr>
              <a:t>Sporadic </a:t>
            </a:r>
            <a:r>
              <a:rPr lang="en-US" altLang="ko-KR" u="sng" dirty="0">
                <a:solidFill>
                  <a:schemeClr val="tx1"/>
                </a:solidFill>
              </a:rPr>
              <a:t>transmission to humans </a:t>
            </a:r>
            <a:r>
              <a:rPr lang="en-US" altLang="ko-KR" dirty="0">
                <a:solidFill>
                  <a:schemeClr val="tx1"/>
                </a:solidFill>
              </a:rPr>
              <a:t>raises concern that the </a:t>
            </a:r>
            <a:r>
              <a:rPr lang="en-US" altLang="ko-KR" u="sng" dirty="0">
                <a:solidFill>
                  <a:schemeClr val="tx1"/>
                </a:solidFill>
              </a:rPr>
              <a:t>H5N1 </a:t>
            </a:r>
            <a:r>
              <a:rPr lang="en-US" altLang="ko-KR" u="sng" dirty="0" smtClean="0">
                <a:solidFill>
                  <a:schemeClr val="tx1"/>
                </a:solidFill>
              </a:rPr>
              <a:t>may </a:t>
            </a:r>
            <a:r>
              <a:rPr lang="en-US" altLang="ko-KR" u="sng" dirty="0">
                <a:solidFill>
                  <a:schemeClr val="tx1"/>
                </a:solidFill>
              </a:rPr>
              <a:t>mutate </a:t>
            </a:r>
            <a:r>
              <a:rPr lang="en-US" altLang="ko-KR" dirty="0">
                <a:solidFill>
                  <a:schemeClr val="tx1"/>
                </a:solidFill>
              </a:rPr>
              <a:t>or combine with genetic material from </a:t>
            </a:r>
            <a:r>
              <a:rPr lang="en-US" altLang="ko-KR" u="sng" dirty="0" err="1">
                <a:solidFill>
                  <a:schemeClr val="tx1"/>
                </a:solidFill>
              </a:rPr>
              <a:t>coinfecting</a:t>
            </a:r>
            <a:r>
              <a:rPr lang="en-US" altLang="ko-KR" u="sng" dirty="0">
                <a:solidFill>
                  <a:schemeClr val="tx1"/>
                </a:solidFill>
              </a:rPr>
              <a:t> human influenza viruses </a:t>
            </a:r>
            <a:r>
              <a:rPr lang="en-US" altLang="ko-KR" dirty="0">
                <a:solidFill>
                  <a:schemeClr val="tx1"/>
                </a:solidFill>
              </a:rPr>
              <a:t>to </a:t>
            </a:r>
            <a:r>
              <a:rPr lang="en-US" altLang="ko-KR" u="sng" dirty="0">
                <a:solidFill>
                  <a:schemeClr val="tx1"/>
                </a:solidFill>
              </a:rPr>
              <a:t>generate a novel strain </a:t>
            </a:r>
            <a:r>
              <a:rPr lang="en-US" altLang="ko-KR" u="sng" dirty="0" smtClean="0">
                <a:solidFill>
                  <a:schemeClr val="tx1"/>
                </a:solidFill>
              </a:rPr>
              <a:t>sustained </a:t>
            </a:r>
            <a:r>
              <a:rPr lang="en-US" altLang="ko-KR" u="sng" dirty="0">
                <a:solidFill>
                  <a:schemeClr val="tx1"/>
                </a:solidFill>
              </a:rPr>
              <a:t>human-to-human transmission </a:t>
            </a:r>
            <a:r>
              <a:rPr lang="en-US" altLang="ko-KR" dirty="0">
                <a:solidFill>
                  <a:schemeClr val="tx1"/>
                </a:solidFill>
              </a:rPr>
              <a:t>with </a:t>
            </a:r>
            <a:r>
              <a:rPr lang="en-US" altLang="ko-KR" u="sng" dirty="0">
                <a:solidFill>
                  <a:schemeClr val="tx1"/>
                </a:solidFill>
              </a:rPr>
              <a:t>pandemic potential</a:t>
            </a:r>
            <a:r>
              <a:rPr lang="en-US" altLang="ko-KR" dirty="0">
                <a:solidFill>
                  <a:schemeClr val="tx1"/>
                </a:solidFill>
              </a:rPr>
              <a:t> </a:t>
            </a:r>
            <a:r>
              <a:rPr lang="en-US" altLang="ko-KR" dirty="0" smtClean="0">
                <a:solidFill>
                  <a:schemeClr val="tx1"/>
                </a:solidFill>
              </a:rPr>
              <a:t>,estimates </a:t>
            </a:r>
            <a:r>
              <a:rPr lang="en-US" altLang="ko-KR" dirty="0">
                <a:solidFill>
                  <a:schemeClr val="tx1"/>
                </a:solidFill>
              </a:rPr>
              <a:t>of potential global mortality </a:t>
            </a:r>
            <a:r>
              <a:rPr lang="en-US" altLang="ko-KR" dirty="0" smtClean="0">
                <a:solidFill>
                  <a:schemeClr val="tx1"/>
                </a:solidFill>
              </a:rPr>
              <a:t>are </a:t>
            </a:r>
            <a:r>
              <a:rPr lang="en-US" altLang="ko-KR" dirty="0">
                <a:solidFill>
                  <a:schemeClr val="tx1"/>
                </a:solidFill>
              </a:rPr>
              <a:t>as high as 62 million deaths</a:t>
            </a:r>
            <a:r>
              <a:rPr lang="en-US" altLang="ko-KR" dirty="0" smtClean="0">
                <a:solidFill>
                  <a:schemeClr val="tx1"/>
                </a:solidFill>
              </a:rPr>
              <a:t>.</a:t>
            </a:r>
            <a:r>
              <a:rPr lang="en-US" altLang="ko-KR" dirty="0">
                <a:solidFill>
                  <a:schemeClr val="tx1"/>
                </a:solidFill>
              </a:rPr>
              <a:t> </a:t>
            </a:r>
          </a:p>
          <a:p>
            <a:pPr marL="0" indent="0">
              <a:buNone/>
            </a:pPr>
            <a:endParaRPr lang="en-US" altLang="ko-KR" dirty="0">
              <a:solidFill>
                <a:schemeClr val="tx1"/>
              </a:solidFill>
            </a:endParaRPr>
          </a:p>
          <a:p>
            <a:pPr marL="0" indent="0">
              <a:buNone/>
            </a:pPr>
            <a:endParaRPr lang="ko-KR" altLang="en-US" dirty="0"/>
          </a:p>
        </p:txBody>
      </p:sp>
    </p:spTree>
    <p:extLst>
      <p:ext uri="{BB962C8B-B14F-4D97-AF65-F5344CB8AC3E}">
        <p14:creationId xmlns:p14="http://schemas.microsoft.com/office/powerpoint/2010/main" val="24572432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Epidemiology</a:t>
            </a:r>
            <a:endParaRPr lang="ko-KR" altLang="en-US" dirty="0"/>
          </a:p>
        </p:txBody>
      </p:sp>
      <p:sp>
        <p:nvSpPr>
          <p:cNvPr id="4" name="내용 개체 틀 3"/>
          <p:cNvSpPr>
            <a:spLocks noGrp="1"/>
          </p:cNvSpPr>
          <p:nvPr>
            <p:ph idx="1"/>
          </p:nvPr>
        </p:nvSpPr>
        <p:spPr>
          <a:xfrm>
            <a:off x="457200" y="1556792"/>
            <a:ext cx="8229600" cy="4637112"/>
          </a:xfrm>
        </p:spPr>
        <p:txBody>
          <a:bodyPr/>
          <a:lstStyle/>
          <a:p>
            <a:pPr>
              <a:buFont typeface="Arial" pitchFamily="34" charset="0"/>
              <a:buChar char="•"/>
            </a:pPr>
            <a:r>
              <a:rPr lang="en-US" altLang="ko-KR" u="sng" dirty="0">
                <a:solidFill>
                  <a:schemeClr val="tx1"/>
                </a:solidFill>
              </a:rPr>
              <a:t>Migratory birds </a:t>
            </a:r>
            <a:r>
              <a:rPr lang="en-US" altLang="ko-KR" dirty="0">
                <a:solidFill>
                  <a:schemeClr val="tx1"/>
                </a:solidFill>
              </a:rPr>
              <a:t>are capable of spreading avian influenza </a:t>
            </a:r>
            <a:r>
              <a:rPr lang="en-US" altLang="ko-KR" dirty="0" smtClean="0">
                <a:solidFill>
                  <a:schemeClr val="tx1"/>
                </a:solidFill>
              </a:rPr>
              <a:t>.</a:t>
            </a:r>
          </a:p>
          <a:p>
            <a:pPr>
              <a:buFont typeface="Arial" pitchFamily="34" charset="0"/>
              <a:buChar char="•"/>
            </a:pPr>
            <a:r>
              <a:rPr lang="en-US" altLang="ko-KR" dirty="0" smtClean="0">
                <a:solidFill>
                  <a:schemeClr val="tx1"/>
                </a:solidFill>
              </a:rPr>
              <a:t>WHO </a:t>
            </a:r>
            <a:r>
              <a:rPr lang="en-US" altLang="ko-KR" dirty="0">
                <a:solidFill>
                  <a:prstClr val="white"/>
                </a:solidFill>
              </a:rPr>
              <a:t>confirmed </a:t>
            </a:r>
            <a:r>
              <a:rPr lang="en-US" altLang="ko-KR" u="sng" dirty="0">
                <a:solidFill>
                  <a:prstClr val="white"/>
                </a:solidFill>
              </a:rPr>
              <a:t>Human H5N1 infections </a:t>
            </a:r>
            <a:r>
              <a:rPr lang="en-US" altLang="ko-KR" dirty="0" smtClean="0">
                <a:solidFill>
                  <a:schemeClr val="tx1"/>
                </a:solidFill>
              </a:rPr>
              <a:t>in </a:t>
            </a:r>
            <a:r>
              <a:rPr lang="en-US" altLang="ko-KR" dirty="0">
                <a:solidFill>
                  <a:schemeClr val="tx1"/>
                </a:solidFill>
              </a:rPr>
              <a:t>Thailand, Vietnam, Indonesia, </a:t>
            </a:r>
            <a:r>
              <a:rPr lang="en-US" altLang="ko-KR" dirty="0" smtClean="0">
                <a:solidFill>
                  <a:schemeClr val="tx1"/>
                </a:solidFill>
              </a:rPr>
              <a:t>China</a:t>
            </a:r>
            <a:r>
              <a:rPr lang="en-US" altLang="ko-KR" dirty="0">
                <a:solidFill>
                  <a:schemeClr val="tx1"/>
                </a:solidFill>
              </a:rPr>
              <a:t>, Turkey, </a:t>
            </a:r>
            <a:r>
              <a:rPr lang="en-US" altLang="ko-KR" dirty="0" smtClean="0">
                <a:solidFill>
                  <a:schemeClr val="tx1"/>
                </a:solidFill>
              </a:rPr>
              <a:t>Egypt</a:t>
            </a:r>
            <a:r>
              <a:rPr lang="en-US" altLang="ko-KR" dirty="0">
                <a:solidFill>
                  <a:schemeClr val="tx1"/>
                </a:solidFill>
              </a:rPr>
              <a:t>, Nigeria, Iraq, </a:t>
            </a:r>
            <a:r>
              <a:rPr lang="en-US" altLang="ko-KR" dirty="0" smtClean="0">
                <a:solidFill>
                  <a:schemeClr val="tx1"/>
                </a:solidFill>
              </a:rPr>
              <a:t>Pakistan. </a:t>
            </a:r>
          </a:p>
          <a:p>
            <a:pPr>
              <a:buFont typeface="Arial" pitchFamily="34" charset="0"/>
              <a:buChar char="•"/>
            </a:pPr>
            <a:r>
              <a:rPr lang="en-US" altLang="ko-KR" dirty="0" smtClean="0">
                <a:solidFill>
                  <a:schemeClr val="tx1"/>
                </a:solidFill>
              </a:rPr>
              <a:t>Since </a:t>
            </a:r>
            <a:r>
              <a:rPr lang="en-US" altLang="ko-KR" dirty="0">
                <a:solidFill>
                  <a:schemeClr val="tx1"/>
                </a:solidFill>
              </a:rPr>
              <a:t>2003, more than 590 human cases have been reported to the WHO with a </a:t>
            </a:r>
            <a:r>
              <a:rPr lang="en-US" altLang="ko-KR" u="sng" dirty="0">
                <a:solidFill>
                  <a:schemeClr val="tx1"/>
                </a:solidFill>
              </a:rPr>
              <a:t>case-fatality rate (CFR) </a:t>
            </a:r>
            <a:r>
              <a:rPr lang="en-US" altLang="ko-KR" dirty="0">
                <a:solidFill>
                  <a:schemeClr val="tx1"/>
                </a:solidFill>
              </a:rPr>
              <a:t>of approximately </a:t>
            </a:r>
            <a:r>
              <a:rPr lang="en-US" altLang="ko-KR" u="sng" dirty="0" smtClean="0">
                <a:solidFill>
                  <a:schemeClr val="tx1"/>
                </a:solidFill>
              </a:rPr>
              <a:t>60%.</a:t>
            </a:r>
            <a:endParaRPr lang="en-US" altLang="ko-KR" u="sng" dirty="0">
              <a:solidFill>
                <a:schemeClr val="tx1"/>
              </a:solidFill>
            </a:endParaRPr>
          </a:p>
          <a:p>
            <a:pPr marL="0" indent="0">
              <a:buNone/>
            </a:pPr>
            <a:endParaRPr lang="en-US" altLang="ko-KR" dirty="0"/>
          </a:p>
          <a:p>
            <a:pPr marL="0" indent="0">
              <a:buNone/>
            </a:pPr>
            <a:endParaRPr lang="en-US" altLang="ko-KR" dirty="0"/>
          </a:p>
          <a:p>
            <a:pPr marL="0" indent="0">
              <a:buNone/>
            </a:pPr>
            <a:endParaRPr lang="en-US" altLang="ko-KR" dirty="0"/>
          </a:p>
          <a:p>
            <a:pPr marL="0" indent="0">
              <a:buNone/>
            </a:pPr>
            <a:endParaRPr lang="en-US" altLang="ko-KR" dirty="0"/>
          </a:p>
          <a:p>
            <a:pPr marL="0" indent="0">
              <a:buNone/>
            </a:pPr>
            <a:endParaRPr lang="en-US" altLang="ko-KR" dirty="0"/>
          </a:p>
          <a:p>
            <a:pPr marL="0" indent="0">
              <a:buNone/>
            </a:pPr>
            <a:endParaRPr lang="ko-KR" altLang="en-US" dirty="0"/>
          </a:p>
        </p:txBody>
      </p:sp>
    </p:spTree>
    <p:extLst>
      <p:ext uri="{BB962C8B-B14F-4D97-AF65-F5344CB8AC3E}">
        <p14:creationId xmlns:p14="http://schemas.microsoft.com/office/powerpoint/2010/main" val="165762224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gamapserver.who.int/mapLibrary/Files/Maps/2012_AvianInfluenza_GlobalMap_10Aug1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2055" y="288032"/>
            <a:ext cx="8610425" cy="6093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196514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Transmission</a:t>
            </a:r>
            <a:endParaRPr lang="ko-KR" altLang="en-US" dirty="0"/>
          </a:p>
        </p:txBody>
      </p:sp>
      <p:sp>
        <p:nvSpPr>
          <p:cNvPr id="4" name="내용 개체 틀 3"/>
          <p:cNvSpPr>
            <a:spLocks noGrp="1"/>
          </p:cNvSpPr>
          <p:nvPr>
            <p:ph idx="1"/>
          </p:nvPr>
        </p:nvSpPr>
        <p:spPr>
          <a:xfrm>
            <a:off x="457200" y="1556792"/>
            <a:ext cx="8229600" cy="4781128"/>
          </a:xfrm>
        </p:spPr>
        <p:txBody>
          <a:bodyPr/>
          <a:lstStyle/>
          <a:p>
            <a:pPr>
              <a:buFont typeface="Arial" pitchFamily="34" charset="0"/>
              <a:buChar char="•"/>
            </a:pPr>
            <a:r>
              <a:rPr lang="en-US" altLang="ko-KR" u="sng" dirty="0" smtClean="0">
                <a:solidFill>
                  <a:schemeClr val="tx1"/>
                </a:solidFill>
              </a:rPr>
              <a:t>Exposure </a:t>
            </a:r>
            <a:r>
              <a:rPr lang="en-US" altLang="ko-KR" u="sng" dirty="0">
                <a:solidFill>
                  <a:schemeClr val="tx1"/>
                </a:solidFill>
              </a:rPr>
              <a:t>to sick or dead poultry </a:t>
            </a:r>
            <a:r>
              <a:rPr lang="en-US" altLang="ko-KR" dirty="0">
                <a:solidFill>
                  <a:schemeClr val="tx1"/>
                </a:solidFill>
              </a:rPr>
              <a:t>in the week before illness is the most common risk factor for human H5N1 infection </a:t>
            </a:r>
            <a:r>
              <a:rPr lang="en-US" altLang="ko-KR" dirty="0" smtClean="0">
                <a:solidFill>
                  <a:schemeClr val="tx1"/>
                </a:solidFill>
              </a:rPr>
              <a:t>.</a:t>
            </a:r>
          </a:p>
          <a:p>
            <a:pPr>
              <a:buFont typeface="Arial" pitchFamily="34" charset="0"/>
              <a:buChar char="•"/>
            </a:pPr>
            <a:r>
              <a:rPr lang="en-US" altLang="ko-KR" u="sng" dirty="0">
                <a:solidFill>
                  <a:schemeClr val="tx1"/>
                </a:solidFill>
              </a:rPr>
              <a:t>Human-to-human</a:t>
            </a:r>
            <a:r>
              <a:rPr lang="en-US" altLang="ko-KR" dirty="0">
                <a:solidFill>
                  <a:schemeClr val="tx1"/>
                </a:solidFill>
              </a:rPr>
              <a:t> — Limited person-to-person transmission of H5N1 virus infection </a:t>
            </a:r>
            <a:r>
              <a:rPr lang="en-US" altLang="ko-KR" u="sng" dirty="0">
                <a:solidFill>
                  <a:schemeClr val="tx1"/>
                </a:solidFill>
              </a:rPr>
              <a:t>has been suggested </a:t>
            </a:r>
            <a:r>
              <a:rPr lang="en-US" altLang="ko-KR" dirty="0">
                <a:solidFill>
                  <a:schemeClr val="tx1"/>
                </a:solidFill>
              </a:rPr>
              <a:t>by cases of avian influenza within families.</a:t>
            </a:r>
          </a:p>
          <a:p>
            <a:pPr>
              <a:buFont typeface="Arial" pitchFamily="34" charset="0"/>
              <a:buChar char="•"/>
            </a:pPr>
            <a:endParaRPr lang="en-US" altLang="ko-KR" dirty="0" smtClean="0">
              <a:solidFill>
                <a:schemeClr val="tx1"/>
              </a:solidFill>
            </a:endParaRPr>
          </a:p>
          <a:p>
            <a:pPr>
              <a:buFont typeface="Arial" pitchFamily="34" charset="0"/>
              <a:buChar char="•"/>
            </a:pPr>
            <a:endParaRPr lang="en-US" altLang="ko-KR" dirty="0" smtClean="0">
              <a:solidFill>
                <a:schemeClr val="tx1"/>
              </a:solidFill>
            </a:endParaRPr>
          </a:p>
          <a:p>
            <a:pPr marL="0" indent="0">
              <a:buNone/>
            </a:pPr>
            <a:endParaRPr lang="en-US" altLang="ko-KR" dirty="0"/>
          </a:p>
          <a:p>
            <a:pPr marL="0" indent="0">
              <a:buNone/>
            </a:pPr>
            <a:endParaRPr lang="ko-KR" altLang="en-US" dirty="0"/>
          </a:p>
        </p:txBody>
      </p:sp>
    </p:spTree>
    <p:extLst>
      <p:ext uri="{BB962C8B-B14F-4D97-AF65-F5344CB8AC3E}">
        <p14:creationId xmlns:p14="http://schemas.microsoft.com/office/powerpoint/2010/main" val="343553549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Transmission</a:t>
            </a:r>
            <a:endParaRPr lang="ko-KR" altLang="en-US" dirty="0"/>
          </a:p>
        </p:txBody>
      </p:sp>
      <p:sp>
        <p:nvSpPr>
          <p:cNvPr id="4" name="내용 개체 틀 3"/>
          <p:cNvSpPr>
            <a:spLocks noGrp="1"/>
          </p:cNvSpPr>
          <p:nvPr>
            <p:ph idx="1"/>
          </p:nvPr>
        </p:nvSpPr>
        <p:spPr/>
        <p:txBody>
          <a:bodyPr/>
          <a:lstStyle/>
          <a:p>
            <a:pPr lvl="0">
              <a:buFont typeface="Arial" pitchFamily="34" charset="0"/>
              <a:buChar char="•"/>
            </a:pPr>
            <a:r>
              <a:rPr lang="en-US" altLang="ko-KR" dirty="0" smtClean="0">
                <a:solidFill>
                  <a:schemeClr val="tx1"/>
                </a:solidFill>
              </a:rPr>
              <a:t>Infectious </a:t>
            </a:r>
            <a:r>
              <a:rPr lang="en-US" altLang="ko-KR" dirty="0">
                <a:solidFill>
                  <a:schemeClr val="tx1"/>
                </a:solidFill>
              </a:rPr>
              <a:t>virus and viral RNA </a:t>
            </a:r>
            <a:r>
              <a:rPr lang="en-US" altLang="ko-KR" dirty="0" smtClean="0">
                <a:solidFill>
                  <a:schemeClr val="tx1"/>
                </a:solidFill>
              </a:rPr>
              <a:t>have been isolated </a:t>
            </a:r>
            <a:r>
              <a:rPr lang="en-US" altLang="ko-KR" dirty="0">
                <a:solidFill>
                  <a:schemeClr val="tx1"/>
                </a:solidFill>
              </a:rPr>
              <a:t>in </a:t>
            </a:r>
            <a:r>
              <a:rPr lang="en-US" altLang="ko-KR" u="sng" dirty="0">
                <a:solidFill>
                  <a:schemeClr val="tx1"/>
                </a:solidFill>
              </a:rPr>
              <a:t>blood, CSF, and feces</a:t>
            </a:r>
            <a:r>
              <a:rPr lang="en-US" altLang="ko-KR" dirty="0">
                <a:solidFill>
                  <a:schemeClr val="tx1"/>
                </a:solidFill>
              </a:rPr>
              <a:t>. </a:t>
            </a:r>
          </a:p>
          <a:p>
            <a:pPr marL="0" lvl="0" indent="0">
              <a:buNone/>
            </a:pPr>
            <a:r>
              <a:rPr lang="en-US" altLang="ko-KR" dirty="0" smtClean="0">
                <a:solidFill>
                  <a:schemeClr val="tx1"/>
                </a:solidFill>
              </a:rPr>
              <a:t>   Whether </a:t>
            </a:r>
            <a:r>
              <a:rPr lang="en-US" altLang="ko-KR" dirty="0">
                <a:solidFill>
                  <a:schemeClr val="tx1"/>
                </a:solidFill>
              </a:rPr>
              <a:t>feces or blood could transmit </a:t>
            </a:r>
            <a:endParaRPr lang="en-US" altLang="ko-KR" dirty="0" smtClean="0">
              <a:solidFill>
                <a:schemeClr val="tx1"/>
              </a:solidFill>
            </a:endParaRPr>
          </a:p>
          <a:p>
            <a:pPr marL="0" lvl="0" indent="0">
              <a:buNone/>
            </a:pPr>
            <a:r>
              <a:rPr lang="en-US" altLang="ko-KR" dirty="0" smtClean="0">
                <a:solidFill>
                  <a:schemeClr val="tx1"/>
                </a:solidFill>
              </a:rPr>
              <a:t>   avian </a:t>
            </a:r>
            <a:r>
              <a:rPr lang="en-US" altLang="ko-KR" dirty="0">
                <a:solidFill>
                  <a:schemeClr val="tx1"/>
                </a:solidFill>
              </a:rPr>
              <a:t>influenza is unknown</a:t>
            </a:r>
            <a:r>
              <a:rPr lang="en-US" altLang="ko-KR" dirty="0" smtClean="0">
                <a:solidFill>
                  <a:schemeClr val="tx1"/>
                </a:solidFill>
              </a:rPr>
              <a:t>.</a:t>
            </a:r>
          </a:p>
          <a:p>
            <a:pPr>
              <a:buFont typeface="Arial" pitchFamily="34" charset="0"/>
              <a:buChar char="•"/>
            </a:pPr>
            <a:r>
              <a:rPr lang="en-US" altLang="ko-KR" u="sng" dirty="0">
                <a:solidFill>
                  <a:schemeClr val="tx1"/>
                </a:solidFill>
              </a:rPr>
              <a:t>Mother-to-fetus transmission</a:t>
            </a:r>
            <a:r>
              <a:rPr lang="en-US" altLang="ko-KR" dirty="0">
                <a:solidFill>
                  <a:schemeClr val="tx1"/>
                </a:solidFill>
              </a:rPr>
              <a:t>. autopsy studies demonstrated H5N1 virus genomic sequences and antigens in the placenta and viral sequences in the fetus. </a:t>
            </a:r>
            <a:endParaRPr lang="ko-KR" altLang="en-US" dirty="0">
              <a:solidFill>
                <a:schemeClr val="tx1"/>
              </a:solidFill>
            </a:endParaRPr>
          </a:p>
          <a:p>
            <a:pPr marL="0" lvl="0" indent="0">
              <a:buNone/>
            </a:pPr>
            <a:endParaRPr lang="en-US" altLang="ko-KR" dirty="0">
              <a:solidFill>
                <a:schemeClr val="tx1"/>
              </a:solidFill>
            </a:endParaRPr>
          </a:p>
          <a:p>
            <a:pPr marL="0" indent="0">
              <a:buNone/>
            </a:pPr>
            <a:endParaRPr lang="ko-KR" altLang="en-US" dirty="0">
              <a:solidFill>
                <a:schemeClr val="tx1"/>
              </a:solidFill>
            </a:endParaRPr>
          </a:p>
        </p:txBody>
      </p:sp>
    </p:spTree>
    <p:extLst>
      <p:ext uri="{BB962C8B-B14F-4D97-AF65-F5344CB8AC3E}">
        <p14:creationId xmlns:p14="http://schemas.microsoft.com/office/powerpoint/2010/main" val="95592601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Pathogenesis</a:t>
            </a:r>
            <a:endParaRPr lang="ko-KR" altLang="en-US" dirty="0"/>
          </a:p>
        </p:txBody>
      </p:sp>
      <p:sp>
        <p:nvSpPr>
          <p:cNvPr id="4" name="내용 개체 틀 3"/>
          <p:cNvSpPr>
            <a:spLocks noGrp="1"/>
          </p:cNvSpPr>
          <p:nvPr>
            <p:ph idx="1"/>
          </p:nvPr>
        </p:nvSpPr>
        <p:spPr>
          <a:xfrm>
            <a:off x="251520" y="1600200"/>
            <a:ext cx="8640960" cy="4525963"/>
          </a:xfrm>
        </p:spPr>
        <p:txBody>
          <a:bodyPr/>
          <a:lstStyle/>
          <a:p>
            <a:pPr>
              <a:buFont typeface="Arial" pitchFamily="34" charset="0"/>
              <a:buChar char="•"/>
            </a:pPr>
            <a:r>
              <a:rPr lang="en-US" altLang="ko-KR" u="sng" dirty="0" smtClean="0">
                <a:solidFill>
                  <a:schemeClr val="tx1"/>
                </a:solidFill>
              </a:rPr>
              <a:t>Fatal </a:t>
            </a:r>
            <a:r>
              <a:rPr lang="en-US" altLang="ko-KR" u="sng" dirty="0">
                <a:solidFill>
                  <a:schemeClr val="tx1"/>
                </a:solidFill>
              </a:rPr>
              <a:t>H5N1 infection </a:t>
            </a:r>
            <a:r>
              <a:rPr lang="en-US" altLang="ko-KR" dirty="0">
                <a:solidFill>
                  <a:schemeClr val="tx1"/>
                </a:solidFill>
              </a:rPr>
              <a:t>had unusually high serum concentrations of </a:t>
            </a:r>
            <a:r>
              <a:rPr lang="en-US" altLang="ko-KR" u="sng" dirty="0">
                <a:solidFill>
                  <a:schemeClr val="tx1"/>
                </a:solidFill>
              </a:rPr>
              <a:t>various cytokines and </a:t>
            </a:r>
            <a:r>
              <a:rPr lang="en-US" altLang="ko-KR" u="sng" dirty="0" err="1" smtClean="0">
                <a:solidFill>
                  <a:schemeClr val="tx1"/>
                </a:solidFill>
              </a:rPr>
              <a:t>chemokines</a:t>
            </a:r>
            <a:r>
              <a:rPr lang="en-US" altLang="ko-KR" dirty="0" smtClean="0">
                <a:solidFill>
                  <a:schemeClr val="tx1"/>
                </a:solidFill>
              </a:rPr>
              <a:t>.(Cyclooxygenase-2,TNF-alpha)</a:t>
            </a:r>
          </a:p>
          <a:p>
            <a:pPr>
              <a:buFont typeface="Arial" pitchFamily="34" charset="0"/>
              <a:buChar char="•"/>
            </a:pPr>
            <a:r>
              <a:rPr lang="en-US" altLang="ko-KR" u="sng" dirty="0" smtClean="0">
                <a:solidFill>
                  <a:schemeClr val="tx1"/>
                </a:solidFill>
              </a:rPr>
              <a:t>The </a:t>
            </a:r>
            <a:r>
              <a:rPr lang="en-US" altLang="ko-KR" u="sng" dirty="0">
                <a:solidFill>
                  <a:schemeClr val="tx1"/>
                </a:solidFill>
              </a:rPr>
              <a:t>severity of human H5N1 infections </a:t>
            </a:r>
            <a:r>
              <a:rPr lang="en-US" altLang="ko-KR" dirty="0">
                <a:solidFill>
                  <a:schemeClr val="tx1"/>
                </a:solidFill>
              </a:rPr>
              <a:t>may be related to the induction of </a:t>
            </a:r>
            <a:r>
              <a:rPr lang="en-US" altLang="ko-KR" u="sng" dirty="0">
                <a:solidFill>
                  <a:schemeClr val="tx1"/>
                </a:solidFill>
              </a:rPr>
              <a:t>excessive host </a:t>
            </a:r>
            <a:r>
              <a:rPr lang="en-US" altLang="ko-KR" u="sng" dirty="0" err="1">
                <a:solidFill>
                  <a:schemeClr val="tx1"/>
                </a:solidFill>
              </a:rPr>
              <a:t>proinflammatory</a:t>
            </a:r>
            <a:r>
              <a:rPr lang="en-US" altLang="ko-KR" u="sng" dirty="0">
                <a:solidFill>
                  <a:schemeClr val="tx1"/>
                </a:solidFill>
              </a:rPr>
              <a:t> responses</a:t>
            </a:r>
            <a:r>
              <a:rPr lang="en-US" altLang="ko-KR" dirty="0">
                <a:solidFill>
                  <a:schemeClr val="tx1"/>
                </a:solidFill>
              </a:rPr>
              <a:t> that exacerbate tissue injury and contribute to pathogenesis .</a:t>
            </a:r>
          </a:p>
          <a:p>
            <a:pPr marL="0" indent="0">
              <a:buNone/>
            </a:pPr>
            <a:endParaRPr lang="en-US" altLang="ko-KR" dirty="0"/>
          </a:p>
        </p:txBody>
      </p:sp>
    </p:spTree>
    <p:extLst>
      <p:ext uri="{BB962C8B-B14F-4D97-AF65-F5344CB8AC3E}">
        <p14:creationId xmlns:p14="http://schemas.microsoft.com/office/powerpoint/2010/main" val="171363486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Pathogenesis</a:t>
            </a:r>
            <a:endParaRPr lang="ko-KR" altLang="en-US" dirty="0"/>
          </a:p>
        </p:txBody>
      </p:sp>
      <p:sp>
        <p:nvSpPr>
          <p:cNvPr id="4" name="내용 개체 틀 3"/>
          <p:cNvSpPr>
            <a:spLocks noGrp="1"/>
          </p:cNvSpPr>
          <p:nvPr>
            <p:ph idx="1"/>
          </p:nvPr>
        </p:nvSpPr>
        <p:spPr/>
        <p:txBody>
          <a:bodyPr/>
          <a:lstStyle/>
          <a:p>
            <a:pPr>
              <a:buFont typeface="Arial" pitchFamily="34" charset="0"/>
              <a:buChar char="•"/>
            </a:pPr>
            <a:r>
              <a:rPr lang="en-US" altLang="ko-KR" dirty="0" smtClean="0">
                <a:solidFill>
                  <a:schemeClr val="tx1"/>
                </a:solidFill>
              </a:rPr>
              <a:t>Tissue tropism - </a:t>
            </a:r>
            <a:r>
              <a:rPr lang="en-US" altLang="ko-KR" u="sng" dirty="0" smtClean="0">
                <a:solidFill>
                  <a:schemeClr val="tx1"/>
                </a:solidFill>
              </a:rPr>
              <a:t>Human </a:t>
            </a:r>
            <a:r>
              <a:rPr lang="en-US" altLang="ko-KR" u="sng" dirty="0">
                <a:solidFill>
                  <a:schemeClr val="tx1"/>
                </a:solidFill>
              </a:rPr>
              <a:t>influenza viruses </a:t>
            </a:r>
            <a:r>
              <a:rPr lang="en-US" altLang="ko-KR" dirty="0">
                <a:solidFill>
                  <a:schemeClr val="tx1"/>
                </a:solidFill>
              </a:rPr>
              <a:t>preferentially bind to host cells via </a:t>
            </a:r>
            <a:r>
              <a:rPr lang="en-US" altLang="ko-KR" u="sng" dirty="0">
                <a:solidFill>
                  <a:schemeClr val="tx1"/>
                </a:solidFill>
              </a:rPr>
              <a:t>HA</a:t>
            </a:r>
            <a:r>
              <a:rPr lang="en-US" altLang="ko-KR" dirty="0">
                <a:solidFill>
                  <a:schemeClr val="tx1"/>
                </a:solidFill>
              </a:rPr>
              <a:t> by attaching </a:t>
            </a:r>
            <a:r>
              <a:rPr lang="en-US" altLang="ko-KR" dirty="0" smtClean="0">
                <a:solidFill>
                  <a:schemeClr val="tx1"/>
                </a:solidFill>
              </a:rPr>
              <a:t>to </a:t>
            </a:r>
            <a:r>
              <a:rPr lang="en-US" altLang="ko-KR" u="sng" dirty="0" smtClean="0">
                <a:solidFill>
                  <a:schemeClr val="tx1"/>
                </a:solidFill>
              </a:rPr>
              <a:t>α 2-6 </a:t>
            </a:r>
            <a:r>
              <a:rPr lang="en-US" altLang="ko-KR" u="sng" dirty="0" err="1">
                <a:solidFill>
                  <a:schemeClr val="tx1"/>
                </a:solidFill>
              </a:rPr>
              <a:t>sialyl</a:t>
            </a:r>
            <a:r>
              <a:rPr lang="en-US" altLang="ko-KR" u="sng" dirty="0">
                <a:solidFill>
                  <a:schemeClr val="tx1"/>
                </a:solidFill>
              </a:rPr>
              <a:t> glycan </a:t>
            </a:r>
            <a:r>
              <a:rPr lang="en-US" altLang="ko-KR" u="sng" dirty="0" smtClean="0">
                <a:solidFill>
                  <a:schemeClr val="tx1"/>
                </a:solidFill>
              </a:rPr>
              <a:t>receptors</a:t>
            </a:r>
            <a:r>
              <a:rPr lang="en-US" altLang="ko-KR" dirty="0" smtClean="0">
                <a:solidFill>
                  <a:schemeClr val="tx1"/>
                </a:solidFill>
              </a:rPr>
              <a:t>.</a:t>
            </a:r>
          </a:p>
          <a:p>
            <a:pPr>
              <a:buFont typeface="Arial" pitchFamily="34" charset="0"/>
              <a:buChar char="•"/>
            </a:pPr>
            <a:r>
              <a:rPr lang="en-US" altLang="ko-KR" dirty="0" smtClean="0">
                <a:solidFill>
                  <a:schemeClr val="tx1"/>
                </a:solidFill>
              </a:rPr>
              <a:t>Epithelial </a:t>
            </a:r>
            <a:r>
              <a:rPr lang="en-US" altLang="ko-KR" dirty="0">
                <a:solidFill>
                  <a:schemeClr val="tx1"/>
                </a:solidFill>
              </a:rPr>
              <a:t>cells of the </a:t>
            </a:r>
            <a:r>
              <a:rPr lang="en-US" altLang="ko-KR" u="sng" dirty="0">
                <a:solidFill>
                  <a:schemeClr val="tx1"/>
                </a:solidFill>
              </a:rPr>
              <a:t>human upper respiratory tract </a:t>
            </a:r>
            <a:r>
              <a:rPr lang="en-US" altLang="ko-KR" dirty="0">
                <a:solidFill>
                  <a:schemeClr val="tx1"/>
                </a:solidFill>
              </a:rPr>
              <a:t>has </a:t>
            </a:r>
            <a:r>
              <a:rPr lang="en-US" altLang="ko-KR" u="sng" dirty="0">
                <a:solidFill>
                  <a:schemeClr val="tx1"/>
                </a:solidFill>
              </a:rPr>
              <a:t>α 2-6 </a:t>
            </a:r>
            <a:r>
              <a:rPr lang="en-US" altLang="ko-KR" u="sng" dirty="0" err="1" smtClean="0">
                <a:solidFill>
                  <a:schemeClr val="tx1"/>
                </a:solidFill>
              </a:rPr>
              <a:t>galactose</a:t>
            </a:r>
            <a:r>
              <a:rPr lang="en-US" altLang="ko-KR" u="sng" dirty="0" smtClean="0">
                <a:solidFill>
                  <a:schemeClr val="tx1"/>
                </a:solidFill>
              </a:rPr>
              <a:t> </a:t>
            </a:r>
            <a:r>
              <a:rPr lang="en-US" altLang="ko-KR" u="sng" dirty="0">
                <a:solidFill>
                  <a:schemeClr val="tx1"/>
                </a:solidFill>
              </a:rPr>
              <a:t>receptors.</a:t>
            </a:r>
          </a:p>
          <a:p>
            <a:pPr marL="0" indent="0">
              <a:buNone/>
            </a:pPr>
            <a:r>
              <a:rPr lang="en-US" altLang="ko-KR" dirty="0" smtClean="0">
                <a:solidFill>
                  <a:schemeClr val="tx1"/>
                </a:solidFill>
              </a:rPr>
              <a:t> </a:t>
            </a:r>
          </a:p>
          <a:p>
            <a:pPr marL="0" indent="0">
              <a:buNone/>
            </a:pPr>
            <a:endParaRPr lang="en-US" altLang="ko-KR" dirty="0"/>
          </a:p>
          <a:p>
            <a:pPr marL="0" indent="0">
              <a:buNone/>
            </a:pPr>
            <a:endParaRPr lang="en-US" altLang="ko-KR" dirty="0"/>
          </a:p>
          <a:p>
            <a:pPr marL="0" indent="0">
              <a:buNone/>
            </a:pPr>
            <a:endParaRPr lang="en-US" altLang="ko-KR" dirty="0"/>
          </a:p>
          <a:p>
            <a:pPr marL="0" indent="0">
              <a:buNone/>
            </a:pPr>
            <a:endParaRPr lang="en-US" altLang="ko-KR" dirty="0"/>
          </a:p>
          <a:p>
            <a:pPr marL="0" indent="0">
              <a:buNone/>
            </a:pPr>
            <a:endParaRPr lang="ko-KR" altLang="en-US" dirty="0"/>
          </a:p>
        </p:txBody>
      </p:sp>
    </p:spTree>
    <p:extLst>
      <p:ext uri="{BB962C8B-B14F-4D97-AF65-F5344CB8AC3E}">
        <p14:creationId xmlns:p14="http://schemas.microsoft.com/office/powerpoint/2010/main" val="209144430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Pathogenesis</a:t>
            </a:r>
            <a:endParaRPr lang="ko-KR" altLang="en-US" dirty="0"/>
          </a:p>
        </p:txBody>
      </p:sp>
      <p:sp>
        <p:nvSpPr>
          <p:cNvPr id="4" name="내용 개체 틀 3"/>
          <p:cNvSpPr>
            <a:spLocks noGrp="1"/>
          </p:cNvSpPr>
          <p:nvPr>
            <p:ph idx="1"/>
          </p:nvPr>
        </p:nvSpPr>
        <p:spPr/>
        <p:txBody>
          <a:bodyPr/>
          <a:lstStyle/>
          <a:p>
            <a:pPr>
              <a:buFont typeface="Arial" pitchFamily="34" charset="0"/>
              <a:buChar char="•"/>
            </a:pPr>
            <a:r>
              <a:rPr lang="en-US" altLang="ko-KR" u="sng" dirty="0" smtClean="0">
                <a:solidFill>
                  <a:schemeClr val="tx1"/>
                </a:solidFill>
              </a:rPr>
              <a:t>Avian </a:t>
            </a:r>
            <a:r>
              <a:rPr lang="en-US" altLang="ko-KR" u="sng" dirty="0">
                <a:solidFill>
                  <a:schemeClr val="tx1"/>
                </a:solidFill>
              </a:rPr>
              <a:t>influenza </a:t>
            </a:r>
            <a:r>
              <a:rPr lang="en-US" altLang="ko-KR" u="sng" dirty="0" smtClean="0">
                <a:solidFill>
                  <a:schemeClr val="tx1"/>
                </a:solidFill>
              </a:rPr>
              <a:t>viruses </a:t>
            </a:r>
            <a:r>
              <a:rPr lang="en-US" altLang="ko-KR" dirty="0" smtClean="0">
                <a:solidFill>
                  <a:schemeClr val="tx1"/>
                </a:solidFill>
              </a:rPr>
              <a:t>prefer </a:t>
            </a:r>
            <a:r>
              <a:rPr lang="en-US" altLang="ko-KR" u="sng" dirty="0" err="1">
                <a:solidFill>
                  <a:schemeClr val="tx1"/>
                </a:solidFill>
              </a:rPr>
              <a:t>sialic</a:t>
            </a:r>
            <a:r>
              <a:rPr lang="en-US" altLang="ko-KR" u="sng" dirty="0">
                <a:solidFill>
                  <a:schemeClr val="tx1"/>
                </a:solidFill>
              </a:rPr>
              <a:t> acid </a:t>
            </a:r>
            <a:r>
              <a:rPr lang="en-US" altLang="ko-KR" dirty="0">
                <a:solidFill>
                  <a:schemeClr val="tx1"/>
                </a:solidFill>
              </a:rPr>
              <a:t>molecules containing </a:t>
            </a:r>
            <a:r>
              <a:rPr lang="en-US" altLang="ko-KR" u="sng" dirty="0">
                <a:solidFill>
                  <a:schemeClr val="tx1"/>
                </a:solidFill>
              </a:rPr>
              <a:t>α 2-3 </a:t>
            </a:r>
            <a:r>
              <a:rPr lang="en-US" altLang="ko-KR" u="sng" dirty="0" err="1">
                <a:solidFill>
                  <a:schemeClr val="tx1"/>
                </a:solidFill>
              </a:rPr>
              <a:t>galactose</a:t>
            </a:r>
            <a:r>
              <a:rPr lang="en-US" altLang="ko-KR" u="sng" dirty="0">
                <a:solidFill>
                  <a:schemeClr val="tx1"/>
                </a:solidFill>
              </a:rPr>
              <a:t> </a:t>
            </a:r>
            <a:r>
              <a:rPr lang="en-US" altLang="ko-KR" u="sng" dirty="0" smtClean="0">
                <a:solidFill>
                  <a:schemeClr val="tx1"/>
                </a:solidFill>
              </a:rPr>
              <a:t>receptors</a:t>
            </a:r>
            <a:r>
              <a:rPr lang="en-US" altLang="ko-KR" dirty="0">
                <a:solidFill>
                  <a:schemeClr val="tx1"/>
                </a:solidFill>
              </a:rPr>
              <a:t> </a:t>
            </a:r>
            <a:r>
              <a:rPr lang="en-US" altLang="ko-KR" dirty="0" smtClean="0">
                <a:solidFill>
                  <a:schemeClr val="tx1"/>
                </a:solidFill>
              </a:rPr>
              <a:t>of the respiratory </a:t>
            </a:r>
            <a:r>
              <a:rPr lang="en-US" altLang="ko-KR" dirty="0">
                <a:solidFill>
                  <a:schemeClr val="tx1"/>
                </a:solidFill>
              </a:rPr>
              <a:t>tracts of </a:t>
            </a:r>
            <a:r>
              <a:rPr lang="en-US" altLang="ko-KR" dirty="0" smtClean="0">
                <a:solidFill>
                  <a:schemeClr val="tx1"/>
                </a:solidFill>
              </a:rPr>
              <a:t>birds. </a:t>
            </a:r>
          </a:p>
          <a:p>
            <a:pPr>
              <a:buFont typeface="Arial" pitchFamily="34" charset="0"/>
              <a:buChar char="•"/>
            </a:pPr>
            <a:r>
              <a:rPr lang="en-US" altLang="ko-KR" dirty="0">
                <a:solidFill>
                  <a:schemeClr val="tx1"/>
                </a:solidFill>
              </a:rPr>
              <a:t>H</a:t>
            </a:r>
            <a:r>
              <a:rPr lang="en-US" altLang="ko-KR" dirty="0" smtClean="0">
                <a:solidFill>
                  <a:schemeClr val="tx1"/>
                </a:solidFill>
              </a:rPr>
              <a:t>uman </a:t>
            </a:r>
            <a:r>
              <a:rPr lang="en-US" altLang="ko-KR" dirty="0">
                <a:solidFill>
                  <a:schemeClr val="tx1"/>
                </a:solidFill>
              </a:rPr>
              <a:t>respiratory </a:t>
            </a:r>
            <a:r>
              <a:rPr lang="en-US" altLang="ko-KR" dirty="0" smtClean="0">
                <a:solidFill>
                  <a:schemeClr val="tx1"/>
                </a:solidFill>
              </a:rPr>
              <a:t>tract </a:t>
            </a:r>
            <a:r>
              <a:rPr lang="en-US" altLang="ko-KR" dirty="0">
                <a:solidFill>
                  <a:schemeClr val="tx1"/>
                </a:solidFill>
              </a:rPr>
              <a:t>particularly in </a:t>
            </a:r>
            <a:r>
              <a:rPr lang="en-US" altLang="ko-KR" u="sng" dirty="0">
                <a:solidFill>
                  <a:schemeClr val="tx1"/>
                </a:solidFill>
              </a:rPr>
              <a:t>alveoli and distal airways </a:t>
            </a:r>
            <a:r>
              <a:rPr lang="en-US" altLang="ko-KR" dirty="0" smtClean="0">
                <a:solidFill>
                  <a:schemeClr val="tx1"/>
                </a:solidFill>
              </a:rPr>
              <a:t>&amp; human </a:t>
            </a:r>
            <a:r>
              <a:rPr lang="en-US" altLang="ko-KR" u="sng" dirty="0">
                <a:solidFill>
                  <a:schemeClr val="tx1"/>
                </a:solidFill>
              </a:rPr>
              <a:t>GI </a:t>
            </a:r>
            <a:r>
              <a:rPr lang="en-US" altLang="ko-KR" u="sng" dirty="0" smtClean="0">
                <a:solidFill>
                  <a:schemeClr val="tx1"/>
                </a:solidFill>
              </a:rPr>
              <a:t>tract </a:t>
            </a:r>
            <a:r>
              <a:rPr lang="en-US" altLang="ko-KR" dirty="0">
                <a:solidFill>
                  <a:schemeClr val="tx1"/>
                </a:solidFill>
              </a:rPr>
              <a:t>have </a:t>
            </a:r>
            <a:r>
              <a:rPr lang="en-US" altLang="ko-KR" u="sng" dirty="0">
                <a:solidFill>
                  <a:schemeClr val="tx1"/>
                </a:solidFill>
              </a:rPr>
              <a:t>α</a:t>
            </a:r>
            <a:r>
              <a:rPr lang="en-US" altLang="ko-KR" u="sng" dirty="0" smtClean="0">
                <a:solidFill>
                  <a:schemeClr val="tx1"/>
                </a:solidFill>
              </a:rPr>
              <a:t> </a:t>
            </a:r>
            <a:r>
              <a:rPr lang="en-US" altLang="ko-KR" u="sng" dirty="0">
                <a:solidFill>
                  <a:schemeClr val="tx1"/>
                </a:solidFill>
              </a:rPr>
              <a:t>2-3 </a:t>
            </a:r>
            <a:r>
              <a:rPr lang="en-US" altLang="ko-KR" u="sng" dirty="0" err="1">
                <a:solidFill>
                  <a:schemeClr val="tx1"/>
                </a:solidFill>
              </a:rPr>
              <a:t>galactose</a:t>
            </a:r>
            <a:r>
              <a:rPr lang="en-US" altLang="ko-KR" u="sng" dirty="0">
                <a:solidFill>
                  <a:schemeClr val="tx1"/>
                </a:solidFill>
              </a:rPr>
              <a:t> receptors </a:t>
            </a:r>
            <a:r>
              <a:rPr lang="en-US" altLang="ko-KR" dirty="0">
                <a:solidFill>
                  <a:schemeClr val="tx1"/>
                </a:solidFill>
              </a:rPr>
              <a:t>.</a:t>
            </a:r>
          </a:p>
          <a:p>
            <a:pPr marL="0" indent="0">
              <a:buNone/>
            </a:pPr>
            <a:endParaRPr lang="ko-KR" altLang="en-US" dirty="0"/>
          </a:p>
        </p:txBody>
      </p:sp>
    </p:spTree>
    <p:extLst>
      <p:ext uri="{BB962C8B-B14F-4D97-AF65-F5344CB8AC3E}">
        <p14:creationId xmlns:p14="http://schemas.microsoft.com/office/powerpoint/2010/main" val="150160555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Pathogenesis</a:t>
            </a:r>
            <a:endParaRPr lang="ko-KR" altLang="en-US" dirty="0"/>
          </a:p>
        </p:txBody>
      </p:sp>
      <p:sp>
        <p:nvSpPr>
          <p:cNvPr id="4" name="내용 개체 틀 3"/>
          <p:cNvSpPr>
            <a:spLocks noGrp="1"/>
          </p:cNvSpPr>
          <p:nvPr>
            <p:ph idx="1"/>
          </p:nvPr>
        </p:nvSpPr>
        <p:spPr/>
        <p:txBody>
          <a:bodyPr/>
          <a:lstStyle/>
          <a:p>
            <a:pPr>
              <a:buFont typeface="Arial" pitchFamily="34" charset="0"/>
              <a:buChar char="•"/>
            </a:pPr>
            <a:r>
              <a:rPr lang="en-US" altLang="ko-KR" dirty="0" smtClean="0">
                <a:solidFill>
                  <a:schemeClr val="tx1"/>
                </a:solidFill>
              </a:rPr>
              <a:t>Human </a:t>
            </a:r>
            <a:r>
              <a:rPr lang="en-US" altLang="ko-KR" dirty="0">
                <a:solidFill>
                  <a:schemeClr val="tx1"/>
                </a:solidFill>
              </a:rPr>
              <a:t>nasopharyngeal, adenoid, and </a:t>
            </a:r>
            <a:r>
              <a:rPr lang="en-US" altLang="ko-KR" dirty="0" err="1">
                <a:solidFill>
                  <a:schemeClr val="tx1"/>
                </a:solidFill>
              </a:rPr>
              <a:t>tonsillar</a:t>
            </a:r>
            <a:r>
              <a:rPr lang="en-US" altLang="ko-KR" dirty="0">
                <a:solidFill>
                  <a:schemeClr val="tx1"/>
                </a:solidFill>
              </a:rPr>
              <a:t> tissues and tracheal epithelial cells can be </a:t>
            </a:r>
            <a:r>
              <a:rPr lang="en-US" altLang="ko-KR" u="sng" dirty="0">
                <a:solidFill>
                  <a:schemeClr val="tx1"/>
                </a:solidFill>
              </a:rPr>
              <a:t>infected with H5N1 </a:t>
            </a:r>
            <a:r>
              <a:rPr lang="en-US" altLang="ko-KR" dirty="0">
                <a:solidFill>
                  <a:schemeClr val="tx1"/>
                </a:solidFill>
              </a:rPr>
              <a:t>viruses despite </a:t>
            </a:r>
            <a:r>
              <a:rPr lang="en-US" altLang="ko-KR" u="sng" dirty="0">
                <a:solidFill>
                  <a:schemeClr val="tx1"/>
                </a:solidFill>
              </a:rPr>
              <a:t>absence of α </a:t>
            </a:r>
            <a:r>
              <a:rPr lang="en-US" altLang="ko-KR" u="sng" dirty="0" smtClean="0">
                <a:solidFill>
                  <a:schemeClr val="tx1"/>
                </a:solidFill>
              </a:rPr>
              <a:t>2-3 </a:t>
            </a:r>
            <a:r>
              <a:rPr lang="en-US" altLang="ko-KR" u="sng" dirty="0" err="1">
                <a:solidFill>
                  <a:schemeClr val="tx1"/>
                </a:solidFill>
              </a:rPr>
              <a:t>galactose</a:t>
            </a:r>
            <a:r>
              <a:rPr lang="en-US" altLang="ko-KR" u="sng" dirty="0">
                <a:solidFill>
                  <a:schemeClr val="tx1"/>
                </a:solidFill>
              </a:rPr>
              <a:t> </a:t>
            </a:r>
            <a:r>
              <a:rPr lang="en-US" altLang="ko-KR" u="sng" dirty="0" smtClean="0">
                <a:solidFill>
                  <a:schemeClr val="tx1"/>
                </a:solidFill>
              </a:rPr>
              <a:t>receptors</a:t>
            </a:r>
            <a:r>
              <a:rPr lang="en-US" altLang="ko-KR" u="sng" dirty="0">
                <a:solidFill>
                  <a:schemeClr val="tx1"/>
                </a:solidFill>
              </a:rPr>
              <a:t>.</a:t>
            </a:r>
            <a:endParaRPr lang="en-US" altLang="ko-KR" u="sng" dirty="0" smtClean="0">
              <a:solidFill>
                <a:schemeClr val="tx1"/>
              </a:solidFill>
            </a:endParaRPr>
          </a:p>
          <a:p>
            <a:pPr>
              <a:buFont typeface="Arial" pitchFamily="34" charset="0"/>
              <a:buChar char="•"/>
            </a:pPr>
            <a:r>
              <a:rPr lang="en-US" altLang="ko-KR" dirty="0" smtClean="0">
                <a:solidFill>
                  <a:schemeClr val="tx1"/>
                </a:solidFill>
              </a:rPr>
              <a:t>suggesting </a:t>
            </a:r>
            <a:r>
              <a:rPr lang="en-US" altLang="ko-KR" dirty="0">
                <a:solidFill>
                  <a:schemeClr val="tx1"/>
                </a:solidFill>
              </a:rPr>
              <a:t>that </a:t>
            </a:r>
            <a:r>
              <a:rPr lang="en-US" altLang="ko-KR" u="sng" dirty="0">
                <a:solidFill>
                  <a:schemeClr val="tx1"/>
                </a:solidFill>
              </a:rPr>
              <a:t>other binding sites </a:t>
            </a:r>
            <a:r>
              <a:rPr lang="en-US" altLang="ko-KR" dirty="0">
                <a:solidFill>
                  <a:schemeClr val="tx1"/>
                </a:solidFill>
              </a:rPr>
              <a:t>can mediate viral entry </a:t>
            </a:r>
            <a:r>
              <a:rPr lang="en-US" altLang="ko-KR" dirty="0" smtClean="0">
                <a:solidFill>
                  <a:schemeClr val="tx1"/>
                </a:solidFill>
              </a:rPr>
              <a:t>.</a:t>
            </a:r>
            <a:endParaRPr lang="ko-KR" altLang="en-US" dirty="0">
              <a:solidFill>
                <a:schemeClr val="tx1"/>
              </a:solidFill>
            </a:endParaRPr>
          </a:p>
        </p:txBody>
      </p:sp>
    </p:spTree>
    <p:extLst>
      <p:ext uri="{BB962C8B-B14F-4D97-AF65-F5344CB8AC3E}">
        <p14:creationId xmlns:p14="http://schemas.microsoft.com/office/powerpoint/2010/main" val="10737201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ko-KR" altLang="en-US" sz="2800" b="1" dirty="0" smtClean="0"/>
              <a:t>조류독감</a:t>
            </a:r>
            <a:endParaRPr lang="en-US" altLang="ko-KR" sz="2800" b="1" dirty="0" smtClean="0"/>
          </a:p>
        </p:txBody>
      </p:sp>
      <p:sp>
        <p:nvSpPr>
          <p:cNvPr id="24579" name="Rectangle 3"/>
          <p:cNvSpPr>
            <a:spLocks noGrp="1" noChangeArrowheads="1"/>
          </p:cNvSpPr>
          <p:nvPr>
            <p:ph type="body" idx="1"/>
          </p:nvPr>
        </p:nvSpPr>
        <p:spPr>
          <a:xfrm>
            <a:off x="457200" y="1600200"/>
            <a:ext cx="8229600" cy="4781128"/>
          </a:xfrm>
        </p:spPr>
        <p:txBody>
          <a:bodyPr/>
          <a:lstStyle/>
          <a:p>
            <a:pPr marL="0" indent="0" eaLnBrk="1" hangingPunct="1">
              <a:buNone/>
            </a:pPr>
            <a:r>
              <a:rPr lang="en-US" altLang="ko-KR" sz="1800" dirty="0" smtClean="0">
                <a:solidFill>
                  <a:schemeClr val="tx1"/>
                </a:solidFill>
              </a:rPr>
              <a:t>3</a:t>
            </a:r>
            <a:r>
              <a:rPr lang="en-US" altLang="ko-KR" sz="1800" dirty="0">
                <a:solidFill>
                  <a:schemeClr val="tx1"/>
                </a:solidFill>
              </a:rPr>
              <a:t>) </a:t>
            </a:r>
            <a:r>
              <a:rPr lang="en-US" altLang="ko-KR" sz="1800" dirty="0" smtClean="0">
                <a:solidFill>
                  <a:schemeClr val="tx1"/>
                </a:solidFill>
              </a:rPr>
              <a:t>AI </a:t>
            </a:r>
            <a:r>
              <a:rPr lang="ko-KR" altLang="en-US" sz="1800" dirty="0" smtClean="0">
                <a:solidFill>
                  <a:schemeClr val="tx1"/>
                </a:solidFill>
              </a:rPr>
              <a:t>바이러스의 </a:t>
            </a:r>
            <a:r>
              <a:rPr lang="ko-KR" altLang="en-US" sz="1800" u="sng" dirty="0" err="1">
                <a:solidFill>
                  <a:schemeClr val="tx1"/>
                </a:solidFill>
              </a:rPr>
              <a:t>생존력과</a:t>
            </a:r>
            <a:r>
              <a:rPr lang="ko-KR" altLang="en-US" sz="1800" u="sng" dirty="0">
                <a:solidFill>
                  <a:schemeClr val="tx1"/>
                </a:solidFill>
              </a:rPr>
              <a:t> 잠복기</a:t>
            </a:r>
          </a:p>
          <a:p>
            <a:pPr marL="469900" indent="-469900" algn="just" eaLnBrk="1" hangingPunct="1">
              <a:buFontTx/>
              <a:buNone/>
            </a:pPr>
            <a:r>
              <a:rPr lang="en-US" altLang="ko-KR" sz="1800" dirty="0">
                <a:solidFill>
                  <a:schemeClr val="tx1"/>
                </a:solidFill>
                <a:ea typeface="="/>
                <a:cs typeface="="/>
              </a:rPr>
              <a:t>   -4℃ </a:t>
            </a:r>
            <a:r>
              <a:rPr lang="ko-KR" altLang="en-US" sz="1800" dirty="0">
                <a:solidFill>
                  <a:schemeClr val="tx1"/>
                </a:solidFill>
                <a:ea typeface="="/>
                <a:cs typeface="="/>
              </a:rPr>
              <a:t>온도에서 </a:t>
            </a:r>
            <a:r>
              <a:rPr lang="ko-KR" altLang="en-US" sz="1800" dirty="0" err="1">
                <a:solidFill>
                  <a:schemeClr val="tx1"/>
                </a:solidFill>
                <a:ea typeface="="/>
                <a:cs typeface="="/>
              </a:rPr>
              <a:t>분변내에서는</a:t>
            </a:r>
            <a:r>
              <a:rPr lang="ko-KR" altLang="en-US" sz="1800" dirty="0">
                <a:solidFill>
                  <a:schemeClr val="tx1"/>
                </a:solidFill>
                <a:ea typeface="="/>
                <a:cs typeface="="/>
              </a:rPr>
              <a:t> 최소 </a:t>
            </a:r>
            <a:r>
              <a:rPr lang="en-US" altLang="ko-KR" sz="1800" dirty="0">
                <a:solidFill>
                  <a:schemeClr val="tx1"/>
                </a:solidFill>
                <a:ea typeface="="/>
                <a:cs typeface="="/>
              </a:rPr>
              <a:t>35</a:t>
            </a:r>
            <a:r>
              <a:rPr lang="ko-KR" altLang="en-US" sz="1800" dirty="0">
                <a:solidFill>
                  <a:schemeClr val="tx1"/>
                </a:solidFill>
                <a:ea typeface="="/>
                <a:cs typeface="="/>
              </a:rPr>
              <a:t>일간</a:t>
            </a:r>
            <a:r>
              <a:rPr lang="en-US" altLang="ko-KR" sz="1800" dirty="0">
                <a:solidFill>
                  <a:schemeClr val="tx1"/>
                </a:solidFill>
                <a:ea typeface="="/>
                <a:cs typeface="="/>
              </a:rPr>
              <a:t>, </a:t>
            </a:r>
            <a:r>
              <a:rPr lang="ko-KR" altLang="en-US" sz="1800" dirty="0" smtClean="0">
                <a:solidFill>
                  <a:schemeClr val="tx1"/>
                </a:solidFill>
                <a:ea typeface="="/>
                <a:cs typeface="="/>
              </a:rPr>
              <a:t>계사오염 </a:t>
            </a:r>
            <a:r>
              <a:rPr lang="ko-KR" altLang="en-US" sz="1800" dirty="0">
                <a:solidFill>
                  <a:schemeClr val="tx1"/>
                </a:solidFill>
                <a:ea typeface="="/>
                <a:cs typeface="="/>
              </a:rPr>
              <a:t>먼지에서는 </a:t>
            </a:r>
            <a:r>
              <a:rPr lang="en-US" altLang="ko-KR" sz="1800" dirty="0">
                <a:solidFill>
                  <a:schemeClr val="tx1"/>
                </a:solidFill>
                <a:ea typeface="="/>
                <a:cs typeface="="/>
              </a:rPr>
              <a:t>2</a:t>
            </a:r>
            <a:r>
              <a:rPr lang="ko-KR" altLang="en-US" sz="1800" dirty="0">
                <a:solidFill>
                  <a:schemeClr val="tx1"/>
                </a:solidFill>
                <a:ea typeface="="/>
                <a:cs typeface="="/>
              </a:rPr>
              <a:t>주간 </a:t>
            </a:r>
            <a:r>
              <a:rPr lang="ko-KR" altLang="en-US" sz="1800" dirty="0" smtClean="0">
                <a:solidFill>
                  <a:schemeClr val="tx1"/>
                </a:solidFill>
                <a:ea typeface="="/>
                <a:cs typeface="="/>
              </a:rPr>
              <a:t>생존</a:t>
            </a:r>
            <a:r>
              <a:rPr lang="en-US" altLang="ko-KR" sz="1800" dirty="0" smtClean="0">
                <a:solidFill>
                  <a:schemeClr val="tx1"/>
                </a:solidFill>
                <a:ea typeface="="/>
                <a:cs typeface="="/>
              </a:rPr>
              <a:t>.</a:t>
            </a:r>
            <a:endParaRPr lang="ko-KR" altLang="en-US" sz="1800" dirty="0">
              <a:solidFill>
                <a:schemeClr val="tx1"/>
              </a:solidFill>
              <a:ea typeface="="/>
              <a:cs typeface="="/>
            </a:endParaRPr>
          </a:p>
          <a:p>
            <a:pPr marL="469900" indent="-469900" algn="just" eaLnBrk="1" hangingPunct="1">
              <a:buFontTx/>
              <a:buNone/>
            </a:pPr>
            <a:r>
              <a:rPr lang="en-US" altLang="ko-KR" sz="1800" dirty="0">
                <a:solidFill>
                  <a:schemeClr val="tx1"/>
                </a:solidFill>
                <a:ea typeface="="/>
                <a:cs typeface="="/>
              </a:rPr>
              <a:t>   -</a:t>
            </a:r>
            <a:r>
              <a:rPr lang="ko-KR" altLang="en-US" sz="1800" dirty="0">
                <a:solidFill>
                  <a:schemeClr val="tx1"/>
                </a:solidFill>
                <a:ea typeface="="/>
                <a:cs typeface="="/>
              </a:rPr>
              <a:t>오염된 물에서는 </a:t>
            </a:r>
            <a:r>
              <a:rPr lang="en-US" altLang="ko-KR" sz="1800" dirty="0">
                <a:solidFill>
                  <a:schemeClr val="tx1"/>
                </a:solidFill>
                <a:ea typeface="="/>
                <a:cs typeface="="/>
              </a:rPr>
              <a:t>22℃</a:t>
            </a:r>
            <a:r>
              <a:rPr lang="ko-KR" altLang="en-US" sz="1800" dirty="0">
                <a:solidFill>
                  <a:schemeClr val="tx1"/>
                </a:solidFill>
                <a:ea typeface="="/>
                <a:cs typeface="="/>
              </a:rPr>
              <a:t>에서는 </a:t>
            </a:r>
            <a:r>
              <a:rPr lang="en-US" altLang="ko-KR" sz="1800" dirty="0">
                <a:solidFill>
                  <a:schemeClr val="tx1"/>
                </a:solidFill>
                <a:ea typeface="="/>
                <a:cs typeface="="/>
              </a:rPr>
              <a:t>4</a:t>
            </a:r>
            <a:r>
              <a:rPr lang="ko-KR" altLang="en-US" sz="1800" dirty="0">
                <a:solidFill>
                  <a:schemeClr val="tx1"/>
                </a:solidFill>
                <a:ea typeface="="/>
                <a:cs typeface="="/>
              </a:rPr>
              <a:t>일간</a:t>
            </a:r>
            <a:r>
              <a:rPr lang="en-US" altLang="ko-KR" sz="1800" dirty="0" smtClean="0">
                <a:solidFill>
                  <a:schemeClr val="tx1"/>
                </a:solidFill>
                <a:ea typeface="="/>
                <a:cs typeface="="/>
              </a:rPr>
              <a:t>, </a:t>
            </a:r>
            <a:r>
              <a:rPr lang="en-US" altLang="ko-KR" sz="1800" u="sng" dirty="0" smtClean="0">
                <a:solidFill>
                  <a:schemeClr val="tx1"/>
                </a:solidFill>
                <a:ea typeface="="/>
                <a:cs typeface="="/>
              </a:rPr>
              <a:t>0</a:t>
            </a:r>
            <a:r>
              <a:rPr lang="en-US" altLang="ko-KR" sz="1800" u="sng" dirty="0">
                <a:solidFill>
                  <a:schemeClr val="tx1"/>
                </a:solidFill>
                <a:ea typeface="="/>
                <a:cs typeface="="/>
              </a:rPr>
              <a:t>℃</a:t>
            </a:r>
            <a:r>
              <a:rPr lang="ko-KR" altLang="en-US" sz="1800" u="sng" dirty="0">
                <a:solidFill>
                  <a:schemeClr val="tx1"/>
                </a:solidFill>
              </a:rPr>
              <a:t>에서는 </a:t>
            </a:r>
            <a:r>
              <a:rPr lang="en-US" altLang="ko-KR" sz="1800" u="sng" dirty="0">
                <a:solidFill>
                  <a:schemeClr val="tx1"/>
                </a:solidFill>
              </a:rPr>
              <a:t>30</a:t>
            </a:r>
            <a:r>
              <a:rPr lang="ko-KR" altLang="en-US" sz="1800" u="sng" dirty="0">
                <a:solidFill>
                  <a:schemeClr val="tx1"/>
                </a:solidFill>
              </a:rPr>
              <a:t>일간 </a:t>
            </a:r>
            <a:r>
              <a:rPr lang="ko-KR" altLang="en-US" sz="1800" u="sng" dirty="0" smtClean="0">
                <a:solidFill>
                  <a:schemeClr val="tx1"/>
                </a:solidFill>
              </a:rPr>
              <a:t>생존</a:t>
            </a:r>
            <a:r>
              <a:rPr lang="en-US" altLang="ko-KR" sz="1800" dirty="0" smtClean="0">
                <a:solidFill>
                  <a:schemeClr val="tx1"/>
                </a:solidFill>
              </a:rPr>
              <a:t>.</a:t>
            </a:r>
            <a:endParaRPr lang="ko-KR" altLang="en-US" sz="1800" dirty="0">
              <a:solidFill>
                <a:schemeClr val="tx1"/>
              </a:solidFill>
            </a:endParaRPr>
          </a:p>
          <a:p>
            <a:pPr marL="469900" indent="-469900" algn="just" eaLnBrk="1" hangingPunct="1">
              <a:buFontTx/>
              <a:buNone/>
            </a:pPr>
            <a:r>
              <a:rPr lang="en-US" altLang="ko-KR" sz="1800" dirty="0">
                <a:solidFill>
                  <a:schemeClr val="tx1"/>
                </a:solidFill>
              </a:rPr>
              <a:t>   -</a:t>
            </a:r>
            <a:r>
              <a:rPr lang="ko-KR" altLang="en-US" sz="1800" dirty="0">
                <a:solidFill>
                  <a:schemeClr val="tx1"/>
                </a:solidFill>
              </a:rPr>
              <a:t>오염된 </a:t>
            </a:r>
            <a:r>
              <a:rPr lang="ko-KR" altLang="en-US" sz="1800" dirty="0" err="1">
                <a:solidFill>
                  <a:schemeClr val="tx1"/>
                </a:solidFill>
              </a:rPr>
              <a:t>가금육에서는</a:t>
            </a:r>
            <a:r>
              <a:rPr lang="ko-KR" altLang="en-US" sz="1800" dirty="0">
                <a:solidFill>
                  <a:schemeClr val="tx1"/>
                </a:solidFill>
              </a:rPr>
              <a:t> </a:t>
            </a:r>
            <a:r>
              <a:rPr lang="en-US" altLang="ko-KR" sz="1800" dirty="0">
                <a:solidFill>
                  <a:schemeClr val="tx1"/>
                </a:solidFill>
              </a:rPr>
              <a:t>70 </a:t>
            </a:r>
            <a:r>
              <a:rPr lang="en-US" altLang="ko-KR" sz="1800" dirty="0">
                <a:solidFill>
                  <a:schemeClr val="tx1"/>
                </a:solidFill>
                <a:ea typeface="="/>
                <a:cs typeface="="/>
              </a:rPr>
              <a:t>℃</a:t>
            </a:r>
            <a:r>
              <a:rPr lang="en-US" altLang="ko-KR" sz="1800" dirty="0">
                <a:solidFill>
                  <a:schemeClr val="tx1"/>
                </a:solidFill>
              </a:rPr>
              <a:t> 30</a:t>
            </a:r>
            <a:r>
              <a:rPr lang="ko-KR" altLang="en-US" sz="1800" dirty="0">
                <a:solidFill>
                  <a:schemeClr val="tx1"/>
                </a:solidFill>
              </a:rPr>
              <a:t>분</a:t>
            </a:r>
            <a:r>
              <a:rPr lang="en-US" altLang="ko-KR" sz="1800" dirty="0">
                <a:solidFill>
                  <a:schemeClr val="tx1"/>
                </a:solidFill>
              </a:rPr>
              <a:t>, </a:t>
            </a:r>
            <a:r>
              <a:rPr lang="en-US" altLang="ko-KR" sz="1800" u="sng" dirty="0">
                <a:solidFill>
                  <a:schemeClr val="tx1"/>
                </a:solidFill>
              </a:rPr>
              <a:t>75 </a:t>
            </a:r>
            <a:r>
              <a:rPr lang="en-US" altLang="ko-KR" sz="1800" u="sng" dirty="0">
                <a:solidFill>
                  <a:schemeClr val="tx1"/>
                </a:solidFill>
                <a:ea typeface="="/>
                <a:cs typeface="="/>
              </a:rPr>
              <a:t>℃ 5</a:t>
            </a:r>
            <a:r>
              <a:rPr lang="ko-KR" altLang="en-US" sz="1800" u="sng" dirty="0">
                <a:solidFill>
                  <a:schemeClr val="tx1"/>
                </a:solidFill>
              </a:rPr>
              <a:t>분간 </a:t>
            </a:r>
            <a:r>
              <a:rPr lang="ko-KR" altLang="en-US" sz="1800" u="sng" dirty="0" err="1">
                <a:solidFill>
                  <a:schemeClr val="tx1"/>
                </a:solidFill>
              </a:rPr>
              <a:t>열처리시</a:t>
            </a:r>
            <a:r>
              <a:rPr lang="ko-KR" altLang="en-US" sz="1800" u="sng" dirty="0">
                <a:solidFill>
                  <a:schemeClr val="tx1"/>
                </a:solidFill>
              </a:rPr>
              <a:t> </a:t>
            </a:r>
            <a:r>
              <a:rPr lang="ko-KR" altLang="en-US" sz="1800" u="sng" dirty="0" smtClean="0">
                <a:solidFill>
                  <a:schemeClr val="tx1"/>
                </a:solidFill>
              </a:rPr>
              <a:t>사멸함</a:t>
            </a:r>
            <a:r>
              <a:rPr lang="en-US" altLang="ko-KR" sz="1800" dirty="0" smtClean="0">
                <a:solidFill>
                  <a:schemeClr val="tx1"/>
                </a:solidFill>
              </a:rPr>
              <a:t>.</a:t>
            </a:r>
            <a:endParaRPr lang="ko-KR" altLang="en-US" sz="1800" dirty="0">
              <a:solidFill>
                <a:schemeClr val="tx1"/>
              </a:solidFill>
            </a:endParaRPr>
          </a:p>
          <a:p>
            <a:pPr marL="469900" indent="-469900" algn="just" eaLnBrk="1" hangingPunct="1">
              <a:buFontTx/>
              <a:buNone/>
            </a:pPr>
            <a:r>
              <a:rPr lang="en-US" altLang="ko-KR" sz="1800" dirty="0">
                <a:solidFill>
                  <a:schemeClr val="tx1"/>
                </a:solidFill>
              </a:rPr>
              <a:t>   -</a:t>
            </a:r>
            <a:r>
              <a:rPr lang="ko-KR" altLang="en-US" sz="1800" dirty="0">
                <a:solidFill>
                  <a:schemeClr val="tx1"/>
                </a:solidFill>
              </a:rPr>
              <a:t>잠복기는 </a:t>
            </a:r>
            <a:r>
              <a:rPr lang="en-US" altLang="ko-KR" sz="1800" dirty="0">
                <a:solidFill>
                  <a:schemeClr val="tx1"/>
                </a:solidFill>
              </a:rPr>
              <a:t>3-14</a:t>
            </a:r>
            <a:r>
              <a:rPr lang="ko-KR" altLang="en-US" sz="1800" dirty="0">
                <a:solidFill>
                  <a:schemeClr val="tx1"/>
                </a:solidFill>
              </a:rPr>
              <a:t>일이나 안전기간을 </a:t>
            </a:r>
            <a:r>
              <a:rPr lang="ko-KR" altLang="en-US" sz="1800" dirty="0" smtClean="0">
                <a:solidFill>
                  <a:schemeClr val="tx1"/>
                </a:solidFill>
              </a:rPr>
              <a:t>포함하</a:t>
            </a:r>
            <a:r>
              <a:rPr lang="ko-KR" altLang="en-US" sz="1800" dirty="0">
                <a:solidFill>
                  <a:schemeClr val="tx1"/>
                </a:solidFill>
              </a:rPr>
              <a:t>면</a:t>
            </a:r>
            <a:r>
              <a:rPr lang="ko-KR" altLang="en-US" sz="1800" dirty="0" smtClean="0">
                <a:solidFill>
                  <a:schemeClr val="tx1"/>
                </a:solidFill>
              </a:rPr>
              <a:t> </a:t>
            </a:r>
            <a:r>
              <a:rPr lang="en-US" altLang="ko-KR" sz="1800" dirty="0">
                <a:solidFill>
                  <a:schemeClr val="tx1"/>
                </a:solidFill>
              </a:rPr>
              <a:t>21</a:t>
            </a:r>
            <a:r>
              <a:rPr lang="ko-KR" altLang="en-US" sz="1800" dirty="0" smtClean="0">
                <a:solidFill>
                  <a:schemeClr val="tx1"/>
                </a:solidFill>
              </a:rPr>
              <a:t>일</a:t>
            </a:r>
            <a:r>
              <a:rPr lang="en-US" altLang="ko-KR" sz="1800" dirty="0" smtClean="0">
                <a:solidFill>
                  <a:schemeClr val="tx1"/>
                </a:solidFill>
              </a:rPr>
              <a:t>.</a:t>
            </a:r>
          </a:p>
          <a:p>
            <a:pPr marL="0" indent="0" latinLnBrk="0">
              <a:buNone/>
            </a:pPr>
            <a:r>
              <a:rPr lang="en-US" altLang="ko-KR" sz="1800" dirty="0" smtClean="0">
                <a:solidFill>
                  <a:schemeClr val="tx1"/>
                </a:solidFill>
              </a:rPr>
              <a:t>4) </a:t>
            </a:r>
            <a:r>
              <a:rPr lang="ko-KR" altLang="en-US" sz="1800" dirty="0" smtClean="0">
                <a:solidFill>
                  <a:schemeClr val="tx1"/>
                </a:solidFill>
              </a:rPr>
              <a:t>가금류에서의 </a:t>
            </a:r>
            <a:r>
              <a:rPr lang="ko-KR" altLang="en-US" sz="1800" dirty="0">
                <a:solidFill>
                  <a:schemeClr val="tx1"/>
                </a:solidFill>
              </a:rPr>
              <a:t>주요 </a:t>
            </a:r>
            <a:r>
              <a:rPr lang="ko-KR" altLang="en-US" sz="1800" dirty="0" smtClean="0">
                <a:solidFill>
                  <a:schemeClr val="tx1"/>
                </a:solidFill>
              </a:rPr>
              <a:t>증상</a:t>
            </a:r>
            <a:endParaRPr lang="ko-KR" altLang="en-US" sz="1800" dirty="0">
              <a:solidFill>
                <a:schemeClr val="tx1"/>
              </a:solidFill>
            </a:endParaRPr>
          </a:p>
          <a:p>
            <a:pPr marL="0" indent="0" latinLnBrk="0">
              <a:buNone/>
            </a:pPr>
            <a:r>
              <a:rPr lang="ko-KR" altLang="en-US" sz="1800" u="sng" dirty="0">
                <a:solidFill>
                  <a:schemeClr val="tx1"/>
                </a:solidFill>
              </a:rPr>
              <a:t>호흡기증상</a:t>
            </a:r>
            <a:r>
              <a:rPr lang="en-US" altLang="ko-KR" sz="1800" u="sng" dirty="0">
                <a:solidFill>
                  <a:schemeClr val="tx1"/>
                </a:solidFill>
              </a:rPr>
              <a:t>, </a:t>
            </a:r>
            <a:r>
              <a:rPr lang="ko-KR" altLang="en-US" sz="1800" u="sng" dirty="0">
                <a:solidFill>
                  <a:schemeClr val="tx1"/>
                </a:solidFill>
              </a:rPr>
              <a:t>산란율저하와 폐사</a:t>
            </a:r>
          </a:p>
          <a:p>
            <a:pPr marL="0" indent="0" latinLnBrk="0">
              <a:buNone/>
            </a:pPr>
            <a:r>
              <a:rPr lang="en-US" altLang="ko-KR" sz="1800" dirty="0">
                <a:solidFill>
                  <a:schemeClr val="tx1"/>
                </a:solidFill>
              </a:rPr>
              <a:t>-</a:t>
            </a:r>
            <a:r>
              <a:rPr lang="ko-KR" altLang="en-US" sz="1800" dirty="0">
                <a:solidFill>
                  <a:schemeClr val="tx1"/>
                </a:solidFill>
              </a:rPr>
              <a:t>산란율 감소는 </a:t>
            </a:r>
            <a:r>
              <a:rPr lang="en-US" altLang="ko-KR" sz="1800" dirty="0">
                <a:solidFill>
                  <a:schemeClr val="tx1"/>
                </a:solidFill>
              </a:rPr>
              <a:t>1-2</a:t>
            </a:r>
            <a:r>
              <a:rPr lang="ko-KR" altLang="en-US" sz="1800" dirty="0">
                <a:solidFill>
                  <a:schemeClr val="tx1"/>
                </a:solidFill>
              </a:rPr>
              <a:t>주 사이에 </a:t>
            </a:r>
            <a:r>
              <a:rPr lang="en-US" altLang="ko-KR" sz="1800" dirty="0">
                <a:solidFill>
                  <a:schemeClr val="tx1"/>
                </a:solidFill>
              </a:rPr>
              <a:t>40%</a:t>
            </a:r>
            <a:r>
              <a:rPr lang="ko-KR" altLang="en-US" sz="1800" dirty="0">
                <a:solidFill>
                  <a:schemeClr val="tx1"/>
                </a:solidFill>
              </a:rPr>
              <a:t>∼</a:t>
            </a:r>
            <a:r>
              <a:rPr lang="en-US" altLang="ko-KR" sz="1800" dirty="0">
                <a:solidFill>
                  <a:schemeClr val="tx1"/>
                </a:solidFill>
              </a:rPr>
              <a:t>50%</a:t>
            </a:r>
            <a:r>
              <a:rPr lang="ko-KR" altLang="en-US" sz="1800" dirty="0">
                <a:solidFill>
                  <a:schemeClr val="tx1"/>
                </a:solidFill>
              </a:rPr>
              <a:t>정도까지 </a:t>
            </a:r>
            <a:r>
              <a:rPr lang="ko-KR" altLang="en-US" sz="1800" dirty="0" smtClean="0">
                <a:solidFill>
                  <a:schemeClr val="tx1"/>
                </a:solidFill>
              </a:rPr>
              <a:t>감소하거나 산란정지</a:t>
            </a:r>
            <a:r>
              <a:rPr lang="en-US" altLang="ko-KR" sz="1800" dirty="0" smtClean="0">
                <a:solidFill>
                  <a:schemeClr val="tx1"/>
                </a:solidFill>
              </a:rPr>
              <a:t>.</a:t>
            </a:r>
            <a:endParaRPr lang="ko-KR" altLang="en-US" sz="1800" dirty="0">
              <a:solidFill>
                <a:schemeClr val="tx1"/>
              </a:solidFill>
            </a:endParaRPr>
          </a:p>
          <a:p>
            <a:pPr marL="0" indent="0" latinLnBrk="0">
              <a:buNone/>
            </a:pPr>
            <a:r>
              <a:rPr lang="en-US" altLang="ko-KR" sz="1800" dirty="0">
                <a:solidFill>
                  <a:schemeClr val="tx1"/>
                </a:solidFill>
              </a:rPr>
              <a:t>-</a:t>
            </a:r>
            <a:r>
              <a:rPr lang="ko-KR" altLang="en-US" sz="1800" dirty="0">
                <a:solidFill>
                  <a:schemeClr val="tx1"/>
                </a:solidFill>
              </a:rPr>
              <a:t>산란율 </a:t>
            </a:r>
            <a:r>
              <a:rPr lang="ko-KR" altLang="en-US" sz="1800" dirty="0" err="1">
                <a:solidFill>
                  <a:schemeClr val="tx1"/>
                </a:solidFill>
              </a:rPr>
              <a:t>감소때는</a:t>
            </a:r>
            <a:r>
              <a:rPr lang="ko-KR" altLang="en-US" sz="1800" dirty="0">
                <a:solidFill>
                  <a:schemeClr val="tx1"/>
                </a:solidFill>
              </a:rPr>
              <a:t> </a:t>
            </a:r>
            <a:r>
              <a:rPr lang="ko-KR" altLang="en-US" sz="1800" dirty="0" err="1">
                <a:solidFill>
                  <a:schemeClr val="tx1"/>
                </a:solidFill>
              </a:rPr>
              <a:t>무각</a:t>
            </a:r>
            <a:r>
              <a:rPr lang="ko-KR" altLang="en-US" sz="1800" dirty="0">
                <a:solidFill>
                  <a:schemeClr val="tx1"/>
                </a:solidFill>
              </a:rPr>
              <a:t> 또는 </a:t>
            </a:r>
            <a:r>
              <a:rPr lang="ko-KR" altLang="en-US" sz="1800" dirty="0" err="1">
                <a:solidFill>
                  <a:schemeClr val="tx1"/>
                </a:solidFill>
              </a:rPr>
              <a:t>연각란이</a:t>
            </a:r>
            <a:r>
              <a:rPr lang="ko-KR" altLang="en-US" sz="1800" dirty="0">
                <a:solidFill>
                  <a:schemeClr val="tx1"/>
                </a:solidFill>
              </a:rPr>
              <a:t> 관찰되며 이외에 활력 저하</a:t>
            </a:r>
            <a:r>
              <a:rPr lang="en-US" altLang="ko-KR" sz="1800" dirty="0">
                <a:solidFill>
                  <a:schemeClr val="tx1"/>
                </a:solidFill>
              </a:rPr>
              <a:t>, </a:t>
            </a:r>
            <a:r>
              <a:rPr lang="ko-KR" altLang="en-US" sz="1800" dirty="0">
                <a:solidFill>
                  <a:schemeClr val="tx1"/>
                </a:solidFill>
              </a:rPr>
              <a:t>사료섭취 감소와 쇠약</a:t>
            </a:r>
            <a:r>
              <a:rPr lang="en-US" altLang="ko-KR" sz="1800" dirty="0">
                <a:solidFill>
                  <a:schemeClr val="tx1"/>
                </a:solidFill>
              </a:rPr>
              <a:t>, </a:t>
            </a:r>
            <a:r>
              <a:rPr lang="ko-KR" altLang="en-US" sz="1800" dirty="0">
                <a:solidFill>
                  <a:schemeClr val="tx1"/>
                </a:solidFill>
              </a:rPr>
              <a:t>육수나 벼슬에 </a:t>
            </a:r>
            <a:r>
              <a:rPr lang="ko-KR" altLang="en-US" sz="1800" dirty="0" err="1">
                <a:solidFill>
                  <a:schemeClr val="tx1"/>
                </a:solidFill>
              </a:rPr>
              <a:t>청색증</a:t>
            </a:r>
            <a:r>
              <a:rPr lang="en-US" altLang="ko-KR" sz="1800" dirty="0">
                <a:solidFill>
                  <a:schemeClr val="tx1"/>
                </a:solidFill>
              </a:rPr>
              <a:t>, </a:t>
            </a:r>
            <a:r>
              <a:rPr lang="ko-KR" altLang="en-US" sz="1800" dirty="0">
                <a:solidFill>
                  <a:schemeClr val="tx1"/>
                </a:solidFill>
              </a:rPr>
              <a:t>머리와 </a:t>
            </a:r>
            <a:r>
              <a:rPr lang="ko-KR" altLang="en-US" sz="1800" dirty="0" err="1">
                <a:solidFill>
                  <a:schemeClr val="tx1"/>
                </a:solidFill>
              </a:rPr>
              <a:t>안면부에</a:t>
            </a:r>
            <a:r>
              <a:rPr lang="ko-KR" altLang="en-US" sz="1800" dirty="0">
                <a:solidFill>
                  <a:schemeClr val="tx1"/>
                </a:solidFill>
              </a:rPr>
              <a:t> 부종</a:t>
            </a:r>
            <a:r>
              <a:rPr lang="en-US" altLang="ko-KR" sz="1800" dirty="0">
                <a:solidFill>
                  <a:schemeClr val="tx1"/>
                </a:solidFill>
              </a:rPr>
              <a:t>, </a:t>
            </a:r>
            <a:r>
              <a:rPr lang="ko-KR" altLang="en-US" sz="1800" dirty="0">
                <a:solidFill>
                  <a:schemeClr val="tx1"/>
                </a:solidFill>
              </a:rPr>
              <a:t>그리고 깃털을 세우고 한곳에 모이는 행동이 관찰됨</a:t>
            </a:r>
            <a:r>
              <a:rPr lang="en-US" altLang="ko-KR" sz="1800" dirty="0">
                <a:solidFill>
                  <a:schemeClr val="tx1"/>
                </a:solidFill>
              </a:rPr>
              <a:t>.</a:t>
            </a:r>
            <a:endParaRPr lang="ko-KR" altLang="en-US" sz="1800" dirty="0">
              <a:solidFill>
                <a:schemeClr val="tx1"/>
              </a:solidFill>
            </a:endParaRPr>
          </a:p>
          <a:p>
            <a:pPr marL="0" indent="0" latinLnBrk="0">
              <a:buNone/>
            </a:pPr>
            <a:r>
              <a:rPr lang="en-US" altLang="ko-KR" sz="1800" dirty="0">
                <a:solidFill>
                  <a:schemeClr val="tx1"/>
                </a:solidFill>
              </a:rPr>
              <a:t>-</a:t>
            </a:r>
            <a:r>
              <a:rPr lang="ko-KR" altLang="en-US" sz="1800" dirty="0" err="1">
                <a:solidFill>
                  <a:schemeClr val="tx1"/>
                </a:solidFill>
              </a:rPr>
              <a:t>폐사율은</a:t>
            </a:r>
            <a:r>
              <a:rPr lang="ko-KR" altLang="en-US" sz="1800" dirty="0">
                <a:solidFill>
                  <a:schemeClr val="tx1"/>
                </a:solidFill>
              </a:rPr>
              <a:t> 매우 다양하여</a:t>
            </a:r>
            <a:r>
              <a:rPr lang="en-US" altLang="ko-KR" sz="1800" dirty="0">
                <a:solidFill>
                  <a:schemeClr val="tx1"/>
                </a:solidFill>
              </a:rPr>
              <a:t>, </a:t>
            </a:r>
            <a:r>
              <a:rPr lang="ko-KR" altLang="en-US" sz="1800" dirty="0">
                <a:solidFill>
                  <a:schemeClr val="tx1"/>
                </a:solidFill>
              </a:rPr>
              <a:t>질병이 있는지 모를 정도로 폐사가 없는 경우부터 </a:t>
            </a:r>
            <a:endParaRPr lang="en-US" altLang="ko-KR" sz="1800" dirty="0" smtClean="0">
              <a:solidFill>
                <a:schemeClr val="tx1"/>
              </a:solidFill>
            </a:endParaRPr>
          </a:p>
          <a:p>
            <a:pPr marL="0" indent="0" latinLnBrk="0">
              <a:buNone/>
            </a:pPr>
            <a:r>
              <a:rPr lang="ko-KR" altLang="en-US" sz="1800" dirty="0" smtClean="0">
                <a:solidFill>
                  <a:schemeClr val="tx1"/>
                </a:solidFill>
              </a:rPr>
              <a:t>높</a:t>
            </a:r>
            <a:r>
              <a:rPr lang="ko-KR" altLang="en-US" sz="1800" dirty="0">
                <a:solidFill>
                  <a:schemeClr val="tx1"/>
                </a:solidFill>
              </a:rPr>
              <a:t>은</a:t>
            </a:r>
            <a:r>
              <a:rPr lang="en-US" altLang="ko-KR" sz="1800" dirty="0" smtClean="0">
                <a:solidFill>
                  <a:schemeClr val="tx1"/>
                </a:solidFill>
              </a:rPr>
              <a:t> </a:t>
            </a:r>
            <a:r>
              <a:rPr lang="ko-KR" altLang="en-US" sz="1800" dirty="0" err="1">
                <a:solidFill>
                  <a:schemeClr val="tx1"/>
                </a:solidFill>
              </a:rPr>
              <a:t>폐사율을</a:t>
            </a:r>
            <a:r>
              <a:rPr lang="ko-KR" altLang="en-US" sz="1800" dirty="0">
                <a:solidFill>
                  <a:schemeClr val="tx1"/>
                </a:solidFill>
              </a:rPr>
              <a:t> 보이는 </a:t>
            </a:r>
            <a:r>
              <a:rPr lang="ko-KR" altLang="en-US" sz="1800" dirty="0" err="1">
                <a:solidFill>
                  <a:schemeClr val="tx1"/>
                </a:solidFill>
              </a:rPr>
              <a:t>계군까지</a:t>
            </a:r>
            <a:r>
              <a:rPr lang="ko-KR" altLang="en-US" sz="1800" dirty="0">
                <a:solidFill>
                  <a:schemeClr val="tx1"/>
                </a:solidFill>
              </a:rPr>
              <a:t> 있으며</a:t>
            </a:r>
            <a:r>
              <a:rPr lang="en-US" altLang="ko-KR" sz="1800" dirty="0">
                <a:solidFill>
                  <a:schemeClr val="tx1"/>
                </a:solidFill>
              </a:rPr>
              <a:t>, </a:t>
            </a:r>
            <a:r>
              <a:rPr lang="ko-KR" altLang="en-US" sz="1800" dirty="0" err="1">
                <a:solidFill>
                  <a:schemeClr val="tx1"/>
                </a:solidFill>
              </a:rPr>
              <a:t>산란전에</a:t>
            </a:r>
            <a:r>
              <a:rPr lang="ko-KR" altLang="en-US" sz="1800" dirty="0">
                <a:solidFill>
                  <a:schemeClr val="tx1"/>
                </a:solidFill>
              </a:rPr>
              <a:t> 감염된 닭에서는 </a:t>
            </a:r>
            <a:r>
              <a:rPr lang="ko-KR" altLang="en-US" sz="1800" dirty="0" smtClean="0">
                <a:solidFill>
                  <a:schemeClr val="tx1"/>
                </a:solidFill>
              </a:rPr>
              <a:t>임상증상이 </a:t>
            </a:r>
            <a:r>
              <a:rPr lang="ko-KR" altLang="en-US" sz="1800" dirty="0">
                <a:solidFill>
                  <a:schemeClr val="tx1"/>
                </a:solidFill>
              </a:rPr>
              <a:t>관찰되지 않는 예가 많음</a:t>
            </a:r>
            <a:r>
              <a:rPr lang="en-US" altLang="ko-KR" sz="1800" dirty="0" smtClean="0">
                <a:solidFill>
                  <a:schemeClr val="tx1"/>
                </a:solidFill>
              </a:rPr>
              <a:t>. </a:t>
            </a:r>
          </a:p>
          <a:p>
            <a:pPr marL="0" indent="0" latinLnBrk="0">
              <a:buNone/>
            </a:pPr>
            <a:r>
              <a:rPr lang="en-US" altLang="ko-KR" sz="1800" dirty="0" smtClean="0">
                <a:solidFill>
                  <a:schemeClr val="tx1"/>
                </a:solidFill>
              </a:rPr>
              <a:t>-</a:t>
            </a:r>
            <a:r>
              <a:rPr lang="ko-KR" altLang="en-US" sz="1800" dirty="0" err="1" smtClean="0">
                <a:solidFill>
                  <a:schemeClr val="tx1"/>
                </a:solidFill>
              </a:rPr>
              <a:t>백색산란계나</a:t>
            </a:r>
            <a:r>
              <a:rPr lang="ko-KR" altLang="en-US" sz="1800" dirty="0" smtClean="0">
                <a:solidFill>
                  <a:schemeClr val="tx1"/>
                </a:solidFill>
              </a:rPr>
              <a:t> </a:t>
            </a:r>
            <a:r>
              <a:rPr lang="ko-KR" altLang="en-US" sz="1800" dirty="0" err="1">
                <a:solidFill>
                  <a:schemeClr val="tx1"/>
                </a:solidFill>
              </a:rPr>
              <a:t>육용종계는</a:t>
            </a:r>
            <a:r>
              <a:rPr lang="ko-KR" altLang="en-US" sz="1800" dirty="0">
                <a:solidFill>
                  <a:schemeClr val="tx1"/>
                </a:solidFill>
              </a:rPr>
              <a:t> 갈색산란계보다 </a:t>
            </a:r>
            <a:r>
              <a:rPr lang="ko-KR" altLang="en-US" sz="1800" dirty="0" err="1">
                <a:solidFill>
                  <a:schemeClr val="tx1"/>
                </a:solidFill>
              </a:rPr>
              <a:t>평균폐사율이</a:t>
            </a:r>
            <a:r>
              <a:rPr lang="ko-KR" altLang="en-US" sz="1800" dirty="0">
                <a:solidFill>
                  <a:schemeClr val="tx1"/>
                </a:solidFill>
              </a:rPr>
              <a:t> 더 </a:t>
            </a:r>
            <a:r>
              <a:rPr lang="ko-KR" altLang="en-US" sz="1800" dirty="0" smtClean="0">
                <a:solidFill>
                  <a:schemeClr val="tx1"/>
                </a:solidFill>
              </a:rPr>
              <a:t>높다</a:t>
            </a:r>
            <a:r>
              <a:rPr lang="en-US" altLang="ko-KR" sz="1800" dirty="0" smtClean="0">
                <a:solidFill>
                  <a:schemeClr val="tx1"/>
                </a:solidFill>
              </a:rPr>
              <a:t>.</a:t>
            </a:r>
          </a:p>
          <a:p>
            <a:pPr marL="0" indent="0" algn="just" eaLnBrk="1" hangingPunct="1">
              <a:buNone/>
            </a:pPr>
            <a:endParaRPr lang="ko-KR" altLang="en-US" sz="1800" dirty="0">
              <a:solidFill>
                <a:schemeClr val="tx1"/>
              </a:solidFill>
            </a:endParaRPr>
          </a:p>
          <a:p>
            <a:pPr marL="0" indent="0" eaLnBrk="1" hangingPunct="1">
              <a:buNone/>
            </a:pPr>
            <a:endParaRPr lang="en-US" altLang="ko-KR" sz="1800" dirty="0" smtClean="0">
              <a:solidFill>
                <a:schemeClr val="tx1"/>
              </a:solidFill>
            </a:endParaRPr>
          </a:p>
          <a:p>
            <a:pPr marL="0" indent="0" eaLnBrk="1" hangingPunct="1">
              <a:buNone/>
            </a:pPr>
            <a:endParaRPr lang="ko-KR" altLang="en-US" sz="1800" dirty="0">
              <a:solidFill>
                <a:schemeClr val="tx1"/>
              </a:solidFill>
            </a:endParaRPr>
          </a:p>
          <a:p>
            <a:pPr marL="0" indent="0" eaLnBrk="1" hangingPunct="1">
              <a:buNone/>
            </a:pPr>
            <a:endParaRPr lang="ko-KR" altLang="en-US" sz="1800" dirty="0" smtClean="0">
              <a:solidFill>
                <a:schemeClr val="tx1"/>
              </a:solidFill>
            </a:endParaRPr>
          </a:p>
          <a:p>
            <a:pPr marL="0" indent="0" eaLnBrk="1" hangingPunct="1">
              <a:buNone/>
            </a:pPr>
            <a:endParaRPr lang="en-US" altLang="ko-KR" sz="1800" dirty="0" smtClean="0">
              <a:solidFill>
                <a:schemeClr val="tx1"/>
              </a:solidFill>
            </a:endParaRPr>
          </a:p>
        </p:txBody>
      </p:sp>
    </p:spTree>
    <p:extLst>
      <p:ext uri="{BB962C8B-B14F-4D97-AF65-F5344CB8AC3E}">
        <p14:creationId xmlns:p14="http://schemas.microsoft.com/office/powerpoint/2010/main" val="36220119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Clinical manifestations</a:t>
            </a:r>
            <a:endParaRPr lang="ko-KR" altLang="en-US" dirty="0"/>
          </a:p>
        </p:txBody>
      </p:sp>
      <p:sp>
        <p:nvSpPr>
          <p:cNvPr id="4" name="내용 개체 틀 3"/>
          <p:cNvSpPr>
            <a:spLocks noGrp="1"/>
          </p:cNvSpPr>
          <p:nvPr>
            <p:ph idx="1"/>
          </p:nvPr>
        </p:nvSpPr>
        <p:spPr>
          <a:xfrm>
            <a:off x="467544" y="1556792"/>
            <a:ext cx="8229600" cy="4525963"/>
          </a:xfrm>
        </p:spPr>
        <p:txBody>
          <a:bodyPr/>
          <a:lstStyle/>
          <a:p>
            <a:pPr>
              <a:buFont typeface="Arial" pitchFamily="34" charset="0"/>
              <a:buChar char="•"/>
            </a:pPr>
            <a:r>
              <a:rPr lang="en-US" altLang="ko-KR" dirty="0" smtClean="0">
                <a:solidFill>
                  <a:schemeClr val="tx1"/>
                </a:solidFill>
              </a:rPr>
              <a:t>Incubation </a:t>
            </a:r>
            <a:r>
              <a:rPr lang="en-US" altLang="ko-KR" dirty="0">
                <a:solidFill>
                  <a:schemeClr val="tx1"/>
                </a:solidFill>
              </a:rPr>
              <a:t>period — Following exposure to infected poultry, the incubation period for </a:t>
            </a:r>
            <a:r>
              <a:rPr lang="en-US" altLang="ko-KR" u="sng" dirty="0">
                <a:solidFill>
                  <a:schemeClr val="tx1"/>
                </a:solidFill>
              </a:rPr>
              <a:t>human H5N1 infection is </a:t>
            </a:r>
            <a:r>
              <a:rPr lang="en-US" altLang="ko-KR" u="sng" dirty="0" smtClean="0">
                <a:solidFill>
                  <a:schemeClr val="tx1"/>
                </a:solidFill>
              </a:rPr>
              <a:t>7days </a:t>
            </a:r>
            <a:r>
              <a:rPr lang="en-US" altLang="ko-KR" dirty="0">
                <a:solidFill>
                  <a:schemeClr val="tx1"/>
                </a:solidFill>
              </a:rPr>
              <a:t>or less, and is often </a:t>
            </a:r>
            <a:r>
              <a:rPr lang="en-US" altLang="ko-KR" dirty="0" smtClean="0">
                <a:solidFill>
                  <a:schemeClr val="tx1"/>
                </a:solidFill>
              </a:rPr>
              <a:t>2-5 </a:t>
            </a:r>
            <a:r>
              <a:rPr lang="en-US" altLang="ko-KR" dirty="0">
                <a:solidFill>
                  <a:schemeClr val="tx1"/>
                </a:solidFill>
              </a:rPr>
              <a:t>days </a:t>
            </a:r>
            <a:r>
              <a:rPr lang="en-US" altLang="ko-KR" dirty="0" smtClean="0">
                <a:solidFill>
                  <a:schemeClr val="tx1"/>
                </a:solidFill>
              </a:rPr>
              <a:t>.</a:t>
            </a:r>
          </a:p>
          <a:p>
            <a:pPr>
              <a:buFont typeface="Arial" pitchFamily="34" charset="0"/>
              <a:buChar char="•"/>
            </a:pPr>
            <a:r>
              <a:rPr lang="en-US" altLang="ko-KR" dirty="0" smtClean="0">
                <a:solidFill>
                  <a:schemeClr val="tx1"/>
                </a:solidFill>
              </a:rPr>
              <a:t>In </a:t>
            </a:r>
            <a:r>
              <a:rPr lang="en-US" altLang="ko-KR" dirty="0">
                <a:solidFill>
                  <a:schemeClr val="tx1"/>
                </a:solidFill>
              </a:rPr>
              <a:t>clusters of human-to-human transmission, the incubation period is typically </a:t>
            </a:r>
            <a:r>
              <a:rPr lang="en-US" altLang="ko-KR" dirty="0" smtClean="0">
                <a:solidFill>
                  <a:schemeClr val="tx1"/>
                </a:solidFill>
              </a:rPr>
              <a:t>3-5 </a:t>
            </a:r>
            <a:r>
              <a:rPr lang="en-US" altLang="ko-KR" dirty="0">
                <a:solidFill>
                  <a:schemeClr val="tx1"/>
                </a:solidFill>
              </a:rPr>
              <a:t>days, but was </a:t>
            </a:r>
            <a:r>
              <a:rPr lang="en-US" altLang="ko-KR" dirty="0" smtClean="0">
                <a:solidFill>
                  <a:schemeClr val="tx1"/>
                </a:solidFill>
              </a:rPr>
              <a:t>8-9 </a:t>
            </a:r>
            <a:r>
              <a:rPr lang="en-US" altLang="ko-KR" dirty="0">
                <a:solidFill>
                  <a:schemeClr val="tx1"/>
                </a:solidFill>
              </a:rPr>
              <a:t>days in one </a:t>
            </a:r>
            <a:r>
              <a:rPr lang="en-US" altLang="ko-KR" dirty="0" smtClean="0">
                <a:solidFill>
                  <a:schemeClr val="tx1"/>
                </a:solidFill>
              </a:rPr>
              <a:t>cluster.</a:t>
            </a:r>
            <a:r>
              <a:rPr lang="en-US" altLang="ko-KR" dirty="0">
                <a:solidFill>
                  <a:schemeClr val="tx1"/>
                </a:solidFill>
              </a:rPr>
              <a:t> </a:t>
            </a:r>
            <a:endParaRPr lang="ko-KR" altLang="en-US" dirty="0">
              <a:solidFill>
                <a:schemeClr val="tx1"/>
              </a:solidFill>
            </a:endParaRPr>
          </a:p>
        </p:txBody>
      </p:sp>
    </p:spTree>
    <p:extLst>
      <p:ext uri="{BB962C8B-B14F-4D97-AF65-F5344CB8AC3E}">
        <p14:creationId xmlns:p14="http://schemas.microsoft.com/office/powerpoint/2010/main" val="194706073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Clinical manifestations</a:t>
            </a:r>
            <a:endParaRPr lang="ko-KR" altLang="en-US" dirty="0"/>
          </a:p>
        </p:txBody>
      </p:sp>
      <p:sp>
        <p:nvSpPr>
          <p:cNvPr id="4" name="내용 개체 틀 3"/>
          <p:cNvSpPr>
            <a:spLocks noGrp="1"/>
          </p:cNvSpPr>
          <p:nvPr>
            <p:ph idx="1"/>
          </p:nvPr>
        </p:nvSpPr>
        <p:spPr>
          <a:xfrm>
            <a:off x="467544" y="1556792"/>
            <a:ext cx="8229600" cy="4525963"/>
          </a:xfrm>
        </p:spPr>
        <p:txBody>
          <a:bodyPr/>
          <a:lstStyle/>
          <a:p>
            <a:pPr>
              <a:buFont typeface="Arial" pitchFamily="34" charset="0"/>
              <a:buChar char="•"/>
            </a:pPr>
            <a:r>
              <a:rPr lang="en-US" altLang="ko-KR" u="sng" dirty="0">
                <a:solidFill>
                  <a:schemeClr val="tx1"/>
                </a:solidFill>
              </a:rPr>
              <a:t>F</a:t>
            </a:r>
            <a:r>
              <a:rPr lang="en-US" altLang="ko-KR" u="sng" dirty="0" smtClean="0">
                <a:solidFill>
                  <a:schemeClr val="tx1"/>
                </a:solidFill>
              </a:rPr>
              <a:t>ever</a:t>
            </a:r>
            <a:r>
              <a:rPr lang="en-US" altLang="ko-KR" dirty="0" smtClean="0">
                <a:solidFill>
                  <a:schemeClr val="tx1"/>
                </a:solidFill>
              </a:rPr>
              <a:t> , </a:t>
            </a:r>
            <a:r>
              <a:rPr lang="en-US" altLang="ko-KR" u="sng" dirty="0">
                <a:solidFill>
                  <a:schemeClr val="tx1"/>
                </a:solidFill>
              </a:rPr>
              <a:t>cough</a:t>
            </a:r>
            <a:r>
              <a:rPr lang="en-US" altLang="ko-KR" dirty="0">
                <a:solidFill>
                  <a:schemeClr val="tx1"/>
                </a:solidFill>
              </a:rPr>
              <a:t> </a:t>
            </a:r>
            <a:r>
              <a:rPr lang="en-US" altLang="ko-KR" dirty="0" smtClean="0">
                <a:solidFill>
                  <a:schemeClr val="tx1"/>
                </a:solidFill>
              </a:rPr>
              <a:t>, </a:t>
            </a:r>
            <a:r>
              <a:rPr lang="en-US" altLang="ko-KR" dirty="0">
                <a:solidFill>
                  <a:schemeClr val="tx1"/>
                </a:solidFill>
              </a:rPr>
              <a:t>headache, myalgia</a:t>
            </a:r>
            <a:r>
              <a:rPr lang="en-US" altLang="ko-KR" u="sng" dirty="0">
                <a:solidFill>
                  <a:schemeClr val="tx1"/>
                </a:solidFill>
              </a:rPr>
              <a:t>, </a:t>
            </a:r>
            <a:endParaRPr lang="en-US" altLang="ko-KR" u="sng" dirty="0" smtClean="0">
              <a:solidFill>
                <a:schemeClr val="tx1"/>
              </a:solidFill>
            </a:endParaRPr>
          </a:p>
          <a:p>
            <a:pPr marL="0" indent="0">
              <a:buNone/>
            </a:pPr>
            <a:r>
              <a:rPr lang="en-US" altLang="ko-KR" dirty="0" smtClean="0">
                <a:solidFill>
                  <a:schemeClr val="tx1"/>
                </a:solidFill>
              </a:rPr>
              <a:t>   sore </a:t>
            </a:r>
            <a:r>
              <a:rPr lang="en-US" altLang="ko-KR" dirty="0">
                <a:solidFill>
                  <a:schemeClr val="tx1"/>
                </a:solidFill>
              </a:rPr>
              <a:t>throat, rhinorrhea</a:t>
            </a:r>
            <a:r>
              <a:rPr lang="en-US" altLang="ko-KR" dirty="0" smtClean="0">
                <a:solidFill>
                  <a:schemeClr val="tx1"/>
                </a:solidFill>
              </a:rPr>
              <a:t>, conjunctivitis</a:t>
            </a:r>
            <a:r>
              <a:rPr lang="en-US" altLang="ko-KR" dirty="0">
                <a:solidFill>
                  <a:schemeClr val="tx1"/>
                </a:solidFill>
              </a:rPr>
              <a:t>.</a:t>
            </a:r>
          </a:p>
          <a:p>
            <a:pPr>
              <a:buFont typeface="Arial" pitchFamily="34" charset="0"/>
              <a:buChar char="•"/>
            </a:pPr>
            <a:r>
              <a:rPr lang="en-US" altLang="ko-KR" u="sng" dirty="0">
                <a:solidFill>
                  <a:schemeClr val="tx1"/>
                </a:solidFill>
              </a:rPr>
              <a:t>D</a:t>
            </a:r>
            <a:r>
              <a:rPr lang="en-US" altLang="ko-KR" u="sng" dirty="0" smtClean="0">
                <a:solidFill>
                  <a:schemeClr val="tx1"/>
                </a:solidFill>
              </a:rPr>
              <a:t>yspnea</a:t>
            </a:r>
            <a:r>
              <a:rPr lang="en-US" altLang="ko-KR" dirty="0" smtClean="0">
                <a:solidFill>
                  <a:schemeClr val="tx1"/>
                </a:solidFill>
              </a:rPr>
              <a:t> , </a:t>
            </a:r>
            <a:r>
              <a:rPr lang="en-US" altLang="ko-KR" u="sng" dirty="0">
                <a:solidFill>
                  <a:schemeClr val="tx1"/>
                </a:solidFill>
              </a:rPr>
              <a:t>bilateral pulmonary infiltrates </a:t>
            </a:r>
            <a:r>
              <a:rPr lang="en-US" altLang="ko-KR" dirty="0" smtClean="0">
                <a:solidFill>
                  <a:schemeClr val="tx1"/>
                </a:solidFill>
              </a:rPr>
              <a:t>, </a:t>
            </a:r>
            <a:r>
              <a:rPr lang="en-US" altLang="ko-KR" dirty="0">
                <a:solidFill>
                  <a:schemeClr val="tx1"/>
                </a:solidFill>
              </a:rPr>
              <a:t>pulmonary hemorrhage, </a:t>
            </a:r>
            <a:r>
              <a:rPr lang="en-US" altLang="ko-KR" dirty="0" smtClean="0">
                <a:solidFill>
                  <a:schemeClr val="tx1"/>
                </a:solidFill>
              </a:rPr>
              <a:t>pneumothorax</a:t>
            </a:r>
            <a:r>
              <a:rPr lang="en-US" altLang="ko-KR" dirty="0">
                <a:solidFill>
                  <a:schemeClr val="tx1"/>
                </a:solidFill>
              </a:rPr>
              <a:t>.</a:t>
            </a:r>
            <a:endParaRPr lang="en-US" altLang="ko-KR" dirty="0" smtClean="0">
              <a:solidFill>
                <a:schemeClr val="tx1"/>
              </a:solidFill>
            </a:endParaRPr>
          </a:p>
          <a:p>
            <a:pPr>
              <a:buFont typeface="Arial" pitchFamily="34" charset="0"/>
              <a:buChar char="•"/>
            </a:pPr>
            <a:r>
              <a:rPr lang="en-US" altLang="ko-KR" dirty="0" err="1">
                <a:solidFill>
                  <a:schemeClr val="tx1"/>
                </a:solidFill>
              </a:rPr>
              <a:t>Multiorgan</a:t>
            </a:r>
            <a:r>
              <a:rPr lang="en-US" altLang="ko-KR" dirty="0">
                <a:solidFill>
                  <a:schemeClr val="tx1"/>
                </a:solidFill>
              </a:rPr>
              <a:t> failure with renal dysfunction and cardiac compromise. </a:t>
            </a:r>
          </a:p>
          <a:p>
            <a:pPr lvl="0">
              <a:buFont typeface="Arial" pitchFamily="34" charset="0"/>
              <a:buChar char="•"/>
            </a:pPr>
            <a:r>
              <a:rPr lang="en-US" altLang="ko-KR" u="sng" dirty="0" err="1">
                <a:solidFill>
                  <a:schemeClr val="tx1"/>
                </a:solidFill>
              </a:rPr>
              <a:t>L</a:t>
            </a:r>
            <a:r>
              <a:rPr lang="en-US" altLang="ko-KR" u="sng" dirty="0" err="1" smtClean="0">
                <a:solidFill>
                  <a:schemeClr val="tx1"/>
                </a:solidFill>
              </a:rPr>
              <a:t>ymphopenia</a:t>
            </a:r>
            <a:r>
              <a:rPr lang="en-US" altLang="ko-KR" u="sng" dirty="0" smtClean="0">
                <a:solidFill>
                  <a:schemeClr val="tx1"/>
                </a:solidFill>
              </a:rPr>
              <a:t> , AST, ALT elevation</a:t>
            </a:r>
            <a:r>
              <a:rPr lang="en-US" altLang="ko-KR" dirty="0">
                <a:solidFill>
                  <a:schemeClr val="tx1"/>
                </a:solidFill>
              </a:rPr>
              <a:t>.</a:t>
            </a:r>
            <a:endParaRPr lang="en-US" altLang="ko-KR" dirty="0" smtClean="0">
              <a:solidFill>
                <a:schemeClr val="tx1"/>
              </a:solidFill>
            </a:endParaRPr>
          </a:p>
          <a:p>
            <a:pPr lvl="0">
              <a:buFont typeface="Arial" pitchFamily="34" charset="0"/>
              <a:buChar char="•"/>
            </a:pPr>
            <a:r>
              <a:rPr lang="en-US" altLang="ko-KR" u="sng" dirty="0" smtClean="0">
                <a:solidFill>
                  <a:schemeClr val="tx1"/>
                </a:solidFill>
              </a:rPr>
              <a:t>Diarrhea, </a:t>
            </a:r>
            <a:r>
              <a:rPr lang="en-US" altLang="ko-KR" u="sng" dirty="0">
                <a:solidFill>
                  <a:prstClr val="white"/>
                </a:solidFill>
              </a:rPr>
              <a:t>mucosal </a:t>
            </a:r>
            <a:r>
              <a:rPr lang="en-US" altLang="ko-KR" u="sng" dirty="0" err="1" smtClean="0">
                <a:solidFill>
                  <a:prstClr val="white"/>
                </a:solidFill>
              </a:rPr>
              <a:t>bleedig</a:t>
            </a:r>
            <a:r>
              <a:rPr lang="en-US" altLang="ko-KR" dirty="0" smtClean="0">
                <a:solidFill>
                  <a:prstClr val="white"/>
                </a:solidFill>
              </a:rPr>
              <a:t>. </a:t>
            </a:r>
            <a:endParaRPr lang="en-US" altLang="ko-KR" dirty="0">
              <a:solidFill>
                <a:prstClr val="white"/>
              </a:solidFill>
            </a:endParaRPr>
          </a:p>
          <a:p>
            <a:pPr>
              <a:buFont typeface="Arial" pitchFamily="34" charset="0"/>
              <a:buChar char="•"/>
            </a:pPr>
            <a:endParaRPr lang="en-US" altLang="ko-KR" dirty="0"/>
          </a:p>
          <a:p>
            <a:pPr marL="0" indent="0">
              <a:buNone/>
            </a:pPr>
            <a:endParaRPr lang="en-US" altLang="ko-KR" dirty="0"/>
          </a:p>
          <a:p>
            <a:pPr marL="0" indent="0">
              <a:buNone/>
            </a:pPr>
            <a:endParaRPr lang="en-US" altLang="ko-KR" dirty="0"/>
          </a:p>
          <a:p>
            <a:pPr marL="0" indent="0">
              <a:buNone/>
            </a:pPr>
            <a:endParaRPr lang="en-US" altLang="ko-KR" dirty="0"/>
          </a:p>
          <a:p>
            <a:pPr marL="0" indent="0">
              <a:buNone/>
            </a:pPr>
            <a:endParaRPr lang="ko-KR" altLang="en-US" dirty="0"/>
          </a:p>
        </p:txBody>
      </p:sp>
    </p:spTree>
    <p:extLst>
      <p:ext uri="{BB962C8B-B14F-4D97-AF65-F5344CB8AC3E}">
        <p14:creationId xmlns:p14="http://schemas.microsoft.com/office/powerpoint/2010/main" val="304711886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
            </a:r>
            <a:br>
              <a:rPr lang="en-US" altLang="ko-KR" dirty="0" smtClean="0"/>
            </a:br>
            <a:r>
              <a:rPr lang="en-US" altLang="ko-KR" dirty="0" smtClean="0"/>
              <a:t>Radiographic </a:t>
            </a:r>
            <a:r>
              <a:rPr lang="en-US" altLang="ko-KR" dirty="0"/>
              <a:t>findings </a:t>
            </a:r>
            <a:br>
              <a:rPr lang="en-US" altLang="ko-KR" dirty="0"/>
            </a:br>
            <a:endParaRPr lang="ko-KR" altLang="en-US" dirty="0"/>
          </a:p>
        </p:txBody>
      </p:sp>
      <p:sp>
        <p:nvSpPr>
          <p:cNvPr id="4" name="내용 개체 틀 3"/>
          <p:cNvSpPr>
            <a:spLocks noGrp="1"/>
          </p:cNvSpPr>
          <p:nvPr>
            <p:ph idx="1"/>
          </p:nvPr>
        </p:nvSpPr>
        <p:spPr>
          <a:xfrm>
            <a:off x="467544" y="1556792"/>
            <a:ext cx="8229600" cy="4392488"/>
          </a:xfrm>
        </p:spPr>
        <p:txBody>
          <a:bodyPr/>
          <a:lstStyle/>
          <a:p>
            <a:pPr>
              <a:buFont typeface="Arial" pitchFamily="34" charset="0"/>
              <a:buChar char="•"/>
            </a:pPr>
            <a:r>
              <a:rPr lang="en-US" altLang="ko-KR" u="sng" dirty="0" smtClean="0">
                <a:solidFill>
                  <a:schemeClr val="tx1"/>
                </a:solidFill>
              </a:rPr>
              <a:t>Diffuse</a:t>
            </a:r>
            <a:r>
              <a:rPr lang="en-US" altLang="ko-KR" u="sng" dirty="0">
                <a:solidFill>
                  <a:schemeClr val="tx1"/>
                </a:solidFill>
              </a:rPr>
              <a:t>, multifocal, </a:t>
            </a:r>
            <a:r>
              <a:rPr lang="en-US" altLang="ko-KR" u="sng" dirty="0" smtClean="0">
                <a:solidFill>
                  <a:schemeClr val="tx1"/>
                </a:solidFill>
              </a:rPr>
              <a:t>patchy infiltrates, interstitial </a:t>
            </a:r>
            <a:r>
              <a:rPr lang="en-US" altLang="ko-KR" u="sng" dirty="0" err="1" smtClean="0">
                <a:solidFill>
                  <a:schemeClr val="tx1"/>
                </a:solidFill>
              </a:rPr>
              <a:t>infiltrates,and</a:t>
            </a:r>
            <a:r>
              <a:rPr lang="en-US" altLang="ko-KR" u="sng" dirty="0" smtClean="0">
                <a:solidFill>
                  <a:schemeClr val="tx1"/>
                </a:solidFill>
              </a:rPr>
              <a:t> </a:t>
            </a:r>
            <a:r>
              <a:rPr lang="en-US" altLang="ko-KR" u="sng" dirty="0">
                <a:solidFill>
                  <a:schemeClr val="tx1"/>
                </a:solidFill>
              </a:rPr>
              <a:t>segmental or lobular </a:t>
            </a:r>
            <a:r>
              <a:rPr lang="en-US" altLang="ko-KR" u="sng" dirty="0" smtClean="0">
                <a:solidFill>
                  <a:schemeClr val="tx1"/>
                </a:solidFill>
              </a:rPr>
              <a:t>consolidation . </a:t>
            </a:r>
          </a:p>
          <a:p>
            <a:pPr>
              <a:buFont typeface="Arial" pitchFamily="34" charset="0"/>
              <a:buChar char="•"/>
            </a:pPr>
            <a:r>
              <a:rPr lang="en-US" altLang="ko-KR" dirty="0" smtClean="0">
                <a:solidFill>
                  <a:schemeClr val="tx1"/>
                </a:solidFill>
              </a:rPr>
              <a:t>Pleural </a:t>
            </a:r>
            <a:r>
              <a:rPr lang="en-US" altLang="ko-KR" dirty="0">
                <a:solidFill>
                  <a:schemeClr val="tx1"/>
                </a:solidFill>
              </a:rPr>
              <a:t>effusions are usually not seen </a:t>
            </a:r>
            <a:r>
              <a:rPr lang="en-US" altLang="ko-KR" dirty="0" smtClean="0">
                <a:solidFill>
                  <a:schemeClr val="tx1"/>
                </a:solidFill>
              </a:rPr>
              <a:t>. </a:t>
            </a:r>
          </a:p>
          <a:p>
            <a:pPr>
              <a:buFont typeface="Arial" pitchFamily="34" charset="0"/>
              <a:buChar char="•"/>
            </a:pPr>
            <a:r>
              <a:rPr lang="en-US" altLang="ko-KR" dirty="0" smtClean="0">
                <a:solidFill>
                  <a:schemeClr val="tx1"/>
                </a:solidFill>
              </a:rPr>
              <a:t>Progression </a:t>
            </a:r>
            <a:r>
              <a:rPr lang="en-US" altLang="ko-KR" dirty="0">
                <a:solidFill>
                  <a:schemeClr val="tx1"/>
                </a:solidFill>
              </a:rPr>
              <a:t>to respiratory failure is associated with diffuse bilateral ground-glass infiltrates </a:t>
            </a:r>
            <a:r>
              <a:rPr lang="en-US" altLang="ko-KR" dirty="0" smtClean="0">
                <a:solidFill>
                  <a:schemeClr val="tx1"/>
                </a:solidFill>
              </a:rPr>
              <a:t>.</a:t>
            </a:r>
            <a:endParaRPr lang="en-US" altLang="ko-KR" dirty="0">
              <a:solidFill>
                <a:schemeClr val="tx1"/>
              </a:solidFill>
            </a:endParaRPr>
          </a:p>
          <a:p>
            <a:pPr marL="0" indent="0">
              <a:buNone/>
            </a:pPr>
            <a:endParaRPr lang="en-US" altLang="ko-KR" dirty="0"/>
          </a:p>
          <a:p>
            <a:pPr marL="0" indent="0">
              <a:buNone/>
            </a:pPr>
            <a:endParaRPr lang="en-US" altLang="ko-KR" dirty="0"/>
          </a:p>
          <a:p>
            <a:pPr marL="0" indent="0">
              <a:buNone/>
            </a:pPr>
            <a:endParaRPr lang="en-US" altLang="ko-KR" dirty="0"/>
          </a:p>
          <a:p>
            <a:pPr marL="0" indent="0">
              <a:buNone/>
            </a:pPr>
            <a:endParaRPr lang="en-US" altLang="ko-KR" dirty="0"/>
          </a:p>
          <a:p>
            <a:pPr marL="0" indent="0">
              <a:buNone/>
            </a:pPr>
            <a:endParaRPr lang="en-US" altLang="ko-KR" dirty="0"/>
          </a:p>
          <a:p>
            <a:pPr marL="0" indent="0">
              <a:buNone/>
            </a:pPr>
            <a:endParaRPr lang="en-US" altLang="ko-KR" dirty="0"/>
          </a:p>
          <a:p>
            <a:pPr marL="0" indent="0">
              <a:buNone/>
            </a:pPr>
            <a:endParaRPr lang="en-US" altLang="ko-KR" dirty="0"/>
          </a:p>
          <a:p>
            <a:pPr marL="0" indent="0">
              <a:buNone/>
            </a:pPr>
            <a:endParaRPr lang="en-US" altLang="ko-KR" dirty="0"/>
          </a:p>
          <a:p>
            <a:pPr marL="0" indent="0">
              <a:buNone/>
            </a:pPr>
            <a:endParaRPr lang="ko-KR" altLang="en-US" dirty="0"/>
          </a:p>
        </p:txBody>
      </p:sp>
    </p:spTree>
    <p:extLst>
      <p:ext uri="{BB962C8B-B14F-4D97-AF65-F5344CB8AC3E}">
        <p14:creationId xmlns:p14="http://schemas.microsoft.com/office/powerpoint/2010/main" val="126692738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
            </a:r>
            <a:br>
              <a:rPr lang="en-US" altLang="ko-KR" dirty="0" smtClean="0"/>
            </a:br>
            <a:r>
              <a:rPr lang="en-US" altLang="ko-KR" dirty="0"/>
              <a:t/>
            </a:r>
            <a:br>
              <a:rPr lang="en-US" altLang="ko-KR" dirty="0"/>
            </a:br>
            <a:r>
              <a:rPr lang="en-US" altLang="ko-KR" dirty="0" smtClean="0"/>
              <a:t>Pathology</a:t>
            </a:r>
            <a:r>
              <a:rPr lang="en-US" altLang="ko-KR" dirty="0"/>
              <a:t/>
            </a:r>
            <a:br>
              <a:rPr lang="en-US" altLang="ko-KR" dirty="0"/>
            </a:br>
            <a:r>
              <a:rPr lang="en-US" altLang="ko-KR" dirty="0"/>
              <a:t/>
            </a:r>
            <a:br>
              <a:rPr lang="en-US" altLang="ko-KR" dirty="0"/>
            </a:br>
            <a:endParaRPr lang="ko-KR" altLang="en-US" dirty="0"/>
          </a:p>
        </p:txBody>
      </p:sp>
      <p:sp>
        <p:nvSpPr>
          <p:cNvPr id="4" name="내용 개체 틀 3"/>
          <p:cNvSpPr>
            <a:spLocks noGrp="1"/>
          </p:cNvSpPr>
          <p:nvPr>
            <p:ph idx="1"/>
          </p:nvPr>
        </p:nvSpPr>
        <p:spPr>
          <a:xfrm>
            <a:off x="467544" y="1412776"/>
            <a:ext cx="8229600" cy="5184576"/>
          </a:xfrm>
        </p:spPr>
        <p:txBody>
          <a:bodyPr/>
          <a:lstStyle/>
          <a:p>
            <a:pPr>
              <a:buFont typeface="Arial" pitchFamily="34" charset="0"/>
              <a:buChar char="•"/>
            </a:pPr>
            <a:r>
              <a:rPr lang="en-US" altLang="ko-KR" dirty="0" smtClean="0">
                <a:solidFill>
                  <a:schemeClr val="tx1"/>
                </a:solidFill>
              </a:rPr>
              <a:t>Pathologic </a:t>
            </a:r>
            <a:r>
              <a:rPr lang="en-US" altLang="ko-KR" dirty="0">
                <a:solidFill>
                  <a:schemeClr val="tx1"/>
                </a:solidFill>
              </a:rPr>
              <a:t>studies in H5N1 avian influenza are primarily obtained at autopsy. </a:t>
            </a:r>
            <a:endParaRPr lang="en-US" altLang="ko-KR" dirty="0" smtClean="0">
              <a:solidFill>
                <a:schemeClr val="tx1"/>
              </a:solidFill>
            </a:endParaRPr>
          </a:p>
          <a:p>
            <a:pPr>
              <a:buFont typeface="Arial" pitchFamily="34" charset="0"/>
              <a:buChar char="•"/>
            </a:pPr>
            <a:r>
              <a:rPr lang="en-US" altLang="ko-KR" u="sng" dirty="0">
                <a:solidFill>
                  <a:schemeClr val="tx1"/>
                </a:solidFill>
              </a:rPr>
              <a:t>S</a:t>
            </a:r>
            <a:r>
              <a:rPr lang="en-US" altLang="ko-KR" u="sng" dirty="0" smtClean="0">
                <a:solidFill>
                  <a:schemeClr val="tx1"/>
                </a:solidFill>
              </a:rPr>
              <a:t>evere </a:t>
            </a:r>
            <a:r>
              <a:rPr lang="en-US" altLang="ko-KR" u="sng" dirty="0">
                <a:solidFill>
                  <a:schemeClr val="tx1"/>
                </a:solidFill>
              </a:rPr>
              <a:t>pulmonary injury </a:t>
            </a:r>
            <a:r>
              <a:rPr lang="en-US" altLang="ko-KR" dirty="0">
                <a:solidFill>
                  <a:schemeClr val="tx1"/>
                </a:solidFill>
              </a:rPr>
              <a:t>with diffuse </a:t>
            </a:r>
            <a:r>
              <a:rPr lang="en-US" altLang="ko-KR" u="sng" dirty="0">
                <a:solidFill>
                  <a:schemeClr val="tx1"/>
                </a:solidFill>
              </a:rPr>
              <a:t>alveolar damage</a:t>
            </a:r>
            <a:r>
              <a:rPr lang="en-US" altLang="ko-KR" dirty="0">
                <a:solidFill>
                  <a:schemeClr val="tx1"/>
                </a:solidFill>
              </a:rPr>
              <a:t>, </a:t>
            </a:r>
            <a:r>
              <a:rPr lang="en-US" altLang="ko-KR" u="sng" dirty="0">
                <a:solidFill>
                  <a:schemeClr val="tx1"/>
                </a:solidFill>
              </a:rPr>
              <a:t>alveolar hemorrhage</a:t>
            </a:r>
            <a:r>
              <a:rPr lang="en-US" altLang="ko-KR" dirty="0">
                <a:solidFill>
                  <a:schemeClr val="tx1"/>
                </a:solidFill>
              </a:rPr>
              <a:t>, </a:t>
            </a:r>
            <a:r>
              <a:rPr lang="en-US" altLang="ko-KR" u="sng" dirty="0">
                <a:solidFill>
                  <a:schemeClr val="tx1"/>
                </a:solidFill>
              </a:rPr>
              <a:t>hyaline-membrane</a:t>
            </a:r>
            <a:r>
              <a:rPr lang="en-US" altLang="ko-KR" dirty="0">
                <a:solidFill>
                  <a:schemeClr val="tx1"/>
                </a:solidFill>
              </a:rPr>
              <a:t> formation, </a:t>
            </a:r>
            <a:r>
              <a:rPr lang="en-US" altLang="ko-KR" u="sng" dirty="0">
                <a:solidFill>
                  <a:schemeClr val="tx1"/>
                </a:solidFill>
              </a:rPr>
              <a:t>lymphocytic infiltration into the </a:t>
            </a:r>
            <a:r>
              <a:rPr lang="en-US" altLang="ko-KR" u="sng" dirty="0" err="1">
                <a:solidFill>
                  <a:schemeClr val="tx1"/>
                </a:solidFill>
              </a:rPr>
              <a:t>interstitium</a:t>
            </a:r>
            <a:r>
              <a:rPr lang="en-US" altLang="ko-KR" dirty="0">
                <a:solidFill>
                  <a:schemeClr val="tx1"/>
                </a:solidFill>
              </a:rPr>
              <a:t>, and the presence of </a:t>
            </a:r>
            <a:r>
              <a:rPr lang="en-US" altLang="ko-KR" u="sng" dirty="0">
                <a:solidFill>
                  <a:schemeClr val="tx1"/>
                </a:solidFill>
              </a:rPr>
              <a:t>reactive </a:t>
            </a:r>
            <a:r>
              <a:rPr lang="en-US" altLang="ko-KR" u="sng" dirty="0" smtClean="0">
                <a:solidFill>
                  <a:schemeClr val="tx1"/>
                </a:solidFill>
              </a:rPr>
              <a:t>fibroblasts</a:t>
            </a:r>
            <a:r>
              <a:rPr lang="en-US" altLang="ko-KR" dirty="0" smtClean="0">
                <a:solidFill>
                  <a:schemeClr val="tx1"/>
                </a:solidFill>
              </a:rPr>
              <a:t>. </a:t>
            </a:r>
          </a:p>
          <a:p>
            <a:pPr>
              <a:buFont typeface="Arial" pitchFamily="34" charset="0"/>
              <a:buChar char="•"/>
            </a:pPr>
            <a:r>
              <a:rPr lang="en-US" altLang="ko-KR" dirty="0" smtClean="0">
                <a:solidFill>
                  <a:schemeClr val="tx1"/>
                </a:solidFill>
              </a:rPr>
              <a:t>BM </a:t>
            </a:r>
            <a:r>
              <a:rPr lang="en-US" altLang="ko-KR" dirty="0">
                <a:solidFill>
                  <a:schemeClr val="tx1"/>
                </a:solidFill>
              </a:rPr>
              <a:t>has demonstrated reactive </a:t>
            </a:r>
            <a:r>
              <a:rPr lang="en-US" altLang="ko-KR" dirty="0" err="1">
                <a:solidFill>
                  <a:schemeClr val="tx1"/>
                </a:solidFill>
              </a:rPr>
              <a:t>histiocytosis</a:t>
            </a:r>
            <a:r>
              <a:rPr lang="en-US" altLang="ko-KR" dirty="0">
                <a:solidFill>
                  <a:schemeClr val="tx1"/>
                </a:solidFill>
              </a:rPr>
              <a:t> with </a:t>
            </a:r>
            <a:r>
              <a:rPr lang="en-US" altLang="ko-KR" dirty="0" err="1" smtClean="0">
                <a:solidFill>
                  <a:schemeClr val="tx1"/>
                </a:solidFill>
              </a:rPr>
              <a:t>hemophagocytosis</a:t>
            </a:r>
            <a:r>
              <a:rPr lang="en-US" altLang="ko-KR" dirty="0" smtClean="0">
                <a:solidFill>
                  <a:schemeClr val="tx1"/>
                </a:solidFill>
              </a:rPr>
              <a:t>.</a:t>
            </a:r>
            <a:endParaRPr lang="en-US" altLang="ko-KR" dirty="0">
              <a:solidFill>
                <a:schemeClr val="tx1"/>
              </a:solidFill>
            </a:endParaRPr>
          </a:p>
          <a:p>
            <a:pPr marL="0" indent="0">
              <a:buNone/>
            </a:pPr>
            <a:endParaRPr lang="en-US" altLang="ko-KR" dirty="0"/>
          </a:p>
          <a:p>
            <a:pPr marL="0" indent="0">
              <a:buNone/>
            </a:pPr>
            <a:endParaRPr lang="en-US" altLang="ko-KR" dirty="0"/>
          </a:p>
          <a:p>
            <a:pPr marL="0" indent="0">
              <a:buNone/>
            </a:pPr>
            <a:endParaRPr lang="en-US" altLang="ko-KR" dirty="0"/>
          </a:p>
          <a:p>
            <a:pPr marL="0" indent="0">
              <a:buNone/>
            </a:pPr>
            <a:endParaRPr lang="en-US" altLang="ko-KR" dirty="0"/>
          </a:p>
          <a:p>
            <a:pPr marL="0" indent="0">
              <a:buNone/>
            </a:pPr>
            <a:endParaRPr lang="en-US" altLang="ko-KR" dirty="0"/>
          </a:p>
          <a:p>
            <a:pPr marL="0" indent="0">
              <a:buNone/>
            </a:pPr>
            <a:endParaRPr lang="en-US" altLang="ko-KR" dirty="0"/>
          </a:p>
          <a:p>
            <a:pPr marL="0" indent="0">
              <a:buNone/>
            </a:pPr>
            <a:endParaRPr lang="en-US" altLang="ko-KR" dirty="0"/>
          </a:p>
          <a:p>
            <a:pPr marL="0" indent="0">
              <a:buNone/>
            </a:pPr>
            <a:endParaRPr lang="en-US" altLang="ko-KR" dirty="0"/>
          </a:p>
          <a:p>
            <a:pPr marL="0" indent="0">
              <a:buNone/>
            </a:pPr>
            <a:endParaRPr lang="en-US" altLang="ko-KR" dirty="0"/>
          </a:p>
          <a:p>
            <a:pPr marL="0" indent="0">
              <a:buNone/>
            </a:pPr>
            <a:endParaRPr lang="ko-KR" altLang="en-US" dirty="0"/>
          </a:p>
        </p:txBody>
      </p:sp>
    </p:spTree>
    <p:extLst>
      <p:ext uri="{BB962C8B-B14F-4D97-AF65-F5344CB8AC3E}">
        <p14:creationId xmlns:p14="http://schemas.microsoft.com/office/powerpoint/2010/main" val="299317942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
            </a:r>
            <a:br>
              <a:rPr lang="en-US" altLang="ko-KR" dirty="0" smtClean="0"/>
            </a:br>
            <a:r>
              <a:rPr lang="en-US" altLang="ko-KR" dirty="0"/>
              <a:t/>
            </a:r>
            <a:br>
              <a:rPr lang="en-US" altLang="ko-KR" dirty="0"/>
            </a:br>
            <a:r>
              <a:rPr lang="en-US" altLang="ko-KR" dirty="0" smtClean="0"/>
              <a:t>Diagnosis</a:t>
            </a:r>
            <a:r>
              <a:rPr lang="en-US" altLang="ko-KR" dirty="0"/>
              <a:t/>
            </a:r>
            <a:br>
              <a:rPr lang="en-US" altLang="ko-KR" dirty="0"/>
            </a:br>
            <a:r>
              <a:rPr lang="en-US" altLang="ko-KR" dirty="0"/>
              <a:t/>
            </a:r>
            <a:br>
              <a:rPr lang="en-US" altLang="ko-KR" dirty="0"/>
            </a:br>
            <a:endParaRPr lang="ko-KR" altLang="en-US" dirty="0"/>
          </a:p>
        </p:txBody>
      </p:sp>
      <p:sp>
        <p:nvSpPr>
          <p:cNvPr id="4" name="내용 개체 틀 3"/>
          <p:cNvSpPr>
            <a:spLocks noGrp="1"/>
          </p:cNvSpPr>
          <p:nvPr>
            <p:ph idx="1"/>
          </p:nvPr>
        </p:nvSpPr>
        <p:spPr>
          <a:xfrm>
            <a:off x="467544" y="1440160"/>
            <a:ext cx="8229600" cy="5445224"/>
          </a:xfrm>
        </p:spPr>
        <p:txBody>
          <a:bodyPr/>
          <a:lstStyle/>
          <a:p>
            <a:pPr marL="0" indent="0">
              <a:buNone/>
            </a:pPr>
            <a:r>
              <a:rPr lang="en-US" altLang="ko-KR" dirty="0" smtClean="0">
                <a:solidFill>
                  <a:schemeClr val="tx1"/>
                </a:solidFill>
              </a:rPr>
              <a:t>A </a:t>
            </a:r>
            <a:r>
              <a:rPr lang="en-US" altLang="ko-KR" dirty="0">
                <a:solidFill>
                  <a:schemeClr val="tx1"/>
                </a:solidFill>
              </a:rPr>
              <a:t>patient who meets the </a:t>
            </a:r>
            <a:r>
              <a:rPr lang="en-US" altLang="ko-KR" u="sng" dirty="0">
                <a:solidFill>
                  <a:schemeClr val="tx1"/>
                </a:solidFill>
              </a:rPr>
              <a:t>following criteria should be tested </a:t>
            </a:r>
            <a:r>
              <a:rPr lang="en-US" altLang="ko-KR" dirty="0">
                <a:solidFill>
                  <a:schemeClr val="tx1"/>
                </a:solidFill>
              </a:rPr>
              <a:t>for </a:t>
            </a:r>
            <a:r>
              <a:rPr lang="en-US" altLang="ko-KR" u="sng" dirty="0">
                <a:solidFill>
                  <a:schemeClr val="tx1"/>
                </a:solidFill>
              </a:rPr>
              <a:t>H5N1 </a:t>
            </a:r>
            <a:r>
              <a:rPr lang="en-US" altLang="ko-KR" u="sng" dirty="0" smtClean="0">
                <a:solidFill>
                  <a:schemeClr val="tx1"/>
                </a:solidFill>
              </a:rPr>
              <a:t>influenza </a:t>
            </a:r>
            <a:r>
              <a:rPr lang="en-US" altLang="ko-KR" dirty="0">
                <a:solidFill>
                  <a:schemeClr val="tx1"/>
                </a:solidFill>
              </a:rPr>
              <a:t>virus </a:t>
            </a:r>
            <a:r>
              <a:rPr lang="en-US" altLang="ko-KR" dirty="0" smtClean="0">
                <a:solidFill>
                  <a:schemeClr val="tx1"/>
                </a:solidFill>
              </a:rPr>
              <a:t>:</a:t>
            </a:r>
            <a:endParaRPr lang="en-US" altLang="ko-KR" dirty="0">
              <a:solidFill>
                <a:schemeClr val="tx1"/>
              </a:solidFill>
            </a:endParaRPr>
          </a:p>
          <a:p>
            <a:pPr marL="514350" indent="-514350">
              <a:buFont typeface="+mj-lt"/>
              <a:buAutoNum type="arabicParenR"/>
            </a:pPr>
            <a:r>
              <a:rPr lang="en-US" altLang="ko-KR" u="sng" dirty="0" smtClean="0">
                <a:solidFill>
                  <a:schemeClr val="tx1"/>
                </a:solidFill>
              </a:rPr>
              <a:t>Illness</a:t>
            </a:r>
            <a:r>
              <a:rPr lang="en-US" altLang="ko-KR" dirty="0" smtClean="0">
                <a:solidFill>
                  <a:schemeClr val="tx1"/>
                </a:solidFill>
              </a:rPr>
              <a:t> </a:t>
            </a:r>
            <a:r>
              <a:rPr lang="en-US" altLang="ko-KR" dirty="0">
                <a:solidFill>
                  <a:schemeClr val="tx1"/>
                </a:solidFill>
              </a:rPr>
              <a:t>that requires hospitalization or is </a:t>
            </a:r>
            <a:r>
              <a:rPr lang="en-US" altLang="ko-KR" u="sng" dirty="0" smtClean="0">
                <a:solidFill>
                  <a:schemeClr val="tx1"/>
                </a:solidFill>
              </a:rPr>
              <a:t>fatal</a:t>
            </a:r>
            <a:r>
              <a:rPr lang="en-US" altLang="ko-KR" dirty="0" smtClean="0">
                <a:solidFill>
                  <a:schemeClr val="tx1"/>
                </a:solidFill>
              </a:rPr>
              <a:t>.</a:t>
            </a:r>
          </a:p>
          <a:p>
            <a:pPr marL="514350" indent="-514350">
              <a:buFont typeface="+mj-lt"/>
              <a:buAutoNum type="arabicParenR"/>
            </a:pPr>
            <a:r>
              <a:rPr lang="en-US" altLang="ko-KR" u="sng" dirty="0" smtClean="0">
                <a:solidFill>
                  <a:schemeClr val="tx1"/>
                </a:solidFill>
              </a:rPr>
              <a:t>BT </a:t>
            </a:r>
            <a:r>
              <a:rPr lang="en-US" altLang="ko-KR" u="sng" dirty="0">
                <a:solidFill>
                  <a:schemeClr val="tx1"/>
                </a:solidFill>
              </a:rPr>
              <a:t>≥38ºC </a:t>
            </a:r>
            <a:r>
              <a:rPr lang="en-US" altLang="ko-KR" dirty="0" smtClean="0">
                <a:solidFill>
                  <a:schemeClr val="tx1"/>
                </a:solidFill>
              </a:rPr>
              <a:t>in </a:t>
            </a:r>
            <a:r>
              <a:rPr lang="en-US" altLang="ko-KR" dirty="0">
                <a:solidFill>
                  <a:schemeClr val="tx1"/>
                </a:solidFill>
              </a:rPr>
              <a:t>the past 24 </a:t>
            </a:r>
            <a:r>
              <a:rPr lang="en-US" altLang="ko-KR" dirty="0" err="1" smtClean="0">
                <a:solidFill>
                  <a:schemeClr val="tx1"/>
                </a:solidFill>
              </a:rPr>
              <a:t>hrs</a:t>
            </a:r>
            <a:r>
              <a:rPr lang="en-US" altLang="ko-KR" dirty="0" smtClean="0">
                <a:solidFill>
                  <a:schemeClr val="tx1"/>
                </a:solidFill>
              </a:rPr>
              <a:t> </a:t>
            </a:r>
          </a:p>
          <a:p>
            <a:pPr marL="514350" indent="-514350">
              <a:buFont typeface="+mj-lt"/>
              <a:buAutoNum type="arabicParenR"/>
            </a:pPr>
            <a:r>
              <a:rPr lang="en-US" altLang="ko-KR" dirty="0" err="1" smtClean="0">
                <a:solidFill>
                  <a:schemeClr val="tx1"/>
                </a:solidFill>
              </a:rPr>
              <a:t>Radiographically</a:t>
            </a:r>
            <a:r>
              <a:rPr lang="en-US" altLang="ko-KR" dirty="0" smtClean="0">
                <a:solidFill>
                  <a:schemeClr val="tx1"/>
                </a:solidFill>
              </a:rPr>
              <a:t> </a:t>
            </a:r>
            <a:r>
              <a:rPr lang="en-US" altLang="ko-KR" dirty="0">
                <a:solidFill>
                  <a:schemeClr val="tx1"/>
                </a:solidFill>
              </a:rPr>
              <a:t>confirmed </a:t>
            </a:r>
            <a:r>
              <a:rPr lang="en-US" altLang="ko-KR" u="sng" dirty="0">
                <a:solidFill>
                  <a:schemeClr val="tx1"/>
                </a:solidFill>
              </a:rPr>
              <a:t>pneumonia</a:t>
            </a:r>
            <a:r>
              <a:rPr lang="en-US" altLang="ko-KR" dirty="0">
                <a:solidFill>
                  <a:schemeClr val="tx1"/>
                </a:solidFill>
              </a:rPr>
              <a:t>, </a:t>
            </a:r>
            <a:r>
              <a:rPr lang="en-US" altLang="ko-KR" u="sng" dirty="0" smtClean="0">
                <a:solidFill>
                  <a:schemeClr val="tx1"/>
                </a:solidFill>
              </a:rPr>
              <a:t>ARDS</a:t>
            </a:r>
            <a:r>
              <a:rPr lang="en-US" altLang="ko-KR" dirty="0" smtClean="0">
                <a:solidFill>
                  <a:schemeClr val="tx1"/>
                </a:solidFill>
              </a:rPr>
              <a:t>, </a:t>
            </a:r>
            <a:r>
              <a:rPr lang="en-US" altLang="ko-KR" dirty="0">
                <a:solidFill>
                  <a:schemeClr val="tx1"/>
                </a:solidFill>
              </a:rPr>
              <a:t>or other </a:t>
            </a:r>
            <a:r>
              <a:rPr lang="en-US" altLang="ko-KR" u="sng" dirty="0">
                <a:solidFill>
                  <a:schemeClr val="tx1"/>
                </a:solidFill>
              </a:rPr>
              <a:t>severe respiratory </a:t>
            </a:r>
            <a:r>
              <a:rPr lang="en-US" altLang="ko-KR" u="sng" dirty="0" smtClean="0">
                <a:solidFill>
                  <a:schemeClr val="tx1"/>
                </a:solidFill>
              </a:rPr>
              <a:t>illness</a:t>
            </a:r>
            <a:r>
              <a:rPr lang="en-US" altLang="ko-KR" dirty="0" smtClean="0">
                <a:solidFill>
                  <a:schemeClr val="tx1"/>
                </a:solidFill>
              </a:rPr>
              <a:t>. </a:t>
            </a:r>
          </a:p>
          <a:p>
            <a:pPr marL="514350" indent="-514350">
              <a:buFont typeface="+mj-lt"/>
              <a:buAutoNum type="arabicParenR"/>
            </a:pPr>
            <a:r>
              <a:rPr lang="en-US" altLang="ko-KR" u="sng" dirty="0" smtClean="0">
                <a:solidFill>
                  <a:schemeClr val="tx1"/>
                </a:solidFill>
              </a:rPr>
              <a:t>At </a:t>
            </a:r>
            <a:r>
              <a:rPr lang="en-US" altLang="ko-KR" u="sng" dirty="0">
                <a:solidFill>
                  <a:schemeClr val="tx1"/>
                </a:solidFill>
              </a:rPr>
              <a:t>least one of the following potential </a:t>
            </a:r>
            <a:r>
              <a:rPr lang="en-US" altLang="ko-KR" dirty="0">
                <a:solidFill>
                  <a:schemeClr val="tx1"/>
                </a:solidFill>
              </a:rPr>
              <a:t>exposures within </a:t>
            </a:r>
            <a:r>
              <a:rPr lang="en-US" altLang="ko-KR" dirty="0" smtClean="0">
                <a:solidFill>
                  <a:schemeClr val="tx1"/>
                </a:solidFill>
              </a:rPr>
              <a:t>7 </a:t>
            </a:r>
            <a:r>
              <a:rPr lang="en-US" altLang="ko-KR" dirty="0">
                <a:solidFill>
                  <a:schemeClr val="tx1"/>
                </a:solidFill>
              </a:rPr>
              <a:t>days of symptoms </a:t>
            </a:r>
            <a:r>
              <a:rPr lang="en-US" altLang="ko-KR" dirty="0" smtClean="0">
                <a:solidFill>
                  <a:schemeClr val="tx1"/>
                </a:solidFill>
              </a:rPr>
              <a:t>onset</a:t>
            </a:r>
            <a:r>
              <a:rPr lang="en-US" altLang="ko-KR" dirty="0">
                <a:solidFill>
                  <a:schemeClr val="tx1"/>
                </a:solidFill>
              </a:rPr>
              <a:t>.</a:t>
            </a:r>
          </a:p>
        </p:txBody>
      </p:sp>
    </p:spTree>
    <p:extLst>
      <p:ext uri="{BB962C8B-B14F-4D97-AF65-F5344CB8AC3E}">
        <p14:creationId xmlns:p14="http://schemas.microsoft.com/office/powerpoint/2010/main" val="85834413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
            </a:r>
            <a:br>
              <a:rPr lang="en-US" altLang="ko-KR" dirty="0" smtClean="0"/>
            </a:br>
            <a:r>
              <a:rPr lang="en-US" altLang="ko-KR" dirty="0"/>
              <a:t/>
            </a:r>
            <a:br>
              <a:rPr lang="en-US" altLang="ko-KR" dirty="0"/>
            </a:br>
            <a:r>
              <a:rPr lang="en-US" altLang="ko-KR" dirty="0" smtClean="0"/>
              <a:t>Diagnosis</a:t>
            </a:r>
            <a:r>
              <a:rPr lang="en-US" altLang="ko-KR" dirty="0"/>
              <a:t/>
            </a:r>
            <a:br>
              <a:rPr lang="en-US" altLang="ko-KR" dirty="0"/>
            </a:br>
            <a:r>
              <a:rPr lang="en-US" altLang="ko-KR" dirty="0"/>
              <a:t/>
            </a:r>
            <a:br>
              <a:rPr lang="en-US" altLang="ko-KR" dirty="0"/>
            </a:br>
            <a:endParaRPr lang="ko-KR" altLang="en-US" dirty="0"/>
          </a:p>
        </p:txBody>
      </p:sp>
      <p:sp>
        <p:nvSpPr>
          <p:cNvPr id="4" name="내용 개체 틀 3"/>
          <p:cNvSpPr>
            <a:spLocks noGrp="1"/>
          </p:cNvSpPr>
          <p:nvPr>
            <p:ph idx="1"/>
          </p:nvPr>
        </p:nvSpPr>
        <p:spPr>
          <a:xfrm>
            <a:off x="467544" y="1484784"/>
            <a:ext cx="8229600" cy="5184576"/>
          </a:xfrm>
        </p:spPr>
        <p:txBody>
          <a:bodyPr/>
          <a:lstStyle/>
          <a:p>
            <a:pPr>
              <a:buFont typeface="Arial" pitchFamily="34" charset="0"/>
              <a:buChar char="•"/>
            </a:pPr>
            <a:r>
              <a:rPr lang="en-US" altLang="ko-KR" u="sng" dirty="0" err="1" smtClean="0">
                <a:solidFill>
                  <a:schemeClr val="tx1"/>
                </a:solidFill>
              </a:rPr>
              <a:t>Hx</a:t>
            </a:r>
            <a:r>
              <a:rPr lang="en-US" altLang="ko-KR" u="sng" dirty="0" smtClean="0">
                <a:solidFill>
                  <a:schemeClr val="tx1"/>
                </a:solidFill>
              </a:rPr>
              <a:t>. </a:t>
            </a:r>
            <a:r>
              <a:rPr lang="en-US" altLang="ko-KR" u="sng" dirty="0">
                <a:solidFill>
                  <a:schemeClr val="tx1"/>
                </a:solidFill>
              </a:rPr>
              <a:t>of travel to a country </a:t>
            </a:r>
            <a:r>
              <a:rPr lang="en-US" altLang="ko-KR" dirty="0">
                <a:solidFill>
                  <a:schemeClr val="tx1"/>
                </a:solidFill>
              </a:rPr>
              <a:t>where H5N1 avian influenza has been documented in poultry, wild birds, </a:t>
            </a:r>
            <a:r>
              <a:rPr lang="en-US" altLang="ko-KR" u="sng" dirty="0">
                <a:solidFill>
                  <a:schemeClr val="tx1"/>
                </a:solidFill>
              </a:rPr>
              <a:t>and/or</a:t>
            </a:r>
            <a:r>
              <a:rPr lang="en-US" altLang="ko-KR" dirty="0">
                <a:solidFill>
                  <a:schemeClr val="tx1"/>
                </a:solidFill>
              </a:rPr>
              <a:t> humans and had </a:t>
            </a:r>
            <a:r>
              <a:rPr lang="en-US" altLang="ko-KR" u="sng" dirty="0">
                <a:solidFill>
                  <a:schemeClr val="tx1"/>
                </a:solidFill>
              </a:rPr>
              <a:t>at least one</a:t>
            </a:r>
            <a:r>
              <a:rPr lang="en-US" altLang="ko-KR" dirty="0">
                <a:solidFill>
                  <a:schemeClr val="tx1"/>
                </a:solidFill>
              </a:rPr>
              <a:t> of the following potential </a:t>
            </a:r>
            <a:r>
              <a:rPr lang="en-US" altLang="ko-KR" u="sng" dirty="0">
                <a:solidFill>
                  <a:schemeClr val="tx1"/>
                </a:solidFill>
              </a:rPr>
              <a:t>exposures during </a:t>
            </a:r>
            <a:r>
              <a:rPr lang="en-US" altLang="ko-KR" u="sng" dirty="0" smtClean="0">
                <a:solidFill>
                  <a:schemeClr val="tx1"/>
                </a:solidFill>
              </a:rPr>
              <a:t>travel </a:t>
            </a:r>
            <a:r>
              <a:rPr lang="en-US" altLang="ko-KR" dirty="0" smtClean="0">
                <a:solidFill>
                  <a:schemeClr val="tx1"/>
                </a:solidFill>
              </a:rPr>
              <a:t>(a </a:t>
            </a:r>
            <a:r>
              <a:rPr lang="en-US" altLang="ko-KR" dirty="0">
                <a:solidFill>
                  <a:schemeClr val="tx1"/>
                </a:solidFill>
              </a:rPr>
              <a:t>list of H5N1-affected countries, see the WHO web site</a:t>
            </a:r>
            <a:r>
              <a:rPr lang="en-US" altLang="ko-KR" dirty="0" smtClean="0">
                <a:solidFill>
                  <a:schemeClr val="tx1"/>
                </a:solidFill>
              </a:rPr>
              <a:t>.)</a:t>
            </a:r>
            <a:endParaRPr lang="en-US" altLang="ko-KR" dirty="0">
              <a:solidFill>
                <a:schemeClr val="tx1"/>
              </a:solidFill>
            </a:endParaRPr>
          </a:p>
          <a:p>
            <a:pPr>
              <a:buFont typeface="Arial" pitchFamily="34" charset="0"/>
              <a:buChar char="•"/>
            </a:pPr>
            <a:r>
              <a:rPr lang="en-US" altLang="ko-KR" u="sng" dirty="0" smtClean="0">
                <a:solidFill>
                  <a:schemeClr val="tx1"/>
                </a:solidFill>
              </a:rPr>
              <a:t>Direct </a:t>
            </a:r>
            <a:r>
              <a:rPr lang="en-US" altLang="ko-KR" u="sng" dirty="0">
                <a:solidFill>
                  <a:schemeClr val="tx1"/>
                </a:solidFill>
              </a:rPr>
              <a:t>contact with </a:t>
            </a:r>
            <a:r>
              <a:rPr lang="en-US" altLang="ko-KR" dirty="0" smtClean="0">
                <a:solidFill>
                  <a:schemeClr val="tx1"/>
                </a:solidFill>
              </a:rPr>
              <a:t>well-appearing</a:t>
            </a:r>
            <a:r>
              <a:rPr lang="en-US" altLang="ko-KR" dirty="0">
                <a:solidFill>
                  <a:schemeClr val="tx1"/>
                </a:solidFill>
              </a:rPr>
              <a:t>, sick, or dead poultry or wild </a:t>
            </a:r>
            <a:r>
              <a:rPr lang="en-US" altLang="ko-KR" u="sng" dirty="0" smtClean="0">
                <a:solidFill>
                  <a:schemeClr val="tx1"/>
                </a:solidFill>
              </a:rPr>
              <a:t>birds</a:t>
            </a:r>
            <a:r>
              <a:rPr lang="en-US" altLang="ko-KR" dirty="0" smtClean="0">
                <a:solidFill>
                  <a:schemeClr val="tx1"/>
                </a:solidFill>
              </a:rPr>
              <a:t>.</a:t>
            </a:r>
            <a:endParaRPr lang="en-US" altLang="ko-KR" dirty="0">
              <a:solidFill>
                <a:schemeClr val="tx1"/>
              </a:solidFill>
            </a:endParaRPr>
          </a:p>
        </p:txBody>
      </p:sp>
    </p:spTree>
    <p:extLst>
      <p:ext uri="{BB962C8B-B14F-4D97-AF65-F5344CB8AC3E}">
        <p14:creationId xmlns:p14="http://schemas.microsoft.com/office/powerpoint/2010/main" val="251720925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
            </a:r>
            <a:br>
              <a:rPr lang="en-US" altLang="ko-KR" dirty="0" smtClean="0"/>
            </a:br>
            <a:r>
              <a:rPr lang="en-US" altLang="ko-KR" dirty="0"/>
              <a:t/>
            </a:r>
            <a:br>
              <a:rPr lang="en-US" altLang="ko-KR" dirty="0"/>
            </a:br>
            <a:r>
              <a:rPr lang="en-US" altLang="ko-KR" dirty="0" smtClean="0"/>
              <a:t>Diagnosis</a:t>
            </a:r>
            <a:r>
              <a:rPr lang="en-US" altLang="ko-KR" dirty="0"/>
              <a:t/>
            </a:r>
            <a:br>
              <a:rPr lang="en-US" altLang="ko-KR" dirty="0"/>
            </a:br>
            <a:r>
              <a:rPr lang="en-US" altLang="ko-KR" dirty="0"/>
              <a:t/>
            </a:r>
            <a:br>
              <a:rPr lang="en-US" altLang="ko-KR" dirty="0"/>
            </a:br>
            <a:endParaRPr lang="ko-KR" altLang="en-US" dirty="0"/>
          </a:p>
        </p:txBody>
      </p:sp>
      <p:sp>
        <p:nvSpPr>
          <p:cNvPr id="4" name="내용 개체 틀 3"/>
          <p:cNvSpPr>
            <a:spLocks noGrp="1"/>
          </p:cNvSpPr>
          <p:nvPr>
            <p:ph idx="1"/>
          </p:nvPr>
        </p:nvSpPr>
        <p:spPr>
          <a:xfrm>
            <a:off x="467544" y="1484784"/>
            <a:ext cx="8229600" cy="5184576"/>
          </a:xfrm>
        </p:spPr>
        <p:txBody>
          <a:bodyPr/>
          <a:lstStyle/>
          <a:p>
            <a:pPr lvl="0">
              <a:buFont typeface="Arial" pitchFamily="34" charset="0"/>
              <a:buChar char="•"/>
            </a:pPr>
            <a:r>
              <a:rPr lang="en-US" altLang="ko-KR" u="sng" dirty="0">
                <a:solidFill>
                  <a:prstClr val="white"/>
                </a:solidFill>
              </a:rPr>
              <a:t>Direct contact </a:t>
            </a:r>
            <a:r>
              <a:rPr lang="en-US" altLang="ko-KR" dirty="0">
                <a:solidFill>
                  <a:prstClr val="white"/>
                </a:solidFill>
              </a:rPr>
              <a:t>with surfaces </a:t>
            </a:r>
            <a:r>
              <a:rPr lang="en-US" altLang="ko-KR" dirty="0" smtClean="0">
                <a:solidFill>
                  <a:prstClr val="white"/>
                </a:solidFill>
              </a:rPr>
              <a:t>with </a:t>
            </a:r>
            <a:r>
              <a:rPr lang="en-US" altLang="ko-KR" u="sng" dirty="0">
                <a:solidFill>
                  <a:prstClr val="white"/>
                </a:solidFill>
              </a:rPr>
              <a:t>poultry feces</a:t>
            </a:r>
            <a:r>
              <a:rPr lang="en-US" altLang="ko-KR" dirty="0">
                <a:solidFill>
                  <a:prstClr val="white"/>
                </a:solidFill>
              </a:rPr>
              <a:t> or poultry parts </a:t>
            </a:r>
            <a:r>
              <a:rPr lang="en-US" altLang="ko-KR" dirty="0" smtClean="0">
                <a:solidFill>
                  <a:prstClr val="white"/>
                </a:solidFill>
              </a:rPr>
              <a:t>containing </a:t>
            </a:r>
            <a:r>
              <a:rPr lang="en-US" altLang="ko-KR" dirty="0">
                <a:solidFill>
                  <a:prstClr val="white"/>
                </a:solidFill>
              </a:rPr>
              <a:t>H5N1 avian influenza virus.</a:t>
            </a:r>
          </a:p>
          <a:p>
            <a:pPr>
              <a:buFont typeface="Arial" pitchFamily="34" charset="0"/>
              <a:buChar char="•"/>
            </a:pPr>
            <a:r>
              <a:rPr lang="en-US" altLang="ko-KR" dirty="0" smtClean="0">
                <a:solidFill>
                  <a:schemeClr val="tx1"/>
                </a:solidFill>
              </a:rPr>
              <a:t>Consumption </a:t>
            </a:r>
            <a:r>
              <a:rPr lang="en-US" altLang="ko-KR" u="sng" dirty="0">
                <a:solidFill>
                  <a:schemeClr val="tx1"/>
                </a:solidFill>
              </a:rPr>
              <a:t>of raw or incompletely cooked poultry</a:t>
            </a:r>
            <a:r>
              <a:rPr lang="en-US" altLang="ko-KR" dirty="0">
                <a:solidFill>
                  <a:schemeClr val="tx1"/>
                </a:solidFill>
              </a:rPr>
              <a:t> or poultry </a:t>
            </a:r>
            <a:r>
              <a:rPr lang="en-US" altLang="ko-KR" dirty="0" smtClean="0">
                <a:solidFill>
                  <a:schemeClr val="tx1"/>
                </a:solidFill>
              </a:rPr>
              <a:t>products.</a:t>
            </a:r>
            <a:endParaRPr lang="en-US" altLang="ko-KR" dirty="0">
              <a:solidFill>
                <a:schemeClr val="tx1"/>
              </a:solidFill>
            </a:endParaRPr>
          </a:p>
          <a:p>
            <a:pPr>
              <a:buFont typeface="Arial" pitchFamily="34" charset="0"/>
              <a:buChar char="•"/>
            </a:pPr>
            <a:r>
              <a:rPr lang="en-US" altLang="ko-KR" u="sng" dirty="0">
                <a:solidFill>
                  <a:schemeClr val="tx1"/>
                </a:solidFill>
              </a:rPr>
              <a:t>Close contact </a:t>
            </a:r>
            <a:r>
              <a:rPr lang="en-US" altLang="ko-KR" dirty="0" smtClean="0">
                <a:solidFill>
                  <a:schemeClr val="tx1"/>
                </a:solidFill>
              </a:rPr>
              <a:t>(about </a:t>
            </a:r>
            <a:r>
              <a:rPr lang="en-US" altLang="ko-KR" dirty="0">
                <a:solidFill>
                  <a:schemeClr val="tx1"/>
                </a:solidFill>
              </a:rPr>
              <a:t>6 feet) with a confirmed H5N1 </a:t>
            </a:r>
            <a:r>
              <a:rPr lang="en-US" altLang="ko-KR" u="sng" dirty="0" smtClean="0">
                <a:solidFill>
                  <a:schemeClr val="tx1"/>
                </a:solidFill>
              </a:rPr>
              <a:t>infected </a:t>
            </a:r>
            <a:r>
              <a:rPr lang="en-US" altLang="ko-KR" u="sng" dirty="0">
                <a:solidFill>
                  <a:schemeClr val="tx1"/>
                </a:solidFill>
              </a:rPr>
              <a:t>animal </a:t>
            </a:r>
            <a:r>
              <a:rPr lang="en-US" altLang="ko-KR" dirty="0">
                <a:solidFill>
                  <a:schemeClr val="tx1"/>
                </a:solidFill>
              </a:rPr>
              <a:t>other than poultry or wild birds (</a:t>
            </a:r>
            <a:r>
              <a:rPr lang="en-US" altLang="ko-KR" dirty="0" err="1">
                <a:solidFill>
                  <a:schemeClr val="tx1"/>
                </a:solidFill>
              </a:rPr>
              <a:t>eg</a:t>
            </a:r>
            <a:r>
              <a:rPr lang="en-US" altLang="ko-KR" dirty="0">
                <a:solidFill>
                  <a:schemeClr val="tx1"/>
                </a:solidFill>
              </a:rPr>
              <a:t>, cat or dog</a:t>
            </a:r>
            <a:r>
              <a:rPr lang="en-US" altLang="ko-KR" dirty="0" smtClean="0">
                <a:solidFill>
                  <a:schemeClr val="tx1"/>
                </a:solidFill>
              </a:rPr>
              <a:t>).</a:t>
            </a:r>
          </a:p>
          <a:p>
            <a:pPr lvl="0">
              <a:buFont typeface="Arial" pitchFamily="34" charset="0"/>
              <a:buChar char="•"/>
            </a:pPr>
            <a:r>
              <a:rPr lang="en-US" altLang="ko-KR" u="sng" dirty="0">
                <a:solidFill>
                  <a:prstClr val="white"/>
                </a:solidFill>
              </a:rPr>
              <a:t>Visit to a market </a:t>
            </a:r>
            <a:r>
              <a:rPr lang="en-US" altLang="ko-KR" dirty="0">
                <a:solidFill>
                  <a:prstClr val="white"/>
                </a:solidFill>
              </a:rPr>
              <a:t>where live poultry are sold.</a:t>
            </a:r>
          </a:p>
          <a:p>
            <a:pPr>
              <a:buFont typeface="Arial" pitchFamily="34" charset="0"/>
              <a:buChar char="•"/>
            </a:pPr>
            <a:endParaRPr lang="en-US" altLang="ko-KR" dirty="0">
              <a:solidFill>
                <a:schemeClr val="tx1"/>
              </a:solidFill>
            </a:endParaRPr>
          </a:p>
        </p:txBody>
      </p:sp>
    </p:spTree>
    <p:extLst>
      <p:ext uri="{BB962C8B-B14F-4D97-AF65-F5344CB8AC3E}">
        <p14:creationId xmlns:p14="http://schemas.microsoft.com/office/powerpoint/2010/main" val="188691686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
            </a:r>
            <a:br>
              <a:rPr lang="en-US" altLang="ko-KR" dirty="0" smtClean="0"/>
            </a:br>
            <a:r>
              <a:rPr lang="en-US" altLang="ko-KR" dirty="0"/>
              <a:t/>
            </a:r>
            <a:br>
              <a:rPr lang="en-US" altLang="ko-KR" dirty="0"/>
            </a:br>
            <a:r>
              <a:rPr lang="en-US" altLang="ko-KR" dirty="0" smtClean="0"/>
              <a:t>Diagnosis</a:t>
            </a:r>
            <a:r>
              <a:rPr lang="en-US" altLang="ko-KR" dirty="0"/>
              <a:t/>
            </a:r>
            <a:br>
              <a:rPr lang="en-US" altLang="ko-KR" dirty="0"/>
            </a:br>
            <a:r>
              <a:rPr lang="en-US" altLang="ko-KR" dirty="0"/>
              <a:t/>
            </a:r>
            <a:br>
              <a:rPr lang="en-US" altLang="ko-KR" dirty="0"/>
            </a:br>
            <a:endParaRPr lang="ko-KR" altLang="en-US" dirty="0"/>
          </a:p>
        </p:txBody>
      </p:sp>
      <p:sp>
        <p:nvSpPr>
          <p:cNvPr id="4" name="내용 개체 틀 3"/>
          <p:cNvSpPr>
            <a:spLocks noGrp="1"/>
          </p:cNvSpPr>
          <p:nvPr>
            <p:ph idx="1"/>
          </p:nvPr>
        </p:nvSpPr>
        <p:spPr>
          <a:xfrm>
            <a:off x="467544" y="1484784"/>
            <a:ext cx="8229600" cy="5184576"/>
          </a:xfrm>
        </p:spPr>
        <p:txBody>
          <a:bodyPr/>
          <a:lstStyle/>
          <a:p>
            <a:pPr lvl="0">
              <a:buFont typeface="Arial" pitchFamily="34" charset="0"/>
              <a:buChar char="•"/>
            </a:pPr>
            <a:r>
              <a:rPr lang="en-US" altLang="ko-KR" u="sng" dirty="0" smtClean="0">
                <a:solidFill>
                  <a:prstClr val="white"/>
                </a:solidFill>
              </a:rPr>
              <a:t>Close </a:t>
            </a:r>
            <a:r>
              <a:rPr lang="en-US" altLang="ko-KR" u="sng" dirty="0">
                <a:solidFill>
                  <a:prstClr val="white"/>
                </a:solidFill>
              </a:rPr>
              <a:t>contact </a:t>
            </a:r>
            <a:r>
              <a:rPr lang="en-US" altLang="ko-KR" dirty="0">
                <a:solidFill>
                  <a:prstClr val="white"/>
                </a:solidFill>
              </a:rPr>
              <a:t>(about 6 feet) with a </a:t>
            </a:r>
            <a:r>
              <a:rPr lang="en-US" altLang="ko-KR" u="sng" dirty="0">
                <a:solidFill>
                  <a:prstClr val="white"/>
                </a:solidFill>
              </a:rPr>
              <a:t>person</a:t>
            </a:r>
            <a:r>
              <a:rPr lang="en-US" altLang="ko-KR" dirty="0">
                <a:solidFill>
                  <a:prstClr val="white"/>
                </a:solidFill>
              </a:rPr>
              <a:t> who was hospitalized or died with a </a:t>
            </a:r>
            <a:r>
              <a:rPr lang="en-US" altLang="ko-KR" u="sng" dirty="0">
                <a:solidFill>
                  <a:prstClr val="white"/>
                </a:solidFill>
              </a:rPr>
              <a:t>severe unexplained respiratory illness</a:t>
            </a:r>
            <a:r>
              <a:rPr lang="en-US" altLang="ko-KR" u="sng" dirty="0" smtClean="0">
                <a:solidFill>
                  <a:prstClr val="white"/>
                </a:solidFill>
              </a:rPr>
              <a:t>.</a:t>
            </a:r>
          </a:p>
          <a:p>
            <a:pPr lvl="0">
              <a:buFont typeface="Arial" pitchFamily="34" charset="0"/>
              <a:buChar char="•"/>
            </a:pPr>
            <a:r>
              <a:rPr lang="en-US" altLang="ko-KR" u="sng" dirty="0">
                <a:solidFill>
                  <a:prstClr val="white"/>
                </a:solidFill>
              </a:rPr>
              <a:t>Close contact </a:t>
            </a:r>
            <a:r>
              <a:rPr lang="en-US" altLang="ko-KR" dirty="0">
                <a:solidFill>
                  <a:prstClr val="white"/>
                </a:solidFill>
              </a:rPr>
              <a:t>(about 6 feet) with an ill </a:t>
            </a:r>
            <a:r>
              <a:rPr lang="en-US" altLang="ko-KR" u="sng" dirty="0">
                <a:solidFill>
                  <a:prstClr val="white"/>
                </a:solidFill>
              </a:rPr>
              <a:t>person</a:t>
            </a:r>
            <a:r>
              <a:rPr lang="en-US" altLang="ko-KR" dirty="0">
                <a:solidFill>
                  <a:prstClr val="white"/>
                </a:solidFill>
              </a:rPr>
              <a:t> who under investigation for </a:t>
            </a:r>
            <a:r>
              <a:rPr lang="en-US" altLang="ko-KR" u="sng" dirty="0">
                <a:solidFill>
                  <a:prstClr val="white"/>
                </a:solidFill>
              </a:rPr>
              <a:t>possible H5N1 </a:t>
            </a:r>
            <a:r>
              <a:rPr lang="en-US" altLang="ko-KR" u="sng" dirty="0" smtClean="0">
                <a:solidFill>
                  <a:prstClr val="white"/>
                </a:solidFill>
              </a:rPr>
              <a:t>infection</a:t>
            </a:r>
            <a:r>
              <a:rPr lang="en-US" altLang="ko-KR" dirty="0">
                <a:solidFill>
                  <a:prstClr val="white"/>
                </a:solidFill>
              </a:rPr>
              <a:t>.</a:t>
            </a:r>
          </a:p>
          <a:p>
            <a:pPr>
              <a:buFont typeface="Arial" pitchFamily="34" charset="0"/>
              <a:buChar char="•"/>
            </a:pPr>
            <a:r>
              <a:rPr lang="en-US" altLang="ko-KR" dirty="0" smtClean="0">
                <a:solidFill>
                  <a:schemeClr val="tx1"/>
                </a:solidFill>
              </a:rPr>
              <a:t>Close </a:t>
            </a:r>
            <a:r>
              <a:rPr lang="en-US" altLang="ko-KR" dirty="0">
                <a:solidFill>
                  <a:schemeClr val="tx1"/>
                </a:solidFill>
              </a:rPr>
              <a:t>contact </a:t>
            </a:r>
            <a:r>
              <a:rPr lang="en-US" altLang="ko-KR" dirty="0" smtClean="0">
                <a:solidFill>
                  <a:schemeClr val="tx1"/>
                </a:solidFill>
              </a:rPr>
              <a:t>(about </a:t>
            </a:r>
            <a:r>
              <a:rPr lang="en-US" altLang="ko-KR" dirty="0">
                <a:solidFill>
                  <a:schemeClr val="tx1"/>
                </a:solidFill>
              </a:rPr>
              <a:t>6 feet) with an ill person with </a:t>
            </a:r>
            <a:r>
              <a:rPr lang="en-US" altLang="ko-KR" u="sng" dirty="0">
                <a:solidFill>
                  <a:schemeClr val="tx1"/>
                </a:solidFill>
              </a:rPr>
              <a:t>confirmed H5N1 </a:t>
            </a:r>
            <a:r>
              <a:rPr lang="en-US" altLang="ko-KR" u="sng" dirty="0" smtClean="0">
                <a:solidFill>
                  <a:schemeClr val="tx1"/>
                </a:solidFill>
              </a:rPr>
              <a:t>infection</a:t>
            </a:r>
            <a:r>
              <a:rPr lang="en-US" altLang="ko-KR" dirty="0" smtClean="0">
                <a:solidFill>
                  <a:schemeClr val="tx1"/>
                </a:solidFill>
              </a:rPr>
              <a:t>.</a:t>
            </a:r>
            <a:endParaRPr lang="en-US" altLang="ko-KR" dirty="0">
              <a:solidFill>
                <a:schemeClr val="tx1"/>
              </a:solidFill>
            </a:endParaRPr>
          </a:p>
        </p:txBody>
      </p:sp>
    </p:spTree>
    <p:extLst>
      <p:ext uri="{BB962C8B-B14F-4D97-AF65-F5344CB8AC3E}">
        <p14:creationId xmlns:p14="http://schemas.microsoft.com/office/powerpoint/2010/main" val="215582395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
            </a:r>
            <a:br>
              <a:rPr lang="en-US" altLang="ko-KR" dirty="0" smtClean="0"/>
            </a:br>
            <a:r>
              <a:rPr lang="en-US" altLang="ko-KR" dirty="0"/>
              <a:t/>
            </a:r>
            <a:br>
              <a:rPr lang="en-US" altLang="ko-KR" dirty="0"/>
            </a:br>
            <a:r>
              <a:rPr lang="en-US" altLang="ko-KR" dirty="0" smtClean="0"/>
              <a:t>Diagnosis</a:t>
            </a:r>
            <a:r>
              <a:rPr lang="en-US" altLang="ko-KR" dirty="0"/>
              <a:t/>
            </a:r>
            <a:br>
              <a:rPr lang="en-US" altLang="ko-KR" dirty="0"/>
            </a:br>
            <a:r>
              <a:rPr lang="en-US" altLang="ko-KR" dirty="0"/>
              <a:t/>
            </a:r>
            <a:br>
              <a:rPr lang="en-US" altLang="ko-KR" dirty="0"/>
            </a:br>
            <a:endParaRPr lang="ko-KR" altLang="en-US" dirty="0"/>
          </a:p>
        </p:txBody>
      </p:sp>
      <p:sp>
        <p:nvSpPr>
          <p:cNvPr id="4" name="내용 개체 틀 3"/>
          <p:cNvSpPr>
            <a:spLocks noGrp="1"/>
          </p:cNvSpPr>
          <p:nvPr>
            <p:ph idx="1"/>
          </p:nvPr>
        </p:nvSpPr>
        <p:spPr>
          <a:xfrm>
            <a:off x="467544" y="1484784"/>
            <a:ext cx="8229600" cy="5184576"/>
          </a:xfrm>
        </p:spPr>
        <p:txBody>
          <a:bodyPr/>
          <a:lstStyle/>
          <a:p>
            <a:pPr lvl="0">
              <a:buFont typeface="Arial" pitchFamily="34" charset="0"/>
              <a:buChar char="•"/>
            </a:pPr>
            <a:r>
              <a:rPr lang="en-US" altLang="ko-KR" dirty="0" smtClean="0">
                <a:solidFill>
                  <a:prstClr val="white"/>
                </a:solidFill>
              </a:rPr>
              <a:t>Direct </a:t>
            </a:r>
            <a:r>
              <a:rPr lang="en-US" altLang="ko-KR" u="sng" dirty="0">
                <a:solidFill>
                  <a:prstClr val="white"/>
                </a:solidFill>
              </a:rPr>
              <a:t>contact</a:t>
            </a:r>
            <a:r>
              <a:rPr lang="en-US" altLang="ko-KR" dirty="0">
                <a:solidFill>
                  <a:prstClr val="white"/>
                </a:solidFill>
              </a:rPr>
              <a:t> with </a:t>
            </a:r>
            <a:r>
              <a:rPr lang="en-US" altLang="ko-KR" u="sng" dirty="0">
                <a:solidFill>
                  <a:prstClr val="white"/>
                </a:solidFill>
              </a:rPr>
              <a:t>samples</a:t>
            </a:r>
            <a:r>
              <a:rPr lang="en-US" altLang="ko-KR" dirty="0">
                <a:solidFill>
                  <a:prstClr val="white"/>
                </a:solidFill>
              </a:rPr>
              <a:t> (animal or human) suspected of containing H5N1 avian influenza virus </a:t>
            </a:r>
            <a:r>
              <a:rPr lang="en-US" altLang="ko-KR" u="sng" dirty="0">
                <a:solidFill>
                  <a:prstClr val="white"/>
                </a:solidFill>
              </a:rPr>
              <a:t>in a laboratory </a:t>
            </a:r>
            <a:r>
              <a:rPr lang="en-US" altLang="ko-KR" dirty="0">
                <a:solidFill>
                  <a:prstClr val="white"/>
                </a:solidFill>
              </a:rPr>
              <a:t>or other setting.</a:t>
            </a:r>
          </a:p>
          <a:p>
            <a:pPr>
              <a:buFont typeface="Arial" pitchFamily="34" charset="0"/>
              <a:buChar char="•"/>
            </a:pPr>
            <a:r>
              <a:rPr lang="en-US" altLang="ko-KR" dirty="0" smtClean="0">
                <a:solidFill>
                  <a:schemeClr val="tx1"/>
                </a:solidFill>
              </a:rPr>
              <a:t>Work </a:t>
            </a:r>
            <a:r>
              <a:rPr lang="en-US" altLang="ko-KR" dirty="0">
                <a:solidFill>
                  <a:schemeClr val="tx1"/>
                </a:solidFill>
              </a:rPr>
              <a:t>with live H5N1 avian influenza virus in a </a:t>
            </a:r>
            <a:r>
              <a:rPr lang="en-US" altLang="ko-KR" dirty="0" smtClean="0">
                <a:solidFill>
                  <a:schemeClr val="tx1"/>
                </a:solidFill>
              </a:rPr>
              <a:t>laboratory.</a:t>
            </a:r>
          </a:p>
          <a:p>
            <a:pPr>
              <a:buFont typeface="Arial" pitchFamily="34" charset="0"/>
              <a:buChar char="•"/>
            </a:pPr>
            <a:r>
              <a:rPr lang="en-US" altLang="ko-KR" dirty="0">
                <a:solidFill>
                  <a:schemeClr val="tx1"/>
                </a:solidFill>
              </a:rPr>
              <a:t>Testing for H5N1 </a:t>
            </a:r>
            <a:r>
              <a:rPr lang="en-US" altLang="ko-KR" dirty="0" smtClean="0">
                <a:solidFill>
                  <a:schemeClr val="tx1"/>
                </a:solidFill>
              </a:rPr>
              <a:t>infection </a:t>
            </a:r>
            <a:r>
              <a:rPr lang="en-US" altLang="ko-KR" dirty="0">
                <a:solidFill>
                  <a:schemeClr val="tx1"/>
                </a:solidFill>
              </a:rPr>
              <a:t>should also be considered on a </a:t>
            </a:r>
            <a:r>
              <a:rPr lang="en-US" altLang="ko-KR" u="sng" dirty="0">
                <a:solidFill>
                  <a:schemeClr val="tx1"/>
                </a:solidFill>
              </a:rPr>
              <a:t>case-by-case </a:t>
            </a:r>
            <a:r>
              <a:rPr lang="en-US" altLang="ko-KR" dirty="0" smtClean="0">
                <a:solidFill>
                  <a:schemeClr val="tx1"/>
                </a:solidFill>
              </a:rPr>
              <a:t>suspicious </a:t>
            </a:r>
            <a:r>
              <a:rPr lang="en-US" altLang="ko-KR" dirty="0">
                <a:solidFill>
                  <a:schemeClr val="tx1"/>
                </a:solidFill>
              </a:rPr>
              <a:t>but does not meet the criteria listed above</a:t>
            </a:r>
            <a:r>
              <a:rPr lang="en-US" altLang="ko-KR" dirty="0" smtClean="0">
                <a:solidFill>
                  <a:schemeClr val="tx1"/>
                </a:solidFill>
              </a:rPr>
              <a:t>.</a:t>
            </a:r>
          </a:p>
          <a:p>
            <a:pPr marL="0" indent="0">
              <a:buNone/>
            </a:pPr>
            <a:endParaRPr lang="en-US" altLang="ko-KR" dirty="0"/>
          </a:p>
          <a:p>
            <a:pPr marL="0" indent="0">
              <a:buNone/>
            </a:pPr>
            <a:endParaRPr lang="en-US" altLang="ko-KR" dirty="0"/>
          </a:p>
          <a:p>
            <a:pPr marL="0" indent="0">
              <a:buNone/>
            </a:pPr>
            <a:endParaRPr lang="en-US" altLang="ko-KR" dirty="0"/>
          </a:p>
          <a:p>
            <a:pPr marL="0" indent="0">
              <a:buNone/>
            </a:pPr>
            <a:r>
              <a:rPr lang="en-US" altLang="ko-KR" dirty="0" smtClean="0"/>
              <a:t> </a:t>
            </a:r>
            <a:endParaRPr lang="ko-KR" altLang="en-US" dirty="0"/>
          </a:p>
        </p:txBody>
      </p:sp>
    </p:spTree>
    <p:extLst>
      <p:ext uri="{BB962C8B-B14F-4D97-AF65-F5344CB8AC3E}">
        <p14:creationId xmlns:p14="http://schemas.microsoft.com/office/powerpoint/2010/main" val="44767404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
            </a:r>
            <a:br>
              <a:rPr lang="en-US" altLang="ko-KR" dirty="0" smtClean="0"/>
            </a:br>
            <a:r>
              <a:rPr lang="en-US" altLang="ko-KR" dirty="0"/>
              <a:t/>
            </a:r>
            <a:br>
              <a:rPr lang="en-US" altLang="ko-KR" dirty="0"/>
            </a:br>
            <a:r>
              <a:rPr lang="en-US" altLang="ko-KR" dirty="0" smtClean="0"/>
              <a:t>Diagnosis</a:t>
            </a:r>
            <a:r>
              <a:rPr lang="en-US" altLang="ko-KR" dirty="0"/>
              <a:t/>
            </a:r>
            <a:br>
              <a:rPr lang="en-US" altLang="ko-KR" dirty="0"/>
            </a:br>
            <a:r>
              <a:rPr lang="en-US" altLang="ko-KR" dirty="0"/>
              <a:t/>
            </a:r>
            <a:br>
              <a:rPr lang="en-US" altLang="ko-KR" dirty="0"/>
            </a:br>
            <a:endParaRPr lang="ko-KR" altLang="en-US" dirty="0"/>
          </a:p>
        </p:txBody>
      </p:sp>
      <p:sp>
        <p:nvSpPr>
          <p:cNvPr id="4" name="내용 개체 틀 3"/>
          <p:cNvSpPr>
            <a:spLocks noGrp="1"/>
          </p:cNvSpPr>
          <p:nvPr>
            <p:ph idx="1"/>
          </p:nvPr>
        </p:nvSpPr>
        <p:spPr>
          <a:xfrm>
            <a:off x="467544" y="1484784"/>
            <a:ext cx="8229600" cy="3888432"/>
          </a:xfrm>
        </p:spPr>
        <p:txBody>
          <a:bodyPr/>
          <a:lstStyle/>
          <a:p>
            <a:pPr marL="0" indent="0">
              <a:buNone/>
            </a:pPr>
            <a:r>
              <a:rPr lang="en-US" altLang="ko-KR" dirty="0" smtClean="0">
                <a:solidFill>
                  <a:schemeClr val="tx1"/>
                </a:solidFill>
              </a:rPr>
              <a:t>Diagnosis </a:t>
            </a:r>
            <a:r>
              <a:rPr lang="en-US" altLang="ko-KR" dirty="0">
                <a:solidFill>
                  <a:schemeClr val="tx1"/>
                </a:solidFill>
              </a:rPr>
              <a:t>of H5N1 </a:t>
            </a:r>
            <a:r>
              <a:rPr lang="en-US" altLang="ko-KR" dirty="0" smtClean="0">
                <a:solidFill>
                  <a:schemeClr val="tx1"/>
                </a:solidFill>
              </a:rPr>
              <a:t>can </a:t>
            </a:r>
            <a:r>
              <a:rPr lang="en-US" altLang="ko-KR" dirty="0">
                <a:solidFill>
                  <a:schemeClr val="tx1"/>
                </a:solidFill>
              </a:rPr>
              <a:t>be made by one or more of the following </a:t>
            </a:r>
            <a:r>
              <a:rPr lang="en-US" altLang="ko-KR" dirty="0" smtClean="0">
                <a:solidFill>
                  <a:schemeClr val="tx1"/>
                </a:solidFill>
              </a:rPr>
              <a:t>tests.</a:t>
            </a:r>
          </a:p>
          <a:p>
            <a:pPr marL="514350" indent="-514350">
              <a:buFont typeface="+mj-lt"/>
              <a:buAutoNum type="arabicParenR"/>
            </a:pPr>
            <a:r>
              <a:rPr lang="en-US" altLang="ko-KR" u="sng" dirty="0" smtClean="0">
                <a:solidFill>
                  <a:schemeClr val="tx1"/>
                </a:solidFill>
              </a:rPr>
              <a:t>Real-time (RT-PCR) </a:t>
            </a:r>
            <a:r>
              <a:rPr lang="en-US" altLang="ko-KR" dirty="0" smtClean="0">
                <a:solidFill>
                  <a:schemeClr val="tx1"/>
                </a:solidFill>
              </a:rPr>
              <a:t>assay H5N1 RNA.</a:t>
            </a:r>
          </a:p>
          <a:p>
            <a:pPr marL="514350" indent="-514350">
              <a:buFont typeface="+mj-lt"/>
              <a:buAutoNum type="arabicParenR"/>
            </a:pPr>
            <a:r>
              <a:rPr lang="en-US" altLang="ko-KR" u="sng" dirty="0" smtClean="0">
                <a:solidFill>
                  <a:schemeClr val="tx1"/>
                </a:solidFill>
              </a:rPr>
              <a:t>Virus culture</a:t>
            </a:r>
            <a:r>
              <a:rPr lang="en-US" altLang="ko-KR" dirty="0" smtClean="0">
                <a:solidFill>
                  <a:schemeClr val="tx1"/>
                </a:solidFill>
              </a:rPr>
              <a:t>.</a:t>
            </a:r>
          </a:p>
          <a:p>
            <a:pPr marL="514350" indent="-514350">
              <a:buFont typeface="+mj-lt"/>
              <a:buAutoNum type="arabicParenR"/>
            </a:pPr>
            <a:r>
              <a:rPr lang="en-US" altLang="ko-KR" dirty="0" smtClean="0">
                <a:solidFill>
                  <a:schemeClr val="tx1"/>
                </a:solidFill>
              </a:rPr>
              <a:t>A fourfold </a:t>
            </a:r>
            <a:r>
              <a:rPr lang="en-US" altLang="ko-KR" dirty="0">
                <a:solidFill>
                  <a:schemeClr val="tx1"/>
                </a:solidFill>
              </a:rPr>
              <a:t>rise in </a:t>
            </a:r>
            <a:r>
              <a:rPr lang="en-US" altLang="ko-KR" u="sng" dirty="0">
                <a:solidFill>
                  <a:schemeClr val="tx1"/>
                </a:solidFill>
              </a:rPr>
              <a:t>H5-specific </a:t>
            </a:r>
            <a:r>
              <a:rPr lang="en-US" altLang="ko-KR" u="sng" dirty="0" err="1" smtClean="0">
                <a:solidFill>
                  <a:schemeClr val="tx1"/>
                </a:solidFill>
              </a:rPr>
              <a:t>Ab</a:t>
            </a:r>
            <a:r>
              <a:rPr lang="en-US" altLang="ko-KR" u="sng" dirty="0" smtClean="0">
                <a:solidFill>
                  <a:schemeClr val="tx1"/>
                </a:solidFill>
              </a:rPr>
              <a:t> </a:t>
            </a:r>
            <a:r>
              <a:rPr lang="en-US" altLang="ko-KR" dirty="0">
                <a:solidFill>
                  <a:schemeClr val="tx1"/>
                </a:solidFill>
              </a:rPr>
              <a:t>in paired serum </a:t>
            </a:r>
            <a:r>
              <a:rPr lang="en-US" altLang="ko-KR" dirty="0" smtClean="0">
                <a:solidFill>
                  <a:schemeClr val="tx1"/>
                </a:solidFill>
              </a:rPr>
              <a:t>samples.</a:t>
            </a:r>
            <a:endParaRPr lang="en-US" altLang="ko-KR" dirty="0"/>
          </a:p>
          <a:p>
            <a:pPr marL="0" indent="0">
              <a:buNone/>
            </a:pPr>
            <a:r>
              <a:rPr lang="en-US" altLang="ko-KR" dirty="0" smtClean="0"/>
              <a:t> </a:t>
            </a:r>
            <a:endParaRPr lang="ko-KR" altLang="en-US" dirty="0"/>
          </a:p>
        </p:txBody>
      </p:sp>
    </p:spTree>
    <p:extLst>
      <p:ext uri="{BB962C8B-B14F-4D97-AF65-F5344CB8AC3E}">
        <p14:creationId xmlns:p14="http://schemas.microsoft.com/office/powerpoint/2010/main" val="33182996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ko-KR" altLang="en-US" sz="2800" b="1" dirty="0" smtClean="0"/>
              <a:t>조류독감</a:t>
            </a:r>
            <a:endParaRPr lang="en-US" altLang="ko-KR" sz="2800" b="1" dirty="0" smtClean="0"/>
          </a:p>
        </p:txBody>
      </p:sp>
      <p:sp>
        <p:nvSpPr>
          <p:cNvPr id="24579" name="Rectangle 3"/>
          <p:cNvSpPr>
            <a:spLocks noGrp="1" noChangeArrowheads="1"/>
          </p:cNvSpPr>
          <p:nvPr>
            <p:ph type="body" idx="1"/>
          </p:nvPr>
        </p:nvSpPr>
        <p:spPr>
          <a:xfrm>
            <a:off x="457200" y="1600200"/>
            <a:ext cx="8229600" cy="4781128"/>
          </a:xfrm>
        </p:spPr>
        <p:txBody>
          <a:bodyPr/>
          <a:lstStyle/>
          <a:p>
            <a:pPr marL="0" indent="0" eaLnBrk="1" hangingPunct="1">
              <a:buNone/>
            </a:pPr>
            <a:r>
              <a:rPr lang="en-US" altLang="ko-KR" sz="1800" dirty="0" smtClean="0">
                <a:solidFill>
                  <a:schemeClr val="tx1"/>
                </a:solidFill>
              </a:rPr>
              <a:t>5) </a:t>
            </a:r>
            <a:r>
              <a:rPr lang="ko-KR" altLang="en-US" sz="1800" dirty="0" smtClean="0">
                <a:solidFill>
                  <a:schemeClr val="tx1"/>
                </a:solidFill>
              </a:rPr>
              <a:t>전파 </a:t>
            </a:r>
            <a:r>
              <a:rPr lang="ko-KR" altLang="en-US" sz="1800" dirty="0">
                <a:solidFill>
                  <a:schemeClr val="tx1"/>
                </a:solidFill>
              </a:rPr>
              <a:t>경로 </a:t>
            </a:r>
            <a:r>
              <a:rPr lang="en-US" altLang="ko-KR" sz="1800" dirty="0">
                <a:solidFill>
                  <a:schemeClr val="tx1"/>
                </a:solidFill>
              </a:rPr>
              <a:t>: </a:t>
            </a:r>
            <a:r>
              <a:rPr lang="ko-KR" altLang="en-US" sz="1800" dirty="0">
                <a:solidFill>
                  <a:schemeClr val="tx1"/>
                </a:solidFill>
              </a:rPr>
              <a:t>농장간 전파는 주로 </a:t>
            </a:r>
            <a:r>
              <a:rPr lang="ko-KR" altLang="en-US" sz="1800" u="sng" dirty="0">
                <a:solidFill>
                  <a:schemeClr val="tx1"/>
                </a:solidFill>
              </a:rPr>
              <a:t>오염된 먼지</a:t>
            </a:r>
            <a:r>
              <a:rPr lang="en-US" altLang="ko-KR" sz="1800" u="sng" dirty="0">
                <a:solidFill>
                  <a:schemeClr val="tx1"/>
                </a:solidFill>
              </a:rPr>
              <a:t>, </a:t>
            </a:r>
            <a:r>
              <a:rPr lang="ko-KR" altLang="en-US" sz="1800" u="sng" dirty="0">
                <a:solidFill>
                  <a:schemeClr val="tx1"/>
                </a:solidFill>
              </a:rPr>
              <a:t>물</a:t>
            </a:r>
            <a:r>
              <a:rPr lang="en-US" altLang="ko-KR" sz="1800" u="sng" dirty="0">
                <a:solidFill>
                  <a:schemeClr val="tx1"/>
                </a:solidFill>
              </a:rPr>
              <a:t>, </a:t>
            </a:r>
            <a:r>
              <a:rPr lang="ko-KR" altLang="en-US" sz="1800" u="sng" dirty="0">
                <a:solidFill>
                  <a:schemeClr val="tx1"/>
                </a:solidFill>
              </a:rPr>
              <a:t>분변 </a:t>
            </a:r>
            <a:r>
              <a:rPr lang="ko-KR" altLang="en-US" sz="1800" dirty="0">
                <a:solidFill>
                  <a:schemeClr val="tx1"/>
                </a:solidFill>
              </a:rPr>
              <a:t>또는 사람의 의복이나 신발</a:t>
            </a:r>
            <a:r>
              <a:rPr lang="en-US" altLang="ko-KR" sz="1800" dirty="0">
                <a:solidFill>
                  <a:schemeClr val="tx1"/>
                </a:solidFill>
              </a:rPr>
              <a:t>, </a:t>
            </a:r>
            <a:r>
              <a:rPr lang="ko-KR" altLang="en-US" sz="1800" dirty="0">
                <a:solidFill>
                  <a:schemeClr val="tx1"/>
                </a:solidFill>
              </a:rPr>
              <a:t>차량</a:t>
            </a:r>
            <a:r>
              <a:rPr lang="en-US" altLang="ko-KR" sz="1800" dirty="0">
                <a:solidFill>
                  <a:schemeClr val="tx1"/>
                </a:solidFill>
              </a:rPr>
              <a:t>, </a:t>
            </a:r>
            <a:r>
              <a:rPr lang="ko-KR" altLang="en-US" sz="1800" dirty="0">
                <a:solidFill>
                  <a:schemeClr val="tx1"/>
                </a:solidFill>
              </a:rPr>
              <a:t>기구 및 장비</a:t>
            </a:r>
            <a:r>
              <a:rPr lang="en-US" altLang="ko-KR" sz="1800" dirty="0">
                <a:solidFill>
                  <a:schemeClr val="tx1"/>
                </a:solidFill>
              </a:rPr>
              <a:t>, </a:t>
            </a:r>
            <a:r>
              <a:rPr lang="ko-KR" altLang="en-US" sz="1800" dirty="0" err="1">
                <a:solidFill>
                  <a:schemeClr val="tx1"/>
                </a:solidFill>
              </a:rPr>
              <a:t>달걀등에</a:t>
            </a:r>
            <a:r>
              <a:rPr lang="ko-KR" altLang="en-US" sz="1800" dirty="0">
                <a:solidFill>
                  <a:schemeClr val="tx1"/>
                </a:solidFill>
              </a:rPr>
              <a:t> 묻어 일어날 수 있으며 </a:t>
            </a:r>
            <a:r>
              <a:rPr lang="ko-KR" altLang="en-US" sz="1800" dirty="0" err="1">
                <a:solidFill>
                  <a:schemeClr val="tx1"/>
                </a:solidFill>
              </a:rPr>
              <a:t>달걀속에</a:t>
            </a:r>
            <a:r>
              <a:rPr lang="ko-KR" altLang="en-US" sz="1800" dirty="0">
                <a:solidFill>
                  <a:schemeClr val="tx1"/>
                </a:solidFill>
              </a:rPr>
              <a:t> </a:t>
            </a:r>
            <a:r>
              <a:rPr lang="ko-KR" altLang="en-US" sz="1800" dirty="0" smtClean="0">
                <a:solidFill>
                  <a:schemeClr val="tx1"/>
                </a:solidFill>
              </a:rPr>
              <a:t>감염된 </a:t>
            </a:r>
            <a:r>
              <a:rPr lang="ko-KR" altLang="en-US" sz="1800" dirty="0" err="1">
                <a:solidFill>
                  <a:schemeClr val="tx1"/>
                </a:solidFill>
              </a:rPr>
              <a:t>난계대</a:t>
            </a:r>
            <a:r>
              <a:rPr lang="ko-KR" altLang="en-US" sz="1800" dirty="0">
                <a:solidFill>
                  <a:schemeClr val="tx1"/>
                </a:solidFill>
              </a:rPr>
              <a:t> 전염은 이루어지지 않는다</a:t>
            </a:r>
            <a:r>
              <a:rPr lang="en-US" altLang="ko-KR" sz="1800" dirty="0">
                <a:solidFill>
                  <a:schemeClr val="tx1"/>
                </a:solidFill>
              </a:rPr>
              <a:t>.</a:t>
            </a:r>
            <a:endParaRPr lang="ko-KR" altLang="en-US" sz="1800" dirty="0">
              <a:solidFill>
                <a:schemeClr val="tx1"/>
              </a:solidFill>
            </a:endParaRPr>
          </a:p>
          <a:p>
            <a:pPr marL="0" indent="0" latinLnBrk="0">
              <a:buNone/>
            </a:pPr>
            <a:r>
              <a:rPr lang="ko-KR" altLang="en-US" sz="1800" u="sng" dirty="0">
                <a:solidFill>
                  <a:schemeClr val="tx1"/>
                </a:solidFill>
              </a:rPr>
              <a:t>닭고기</a:t>
            </a:r>
            <a:r>
              <a:rPr lang="en-US" altLang="ko-KR" sz="1800" u="sng" dirty="0">
                <a:solidFill>
                  <a:schemeClr val="tx1"/>
                </a:solidFill>
              </a:rPr>
              <a:t>, </a:t>
            </a:r>
            <a:r>
              <a:rPr lang="ko-KR" altLang="en-US" sz="1800" u="sng" dirty="0">
                <a:solidFill>
                  <a:schemeClr val="tx1"/>
                </a:solidFill>
              </a:rPr>
              <a:t>오리고기를 먹을 경우 </a:t>
            </a:r>
            <a:r>
              <a:rPr lang="en-US" altLang="ko-KR" sz="1800" dirty="0">
                <a:solidFill>
                  <a:schemeClr val="tx1"/>
                </a:solidFill>
              </a:rPr>
              <a:t>: </a:t>
            </a:r>
            <a:r>
              <a:rPr lang="ko-KR" altLang="en-US" sz="1800" dirty="0">
                <a:solidFill>
                  <a:schemeClr val="tx1"/>
                </a:solidFill>
              </a:rPr>
              <a:t>조류독감 발생농장 뿐 아니라 발생진원지로 파악되는 </a:t>
            </a:r>
            <a:r>
              <a:rPr lang="en-US" altLang="ko-KR" sz="1800" dirty="0">
                <a:solidFill>
                  <a:schemeClr val="tx1"/>
                </a:solidFill>
              </a:rPr>
              <a:t>3km </a:t>
            </a:r>
            <a:r>
              <a:rPr lang="ko-KR" altLang="en-US" sz="1800" dirty="0">
                <a:solidFill>
                  <a:schemeClr val="tx1"/>
                </a:solidFill>
              </a:rPr>
              <a:t>이내의 닭이나 오리</a:t>
            </a:r>
            <a:r>
              <a:rPr lang="en-US" altLang="ko-KR" sz="1800" dirty="0">
                <a:solidFill>
                  <a:schemeClr val="tx1"/>
                </a:solidFill>
              </a:rPr>
              <a:t>, </a:t>
            </a:r>
            <a:r>
              <a:rPr lang="ko-KR" altLang="en-US" sz="1800" dirty="0">
                <a:solidFill>
                  <a:schemeClr val="tx1"/>
                </a:solidFill>
              </a:rPr>
              <a:t>달걀은 전부 폐기 조치되고</a:t>
            </a:r>
            <a:r>
              <a:rPr lang="en-US" altLang="ko-KR" sz="1800" dirty="0">
                <a:solidFill>
                  <a:schemeClr val="tx1"/>
                </a:solidFill>
              </a:rPr>
              <a:t>, 3-10km</a:t>
            </a:r>
            <a:r>
              <a:rPr lang="ko-KR" altLang="en-US" sz="1800" dirty="0">
                <a:solidFill>
                  <a:schemeClr val="tx1"/>
                </a:solidFill>
              </a:rPr>
              <a:t>사이의 조류 및 그 생산물에 대해서도 이동통제를 실시하기 때문에 일반국민이 오염원과 접촉할 가능성은 거의 없고</a:t>
            </a:r>
            <a:r>
              <a:rPr lang="en-US" altLang="ko-KR" sz="1800" dirty="0">
                <a:solidFill>
                  <a:schemeClr val="tx1"/>
                </a:solidFill>
              </a:rPr>
              <a:t>, </a:t>
            </a:r>
            <a:r>
              <a:rPr lang="ko-KR" altLang="en-US" sz="1800" dirty="0">
                <a:solidFill>
                  <a:schemeClr val="tx1"/>
                </a:solidFill>
              </a:rPr>
              <a:t>충분한 가열조리를 할 경우 음식에 의해서는 감염되지 않는다</a:t>
            </a:r>
            <a:r>
              <a:rPr lang="en-US" altLang="ko-KR" sz="1800" dirty="0">
                <a:solidFill>
                  <a:schemeClr val="tx1"/>
                </a:solidFill>
              </a:rPr>
              <a:t>(</a:t>
            </a:r>
            <a:r>
              <a:rPr lang="ko-KR" altLang="en-US" sz="1800" dirty="0">
                <a:solidFill>
                  <a:schemeClr val="tx1"/>
                </a:solidFill>
              </a:rPr>
              <a:t>조류 독감 바이러스는 </a:t>
            </a:r>
            <a:r>
              <a:rPr lang="en-US" altLang="ko-KR" sz="1800" u="sng" dirty="0">
                <a:solidFill>
                  <a:schemeClr val="tx1"/>
                </a:solidFill>
              </a:rPr>
              <a:t>75 </a:t>
            </a:r>
            <a:r>
              <a:rPr lang="en-US" altLang="ko-KR" sz="1800" u="sng" dirty="0">
                <a:solidFill>
                  <a:schemeClr val="tx1"/>
                </a:solidFill>
                <a:ea typeface="="/>
                <a:cs typeface="="/>
              </a:rPr>
              <a:t>℃</a:t>
            </a:r>
            <a:r>
              <a:rPr lang="en-US" altLang="ko-KR" sz="1800" u="sng" dirty="0" smtClean="0">
                <a:solidFill>
                  <a:schemeClr val="tx1"/>
                </a:solidFill>
              </a:rPr>
              <a:t> </a:t>
            </a:r>
            <a:r>
              <a:rPr lang="ko-KR" altLang="en-US" sz="1800" u="sng" dirty="0">
                <a:solidFill>
                  <a:schemeClr val="tx1"/>
                </a:solidFill>
              </a:rPr>
              <a:t>이상에서 </a:t>
            </a:r>
            <a:r>
              <a:rPr lang="en-US" altLang="ko-KR" sz="1800" u="sng" dirty="0">
                <a:solidFill>
                  <a:schemeClr val="tx1"/>
                </a:solidFill>
              </a:rPr>
              <a:t>5</a:t>
            </a:r>
            <a:r>
              <a:rPr lang="ko-KR" altLang="en-US" sz="1800" u="sng" dirty="0">
                <a:solidFill>
                  <a:schemeClr val="tx1"/>
                </a:solidFill>
              </a:rPr>
              <a:t>분 이상 가열할 경우 사멸됨</a:t>
            </a:r>
            <a:r>
              <a:rPr lang="en-US" altLang="ko-KR" sz="1800" u="sng" dirty="0" smtClean="0">
                <a:solidFill>
                  <a:schemeClr val="tx1"/>
                </a:solidFill>
              </a:rPr>
              <a:t>).</a:t>
            </a:r>
          </a:p>
          <a:p>
            <a:pPr marL="0" indent="0" latinLnBrk="0">
              <a:buNone/>
            </a:pPr>
            <a:r>
              <a:rPr lang="en-US" altLang="ko-KR" sz="1800" dirty="0" smtClean="0">
                <a:solidFill>
                  <a:schemeClr val="tx1"/>
                </a:solidFill>
              </a:rPr>
              <a:t>6) </a:t>
            </a:r>
            <a:r>
              <a:rPr lang="ko-KR" altLang="en-US" sz="1800" dirty="0" smtClean="0">
                <a:solidFill>
                  <a:schemeClr val="tx1"/>
                </a:solidFill>
              </a:rPr>
              <a:t>질병관리본부의 </a:t>
            </a:r>
            <a:r>
              <a:rPr lang="ko-KR" altLang="en-US" sz="1800" dirty="0">
                <a:solidFill>
                  <a:schemeClr val="tx1"/>
                </a:solidFill>
              </a:rPr>
              <a:t>조치내용</a:t>
            </a:r>
          </a:p>
          <a:p>
            <a:pPr marL="0" indent="0" latinLnBrk="0">
              <a:buNone/>
            </a:pPr>
            <a:r>
              <a:rPr lang="en-US" altLang="ko-KR" sz="1800" dirty="0" smtClean="0">
                <a:solidFill>
                  <a:schemeClr val="tx1"/>
                </a:solidFill>
              </a:rPr>
              <a:t>-</a:t>
            </a:r>
            <a:r>
              <a:rPr lang="ko-KR" altLang="en-US" sz="1800" u="sng" dirty="0">
                <a:solidFill>
                  <a:schemeClr val="tx1"/>
                </a:solidFill>
              </a:rPr>
              <a:t>차단방역</a:t>
            </a:r>
            <a:r>
              <a:rPr lang="ko-KR" altLang="en-US" sz="1800" dirty="0">
                <a:solidFill>
                  <a:schemeClr val="tx1"/>
                </a:solidFill>
              </a:rPr>
              <a:t> </a:t>
            </a:r>
            <a:r>
              <a:rPr lang="en-US" altLang="ko-KR" sz="1800" dirty="0">
                <a:solidFill>
                  <a:schemeClr val="tx1"/>
                </a:solidFill>
              </a:rPr>
              <a:t>( </a:t>
            </a:r>
            <a:r>
              <a:rPr lang="ko-KR" altLang="en-US" sz="1800" dirty="0">
                <a:solidFill>
                  <a:schemeClr val="tx1"/>
                </a:solidFill>
              </a:rPr>
              <a:t>외부인</a:t>
            </a:r>
            <a:r>
              <a:rPr lang="en-US" altLang="ko-KR" sz="1800" dirty="0">
                <a:solidFill>
                  <a:schemeClr val="tx1"/>
                </a:solidFill>
              </a:rPr>
              <a:t>, </a:t>
            </a:r>
            <a:r>
              <a:rPr lang="ko-KR" altLang="en-US" sz="1800" dirty="0">
                <a:solidFill>
                  <a:schemeClr val="tx1"/>
                </a:solidFill>
              </a:rPr>
              <a:t>외부차량의 출입을 통제</a:t>
            </a:r>
            <a:r>
              <a:rPr lang="en-US" altLang="ko-KR" sz="1800" dirty="0">
                <a:solidFill>
                  <a:schemeClr val="tx1"/>
                </a:solidFill>
              </a:rPr>
              <a:t>, </a:t>
            </a:r>
            <a:r>
              <a:rPr lang="ko-KR" altLang="en-US" sz="1800" dirty="0">
                <a:solidFill>
                  <a:schemeClr val="tx1"/>
                </a:solidFill>
              </a:rPr>
              <a:t>장비와 기구 등을 세척 소독</a:t>
            </a:r>
            <a:r>
              <a:rPr lang="en-US" altLang="ko-KR" sz="1800" dirty="0">
                <a:solidFill>
                  <a:schemeClr val="tx1"/>
                </a:solidFill>
              </a:rPr>
              <a:t>) </a:t>
            </a:r>
            <a:r>
              <a:rPr lang="ko-KR" altLang="en-US" sz="1800" dirty="0">
                <a:solidFill>
                  <a:schemeClr val="tx1"/>
                </a:solidFill>
              </a:rPr>
              <a:t>과 발생초기에 </a:t>
            </a:r>
            <a:r>
              <a:rPr lang="ko-KR" altLang="en-US" sz="1800" u="sng" dirty="0">
                <a:solidFill>
                  <a:schemeClr val="tx1"/>
                </a:solidFill>
              </a:rPr>
              <a:t>적극적인 </a:t>
            </a:r>
            <a:r>
              <a:rPr lang="ko-KR" altLang="en-US" sz="1800" u="sng" dirty="0" err="1" smtClean="0">
                <a:solidFill>
                  <a:schemeClr val="tx1"/>
                </a:solidFill>
              </a:rPr>
              <a:t>살처분</a:t>
            </a:r>
            <a:r>
              <a:rPr lang="en-US" altLang="ko-KR" sz="1800" dirty="0" smtClean="0">
                <a:solidFill>
                  <a:schemeClr val="tx1"/>
                </a:solidFill>
              </a:rPr>
              <a:t>.</a:t>
            </a:r>
            <a:endParaRPr lang="ko-KR" altLang="en-US" sz="1800" dirty="0">
              <a:solidFill>
                <a:schemeClr val="tx1"/>
              </a:solidFill>
            </a:endParaRPr>
          </a:p>
          <a:p>
            <a:pPr marL="0" indent="0" latinLnBrk="0">
              <a:buNone/>
            </a:pPr>
            <a:r>
              <a:rPr lang="en-US" altLang="ko-KR" sz="1800" dirty="0" smtClean="0">
                <a:solidFill>
                  <a:schemeClr val="tx1"/>
                </a:solidFill>
              </a:rPr>
              <a:t>-</a:t>
            </a:r>
            <a:r>
              <a:rPr lang="ko-KR" altLang="en-US" sz="1800" u="sng" dirty="0">
                <a:solidFill>
                  <a:schemeClr val="tx1"/>
                </a:solidFill>
              </a:rPr>
              <a:t>인체감염 예방</a:t>
            </a:r>
            <a:r>
              <a:rPr lang="ko-KR" altLang="en-US" sz="1800" dirty="0">
                <a:solidFill>
                  <a:schemeClr val="tx1"/>
                </a:solidFill>
              </a:rPr>
              <a:t>을 위한 목적으로 발생농장 종사자</a:t>
            </a:r>
            <a:r>
              <a:rPr lang="en-US" altLang="ko-KR" sz="1800" dirty="0">
                <a:solidFill>
                  <a:schemeClr val="tx1"/>
                </a:solidFill>
              </a:rPr>
              <a:t>, </a:t>
            </a:r>
            <a:r>
              <a:rPr lang="ko-KR" altLang="en-US" sz="1800" dirty="0" err="1">
                <a:solidFill>
                  <a:schemeClr val="tx1"/>
                </a:solidFill>
              </a:rPr>
              <a:t>살처분관계자를</a:t>
            </a:r>
            <a:r>
              <a:rPr lang="ko-KR" altLang="en-US" sz="1800" dirty="0">
                <a:solidFill>
                  <a:schemeClr val="tx1"/>
                </a:solidFill>
              </a:rPr>
              <a:t> 대상으로 </a:t>
            </a:r>
            <a:r>
              <a:rPr lang="ko-KR" altLang="en-US" sz="1800" dirty="0" err="1">
                <a:solidFill>
                  <a:schemeClr val="tx1"/>
                </a:solidFill>
              </a:rPr>
              <a:t>항바이러스제제</a:t>
            </a:r>
            <a:r>
              <a:rPr lang="ko-KR" altLang="en-US" sz="1800" dirty="0">
                <a:solidFill>
                  <a:schemeClr val="tx1"/>
                </a:solidFill>
              </a:rPr>
              <a:t> 투여</a:t>
            </a:r>
            <a:r>
              <a:rPr lang="en-US" altLang="ko-KR" sz="1800" dirty="0">
                <a:solidFill>
                  <a:schemeClr val="tx1"/>
                </a:solidFill>
              </a:rPr>
              <a:t>, </a:t>
            </a:r>
            <a:r>
              <a:rPr lang="ko-KR" altLang="en-US" sz="1800" dirty="0">
                <a:solidFill>
                  <a:schemeClr val="tx1"/>
                </a:solidFill>
              </a:rPr>
              <a:t>개인보호구 제공</a:t>
            </a:r>
            <a:r>
              <a:rPr lang="en-US" altLang="ko-KR" sz="1800" dirty="0">
                <a:solidFill>
                  <a:schemeClr val="tx1"/>
                </a:solidFill>
              </a:rPr>
              <a:t>, </a:t>
            </a:r>
            <a:r>
              <a:rPr lang="ko-KR" altLang="en-US" sz="1800" dirty="0">
                <a:solidFill>
                  <a:schemeClr val="tx1"/>
                </a:solidFill>
              </a:rPr>
              <a:t>예방 수칙 교육 홍보 실시</a:t>
            </a:r>
            <a:r>
              <a:rPr lang="en-US" altLang="ko-KR" sz="1800" dirty="0">
                <a:solidFill>
                  <a:schemeClr val="tx1"/>
                </a:solidFill>
              </a:rPr>
              <a:t>.</a:t>
            </a:r>
            <a:endParaRPr lang="ko-KR" altLang="en-US" sz="1800" dirty="0">
              <a:solidFill>
                <a:schemeClr val="tx1"/>
              </a:solidFill>
            </a:endParaRPr>
          </a:p>
          <a:p>
            <a:pPr marL="0" indent="0" latinLnBrk="0">
              <a:buNone/>
            </a:pPr>
            <a:r>
              <a:rPr lang="en-US" altLang="ko-KR" sz="1800" dirty="0">
                <a:solidFill>
                  <a:schemeClr val="tx1"/>
                </a:solidFill>
              </a:rPr>
              <a:t>-</a:t>
            </a:r>
            <a:r>
              <a:rPr lang="ko-KR" altLang="en-US" sz="1800" u="sng" dirty="0">
                <a:solidFill>
                  <a:schemeClr val="tx1"/>
                </a:solidFill>
              </a:rPr>
              <a:t>환자발생시의 조기 발견을 </a:t>
            </a:r>
            <a:r>
              <a:rPr lang="ko-KR" altLang="en-US" sz="1800" dirty="0">
                <a:solidFill>
                  <a:schemeClr val="tx1"/>
                </a:solidFill>
              </a:rPr>
              <a:t>위하여 발생지역을 중심으로 환자감시체계 운영 및 인체 감염 여부를 진단하기 위한 실험실체계 </a:t>
            </a:r>
            <a:r>
              <a:rPr lang="ko-KR" altLang="en-US" sz="1800" dirty="0" smtClean="0">
                <a:solidFill>
                  <a:schemeClr val="tx1"/>
                </a:solidFill>
              </a:rPr>
              <a:t>운영</a:t>
            </a:r>
            <a:r>
              <a:rPr lang="en-US" altLang="ko-KR" sz="1800" dirty="0" smtClean="0">
                <a:solidFill>
                  <a:schemeClr val="tx1"/>
                </a:solidFill>
              </a:rPr>
              <a:t>.</a:t>
            </a:r>
            <a:endParaRPr lang="ko-KR" altLang="en-US" sz="1800" dirty="0">
              <a:solidFill>
                <a:schemeClr val="tx1"/>
              </a:solidFill>
            </a:endParaRPr>
          </a:p>
          <a:p>
            <a:pPr marL="0" indent="0" latinLnBrk="0">
              <a:buNone/>
            </a:pPr>
            <a:endParaRPr lang="ko-KR" altLang="en-US" sz="1800" dirty="0">
              <a:solidFill>
                <a:schemeClr val="tx1"/>
              </a:solidFill>
            </a:endParaRPr>
          </a:p>
          <a:p>
            <a:pPr marL="0" indent="0" latinLnBrk="0">
              <a:buNone/>
            </a:pPr>
            <a:endParaRPr lang="ko-KR" altLang="en-US" sz="1800" dirty="0">
              <a:solidFill>
                <a:schemeClr val="tx1"/>
              </a:solidFill>
            </a:endParaRPr>
          </a:p>
          <a:p>
            <a:pPr marL="0" indent="0" algn="just" eaLnBrk="1" hangingPunct="1">
              <a:buNone/>
            </a:pPr>
            <a:endParaRPr lang="ko-KR" altLang="en-US" sz="1800" dirty="0">
              <a:solidFill>
                <a:schemeClr val="tx1"/>
              </a:solidFill>
            </a:endParaRPr>
          </a:p>
          <a:p>
            <a:pPr marL="0" indent="0" eaLnBrk="1" hangingPunct="1">
              <a:buNone/>
            </a:pPr>
            <a:endParaRPr lang="en-US" altLang="ko-KR" sz="1800" dirty="0" smtClean="0">
              <a:solidFill>
                <a:schemeClr val="tx1"/>
              </a:solidFill>
            </a:endParaRPr>
          </a:p>
          <a:p>
            <a:pPr marL="0" indent="0" eaLnBrk="1" hangingPunct="1">
              <a:buNone/>
            </a:pPr>
            <a:endParaRPr lang="ko-KR" altLang="en-US" sz="1800" dirty="0">
              <a:solidFill>
                <a:schemeClr val="tx1"/>
              </a:solidFill>
            </a:endParaRPr>
          </a:p>
          <a:p>
            <a:pPr marL="0" indent="0" eaLnBrk="1" hangingPunct="1">
              <a:buNone/>
            </a:pPr>
            <a:endParaRPr lang="ko-KR" altLang="en-US" sz="1800" dirty="0" smtClean="0">
              <a:solidFill>
                <a:schemeClr val="tx1"/>
              </a:solidFill>
            </a:endParaRPr>
          </a:p>
          <a:p>
            <a:pPr marL="0" indent="0" eaLnBrk="1" hangingPunct="1">
              <a:buNone/>
            </a:pPr>
            <a:endParaRPr lang="en-US" altLang="ko-KR" sz="1800" dirty="0" smtClean="0">
              <a:solidFill>
                <a:schemeClr val="tx1"/>
              </a:solidFill>
            </a:endParaRPr>
          </a:p>
        </p:txBody>
      </p:sp>
    </p:spTree>
    <p:extLst>
      <p:ext uri="{BB962C8B-B14F-4D97-AF65-F5344CB8AC3E}">
        <p14:creationId xmlns:p14="http://schemas.microsoft.com/office/powerpoint/2010/main" val="399812901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
            </a:r>
            <a:br>
              <a:rPr lang="en-US" altLang="ko-KR" dirty="0" smtClean="0"/>
            </a:br>
            <a:r>
              <a:rPr lang="en-US" altLang="ko-KR" dirty="0"/>
              <a:t/>
            </a:r>
            <a:br>
              <a:rPr lang="en-US" altLang="ko-KR" dirty="0"/>
            </a:br>
            <a:r>
              <a:rPr lang="en-US" altLang="ko-KR" dirty="0"/>
              <a:t/>
            </a:r>
            <a:br>
              <a:rPr lang="en-US" altLang="ko-KR" dirty="0"/>
            </a:br>
            <a:r>
              <a:rPr lang="en-US" altLang="ko-KR" dirty="0" smtClean="0"/>
              <a:t>Treatment</a:t>
            </a:r>
            <a:r>
              <a:rPr lang="en-US" altLang="ko-KR" dirty="0"/>
              <a:t/>
            </a:r>
            <a:br>
              <a:rPr lang="en-US" altLang="ko-KR" dirty="0"/>
            </a:br>
            <a:r>
              <a:rPr lang="en-US" altLang="ko-KR" dirty="0"/>
              <a:t/>
            </a:r>
            <a:br>
              <a:rPr lang="en-US" altLang="ko-KR" dirty="0"/>
            </a:br>
            <a:r>
              <a:rPr lang="en-US" altLang="ko-KR" dirty="0"/>
              <a:t/>
            </a:r>
            <a:br>
              <a:rPr lang="en-US" altLang="ko-KR" dirty="0"/>
            </a:br>
            <a:endParaRPr lang="ko-KR" altLang="en-US" dirty="0"/>
          </a:p>
        </p:txBody>
      </p:sp>
      <p:sp>
        <p:nvSpPr>
          <p:cNvPr id="4" name="내용 개체 틀 3"/>
          <p:cNvSpPr>
            <a:spLocks noGrp="1"/>
          </p:cNvSpPr>
          <p:nvPr>
            <p:ph idx="1"/>
          </p:nvPr>
        </p:nvSpPr>
        <p:spPr>
          <a:xfrm>
            <a:off x="467544" y="1484784"/>
            <a:ext cx="8229600" cy="5184576"/>
          </a:xfrm>
        </p:spPr>
        <p:txBody>
          <a:bodyPr/>
          <a:lstStyle/>
          <a:p>
            <a:pPr>
              <a:buFont typeface="Arial" pitchFamily="34" charset="0"/>
              <a:buChar char="•"/>
            </a:pPr>
            <a:r>
              <a:rPr lang="en-US" altLang="ko-KR" dirty="0">
                <a:solidFill>
                  <a:prstClr val="white"/>
                </a:solidFill>
              </a:rPr>
              <a:t>M2 ion channel inhibitors </a:t>
            </a:r>
            <a:r>
              <a:rPr lang="en-US" altLang="ko-KR" dirty="0" smtClean="0">
                <a:solidFill>
                  <a:prstClr val="white"/>
                </a:solidFill>
              </a:rPr>
              <a:t>-</a:t>
            </a:r>
            <a:r>
              <a:rPr lang="en-US" altLang="ko-KR" u="sng" dirty="0" smtClean="0">
                <a:solidFill>
                  <a:prstClr val="white"/>
                </a:solidFill>
              </a:rPr>
              <a:t>a</a:t>
            </a:r>
            <a:r>
              <a:rPr lang="en-US" altLang="ko-KR" u="sng" dirty="0" smtClean="0">
                <a:solidFill>
                  <a:schemeClr val="tx1"/>
                </a:solidFill>
              </a:rPr>
              <a:t>mantadine </a:t>
            </a:r>
            <a:r>
              <a:rPr lang="en-US" altLang="ko-KR" u="sng" dirty="0">
                <a:solidFill>
                  <a:schemeClr val="tx1"/>
                </a:solidFill>
              </a:rPr>
              <a:t>and </a:t>
            </a:r>
            <a:r>
              <a:rPr lang="en-US" altLang="ko-KR" u="sng" dirty="0" err="1" smtClean="0">
                <a:solidFill>
                  <a:schemeClr val="tx1"/>
                </a:solidFill>
              </a:rPr>
              <a:t>rimantadine</a:t>
            </a:r>
            <a:r>
              <a:rPr lang="en-US" altLang="ko-KR" u="sng" dirty="0" smtClean="0">
                <a:solidFill>
                  <a:schemeClr val="tx1"/>
                </a:solidFill>
              </a:rPr>
              <a:t>.</a:t>
            </a:r>
          </a:p>
          <a:p>
            <a:pPr>
              <a:buFont typeface="Arial" pitchFamily="34" charset="0"/>
              <a:buChar char="•"/>
            </a:pPr>
            <a:r>
              <a:rPr lang="en-US" altLang="ko-KR" dirty="0" smtClean="0">
                <a:solidFill>
                  <a:schemeClr val="tx1"/>
                </a:solidFill>
              </a:rPr>
              <a:t>Neuraminidase </a:t>
            </a:r>
            <a:r>
              <a:rPr lang="en-US" altLang="ko-KR" dirty="0">
                <a:solidFill>
                  <a:schemeClr val="tx1"/>
                </a:solidFill>
              </a:rPr>
              <a:t>inhibitors </a:t>
            </a:r>
            <a:r>
              <a:rPr lang="en-US" altLang="ko-KR" dirty="0" smtClean="0">
                <a:solidFill>
                  <a:schemeClr val="tx1"/>
                </a:solidFill>
              </a:rPr>
              <a:t>-</a:t>
            </a:r>
            <a:r>
              <a:rPr lang="en-US" altLang="ko-KR" u="sng" dirty="0" err="1" smtClean="0">
                <a:solidFill>
                  <a:schemeClr val="tx1"/>
                </a:solidFill>
              </a:rPr>
              <a:t>oseltamivir</a:t>
            </a:r>
            <a:r>
              <a:rPr lang="en-US" altLang="ko-KR" u="sng" dirty="0" smtClean="0">
                <a:solidFill>
                  <a:schemeClr val="tx1"/>
                </a:solidFill>
              </a:rPr>
              <a:t> </a:t>
            </a:r>
            <a:r>
              <a:rPr lang="en-US" altLang="ko-KR" u="sng" dirty="0">
                <a:solidFill>
                  <a:schemeClr val="tx1"/>
                </a:solidFill>
              </a:rPr>
              <a:t>and </a:t>
            </a:r>
            <a:r>
              <a:rPr lang="en-US" altLang="ko-KR" u="sng" dirty="0" err="1" smtClean="0">
                <a:solidFill>
                  <a:schemeClr val="tx1"/>
                </a:solidFill>
              </a:rPr>
              <a:t>zanamivir</a:t>
            </a:r>
            <a:r>
              <a:rPr lang="en-US" altLang="ko-KR" u="sng" dirty="0">
                <a:solidFill>
                  <a:schemeClr val="tx1"/>
                </a:solidFill>
              </a:rPr>
              <a:t>.</a:t>
            </a:r>
            <a:endParaRPr lang="en-US" altLang="ko-KR" u="sng" dirty="0" smtClean="0">
              <a:solidFill>
                <a:schemeClr val="tx1"/>
              </a:solidFill>
            </a:endParaRPr>
          </a:p>
          <a:p>
            <a:pPr>
              <a:buFont typeface="Arial" pitchFamily="34" charset="0"/>
              <a:buChar char="•"/>
            </a:pPr>
            <a:r>
              <a:rPr lang="en-US" altLang="ko-KR" dirty="0" smtClean="0">
                <a:solidFill>
                  <a:schemeClr val="tx1"/>
                </a:solidFill>
              </a:rPr>
              <a:t>H5N1 </a:t>
            </a:r>
            <a:r>
              <a:rPr lang="en-US" altLang="ko-KR" dirty="0">
                <a:solidFill>
                  <a:schemeClr val="tx1"/>
                </a:solidFill>
              </a:rPr>
              <a:t>viruses isolated in Thailand and Vietnam have </a:t>
            </a:r>
            <a:r>
              <a:rPr lang="en-US" altLang="ko-KR" u="sng" dirty="0" smtClean="0">
                <a:solidFill>
                  <a:schemeClr val="tx1"/>
                </a:solidFill>
              </a:rPr>
              <a:t>resistance </a:t>
            </a:r>
            <a:r>
              <a:rPr lang="en-US" altLang="ko-KR" u="sng" dirty="0">
                <a:solidFill>
                  <a:schemeClr val="tx1"/>
                </a:solidFill>
              </a:rPr>
              <a:t>to amantadine </a:t>
            </a:r>
            <a:r>
              <a:rPr lang="en-US" altLang="ko-KR" dirty="0">
                <a:solidFill>
                  <a:schemeClr val="tx1"/>
                </a:solidFill>
              </a:rPr>
              <a:t>and </a:t>
            </a:r>
            <a:r>
              <a:rPr lang="en-US" altLang="ko-KR" dirty="0" err="1">
                <a:solidFill>
                  <a:schemeClr val="tx1"/>
                </a:solidFill>
              </a:rPr>
              <a:t>rimantadine</a:t>
            </a:r>
            <a:r>
              <a:rPr lang="en-US" altLang="ko-KR" dirty="0">
                <a:solidFill>
                  <a:schemeClr val="tx1"/>
                </a:solidFill>
              </a:rPr>
              <a:t> </a:t>
            </a:r>
            <a:r>
              <a:rPr lang="en-US" altLang="ko-KR" dirty="0" smtClean="0">
                <a:solidFill>
                  <a:schemeClr val="tx1"/>
                </a:solidFill>
              </a:rPr>
              <a:t>. </a:t>
            </a:r>
            <a:r>
              <a:rPr lang="en-US" altLang="ko-KR" dirty="0">
                <a:solidFill>
                  <a:schemeClr val="tx1"/>
                </a:solidFill>
              </a:rPr>
              <a:t>However, these viruses are </a:t>
            </a:r>
            <a:r>
              <a:rPr lang="en-US" altLang="ko-KR" u="sng" dirty="0">
                <a:solidFill>
                  <a:schemeClr val="tx1"/>
                </a:solidFill>
              </a:rPr>
              <a:t>susceptible to the neuraminidase </a:t>
            </a:r>
            <a:r>
              <a:rPr lang="en-US" altLang="ko-KR" u="sng" dirty="0" smtClean="0">
                <a:solidFill>
                  <a:schemeClr val="tx1"/>
                </a:solidFill>
              </a:rPr>
              <a:t>inhibitors.</a:t>
            </a:r>
            <a:endParaRPr lang="en-US" altLang="ko-KR" u="sng" dirty="0">
              <a:solidFill>
                <a:schemeClr val="tx1"/>
              </a:solidFill>
            </a:endParaRPr>
          </a:p>
          <a:p>
            <a:pPr marL="0" indent="0">
              <a:buNone/>
            </a:pPr>
            <a:endParaRPr lang="en-US" altLang="ko-KR" dirty="0"/>
          </a:p>
          <a:p>
            <a:pPr marL="0" indent="0">
              <a:buNone/>
            </a:pPr>
            <a:endParaRPr lang="en-US" altLang="ko-KR" dirty="0" smtClean="0"/>
          </a:p>
          <a:p>
            <a:pPr marL="0" indent="0">
              <a:buNone/>
            </a:pPr>
            <a:endParaRPr lang="en-US" altLang="ko-KR" dirty="0"/>
          </a:p>
          <a:p>
            <a:pPr marL="0" indent="0">
              <a:buNone/>
            </a:pPr>
            <a:endParaRPr lang="en-US" altLang="ko-KR" dirty="0"/>
          </a:p>
          <a:p>
            <a:pPr marL="0" indent="0">
              <a:buNone/>
            </a:pPr>
            <a:endParaRPr lang="en-US" altLang="ko-KR" dirty="0"/>
          </a:p>
          <a:p>
            <a:pPr marL="0" indent="0">
              <a:buNone/>
            </a:pPr>
            <a:endParaRPr lang="en-US" altLang="ko-KR" dirty="0"/>
          </a:p>
          <a:p>
            <a:pPr marL="0" indent="0">
              <a:buNone/>
            </a:pPr>
            <a:r>
              <a:rPr lang="en-US" altLang="ko-KR" dirty="0" smtClean="0"/>
              <a:t> </a:t>
            </a:r>
            <a:endParaRPr lang="ko-KR" altLang="en-US" dirty="0"/>
          </a:p>
        </p:txBody>
      </p:sp>
    </p:spTree>
    <p:extLst>
      <p:ext uri="{BB962C8B-B14F-4D97-AF65-F5344CB8AC3E}">
        <p14:creationId xmlns:p14="http://schemas.microsoft.com/office/powerpoint/2010/main" val="2798447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
            </a:r>
            <a:br>
              <a:rPr lang="en-US" altLang="ko-KR" dirty="0" smtClean="0"/>
            </a:br>
            <a:r>
              <a:rPr lang="en-US" altLang="ko-KR" dirty="0"/>
              <a:t/>
            </a:r>
            <a:br>
              <a:rPr lang="en-US" altLang="ko-KR" dirty="0"/>
            </a:br>
            <a:r>
              <a:rPr lang="en-US" altLang="ko-KR" dirty="0"/>
              <a:t/>
            </a:r>
            <a:br>
              <a:rPr lang="en-US" altLang="ko-KR" dirty="0"/>
            </a:br>
            <a:r>
              <a:rPr lang="en-US" altLang="ko-KR" dirty="0" smtClean="0"/>
              <a:t>Treatment</a:t>
            </a:r>
            <a:r>
              <a:rPr lang="en-US" altLang="ko-KR" dirty="0"/>
              <a:t/>
            </a:r>
            <a:br>
              <a:rPr lang="en-US" altLang="ko-KR" dirty="0"/>
            </a:br>
            <a:r>
              <a:rPr lang="en-US" altLang="ko-KR" dirty="0"/>
              <a:t/>
            </a:r>
            <a:br>
              <a:rPr lang="en-US" altLang="ko-KR" dirty="0"/>
            </a:br>
            <a:r>
              <a:rPr lang="en-US" altLang="ko-KR" dirty="0"/>
              <a:t/>
            </a:r>
            <a:br>
              <a:rPr lang="en-US" altLang="ko-KR" dirty="0"/>
            </a:br>
            <a:endParaRPr lang="ko-KR" altLang="en-US" dirty="0"/>
          </a:p>
        </p:txBody>
      </p:sp>
      <p:sp>
        <p:nvSpPr>
          <p:cNvPr id="4" name="내용 개체 틀 3"/>
          <p:cNvSpPr>
            <a:spLocks noGrp="1"/>
          </p:cNvSpPr>
          <p:nvPr>
            <p:ph idx="1"/>
          </p:nvPr>
        </p:nvSpPr>
        <p:spPr>
          <a:xfrm>
            <a:off x="467544" y="1484784"/>
            <a:ext cx="8229600" cy="5184576"/>
          </a:xfrm>
        </p:spPr>
        <p:txBody>
          <a:bodyPr/>
          <a:lstStyle/>
          <a:p>
            <a:pPr>
              <a:buFont typeface="Arial" pitchFamily="34" charset="0"/>
              <a:buChar char="•"/>
            </a:pPr>
            <a:r>
              <a:rPr lang="en-US" altLang="ko-KR" dirty="0">
                <a:solidFill>
                  <a:schemeClr val="tx1"/>
                </a:solidFill>
              </a:rPr>
              <a:t>T</a:t>
            </a:r>
            <a:r>
              <a:rPr lang="en-US" altLang="ko-KR" dirty="0" smtClean="0">
                <a:solidFill>
                  <a:schemeClr val="tx1"/>
                </a:solidFill>
              </a:rPr>
              <a:t>he </a:t>
            </a:r>
            <a:r>
              <a:rPr lang="en-US" altLang="ko-KR" dirty="0">
                <a:solidFill>
                  <a:schemeClr val="tx1"/>
                </a:solidFill>
              </a:rPr>
              <a:t>use of </a:t>
            </a:r>
            <a:r>
              <a:rPr lang="en-US" altLang="ko-KR" u="sng" dirty="0" err="1">
                <a:solidFill>
                  <a:schemeClr val="tx1"/>
                </a:solidFill>
              </a:rPr>
              <a:t>oseltamivir</a:t>
            </a:r>
            <a:r>
              <a:rPr lang="en-US" altLang="ko-KR" dirty="0">
                <a:solidFill>
                  <a:schemeClr val="tx1"/>
                </a:solidFill>
              </a:rPr>
              <a:t> was associated with a significant </a:t>
            </a:r>
            <a:r>
              <a:rPr lang="en-US" altLang="ko-KR" u="sng" dirty="0">
                <a:solidFill>
                  <a:schemeClr val="tx1"/>
                </a:solidFill>
              </a:rPr>
              <a:t>reduction in mortality </a:t>
            </a:r>
            <a:r>
              <a:rPr lang="en-US" altLang="ko-KR" dirty="0">
                <a:solidFill>
                  <a:schemeClr val="tx1"/>
                </a:solidFill>
              </a:rPr>
              <a:t>(hazard ratio 0.51, 95% CI 0.34-0.77) </a:t>
            </a:r>
            <a:r>
              <a:rPr lang="en-US" altLang="ko-KR" dirty="0" smtClean="0">
                <a:solidFill>
                  <a:schemeClr val="tx1"/>
                </a:solidFill>
              </a:rPr>
              <a:t>. </a:t>
            </a:r>
          </a:p>
          <a:p>
            <a:pPr>
              <a:buFont typeface="Arial" pitchFamily="34" charset="0"/>
              <a:buChar char="•"/>
            </a:pPr>
            <a:r>
              <a:rPr lang="en-US" altLang="ko-KR" dirty="0" smtClean="0">
                <a:solidFill>
                  <a:schemeClr val="tx1"/>
                </a:solidFill>
              </a:rPr>
              <a:t>The </a:t>
            </a:r>
            <a:r>
              <a:rPr lang="en-US" altLang="ko-KR" dirty="0">
                <a:solidFill>
                  <a:schemeClr val="tx1"/>
                </a:solidFill>
              </a:rPr>
              <a:t>mortality </a:t>
            </a:r>
            <a:r>
              <a:rPr lang="en-US" altLang="ko-KR" u="sng" dirty="0">
                <a:solidFill>
                  <a:schemeClr val="tx1"/>
                </a:solidFill>
              </a:rPr>
              <a:t>benefit was greatest</a:t>
            </a:r>
            <a:r>
              <a:rPr lang="en-US" altLang="ko-KR" dirty="0">
                <a:solidFill>
                  <a:schemeClr val="tx1"/>
                </a:solidFill>
              </a:rPr>
              <a:t> when treatment was started </a:t>
            </a:r>
            <a:r>
              <a:rPr lang="en-US" altLang="ko-KR" u="sng" dirty="0">
                <a:solidFill>
                  <a:schemeClr val="tx1"/>
                </a:solidFill>
              </a:rPr>
              <a:t>within the first </a:t>
            </a:r>
            <a:endParaRPr lang="en-US" altLang="ko-KR" u="sng" dirty="0" smtClean="0">
              <a:solidFill>
                <a:schemeClr val="tx1"/>
              </a:solidFill>
            </a:endParaRPr>
          </a:p>
          <a:p>
            <a:pPr marL="0" indent="0">
              <a:buNone/>
            </a:pPr>
            <a:r>
              <a:rPr lang="en-US" altLang="ko-KR" dirty="0" smtClean="0">
                <a:solidFill>
                  <a:schemeClr val="tx1"/>
                </a:solidFill>
              </a:rPr>
              <a:t>   </a:t>
            </a:r>
            <a:r>
              <a:rPr lang="en-US" altLang="ko-KR" u="sng" dirty="0" smtClean="0">
                <a:solidFill>
                  <a:schemeClr val="tx1"/>
                </a:solidFill>
              </a:rPr>
              <a:t>2 </a:t>
            </a:r>
            <a:r>
              <a:rPr lang="en-US" altLang="ko-KR" u="sng" dirty="0">
                <a:solidFill>
                  <a:schemeClr val="tx1"/>
                </a:solidFill>
              </a:rPr>
              <a:t>days </a:t>
            </a:r>
            <a:r>
              <a:rPr lang="en-US" altLang="ko-KR" dirty="0">
                <a:solidFill>
                  <a:schemeClr val="tx1"/>
                </a:solidFill>
              </a:rPr>
              <a:t>following symptom onset, but </a:t>
            </a:r>
            <a:r>
              <a:rPr lang="en-US" altLang="ko-KR" dirty="0" smtClean="0">
                <a:solidFill>
                  <a:schemeClr val="tx1"/>
                </a:solidFill>
              </a:rPr>
              <a:t>some</a:t>
            </a:r>
          </a:p>
          <a:p>
            <a:pPr marL="0" indent="0">
              <a:buNone/>
            </a:pPr>
            <a:r>
              <a:rPr lang="en-US" altLang="ko-KR" dirty="0" smtClean="0">
                <a:solidFill>
                  <a:schemeClr val="tx1"/>
                </a:solidFill>
              </a:rPr>
              <a:t>   benefit </a:t>
            </a:r>
            <a:r>
              <a:rPr lang="en-US" altLang="ko-KR" dirty="0">
                <a:solidFill>
                  <a:schemeClr val="tx1"/>
                </a:solidFill>
              </a:rPr>
              <a:t>persisted for up to </a:t>
            </a:r>
            <a:r>
              <a:rPr lang="en-US" altLang="ko-KR" dirty="0" smtClean="0">
                <a:solidFill>
                  <a:schemeClr val="tx1"/>
                </a:solidFill>
              </a:rPr>
              <a:t>6 </a:t>
            </a:r>
            <a:r>
              <a:rPr lang="en-US" altLang="ko-KR" dirty="0">
                <a:solidFill>
                  <a:schemeClr val="tx1"/>
                </a:solidFill>
              </a:rPr>
              <a:t>to </a:t>
            </a:r>
            <a:r>
              <a:rPr lang="en-US" altLang="ko-KR" dirty="0" smtClean="0">
                <a:solidFill>
                  <a:schemeClr val="tx1"/>
                </a:solidFill>
              </a:rPr>
              <a:t>8 days</a:t>
            </a:r>
          </a:p>
          <a:p>
            <a:pPr marL="0" indent="0">
              <a:buNone/>
            </a:pPr>
            <a:r>
              <a:rPr lang="en-US" altLang="ko-KR" dirty="0" smtClean="0">
                <a:solidFill>
                  <a:schemeClr val="tx1"/>
                </a:solidFill>
              </a:rPr>
              <a:t>   following </a:t>
            </a:r>
            <a:r>
              <a:rPr lang="en-US" altLang="ko-KR" dirty="0">
                <a:solidFill>
                  <a:schemeClr val="tx1"/>
                </a:solidFill>
              </a:rPr>
              <a:t>symptom onset</a:t>
            </a:r>
            <a:r>
              <a:rPr lang="en-US" altLang="ko-KR" dirty="0" smtClean="0"/>
              <a:t>.</a:t>
            </a:r>
            <a:endParaRPr lang="en-US" altLang="ko-KR" dirty="0"/>
          </a:p>
          <a:p>
            <a:pPr marL="0" indent="0">
              <a:buNone/>
            </a:pPr>
            <a:endParaRPr lang="en-US" altLang="ko-KR" dirty="0"/>
          </a:p>
          <a:p>
            <a:pPr marL="0" indent="0">
              <a:buNone/>
            </a:pPr>
            <a:endParaRPr lang="en-US" altLang="ko-KR" dirty="0" smtClean="0"/>
          </a:p>
          <a:p>
            <a:pPr marL="0" indent="0">
              <a:buNone/>
            </a:pPr>
            <a:endParaRPr lang="en-US" altLang="ko-KR" dirty="0"/>
          </a:p>
          <a:p>
            <a:pPr marL="0" indent="0">
              <a:buNone/>
            </a:pPr>
            <a:endParaRPr lang="en-US" altLang="ko-KR" dirty="0"/>
          </a:p>
          <a:p>
            <a:pPr marL="0" indent="0">
              <a:buNone/>
            </a:pPr>
            <a:endParaRPr lang="en-US" altLang="ko-KR" dirty="0"/>
          </a:p>
          <a:p>
            <a:pPr marL="0" indent="0">
              <a:buNone/>
            </a:pPr>
            <a:endParaRPr lang="en-US" altLang="ko-KR" dirty="0"/>
          </a:p>
          <a:p>
            <a:pPr marL="0" indent="0">
              <a:buNone/>
            </a:pPr>
            <a:r>
              <a:rPr lang="en-US" altLang="ko-KR" dirty="0" smtClean="0"/>
              <a:t> </a:t>
            </a:r>
            <a:endParaRPr lang="ko-KR" altLang="en-US" dirty="0"/>
          </a:p>
        </p:txBody>
      </p:sp>
    </p:spTree>
    <p:extLst>
      <p:ext uri="{BB962C8B-B14F-4D97-AF65-F5344CB8AC3E}">
        <p14:creationId xmlns:p14="http://schemas.microsoft.com/office/powerpoint/2010/main" val="371258223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
            </a:r>
            <a:br>
              <a:rPr lang="en-US" altLang="ko-KR" dirty="0" smtClean="0"/>
            </a:br>
            <a:r>
              <a:rPr lang="en-US" altLang="ko-KR" dirty="0"/>
              <a:t/>
            </a:r>
            <a:br>
              <a:rPr lang="en-US" altLang="ko-KR" dirty="0"/>
            </a:br>
            <a:r>
              <a:rPr lang="en-US" altLang="ko-KR" dirty="0"/>
              <a:t/>
            </a:r>
            <a:br>
              <a:rPr lang="en-US" altLang="ko-KR" dirty="0"/>
            </a:br>
            <a:r>
              <a:rPr lang="en-US" altLang="ko-KR" dirty="0" smtClean="0"/>
              <a:t>Treatment</a:t>
            </a:r>
            <a:r>
              <a:rPr lang="en-US" altLang="ko-KR" dirty="0"/>
              <a:t/>
            </a:r>
            <a:br>
              <a:rPr lang="en-US" altLang="ko-KR" dirty="0"/>
            </a:br>
            <a:r>
              <a:rPr lang="en-US" altLang="ko-KR" dirty="0"/>
              <a:t/>
            </a:r>
            <a:br>
              <a:rPr lang="en-US" altLang="ko-KR" dirty="0"/>
            </a:br>
            <a:r>
              <a:rPr lang="en-US" altLang="ko-KR" dirty="0"/>
              <a:t/>
            </a:r>
            <a:br>
              <a:rPr lang="en-US" altLang="ko-KR" dirty="0"/>
            </a:br>
            <a:endParaRPr lang="ko-KR" altLang="en-US" dirty="0"/>
          </a:p>
        </p:txBody>
      </p:sp>
      <p:sp>
        <p:nvSpPr>
          <p:cNvPr id="4" name="내용 개체 틀 3"/>
          <p:cNvSpPr>
            <a:spLocks noGrp="1"/>
          </p:cNvSpPr>
          <p:nvPr>
            <p:ph idx="1"/>
          </p:nvPr>
        </p:nvSpPr>
        <p:spPr>
          <a:xfrm>
            <a:off x="467544" y="1484784"/>
            <a:ext cx="8229600" cy="4824536"/>
          </a:xfrm>
        </p:spPr>
        <p:txBody>
          <a:bodyPr/>
          <a:lstStyle/>
          <a:p>
            <a:pPr marL="0" indent="0">
              <a:buNone/>
            </a:pPr>
            <a:r>
              <a:rPr lang="en-US" altLang="ko-KR" dirty="0" smtClean="0">
                <a:solidFill>
                  <a:schemeClr val="tx1"/>
                </a:solidFill>
              </a:rPr>
              <a:t>   Experimental regimens;</a:t>
            </a:r>
          </a:p>
          <a:p>
            <a:pPr>
              <a:buFont typeface="Arial" pitchFamily="34" charset="0"/>
              <a:buChar char="•"/>
            </a:pPr>
            <a:r>
              <a:rPr lang="en-US" altLang="ko-KR" u="sng" dirty="0" smtClean="0">
                <a:solidFill>
                  <a:schemeClr val="tx1"/>
                </a:solidFill>
              </a:rPr>
              <a:t>H5-specific </a:t>
            </a:r>
            <a:r>
              <a:rPr lang="en-US" altLang="ko-KR" u="sng" dirty="0">
                <a:solidFill>
                  <a:schemeClr val="tx1"/>
                </a:solidFill>
              </a:rPr>
              <a:t>monoclonal </a:t>
            </a:r>
            <a:r>
              <a:rPr lang="en-US" altLang="ko-KR" u="sng" dirty="0" smtClean="0">
                <a:solidFill>
                  <a:schemeClr val="tx1"/>
                </a:solidFill>
              </a:rPr>
              <a:t>antibodies</a:t>
            </a:r>
            <a:r>
              <a:rPr lang="en-US" altLang="ko-KR" dirty="0" smtClean="0">
                <a:solidFill>
                  <a:schemeClr val="tx1"/>
                </a:solidFill>
              </a:rPr>
              <a:t>. </a:t>
            </a:r>
            <a:endParaRPr lang="en-US" altLang="ko-KR" dirty="0">
              <a:solidFill>
                <a:schemeClr val="tx1"/>
              </a:solidFill>
            </a:endParaRPr>
          </a:p>
          <a:p>
            <a:pPr>
              <a:buFont typeface="Arial" pitchFamily="34" charset="0"/>
              <a:buChar char="•"/>
            </a:pPr>
            <a:r>
              <a:rPr lang="en-US" altLang="ko-KR" u="sng" dirty="0" err="1">
                <a:solidFill>
                  <a:schemeClr val="tx1"/>
                </a:solidFill>
              </a:rPr>
              <a:t>N</a:t>
            </a:r>
            <a:r>
              <a:rPr lang="en-US" altLang="ko-KR" u="sng" dirty="0" err="1" smtClean="0">
                <a:solidFill>
                  <a:schemeClr val="tx1"/>
                </a:solidFill>
              </a:rPr>
              <a:t>anobodies</a:t>
            </a:r>
            <a:r>
              <a:rPr lang="en-US" altLang="ko-KR" dirty="0" smtClean="0">
                <a:solidFill>
                  <a:schemeClr val="tx1"/>
                </a:solidFill>
              </a:rPr>
              <a:t> </a:t>
            </a:r>
            <a:r>
              <a:rPr lang="en-US" altLang="ko-KR" dirty="0">
                <a:solidFill>
                  <a:schemeClr val="tx1"/>
                </a:solidFill>
              </a:rPr>
              <a:t>that target H5N1 </a:t>
            </a:r>
            <a:r>
              <a:rPr lang="en-US" altLang="ko-KR" dirty="0" err="1">
                <a:solidFill>
                  <a:schemeClr val="tx1"/>
                </a:solidFill>
              </a:rPr>
              <a:t>hemagglutinin</a:t>
            </a:r>
            <a:r>
              <a:rPr lang="en-US" altLang="ko-KR" dirty="0">
                <a:solidFill>
                  <a:schemeClr val="tx1"/>
                </a:solidFill>
              </a:rPr>
              <a:t>; </a:t>
            </a:r>
            <a:r>
              <a:rPr lang="en-US" altLang="ko-KR" dirty="0" err="1">
                <a:solidFill>
                  <a:schemeClr val="tx1"/>
                </a:solidFill>
              </a:rPr>
              <a:t>nanobodies</a:t>
            </a:r>
            <a:r>
              <a:rPr lang="en-US" altLang="ko-KR" dirty="0">
                <a:solidFill>
                  <a:schemeClr val="tx1"/>
                </a:solidFill>
              </a:rPr>
              <a:t> are single-domain </a:t>
            </a:r>
            <a:r>
              <a:rPr lang="en-US" altLang="ko-KR" dirty="0" err="1" smtClean="0">
                <a:solidFill>
                  <a:schemeClr val="tx1"/>
                </a:solidFill>
              </a:rPr>
              <a:t>immunoglobulins</a:t>
            </a:r>
            <a:r>
              <a:rPr lang="en-US" altLang="ko-KR" dirty="0" smtClean="0">
                <a:solidFill>
                  <a:schemeClr val="tx1"/>
                </a:solidFill>
              </a:rPr>
              <a:t>.</a:t>
            </a:r>
          </a:p>
          <a:p>
            <a:pPr>
              <a:buFont typeface="Arial" pitchFamily="34" charset="0"/>
              <a:buChar char="•"/>
            </a:pPr>
            <a:r>
              <a:rPr lang="en-US" altLang="ko-KR" u="sng" dirty="0" smtClean="0">
                <a:solidFill>
                  <a:schemeClr val="tx1"/>
                </a:solidFill>
              </a:rPr>
              <a:t>IV neuraminidase </a:t>
            </a:r>
            <a:r>
              <a:rPr lang="en-US" altLang="ko-KR" u="sng" dirty="0">
                <a:solidFill>
                  <a:schemeClr val="tx1"/>
                </a:solidFill>
              </a:rPr>
              <a:t>inhibitor</a:t>
            </a:r>
            <a:r>
              <a:rPr lang="en-US" altLang="ko-KR" dirty="0">
                <a:solidFill>
                  <a:schemeClr val="tx1"/>
                </a:solidFill>
              </a:rPr>
              <a:t>, such as </a:t>
            </a:r>
            <a:r>
              <a:rPr lang="en-US" altLang="ko-KR" dirty="0" err="1">
                <a:solidFill>
                  <a:schemeClr val="tx1"/>
                </a:solidFill>
              </a:rPr>
              <a:t>peramivir</a:t>
            </a:r>
            <a:r>
              <a:rPr lang="en-US" altLang="ko-KR" dirty="0">
                <a:solidFill>
                  <a:schemeClr val="tx1"/>
                </a:solidFill>
              </a:rPr>
              <a:t> or </a:t>
            </a:r>
            <a:r>
              <a:rPr lang="en-US" altLang="ko-KR" dirty="0" err="1">
                <a:solidFill>
                  <a:schemeClr val="tx1"/>
                </a:solidFill>
              </a:rPr>
              <a:t>zanamivir</a:t>
            </a:r>
            <a:r>
              <a:rPr lang="en-US" altLang="ko-KR" dirty="0">
                <a:solidFill>
                  <a:schemeClr val="tx1"/>
                </a:solidFill>
              </a:rPr>
              <a:t>, but neither agent has been approved for the treatment of H5N1 influenza by the US </a:t>
            </a:r>
            <a:r>
              <a:rPr lang="en-US" altLang="ko-KR" dirty="0" smtClean="0">
                <a:solidFill>
                  <a:schemeClr val="tx1"/>
                </a:solidFill>
              </a:rPr>
              <a:t>FDA.</a:t>
            </a:r>
            <a:endParaRPr lang="en-US" altLang="ko-KR" dirty="0">
              <a:solidFill>
                <a:schemeClr val="tx1"/>
              </a:solidFill>
            </a:endParaRPr>
          </a:p>
          <a:p>
            <a:pPr>
              <a:buFont typeface="Arial" pitchFamily="34" charset="0"/>
              <a:buChar char="•"/>
            </a:pPr>
            <a:endParaRPr lang="en-US" altLang="ko-KR" dirty="0"/>
          </a:p>
          <a:p>
            <a:pPr marL="0" indent="0">
              <a:buNone/>
            </a:pPr>
            <a:endParaRPr lang="en-US" altLang="ko-KR" dirty="0"/>
          </a:p>
          <a:p>
            <a:pPr marL="0" indent="0">
              <a:buNone/>
            </a:pPr>
            <a:endParaRPr lang="en-US" altLang="ko-KR" dirty="0"/>
          </a:p>
          <a:p>
            <a:pPr marL="0" indent="0">
              <a:buNone/>
            </a:pPr>
            <a:r>
              <a:rPr lang="en-US" altLang="ko-KR" dirty="0" smtClean="0"/>
              <a:t> </a:t>
            </a:r>
            <a:endParaRPr lang="ko-KR" altLang="en-US" dirty="0"/>
          </a:p>
        </p:txBody>
      </p:sp>
    </p:spTree>
    <p:extLst>
      <p:ext uri="{BB962C8B-B14F-4D97-AF65-F5344CB8AC3E}">
        <p14:creationId xmlns:p14="http://schemas.microsoft.com/office/powerpoint/2010/main" val="227297642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
            </a:r>
            <a:br>
              <a:rPr lang="en-US" altLang="ko-KR" dirty="0" smtClean="0"/>
            </a:br>
            <a:r>
              <a:rPr lang="en-US" altLang="ko-KR" dirty="0"/>
              <a:t/>
            </a:r>
            <a:br>
              <a:rPr lang="en-US" altLang="ko-KR" dirty="0"/>
            </a:br>
            <a:r>
              <a:rPr lang="en-US" altLang="ko-KR" dirty="0"/>
              <a:t/>
            </a:r>
            <a:br>
              <a:rPr lang="en-US" altLang="ko-KR" dirty="0"/>
            </a:br>
            <a:r>
              <a:rPr lang="en-US" altLang="ko-KR" dirty="0" smtClean="0"/>
              <a:t>Treatment</a:t>
            </a:r>
            <a:r>
              <a:rPr lang="en-US" altLang="ko-KR" dirty="0"/>
              <a:t/>
            </a:r>
            <a:br>
              <a:rPr lang="en-US" altLang="ko-KR" dirty="0"/>
            </a:br>
            <a:r>
              <a:rPr lang="en-US" altLang="ko-KR" dirty="0"/>
              <a:t/>
            </a:r>
            <a:br>
              <a:rPr lang="en-US" altLang="ko-KR" dirty="0"/>
            </a:br>
            <a:r>
              <a:rPr lang="en-US" altLang="ko-KR" dirty="0"/>
              <a:t/>
            </a:r>
            <a:br>
              <a:rPr lang="en-US" altLang="ko-KR" dirty="0"/>
            </a:br>
            <a:endParaRPr lang="ko-KR" altLang="en-US" dirty="0"/>
          </a:p>
        </p:txBody>
      </p:sp>
      <p:sp>
        <p:nvSpPr>
          <p:cNvPr id="4" name="내용 개체 틀 3"/>
          <p:cNvSpPr>
            <a:spLocks noGrp="1"/>
          </p:cNvSpPr>
          <p:nvPr>
            <p:ph idx="1"/>
          </p:nvPr>
        </p:nvSpPr>
        <p:spPr>
          <a:xfrm>
            <a:off x="467544" y="1412776"/>
            <a:ext cx="8229600" cy="5445224"/>
          </a:xfrm>
        </p:spPr>
        <p:txBody>
          <a:bodyPr/>
          <a:lstStyle/>
          <a:p>
            <a:pPr>
              <a:buFont typeface="Arial" pitchFamily="34" charset="0"/>
              <a:buChar char="•"/>
            </a:pPr>
            <a:r>
              <a:rPr lang="en-US" altLang="ko-KR" dirty="0" smtClean="0">
                <a:solidFill>
                  <a:schemeClr val="tx1"/>
                </a:solidFill>
              </a:rPr>
              <a:t>Optimal </a:t>
            </a:r>
            <a:r>
              <a:rPr lang="en-US" altLang="ko-KR" dirty="0">
                <a:solidFill>
                  <a:schemeClr val="tx1"/>
                </a:solidFill>
              </a:rPr>
              <a:t>dose and duration are </a:t>
            </a:r>
            <a:r>
              <a:rPr lang="en-US" altLang="ko-KR" dirty="0" smtClean="0">
                <a:solidFill>
                  <a:schemeClr val="tx1"/>
                </a:solidFill>
              </a:rPr>
              <a:t>unknown.</a:t>
            </a:r>
          </a:p>
          <a:p>
            <a:pPr>
              <a:buFont typeface="Arial" pitchFamily="34" charset="0"/>
              <a:buChar char="•"/>
            </a:pPr>
            <a:r>
              <a:rPr lang="en-US" altLang="ko-KR" u="sng" dirty="0" err="1" smtClean="0">
                <a:solidFill>
                  <a:schemeClr val="tx1"/>
                </a:solidFill>
              </a:rPr>
              <a:t>Oseltamivir</a:t>
            </a:r>
            <a:r>
              <a:rPr lang="en-US" altLang="ko-KR" dirty="0" smtClean="0">
                <a:solidFill>
                  <a:schemeClr val="tx1"/>
                </a:solidFill>
              </a:rPr>
              <a:t> -uncomplicated </a:t>
            </a:r>
            <a:r>
              <a:rPr lang="en-US" altLang="ko-KR" dirty="0">
                <a:solidFill>
                  <a:schemeClr val="tx1"/>
                </a:solidFill>
              </a:rPr>
              <a:t>disease at a dose of </a:t>
            </a:r>
            <a:r>
              <a:rPr lang="en-US" altLang="ko-KR" u="sng" dirty="0">
                <a:solidFill>
                  <a:schemeClr val="tx1"/>
                </a:solidFill>
              </a:rPr>
              <a:t>75 mg twice daily for </a:t>
            </a:r>
            <a:r>
              <a:rPr lang="en-US" altLang="ko-KR" u="sng" dirty="0" smtClean="0">
                <a:solidFill>
                  <a:schemeClr val="tx1"/>
                </a:solidFill>
              </a:rPr>
              <a:t>5days</a:t>
            </a:r>
            <a:r>
              <a:rPr lang="en-US" altLang="ko-KR" dirty="0">
                <a:solidFill>
                  <a:schemeClr val="tx1"/>
                </a:solidFill>
              </a:rPr>
              <a:t>. </a:t>
            </a:r>
            <a:endParaRPr lang="en-US" altLang="ko-KR" dirty="0" smtClean="0">
              <a:solidFill>
                <a:schemeClr val="tx1"/>
              </a:solidFill>
            </a:endParaRPr>
          </a:p>
          <a:p>
            <a:pPr>
              <a:buFont typeface="Arial" pitchFamily="34" charset="0"/>
              <a:buChar char="•"/>
            </a:pPr>
            <a:r>
              <a:rPr lang="en-US" altLang="ko-KR" u="sng" dirty="0" smtClean="0">
                <a:solidFill>
                  <a:schemeClr val="tx1"/>
                </a:solidFill>
              </a:rPr>
              <a:t>Pneumonia</a:t>
            </a:r>
            <a:r>
              <a:rPr lang="en-US" altLang="ko-KR" dirty="0" smtClean="0">
                <a:solidFill>
                  <a:schemeClr val="tx1"/>
                </a:solidFill>
              </a:rPr>
              <a:t> </a:t>
            </a:r>
            <a:r>
              <a:rPr lang="en-US" altLang="ko-KR" dirty="0">
                <a:solidFill>
                  <a:schemeClr val="tx1"/>
                </a:solidFill>
              </a:rPr>
              <a:t>or </a:t>
            </a:r>
            <a:r>
              <a:rPr lang="en-US" altLang="ko-KR" u="sng" dirty="0" smtClean="0">
                <a:solidFill>
                  <a:schemeClr val="tx1"/>
                </a:solidFill>
              </a:rPr>
              <a:t>worsening</a:t>
            </a:r>
            <a:r>
              <a:rPr lang="en-US" altLang="ko-KR" dirty="0" smtClean="0">
                <a:solidFill>
                  <a:schemeClr val="tx1"/>
                </a:solidFill>
              </a:rPr>
              <a:t> </a:t>
            </a:r>
            <a:r>
              <a:rPr lang="en-US" altLang="ko-KR" dirty="0">
                <a:solidFill>
                  <a:schemeClr val="tx1"/>
                </a:solidFill>
              </a:rPr>
              <a:t>on the lower dose should be given </a:t>
            </a:r>
            <a:r>
              <a:rPr lang="en-US" altLang="ko-KR" u="sng" dirty="0">
                <a:solidFill>
                  <a:schemeClr val="tx1"/>
                </a:solidFill>
              </a:rPr>
              <a:t>150 mg twice daily for 10 days. </a:t>
            </a:r>
            <a:endParaRPr lang="en-US" altLang="ko-KR" u="sng" dirty="0" smtClean="0">
              <a:solidFill>
                <a:schemeClr val="tx1"/>
              </a:solidFill>
            </a:endParaRPr>
          </a:p>
          <a:p>
            <a:pPr>
              <a:buFont typeface="Arial" pitchFamily="34" charset="0"/>
              <a:buChar char="•"/>
            </a:pPr>
            <a:r>
              <a:rPr lang="en-US" altLang="ko-KR" dirty="0" err="1" smtClean="0">
                <a:solidFill>
                  <a:schemeClr val="tx1"/>
                </a:solidFill>
              </a:rPr>
              <a:t>Oseltamivir</a:t>
            </a:r>
            <a:r>
              <a:rPr lang="en-US" altLang="ko-KR" dirty="0" smtClean="0">
                <a:solidFill>
                  <a:schemeClr val="tx1"/>
                </a:solidFill>
              </a:rPr>
              <a:t> </a:t>
            </a:r>
            <a:r>
              <a:rPr lang="en-US" altLang="ko-KR" dirty="0">
                <a:solidFill>
                  <a:schemeClr val="tx1"/>
                </a:solidFill>
              </a:rPr>
              <a:t>should be administered </a:t>
            </a:r>
            <a:r>
              <a:rPr lang="en-US" altLang="ko-KR" dirty="0" smtClean="0">
                <a:solidFill>
                  <a:schemeClr val="tx1"/>
                </a:solidFill>
              </a:rPr>
              <a:t>early.  but should be </a:t>
            </a:r>
            <a:r>
              <a:rPr lang="en-US" altLang="ko-KR" dirty="0">
                <a:solidFill>
                  <a:schemeClr val="tx1"/>
                </a:solidFill>
              </a:rPr>
              <a:t>initiated even in </a:t>
            </a:r>
            <a:r>
              <a:rPr lang="en-US" altLang="ko-KR" dirty="0" smtClean="0">
                <a:solidFill>
                  <a:schemeClr val="tx1"/>
                </a:solidFill>
              </a:rPr>
              <a:t>late. (because </a:t>
            </a:r>
            <a:r>
              <a:rPr lang="en-US" altLang="ko-KR" dirty="0">
                <a:solidFill>
                  <a:schemeClr val="tx1"/>
                </a:solidFill>
              </a:rPr>
              <a:t>viral replication is more prolonged than </a:t>
            </a:r>
            <a:r>
              <a:rPr lang="en-US" altLang="ko-KR" dirty="0" smtClean="0">
                <a:solidFill>
                  <a:schemeClr val="tx1"/>
                </a:solidFill>
              </a:rPr>
              <a:t>seasonal influenza.) </a:t>
            </a:r>
            <a:endParaRPr lang="en-US" altLang="ko-KR" dirty="0">
              <a:solidFill>
                <a:schemeClr val="tx1"/>
              </a:solidFill>
            </a:endParaRPr>
          </a:p>
          <a:p>
            <a:pPr marL="0" indent="0">
              <a:buNone/>
            </a:pPr>
            <a:endParaRPr lang="en-US" altLang="ko-KR" dirty="0">
              <a:solidFill>
                <a:schemeClr val="tx1"/>
              </a:solidFill>
            </a:endParaRPr>
          </a:p>
          <a:p>
            <a:pPr marL="0" indent="0">
              <a:buNone/>
            </a:pPr>
            <a:endParaRPr lang="en-US" altLang="ko-KR" dirty="0" smtClean="0"/>
          </a:p>
          <a:p>
            <a:pPr marL="0" indent="0">
              <a:buNone/>
            </a:pPr>
            <a:endParaRPr lang="en-US" altLang="ko-KR" dirty="0"/>
          </a:p>
          <a:p>
            <a:pPr marL="0" indent="0">
              <a:buNone/>
            </a:pPr>
            <a:endParaRPr lang="en-US" altLang="ko-KR" dirty="0"/>
          </a:p>
          <a:p>
            <a:pPr marL="0" indent="0">
              <a:buNone/>
            </a:pPr>
            <a:endParaRPr lang="en-US" altLang="ko-KR" dirty="0"/>
          </a:p>
          <a:p>
            <a:pPr marL="0" indent="0">
              <a:buNone/>
            </a:pPr>
            <a:endParaRPr lang="en-US" altLang="ko-KR" dirty="0"/>
          </a:p>
          <a:p>
            <a:pPr marL="0" indent="0">
              <a:buNone/>
            </a:pPr>
            <a:r>
              <a:rPr lang="en-US" altLang="ko-KR" dirty="0" smtClean="0"/>
              <a:t> </a:t>
            </a:r>
            <a:endParaRPr lang="ko-KR" altLang="en-US" dirty="0"/>
          </a:p>
        </p:txBody>
      </p:sp>
    </p:spTree>
    <p:extLst>
      <p:ext uri="{BB962C8B-B14F-4D97-AF65-F5344CB8AC3E}">
        <p14:creationId xmlns:p14="http://schemas.microsoft.com/office/powerpoint/2010/main" val="193503368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
            </a:r>
            <a:br>
              <a:rPr lang="en-US" altLang="ko-KR" dirty="0" smtClean="0"/>
            </a:br>
            <a:r>
              <a:rPr lang="en-US" altLang="ko-KR" dirty="0"/>
              <a:t/>
            </a:r>
            <a:br>
              <a:rPr lang="en-US" altLang="ko-KR" dirty="0"/>
            </a:br>
            <a:r>
              <a:rPr lang="en-US" altLang="ko-KR" dirty="0"/>
              <a:t/>
            </a:r>
            <a:br>
              <a:rPr lang="en-US" altLang="ko-KR" dirty="0"/>
            </a:br>
            <a:r>
              <a:rPr lang="en-US" altLang="ko-KR" dirty="0" smtClean="0"/>
              <a:t>Treatment</a:t>
            </a:r>
            <a:r>
              <a:rPr lang="en-US" altLang="ko-KR" dirty="0"/>
              <a:t/>
            </a:r>
            <a:br>
              <a:rPr lang="en-US" altLang="ko-KR" dirty="0"/>
            </a:br>
            <a:r>
              <a:rPr lang="en-US" altLang="ko-KR" dirty="0"/>
              <a:t/>
            </a:r>
            <a:br>
              <a:rPr lang="en-US" altLang="ko-KR" dirty="0"/>
            </a:br>
            <a:r>
              <a:rPr lang="en-US" altLang="ko-KR" dirty="0"/>
              <a:t/>
            </a:r>
            <a:br>
              <a:rPr lang="en-US" altLang="ko-KR" dirty="0"/>
            </a:br>
            <a:endParaRPr lang="ko-KR" altLang="en-US" dirty="0"/>
          </a:p>
        </p:txBody>
      </p:sp>
      <p:sp>
        <p:nvSpPr>
          <p:cNvPr id="4" name="내용 개체 틀 3"/>
          <p:cNvSpPr>
            <a:spLocks noGrp="1"/>
          </p:cNvSpPr>
          <p:nvPr>
            <p:ph idx="1"/>
          </p:nvPr>
        </p:nvSpPr>
        <p:spPr>
          <a:xfrm>
            <a:off x="467544" y="1484784"/>
            <a:ext cx="8229600" cy="5184576"/>
          </a:xfrm>
        </p:spPr>
        <p:txBody>
          <a:bodyPr/>
          <a:lstStyle/>
          <a:p>
            <a:pPr>
              <a:buFont typeface="Arial" pitchFamily="34" charset="0"/>
              <a:buChar char="•"/>
            </a:pPr>
            <a:r>
              <a:rPr lang="en-US" altLang="ko-KR" u="sng" dirty="0" smtClean="0">
                <a:solidFill>
                  <a:schemeClr val="tx1"/>
                </a:solidFill>
              </a:rPr>
              <a:t>High-dose </a:t>
            </a:r>
            <a:r>
              <a:rPr lang="en-US" altLang="ko-KR" u="sng" dirty="0">
                <a:solidFill>
                  <a:schemeClr val="tx1"/>
                </a:solidFill>
              </a:rPr>
              <a:t>glucocorticoids </a:t>
            </a:r>
            <a:r>
              <a:rPr lang="en-US" altLang="ko-KR" dirty="0">
                <a:solidFill>
                  <a:schemeClr val="tx1"/>
                </a:solidFill>
              </a:rPr>
              <a:t>have </a:t>
            </a:r>
            <a:r>
              <a:rPr lang="en-US" altLang="ko-KR" u="sng" dirty="0">
                <a:solidFill>
                  <a:schemeClr val="tx1"/>
                </a:solidFill>
              </a:rPr>
              <a:t>not</a:t>
            </a:r>
            <a:r>
              <a:rPr lang="en-US" altLang="ko-KR" dirty="0">
                <a:solidFill>
                  <a:schemeClr val="tx1"/>
                </a:solidFill>
              </a:rPr>
              <a:t> been shown to be </a:t>
            </a:r>
            <a:r>
              <a:rPr lang="en-US" altLang="ko-KR" u="sng" dirty="0">
                <a:solidFill>
                  <a:schemeClr val="tx1"/>
                </a:solidFill>
              </a:rPr>
              <a:t>beneficial </a:t>
            </a:r>
            <a:r>
              <a:rPr lang="en-US" altLang="ko-KR" dirty="0">
                <a:solidFill>
                  <a:schemeClr val="tx1"/>
                </a:solidFill>
              </a:rPr>
              <a:t>and can result in serious harm in influenza A (H5N1) virus-infected patients, including secondary infection </a:t>
            </a:r>
            <a:r>
              <a:rPr lang="en-US" altLang="ko-KR" dirty="0" smtClean="0">
                <a:solidFill>
                  <a:schemeClr val="tx1"/>
                </a:solidFill>
              </a:rPr>
              <a:t>. </a:t>
            </a:r>
          </a:p>
          <a:p>
            <a:pPr>
              <a:buFont typeface="Arial" pitchFamily="34" charset="0"/>
              <a:buChar char="•"/>
            </a:pPr>
            <a:r>
              <a:rPr lang="en-US" altLang="ko-KR" dirty="0" smtClean="0">
                <a:solidFill>
                  <a:schemeClr val="tx1"/>
                </a:solidFill>
              </a:rPr>
              <a:t>Thus</a:t>
            </a:r>
            <a:r>
              <a:rPr lang="en-US" altLang="ko-KR" dirty="0">
                <a:solidFill>
                  <a:schemeClr val="tx1"/>
                </a:solidFill>
              </a:rPr>
              <a:t>, </a:t>
            </a:r>
            <a:r>
              <a:rPr lang="en-US" altLang="ko-KR" u="sng" dirty="0">
                <a:solidFill>
                  <a:schemeClr val="tx1"/>
                </a:solidFill>
              </a:rPr>
              <a:t>glucocorticoids</a:t>
            </a:r>
            <a:r>
              <a:rPr lang="en-US" altLang="ko-KR" dirty="0">
                <a:solidFill>
                  <a:schemeClr val="tx1"/>
                </a:solidFill>
              </a:rPr>
              <a:t> should only be considered in patients </a:t>
            </a:r>
            <a:r>
              <a:rPr lang="en-US" altLang="ko-KR" u="sng" dirty="0">
                <a:solidFill>
                  <a:schemeClr val="tx1"/>
                </a:solidFill>
              </a:rPr>
              <a:t>with septic shock </a:t>
            </a:r>
            <a:r>
              <a:rPr lang="en-US" altLang="ko-KR" dirty="0">
                <a:solidFill>
                  <a:schemeClr val="tx1"/>
                </a:solidFill>
              </a:rPr>
              <a:t>and suspected adrenal insufficiency requiring vasopressors</a:t>
            </a:r>
            <a:r>
              <a:rPr lang="en-US" altLang="ko-KR" dirty="0" smtClean="0">
                <a:solidFill>
                  <a:schemeClr val="tx1"/>
                </a:solidFill>
              </a:rPr>
              <a:t>.</a:t>
            </a:r>
          </a:p>
          <a:p>
            <a:pPr marL="0" indent="0">
              <a:buNone/>
            </a:pPr>
            <a:endParaRPr lang="en-US" altLang="ko-KR" dirty="0"/>
          </a:p>
          <a:p>
            <a:pPr marL="0" indent="0">
              <a:buNone/>
            </a:pPr>
            <a:endParaRPr lang="en-US" altLang="ko-KR" dirty="0"/>
          </a:p>
          <a:p>
            <a:pPr marL="0" indent="0">
              <a:buNone/>
            </a:pPr>
            <a:endParaRPr lang="en-US" altLang="ko-KR" dirty="0"/>
          </a:p>
          <a:p>
            <a:pPr marL="0" indent="0">
              <a:buNone/>
            </a:pPr>
            <a:endParaRPr lang="en-US" altLang="ko-KR" dirty="0" smtClean="0"/>
          </a:p>
          <a:p>
            <a:pPr marL="0" indent="0">
              <a:buNone/>
            </a:pPr>
            <a:endParaRPr lang="en-US" altLang="ko-KR" dirty="0"/>
          </a:p>
          <a:p>
            <a:pPr marL="0" indent="0">
              <a:buNone/>
            </a:pPr>
            <a:endParaRPr lang="en-US" altLang="ko-KR" dirty="0"/>
          </a:p>
          <a:p>
            <a:pPr marL="0" indent="0">
              <a:buNone/>
            </a:pPr>
            <a:endParaRPr lang="en-US" altLang="ko-KR" dirty="0"/>
          </a:p>
          <a:p>
            <a:pPr marL="0" indent="0">
              <a:buNone/>
            </a:pPr>
            <a:endParaRPr lang="en-US" altLang="ko-KR" dirty="0"/>
          </a:p>
          <a:p>
            <a:pPr marL="0" indent="0">
              <a:buNone/>
            </a:pPr>
            <a:r>
              <a:rPr lang="en-US" altLang="ko-KR" dirty="0" smtClean="0"/>
              <a:t> </a:t>
            </a:r>
            <a:endParaRPr lang="ko-KR" altLang="en-US" dirty="0"/>
          </a:p>
        </p:txBody>
      </p:sp>
    </p:spTree>
    <p:extLst>
      <p:ext uri="{BB962C8B-B14F-4D97-AF65-F5344CB8AC3E}">
        <p14:creationId xmlns:p14="http://schemas.microsoft.com/office/powerpoint/2010/main" val="412200709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
            </a:r>
            <a:br>
              <a:rPr lang="en-US" altLang="ko-KR" dirty="0" smtClean="0"/>
            </a:br>
            <a:r>
              <a:rPr lang="en-US" altLang="ko-KR" dirty="0"/>
              <a:t/>
            </a:r>
            <a:br>
              <a:rPr lang="en-US" altLang="ko-KR" dirty="0"/>
            </a:br>
            <a:r>
              <a:rPr lang="en-US" altLang="ko-KR" dirty="0"/>
              <a:t/>
            </a:r>
            <a:br>
              <a:rPr lang="en-US" altLang="ko-KR" dirty="0"/>
            </a:br>
            <a:r>
              <a:rPr lang="en-US" altLang="ko-KR" dirty="0" smtClean="0"/>
              <a:t>Treatment</a:t>
            </a:r>
            <a:r>
              <a:rPr lang="en-US" altLang="ko-KR" dirty="0"/>
              <a:t/>
            </a:r>
            <a:br>
              <a:rPr lang="en-US" altLang="ko-KR" dirty="0"/>
            </a:br>
            <a:r>
              <a:rPr lang="en-US" altLang="ko-KR" dirty="0"/>
              <a:t/>
            </a:r>
            <a:br>
              <a:rPr lang="en-US" altLang="ko-KR" dirty="0"/>
            </a:br>
            <a:r>
              <a:rPr lang="en-US" altLang="ko-KR" dirty="0"/>
              <a:t/>
            </a:r>
            <a:br>
              <a:rPr lang="en-US" altLang="ko-KR" dirty="0"/>
            </a:br>
            <a:endParaRPr lang="ko-KR" altLang="en-US" dirty="0"/>
          </a:p>
        </p:txBody>
      </p:sp>
      <p:sp>
        <p:nvSpPr>
          <p:cNvPr id="4" name="내용 개체 틀 3"/>
          <p:cNvSpPr>
            <a:spLocks noGrp="1"/>
          </p:cNvSpPr>
          <p:nvPr>
            <p:ph idx="1"/>
          </p:nvPr>
        </p:nvSpPr>
        <p:spPr>
          <a:xfrm>
            <a:off x="467544" y="1484784"/>
            <a:ext cx="8229600" cy="5184576"/>
          </a:xfrm>
        </p:spPr>
        <p:txBody>
          <a:bodyPr/>
          <a:lstStyle/>
          <a:p>
            <a:pPr>
              <a:buFont typeface="Arial" pitchFamily="34" charset="0"/>
              <a:buChar char="•"/>
            </a:pPr>
            <a:r>
              <a:rPr lang="en-US" altLang="ko-KR" u="sng" dirty="0" smtClean="0">
                <a:solidFill>
                  <a:schemeClr val="tx1"/>
                </a:solidFill>
              </a:rPr>
              <a:t>Antibiotic </a:t>
            </a:r>
            <a:r>
              <a:rPr lang="en-US" altLang="ko-KR" u="sng" dirty="0">
                <a:solidFill>
                  <a:schemeClr val="tx1"/>
                </a:solidFill>
              </a:rPr>
              <a:t>chemoprophylaxis should not be used</a:t>
            </a:r>
            <a:r>
              <a:rPr lang="en-US" altLang="ko-KR" dirty="0">
                <a:solidFill>
                  <a:schemeClr val="tx1"/>
                </a:solidFill>
              </a:rPr>
              <a:t>, although patients with pneumonia should be treated initially according to published guidelines until a diagnosis is established </a:t>
            </a:r>
            <a:r>
              <a:rPr lang="en-US" altLang="ko-KR" dirty="0" smtClean="0">
                <a:solidFill>
                  <a:schemeClr val="tx1"/>
                </a:solidFill>
              </a:rPr>
              <a:t>.</a:t>
            </a:r>
          </a:p>
          <a:p>
            <a:pPr>
              <a:buFont typeface="Arial" pitchFamily="34" charset="0"/>
              <a:buChar char="•"/>
            </a:pPr>
            <a:r>
              <a:rPr lang="en-US" altLang="ko-KR" dirty="0" smtClean="0">
                <a:solidFill>
                  <a:schemeClr val="tx1"/>
                </a:solidFill>
              </a:rPr>
              <a:t>Studies </a:t>
            </a:r>
            <a:r>
              <a:rPr lang="en-US" altLang="ko-KR" dirty="0">
                <a:solidFill>
                  <a:schemeClr val="tx1"/>
                </a:solidFill>
              </a:rPr>
              <a:t>in ferrets found </a:t>
            </a:r>
            <a:r>
              <a:rPr lang="en-US" altLang="ko-KR" u="sng" dirty="0" err="1">
                <a:solidFill>
                  <a:schemeClr val="tx1"/>
                </a:solidFill>
              </a:rPr>
              <a:t>zanamivir</a:t>
            </a:r>
            <a:r>
              <a:rPr lang="en-US" altLang="ko-KR" dirty="0">
                <a:solidFill>
                  <a:schemeClr val="tx1"/>
                </a:solidFill>
              </a:rPr>
              <a:t> reduced viral titers of </a:t>
            </a:r>
            <a:r>
              <a:rPr lang="en-US" altLang="ko-KR" dirty="0" err="1">
                <a:solidFill>
                  <a:schemeClr val="tx1"/>
                </a:solidFill>
              </a:rPr>
              <a:t>oseltamivir</a:t>
            </a:r>
            <a:r>
              <a:rPr lang="en-US" altLang="ko-KR" dirty="0">
                <a:solidFill>
                  <a:schemeClr val="tx1"/>
                </a:solidFill>
              </a:rPr>
              <a:t> sensitive and resistant virus.</a:t>
            </a:r>
          </a:p>
          <a:p>
            <a:pPr marL="0" indent="0">
              <a:buNone/>
            </a:pPr>
            <a:endParaRPr lang="en-US" altLang="ko-KR" dirty="0"/>
          </a:p>
          <a:p>
            <a:pPr marL="0" indent="0">
              <a:buNone/>
            </a:pPr>
            <a:endParaRPr lang="en-US" altLang="ko-KR" dirty="0"/>
          </a:p>
          <a:p>
            <a:pPr marL="0" indent="0">
              <a:buNone/>
            </a:pPr>
            <a:endParaRPr lang="en-US" altLang="ko-KR" dirty="0"/>
          </a:p>
          <a:p>
            <a:pPr marL="0" indent="0">
              <a:buNone/>
            </a:pPr>
            <a:endParaRPr lang="en-US" altLang="ko-KR" dirty="0"/>
          </a:p>
          <a:p>
            <a:pPr marL="0" indent="0">
              <a:buNone/>
            </a:pPr>
            <a:endParaRPr lang="en-US" altLang="ko-KR" dirty="0" smtClean="0"/>
          </a:p>
          <a:p>
            <a:pPr marL="0" indent="0">
              <a:buNone/>
            </a:pPr>
            <a:endParaRPr lang="en-US" altLang="ko-KR" dirty="0"/>
          </a:p>
          <a:p>
            <a:pPr marL="0" indent="0">
              <a:buNone/>
            </a:pPr>
            <a:endParaRPr lang="en-US" altLang="ko-KR" dirty="0"/>
          </a:p>
          <a:p>
            <a:pPr marL="0" indent="0">
              <a:buNone/>
            </a:pPr>
            <a:endParaRPr lang="en-US" altLang="ko-KR" dirty="0"/>
          </a:p>
          <a:p>
            <a:pPr marL="0" indent="0">
              <a:buNone/>
            </a:pPr>
            <a:endParaRPr lang="en-US" altLang="ko-KR" dirty="0"/>
          </a:p>
          <a:p>
            <a:pPr marL="0" indent="0">
              <a:buNone/>
            </a:pPr>
            <a:r>
              <a:rPr lang="en-US" altLang="ko-KR" dirty="0" smtClean="0"/>
              <a:t> </a:t>
            </a:r>
            <a:endParaRPr lang="ko-KR" altLang="en-US" dirty="0"/>
          </a:p>
        </p:txBody>
      </p:sp>
    </p:spTree>
    <p:extLst>
      <p:ext uri="{BB962C8B-B14F-4D97-AF65-F5344CB8AC3E}">
        <p14:creationId xmlns:p14="http://schemas.microsoft.com/office/powerpoint/2010/main" val="267222585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
            </a:r>
            <a:br>
              <a:rPr lang="en-US" altLang="ko-KR" dirty="0" smtClean="0"/>
            </a:br>
            <a:r>
              <a:rPr lang="en-US" altLang="ko-KR" dirty="0"/>
              <a:t/>
            </a:r>
            <a:br>
              <a:rPr lang="en-US" altLang="ko-KR" dirty="0"/>
            </a:br>
            <a:r>
              <a:rPr lang="en-US" altLang="ko-KR" dirty="0"/>
              <a:t/>
            </a:r>
            <a:br>
              <a:rPr lang="en-US" altLang="ko-KR" dirty="0"/>
            </a:br>
            <a:r>
              <a:rPr lang="en-US" altLang="ko-KR" dirty="0" smtClean="0"/>
              <a:t>Prevention</a:t>
            </a:r>
            <a:r>
              <a:rPr lang="en-US" altLang="ko-KR" dirty="0"/>
              <a:t/>
            </a:r>
            <a:br>
              <a:rPr lang="en-US" altLang="ko-KR" dirty="0"/>
            </a:br>
            <a:r>
              <a:rPr lang="en-US" altLang="ko-KR" dirty="0"/>
              <a:t/>
            </a:r>
            <a:br>
              <a:rPr lang="en-US" altLang="ko-KR" dirty="0"/>
            </a:br>
            <a:r>
              <a:rPr lang="en-US" altLang="ko-KR" dirty="0"/>
              <a:t/>
            </a:r>
            <a:br>
              <a:rPr lang="en-US" altLang="ko-KR" dirty="0"/>
            </a:br>
            <a:endParaRPr lang="ko-KR" altLang="en-US" dirty="0"/>
          </a:p>
        </p:txBody>
      </p:sp>
      <p:sp>
        <p:nvSpPr>
          <p:cNvPr id="4" name="내용 개체 틀 3"/>
          <p:cNvSpPr>
            <a:spLocks noGrp="1"/>
          </p:cNvSpPr>
          <p:nvPr>
            <p:ph idx="1"/>
          </p:nvPr>
        </p:nvSpPr>
        <p:spPr>
          <a:xfrm>
            <a:off x="467544" y="1484784"/>
            <a:ext cx="8229600" cy="5184576"/>
          </a:xfrm>
        </p:spPr>
        <p:txBody>
          <a:bodyPr/>
          <a:lstStyle/>
          <a:p>
            <a:pPr marL="0" indent="0">
              <a:buNone/>
            </a:pPr>
            <a:r>
              <a:rPr lang="en-US" altLang="ko-KR" dirty="0" err="1" smtClean="0">
                <a:solidFill>
                  <a:schemeClr val="tx1"/>
                </a:solidFill>
              </a:rPr>
              <a:t>Postexposure</a:t>
            </a:r>
            <a:r>
              <a:rPr lang="en-US" altLang="ko-KR" dirty="0" smtClean="0">
                <a:solidFill>
                  <a:schemeClr val="tx1"/>
                </a:solidFill>
              </a:rPr>
              <a:t> </a:t>
            </a:r>
            <a:r>
              <a:rPr lang="en-US" altLang="ko-KR" dirty="0">
                <a:solidFill>
                  <a:schemeClr val="tx1"/>
                </a:solidFill>
              </a:rPr>
              <a:t>prophylaxis </a:t>
            </a:r>
            <a:r>
              <a:rPr lang="en-US" altLang="ko-KR" dirty="0" smtClean="0">
                <a:solidFill>
                  <a:schemeClr val="tx1"/>
                </a:solidFill>
              </a:rPr>
              <a:t>:</a:t>
            </a:r>
          </a:p>
          <a:p>
            <a:pPr marL="0" indent="0">
              <a:buNone/>
            </a:pPr>
            <a:r>
              <a:rPr lang="en-US" altLang="ko-KR" dirty="0" smtClean="0">
                <a:solidFill>
                  <a:schemeClr val="tx1"/>
                </a:solidFill>
              </a:rPr>
              <a:t>The WHO </a:t>
            </a:r>
            <a:r>
              <a:rPr lang="en-US" altLang="ko-KR" dirty="0">
                <a:solidFill>
                  <a:schemeClr val="tx1"/>
                </a:solidFill>
              </a:rPr>
              <a:t>recommends that </a:t>
            </a:r>
            <a:r>
              <a:rPr lang="en-US" altLang="ko-KR" dirty="0">
                <a:solidFill>
                  <a:schemeClr val="tx1"/>
                </a:solidFill>
              </a:rPr>
              <a:t>household</a:t>
            </a:r>
          </a:p>
          <a:p>
            <a:pPr marL="0" indent="0">
              <a:buNone/>
            </a:pPr>
            <a:r>
              <a:rPr lang="en-US" altLang="ko-KR" dirty="0" smtClean="0">
                <a:solidFill>
                  <a:schemeClr val="tx1"/>
                </a:solidFill>
              </a:rPr>
              <a:t>contacts </a:t>
            </a:r>
            <a:r>
              <a:rPr lang="en-US" altLang="ko-KR" dirty="0">
                <a:solidFill>
                  <a:schemeClr val="tx1"/>
                </a:solidFill>
              </a:rPr>
              <a:t>of patients with avian </a:t>
            </a:r>
            <a:r>
              <a:rPr lang="en-US" altLang="ko-KR" dirty="0" smtClean="0">
                <a:solidFill>
                  <a:schemeClr val="tx1"/>
                </a:solidFill>
              </a:rPr>
              <a:t>influenza(H5N1) </a:t>
            </a:r>
            <a:r>
              <a:rPr lang="en-US" altLang="ko-KR" dirty="0">
                <a:solidFill>
                  <a:schemeClr val="tx1"/>
                </a:solidFill>
              </a:rPr>
              <a:t>should receive </a:t>
            </a:r>
            <a:r>
              <a:rPr lang="en-US" altLang="ko-KR" u="sng" dirty="0" err="1">
                <a:solidFill>
                  <a:schemeClr val="tx1"/>
                </a:solidFill>
              </a:rPr>
              <a:t>postexposure</a:t>
            </a:r>
            <a:r>
              <a:rPr lang="en-US" altLang="ko-KR" u="sng" dirty="0">
                <a:solidFill>
                  <a:schemeClr val="tx1"/>
                </a:solidFill>
              </a:rPr>
              <a:t> prophylaxis </a:t>
            </a:r>
            <a:r>
              <a:rPr lang="en-US" altLang="ko-KR" dirty="0">
                <a:solidFill>
                  <a:schemeClr val="tx1"/>
                </a:solidFill>
              </a:rPr>
              <a:t>with </a:t>
            </a:r>
            <a:r>
              <a:rPr lang="en-US" altLang="ko-KR" u="sng" dirty="0">
                <a:solidFill>
                  <a:schemeClr val="tx1"/>
                </a:solidFill>
              </a:rPr>
              <a:t>75 mg of </a:t>
            </a:r>
            <a:r>
              <a:rPr lang="en-US" altLang="ko-KR" u="sng" dirty="0" err="1">
                <a:solidFill>
                  <a:schemeClr val="tx1"/>
                </a:solidFill>
              </a:rPr>
              <a:t>oseltamivir</a:t>
            </a:r>
            <a:r>
              <a:rPr lang="en-US" altLang="ko-KR" u="sng" dirty="0">
                <a:solidFill>
                  <a:schemeClr val="tx1"/>
                </a:solidFill>
              </a:rPr>
              <a:t> once daily </a:t>
            </a:r>
            <a:r>
              <a:rPr lang="en-US" altLang="ko-KR" u="sng">
                <a:solidFill>
                  <a:schemeClr val="tx1"/>
                </a:solidFill>
              </a:rPr>
              <a:t>for </a:t>
            </a:r>
            <a:r>
              <a:rPr lang="en-US" altLang="ko-KR" u="sng" smtClean="0">
                <a:solidFill>
                  <a:schemeClr val="tx1"/>
                </a:solidFill>
              </a:rPr>
              <a:t>7 </a:t>
            </a:r>
            <a:r>
              <a:rPr lang="en-US" altLang="ko-KR" u="sng" dirty="0" smtClean="0">
                <a:solidFill>
                  <a:schemeClr val="tx1"/>
                </a:solidFill>
              </a:rPr>
              <a:t>to 10 days. </a:t>
            </a:r>
            <a:endParaRPr lang="en-US" altLang="ko-KR" u="sng" dirty="0"/>
          </a:p>
          <a:p>
            <a:pPr marL="0" indent="0">
              <a:buNone/>
            </a:pPr>
            <a:endParaRPr lang="en-US" altLang="ko-KR" dirty="0"/>
          </a:p>
          <a:p>
            <a:pPr marL="0" indent="0">
              <a:buNone/>
            </a:pPr>
            <a:endParaRPr lang="en-US" altLang="ko-KR" dirty="0" smtClean="0"/>
          </a:p>
          <a:p>
            <a:pPr marL="0" indent="0">
              <a:buNone/>
            </a:pPr>
            <a:endParaRPr lang="en-US" altLang="ko-KR" dirty="0"/>
          </a:p>
          <a:p>
            <a:pPr marL="0" indent="0">
              <a:buNone/>
            </a:pPr>
            <a:endParaRPr lang="en-US" altLang="ko-KR" dirty="0"/>
          </a:p>
          <a:p>
            <a:pPr marL="0" indent="0">
              <a:buNone/>
            </a:pPr>
            <a:endParaRPr lang="en-US" altLang="ko-KR" dirty="0"/>
          </a:p>
          <a:p>
            <a:pPr marL="0" indent="0">
              <a:buNone/>
            </a:pPr>
            <a:endParaRPr lang="en-US" altLang="ko-KR" dirty="0"/>
          </a:p>
          <a:p>
            <a:pPr marL="0" indent="0">
              <a:buNone/>
            </a:pPr>
            <a:r>
              <a:rPr lang="en-US" altLang="ko-KR" dirty="0" smtClean="0"/>
              <a:t> </a:t>
            </a:r>
            <a:endParaRPr lang="ko-KR" altLang="en-US" dirty="0"/>
          </a:p>
        </p:txBody>
      </p:sp>
    </p:spTree>
    <p:extLst>
      <p:ext uri="{BB962C8B-B14F-4D97-AF65-F5344CB8AC3E}">
        <p14:creationId xmlns:p14="http://schemas.microsoft.com/office/powerpoint/2010/main" val="102531475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
            </a:r>
            <a:br>
              <a:rPr lang="en-US" altLang="ko-KR" dirty="0" smtClean="0"/>
            </a:br>
            <a:r>
              <a:rPr lang="en-US" altLang="ko-KR" dirty="0"/>
              <a:t/>
            </a:r>
            <a:br>
              <a:rPr lang="en-US" altLang="ko-KR" dirty="0"/>
            </a:br>
            <a:r>
              <a:rPr lang="en-US" altLang="ko-KR" dirty="0"/>
              <a:t/>
            </a:r>
            <a:br>
              <a:rPr lang="en-US" altLang="ko-KR" dirty="0"/>
            </a:br>
            <a:r>
              <a:rPr lang="en-US" altLang="ko-KR" dirty="0" smtClean="0"/>
              <a:t>Prevention</a:t>
            </a:r>
            <a:r>
              <a:rPr lang="en-US" altLang="ko-KR" dirty="0"/>
              <a:t/>
            </a:r>
            <a:br>
              <a:rPr lang="en-US" altLang="ko-KR" dirty="0"/>
            </a:br>
            <a:r>
              <a:rPr lang="en-US" altLang="ko-KR" dirty="0"/>
              <a:t/>
            </a:r>
            <a:br>
              <a:rPr lang="en-US" altLang="ko-KR" dirty="0"/>
            </a:br>
            <a:r>
              <a:rPr lang="en-US" altLang="ko-KR" dirty="0"/>
              <a:t/>
            </a:r>
            <a:br>
              <a:rPr lang="en-US" altLang="ko-KR" dirty="0"/>
            </a:br>
            <a:endParaRPr lang="ko-KR" altLang="en-US" dirty="0"/>
          </a:p>
        </p:txBody>
      </p:sp>
      <p:sp>
        <p:nvSpPr>
          <p:cNvPr id="4" name="내용 개체 틀 3"/>
          <p:cNvSpPr>
            <a:spLocks noGrp="1"/>
          </p:cNvSpPr>
          <p:nvPr>
            <p:ph idx="1"/>
          </p:nvPr>
        </p:nvSpPr>
        <p:spPr>
          <a:xfrm>
            <a:off x="590872" y="1556792"/>
            <a:ext cx="8229600" cy="5184576"/>
          </a:xfrm>
        </p:spPr>
        <p:txBody>
          <a:bodyPr/>
          <a:lstStyle/>
          <a:p>
            <a:pPr>
              <a:buFont typeface="Arial" pitchFamily="34" charset="0"/>
              <a:buChar char="•"/>
            </a:pPr>
            <a:r>
              <a:rPr lang="en-US" altLang="ko-KR" dirty="0">
                <a:solidFill>
                  <a:schemeClr val="tx1"/>
                </a:solidFill>
              </a:rPr>
              <a:t>The Centers for Disease Control and Prevention </a:t>
            </a:r>
            <a:r>
              <a:rPr lang="en-US" altLang="ko-KR" u="sng" dirty="0">
                <a:solidFill>
                  <a:schemeClr val="tx1"/>
                </a:solidFill>
              </a:rPr>
              <a:t>has not recommended</a:t>
            </a:r>
            <a:r>
              <a:rPr lang="en-US" altLang="ko-KR" dirty="0">
                <a:solidFill>
                  <a:schemeClr val="tx1"/>
                </a:solidFill>
              </a:rPr>
              <a:t> that the general public </a:t>
            </a:r>
            <a:r>
              <a:rPr lang="en-US" altLang="ko-KR" u="sng" dirty="0">
                <a:solidFill>
                  <a:schemeClr val="tx1"/>
                </a:solidFill>
              </a:rPr>
              <a:t>avoid travel </a:t>
            </a:r>
            <a:r>
              <a:rPr lang="en-US" altLang="ko-KR" dirty="0">
                <a:solidFill>
                  <a:schemeClr val="tx1"/>
                </a:solidFill>
              </a:rPr>
              <a:t>to any particular area with documented cases of avian influenza. </a:t>
            </a:r>
            <a:endParaRPr lang="en-US" altLang="ko-KR" dirty="0" smtClean="0">
              <a:solidFill>
                <a:schemeClr val="tx1"/>
              </a:solidFill>
            </a:endParaRPr>
          </a:p>
          <a:p>
            <a:pPr>
              <a:buFont typeface="Arial" pitchFamily="34" charset="0"/>
              <a:buChar char="•"/>
            </a:pPr>
            <a:r>
              <a:rPr lang="en-US" altLang="ko-KR" u="sng" dirty="0" smtClean="0">
                <a:solidFill>
                  <a:schemeClr val="tx1"/>
                </a:solidFill>
              </a:rPr>
              <a:t>Travelers </a:t>
            </a:r>
            <a:r>
              <a:rPr lang="en-US" altLang="ko-KR" u="sng" dirty="0">
                <a:solidFill>
                  <a:schemeClr val="tx1"/>
                </a:solidFill>
              </a:rPr>
              <a:t>can check the latest bulletins on the CDC website (www.cdc.gov/travel) prior to departure</a:t>
            </a:r>
            <a:r>
              <a:rPr lang="en-US" altLang="ko-KR" u="sng" dirty="0" smtClean="0"/>
              <a:t>.</a:t>
            </a:r>
            <a:endParaRPr lang="en-US" altLang="ko-KR" u="sng" dirty="0"/>
          </a:p>
          <a:p>
            <a:pPr marL="0" indent="0">
              <a:buNone/>
            </a:pPr>
            <a:endParaRPr lang="en-US" altLang="ko-KR" dirty="0"/>
          </a:p>
          <a:p>
            <a:pPr marL="0" indent="0">
              <a:buNone/>
            </a:pPr>
            <a:endParaRPr lang="en-US" altLang="ko-KR" dirty="0"/>
          </a:p>
          <a:p>
            <a:pPr marL="0" indent="0">
              <a:buNone/>
            </a:pPr>
            <a:endParaRPr lang="en-US" altLang="ko-KR" dirty="0" smtClean="0"/>
          </a:p>
          <a:p>
            <a:pPr marL="0" indent="0">
              <a:buNone/>
            </a:pPr>
            <a:endParaRPr lang="en-US" altLang="ko-KR" dirty="0"/>
          </a:p>
          <a:p>
            <a:pPr marL="0" indent="0">
              <a:buNone/>
            </a:pPr>
            <a:endParaRPr lang="en-US" altLang="ko-KR" dirty="0"/>
          </a:p>
          <a:p>
            <a:pPr marL="0" indent="0">
              <a:buNone/>
            </a:pPr>
            <a:endParaRPr lang="en-US" altLang="ko-KR" dirty="0"/>
          </a:p>
          <a:p>
            <a:pPr marL="0" indent="0">
              <a:buNone/>
            </a:pPr>
            <a:endParaRPr lang="en-US" altLang="ko-KR" dirty="0"/>
          </a:p>
          <a:p>
            <a:pPr marL="0" indent="0">
              <a:buNone/>
            </a:pPr>
            <a:r>
              <a:rPr lang="en-US" altLang="ko-KR" dirty="0" smtClean="0"/>
              <a:t> </a:t>
            </a:r>
            <a:endParaRPr lang="ko-KR" altLang="en-US" dirty="0"/>
          </a:p>
        </p:txBody>
      </p:sp>
    </p:spTree>
    <p:extLst>
      <p:ext uri="{BB962C8B-B14F-4D97-AF65-F5344CB8AC3E}">
        <p14:creationId xmlns:p14="http://schemas.microsoft.com/office/powerpoint/2010/main" val="102531475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
            </a:r>
            <a:br>
              <a:rPr lang="en-US" altLang="ko-KR" dirty="0" smtClean="0"/>
            </a:br>
            <a:r>
              <a:rPr lang="en-US" altLang="ko-KR" dirty="0"/>
              <a:t/>
            </a:r>
            <a:br>
              <a:rPr lang="en-US" altLang="ko-KR" dirty="0"/>
            </a:br>
            <a:r>
              <a:rPr lang="en-US" altLang="ko-KR" dirty="0"/>
              <a:t/>
            </a:r>
            <a:br>
              <a:rPr lang="en-US" altLang="ko-KR" dirty="0"/>
            </a:br>
            <a:r>
              <a:rPr lang="en-US" altLang="ko-KR" dirty="0" smtClean="0"/>
              <a:t>Prevention</a:t>
            </a:r>
            <a:r>
              <a:rPr lang="en-US" altLang="ko-KR" dirty="0"/>
              <a:t/>
            </a:r>
            <a:br>
              <a:rPr lang="en-US" altLang="ko-KR" dirty="0"/>
            </a:br>
            <a:r>
              <a:rPr lang="en-US" altLang="ko-KR" dirty="0"/>
              <a:t/>
            </a:r>
            <a:br>
              <a:rPr lang="en-US" altLang="ko-KR" dirty="0"/>
            </a:br>
            <a:r>
              <a:rPr lang="en-US" altLang="ko-KR" dirty="0"/>
              <a:t/>
            </a:r>
            <a:br>
              <a:rPr lang="en-US" altLang="ko-KR" dirty="0"/>
            </a:br>
            <a:endParaRPr lang="ko-KR" altLang="en-US" dirty="0"/>
          </a:p>
        </p:txBody>
      </p:sp>
      <p:sp>
        <p:nvSpPr>
          <p:cNvPr id="4" name="내용 개체 틀 3"/>
          <p:cNvSpPr>
            <a:spLocks noGrp="1"/>
          </p:cNvSpPr>
          <p:nvPr>
            <p:ph idx="1"/>
          </p:nvPr>
        </p:nvSpPr>
        <p:spPr>
          <a:xfrm>
            <a:off x="467544" y="1484784"/>
            <a:ext cx="8229600" cy="5184576"/>
          </a:xfrm>
        </p:spPr>
        <p:txBody>
          <a:bodyPr/>
          <a:lstStyle/>
          <a:p>
            <a:pPr>
              <a:buFont typeface="Arial" pitchFamily="34" charset="0"/>
              <a:buChar char="•"/>
            </a:pPr>
            <a:r>
              <a:rPr lang="en-US" altLang="ko-KR" u="sng" dirty="0" smtClean="0">
                <a:solidFill>
                  <a:schemeClr val="tx1"/>
                </a:solidFill>
              </a:rPr>
              <a:t>Vaccination</a:t>
            </a:r>
            <a:r>
              <a:rPr lang="en-US" altLang="ko-KR" dirty="0" smtClean="0">
                <a:solidFill>
                  <a:schemeClr val="tx1"/>
                </a:solidFill>
              </a:rPr>
              <a:t>: </a:t>
            </a:r>
            <a:r>
              <a:rPr lang="en-US" altLang="ko-KR" dirty="0">
                <a:solidFill>
                  <a:schemeClr val="tx1"/>
                </a:solidFill>
              </a:rPr>
              <a:t>non-</a:t>
            </a:r>
            <a:r>
              <a:rPr lang="en-US" altLang="ko-KR" dirty="0" err="1">
                <a:solidFill>
                  <a:schemeClr val="tx1"/>
                </a:solidFill>
              </a:rPr>
              <a:t>adjuvanted</a:t>
            </a:r>
            <a:r>
              <a:rPr lang="en-US" altLang="ko-KR" dirty="0">
                <a:solidFill>
                  <a:schemeClr val="tx1"/>
                </a:solidFill>
              </a:rPr>
              <a:t> </a:t>
            </a:r>
            <a:r>
              <a:rPr lang="en-US" altLang="ko-KR" dirty="0" err="1">
                <a:solidFill>
                  <a:schemeClr val="tx1"/>
                </a:solidFill>
              </a:rPr>
              <a:t>subvirion</a:t>
            </a:r>
            <a:r>
              <a:rPr lang="en-US" altLang="ko-KR" dirty="0">
                <a:solidFill>
                  <a:schemeClr val="tx1"/>
                </a:solidFill>
              </a:rPr>
              <a:t> H5N1 influenza vaccine was approved by the </a:t>
            </a:r>
            <a:r>
              <a:rPr lang="en-US" altLang="ko-KR" u="sng" dirty="0">
                <a:solidFill>
                  <a:schemeClr val="tx1"/>
                </a:solidFill>
              </a:rPr>
              <a:t>United States </a:t>
            </a:r>
            <a:r>
              <a:rPr lang="en-US" altLang="ko-KR" u="sng" dirty="0" smtClean="0">
                <a:solidFill>
                  <a:schemeClr val="tx1"/>
                </a:solidFill>
              </a:rPr>
              <a:t>FDA </a:t>
            </a:r>
            <a:r>
              <a:rPr lang="en-US" altLang="ko-KR" u="sng" dirty="0">
                <a:solidFill>
                  <a:schemeClr val="tx1"/>
                </a:solidFill>
              </a:rPr>
              <a:t>in April 2007 </a:t>
            </a:r>
            <a:r>
              <a:rPr lang="en-US" altLang="ko-KR" dirty="0" smtClean="0">
                <a:solidFill>
                  <a:schemeClr val="tx1"/>
                </a:solidFill>
              </a:rPr>
              <a:t>. </a:t>
            </a:r>
          </a:p>
          <a:p>
            <a:pPr>
              <a:buFont typeface="Arial" pitchFamily="34" charset="0"/>
              <a:buChar char="•"/>
            </a:pPr>
            <a:r>
              <a:rPr lang="en-US" altLang="ko-KR" dirty="0" smtClean="0">
                <a:solidFill>
                  <a:schemeClr val="tx1"/>
                </a:solidFill>
              </a:rPr>
              <a:t>An </a:t>
            </a:r>
            <a:r>
              <a:rPr lang="en-US" altLang="ko-KR" dirty="0">
                <a:solidFill>
                  <a:schemeClr val="tx1"/>
                </a:solidFill>
              </a:rPr>
              <a:t>oil-in-water emulsion-</a:t>
            </a:r>
            <a:r>
              <a:rPr lang="en-US" altLang="ko-KR" dirty="0" err="1">
                <a:solidFill>
                  <a:schemeClr val="tx1"/>
                </a:solidFill>
              </a:rPr>
              <a:t>adjuvanted</a:t>
            </a:r>
            <a:r>
              <a:rPr lang="en-US" altLang="ko-KR" dirty="0">
                <a:solidFill>
                  <a:schemeClr val="tx1"/>
                </a:solidFill>
              </a:rPr>
              <a:t> </a:t>
            </a:r>
            <a:r>
              <a:rPr lang="en-US" altLang="ko-KR" dirty="0" err="1">
                <a:solidFill>
                  <a:schemeClr val="tx1"/>
                </a:solidFill>
              </a:rPr>
              <a:t>subvirion</a:t>
            </a:r>
            <a:r>
              <a:rPr lang="en-US" altLang="ko-KR" dirty="0">
                <a:solidFill>
                  <a:schemeClr val="tx1"/>
                </a:solidFill>
              </a:rPr>
              <a:t> H5N1 vaccine was approved for pre-pandemic use by the European Union in 2008</a:t>
            </a:r>
          </a:p>
          <a:p>
            <a:pPr marL="0" indent="0">
              <a:buNone/>
            </a:pPr>
            <a:endParaRPr lang="en-US" altLang="ko-KR" dirty="0"/>
          </a:p>
          <a:p>
            <a:pPr marL="0" indent="0">
              <a:buNone/>
            </a:pPr>
            <a:endParaRPr lang="en-US" altLang="ko-KR" dirty="0"/>
          </a:p>
          <a:p>
            <a:pPr marL="0" indent="0">
              <a:buNone/>
            </a:pPr>
            <a:endParaRPr lang="en-US" altLang="ko-KR" dirty="0"/>
          </a:p>
          <a:p>
            <a:pPr marL="0" indent="0">
              <a:buNone/>
            </a:pPr>
            <a:endParaRPr lang="en-US" altLang="ko-KR" dirty="0"/>
          </a:p>
          <a:p>
            <a:pPr marL="0" indent="0">
              <a:buNone/>
            </a:pPr>
            <a:endParaRPr lang="en-US" altLang="ko-KR" dirty="0"/>
          </a:p>
          <a:p>
            <a:pPr marL="0" indent="0">
              <a:buNone/>
            </a:pPr>
            <a:endParaRPr lang="en-US" altLang="ko-KR" dirty="0" smtClean="0"/>
          </a:p>
          <a:p>
            <a:pPr marL="0" indent="0">
              <a:buNone/>
            </a:pPr>
            <a:endParaRPr lang="en-US" altLang="ko-KR" dirty="0"/>
          </a:p>
          <a:p>
            <a:pPr marL="0" indent="0">
              <a:buNone/>
            </a:pPr>
            <a:endParaRPr lang="en-US" altLang="ko-KR" dirty="0"/>
          </a:p>
          <a:p>
            <a:pPr marL="0" indent="0">
              <a:buNone/>
            </a:pPr>
            <a:endParaRPr lang="en-US" altLang="ko-KR" dirty="0"/>
          </a:p>
          <a:p>
            <a:pPr marL="0" indent="0">
              <a:buNone/>
            </a:pPr>
            <a:endParaRPr lang="en-US" altLang="ko-KR" dirty="0"/>
          </a:p>
          <a:p>
            <a:pPr marL="0" indent="0">
              <a:buNone/>
            </a:pPr>
            <a:r>
              <a:rPr lang="en-US" altLang="ko-KR" dirty="0" smtClean="0"/>
              <a:t> </a:t>
            </a:r>
            <a:endParaRPr lang="ko-KR" altLang="en-US" dirty="0"/>
          </a:p>
        </p:txBody>
      </p:sp>
    </p:spTree>
    <p:extLst>
      <p:ext uri="{BB962C8B-B14F-4D97-AF65-F5344CB8AC3E}">
        <p14:creationId xmlns:p14="http://schemas.microsoft.com/office/powerpoint/2010/main" val="262367637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735" y="332656"/>
            <a:ext cx="8352928" cy="5328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4008" y="5725244"/>
            <a:ext cx="4104456"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691636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ko-KR" altLang="en-US" sz="2800" b="1" dirty="0" smtClean="0"/>
              <a:t>조류독감</a:t>
            </a:r>
            <a:endParaRPr lang="en-US" altLang="ko-KR" sz="2800" b="1" dirty="0" smtClean="0"/>
          </a:p>
        </p:txBody>
      </p:sp>
      <p:sp>
        <p:nvSpPr>
          <p:cNvPr id="24579" name="Rectangle 3"/>
          <p:cNvSpPr>
            <a:spLocks noGrp="1" noChangeArrowheads="1"/>
          </p:cNvSpPr>
          <p:nvPr>
            <p:ph type="body" idx="1"/>
          </p:nvPr>
        </p:nvSpPr>
        <p:spPr>
          <a:xfrm>
            <a:off x="457200" y="1600200"/>
            <a:ext cx="8229600" cy="4781128"/>
          </a:xfrm>
        </p:spPr>
        <p:txBody>
          <a:bodyPr/>
          <a:lstStyle/>
          <a:p>
            <a:pPr marL="0" indent="0" latinLnBrk="0">
              <a:buNone/>
            </a:pPr>
            <a:r>
              <a:rPr lang="en-US" altLang="ko-KR" sz="1800" dirty="0" smtClean="0">
                <a:solidFill>
                  <a:schemeClr val="tx1"/>
                </a:solidFill>
              </a:rPr>
              <a:t>6) </a:t>
            </a:r>
            <a:r>
              <a:rPr lang="ko-KR" altLang="en-US" sz="1800" dirty="0" smtClean="0">
                <a:solidFill>
                  <a:schemeClr val="tx1"/>
                </a:solidFill>
              </a:rPr>
              <a:t>질병관리본부의 </a:t>
            </a:r>
            <a:r>
              <a:rPr lang="ko-KR" altLang="en-US" sz="1800" dirty="0">
                <a:solidFill>
                  <a:schemeClr val="tx1"/>
                </a:solidFill>
              </a:rPr>
              <a:t>조치내용</a:t>
            </a:r>
          </a:p>
          <a:p>
            <a:pPr marL="0" indent="0" latinLnBrk="0">
              <a:buNone/>
            </a:pPr>
            <a:r>
              <a:rPr lang="ko-KR" altLang="en-US" sz="1800" b="1" dirty="0" smtClean="0">
                <a:solidFill>
                  <a:schemeClr val="tx1"/>
                </a:solidFill>
              </a:rPr>
              <a:t>환자 </a:t>
            </a:r>
            <a:r>
              <a:rPr lang="ko-KR" altLang="en-US" sz="1800" b="1" dirty="0">
                <a:solidFill>
                  <a:schemeClr val="tx1"/>
                </a:solidFill>
              </a:rPr>
              <a:t>감시</a:t>
            </a:r>
            <a:endParaRPr lang="ko-KR" altLang="en-US" sz="1800" dirty="0">
              <a:solidFill>
                <a:schemeClr val="tx1"/>
              </a:solidFill>
            </a:endParaRPr>
          </a:p>
          <a:p>
            <a:pPr marL="0" indent="0" latinLnBrk="0">
              <a:buNone/>
            </a:pPr>
            <a:r>
              <a:rPr lang="ko-KR" altLang="en-US" sz="1800" dirty="0">
                <a:solidFill>
                  <a:schemeClr val="tx1"/>
                </a:solidFill>
              </a:rPr>
              <a:t>운영 시기 </a:t>
            </a:r>
            <a:r>
              <a:rPr lang="en-US" altLang="ko-KR" sz="1800" dirty="0">
                <a:solidFill>
                  <a:schemeClr val="tx1"/>
                </a:solidFill>
              </a:rPr>
              <a:t>: </a:t>
            </a:r>
            <a:r>
              <a:rPr lang="ko-KR" altLang="en-US" sz="1800" dirty="0">
                <a:solidFill>
                  <a:schemeClr val="tx1"/>
                </a:solidFill>
              </a:rPr>
              <a:t>조류독감 발생지역 시</a:t>
            </a:r>
            <a:r>
              <a:rPr lang="en-US" altLang="ko-KR" sz="1800" dirty="0">
                <a:solidFill>
                  <a:schemeClr val="tx1"/>
                </a:solidFill>
              </a:rPr>
              <a:t>, </a:t>
            </a:r>
            <a:r>
              <a:rPr lang="ko-KR" altLang="en-US" sz="1800" dirty="0">
                <a:solidFill>
                  <a:schemeClr val="tx1"/>
                </a:solidFill>
              </a:rPr>
              <a:t>군</a:t>
            </a:r>
            <a:r>
              <a:rPr lang="en-US" altLang="ko-KR" sz="1800" dirty="0">
                <a:solidFill>
                  <a:schemeClr val="tx1"/>
                </a:solidFill>
              </a:rPr>
              <a:t>, </a:t>
            </a:r>
            <a:r>
              <a:rPr lang="ko-KR" altLang="en-US" sz="1800" dirty="0">
                <a:solidFill>
                  <a:schemeClr val="tx1"/>
                </a:solidFill>
              </a:rPr>
              <a:t>구</a:t>
            </a:r>
          </a:p>
          <a:p>
            <a:pPr marL="0" indent="0" latinLnBrk="0">
              <a:buNone/>
            </a:pPr>
            <a:r>
              <a:rPr lang="ko-KR" altLang="en-US" sz="1800" dirty="0">
                <a:solidFill>
                  <a:schemeClr val="tx1"/>
                </a:solidFill>
              </a:rPr>
              <a:t>감시 시기 </a:t>
            </a:r>
            <a:r>
              <a:rPr lang="en-US" altLang="ko-KR" sz="1800" dirty="0">
                <a:solidFill>
                  <a:schemeClr val="tx1"/>
                </a:solidFill>
              </a:rPr>
              <a:t>: </a:t>
            </a:r>
            <a:r>
              <a:rPr lang="ko-KR" altLang="en-US" sz="1800" dirty="0">
                <a:solidFill>
                  <a:schemeClr val="tx1"/>
                </a:solidFill>
              </a:rPr>
              <a:t>조류독감 발생인지일로부터 </a:t>
            </a:r>
            <a:r>
              <a:rPr lang="ko-KR" altLang="en-US" sz="1800" dirty="0" err="1">
                <a:solidFill>
                  <a:schemeClr val="tx1"/>
                </a:solidFill>
              </a:rPr>
              <a:t>종료시까지</a:t>
            </a:r>
            <a:endParaRPr lang="ko-KR" altLang="en-US" sz="1800" dirty="0">
              <a:solidFill>
                <a:schemeClr val="tx1"/>
              </a:solidFill>
            </a:endParaRPr>
          </a:p>
          <a:p>
            <a:pPr marL="0" indent="0" latinLnBrk="0">
              <a:buNone/>
            </a:pPr>
            <a:r>
              <a:rPr lang="ko-KR" altLang="en-US" sz="1800" dirty="0">
                <a:solidFill>
                  <a:schemeClr val="tx1"/>
                </a:solidFill>
              </a:rPr>
              <a:t>감시 대상 </a:t>
            </a:r>
            <a:r>
              <a:rPr lang="en-US" altLang="ko-KR" sz="1800" dirty="0">
                <a:solidFill>
                  <a:schemeClr val="tx1"/>
                </a:solidFill>
              </a:rPr>
              <a:t>: </a:t>
            </a:r>
            <a:r>
              <a:rPr lang="ko-KR" altLang="en-US" sz="1800" dirty="0">
                <a:solidFill>
                  <a:schemeClr val="tx1"/>
                </a:solidFill>
              </a:rPr>
              <a:t>조류독감 위험요인에 폭로된 인플루엔자 </a:t>
            </a:r>
            <a:r>
              <a:rPr lang="ko-KR" altLang="en-US" sz="1800" u="sng" dirty="0" smtClean="0">
                <a:solidFill>
                  <a:schemeClr val="tx1"/>
                </a:solidFill>
              </a:rPr>
              <a:t>의사환자</a:t>
            </a:r>
            <a:r>
              <a:rPr lang="en-US" altLang="ko-KR" sz="1800" u="sng" dirty="0" smtClean="0">
                <a:solidFill>
                  <a:schemeClr val="tx1"/>
                </a:solidFill>
              </a:rPr>
              <a:t>, </a:t>
            </a:r>
            <a:r>
              <a:rPr lang="ko-KR" altLang="en-US" sz="1800" u="sng" dirty="0" err="1">
                <a:solidFill>
                  <a:schemeClr val="tx1"/>
                </a:solidFill>
              </a:rPr>
              <a:t>급성호흡부전증</a:t>
            </a:r>
            <a:r>
              <a:rPr lang="ko-KR" altLang="en-US" sz="1800" u="sng" dirty="0">
                <a:solidFill>
                  <a:schemeClr val="tx1"/>
                </a:solidFill>
              </a:rPr>
              <a:t> 환자</a:t>
            </a:r>
            <a:r>
              <a:rPr lang="en-US" altLang="ko-KR" sz="1800" u="sng" dirty="0">
                <a:solidFill>
                  <a:schemeClr val="tx1"/>
                </a:solidFill>
              </a:rPr>
              <a:t>, </a:t>
            </a:r>
            <a:r>
              <a:rPr lang="ko-KR" altLang="en-US" sz="1800" u="sng" dirty="0" smtClean="0">
                <a:solidFill>
                  <a:schemeClr val="tx1"/>
                </a:solidFill>
              </a:rPr>
              <a:t>원인불명의 </a:t>
            </a:r>
            <a:r>
              <a:rPr lang="ko-KR" altLang="en-US" sz="1800" u="sng" dirty="0">
                <a:solidFill>
                  <a:schemeClr val="tx1"/>
                </a:solidFill>
              </a:rPr>
              <a:t>지역사회 획득 </a:t>
            </a:r>
            <a:r>
              <a:rPr lang="ko-KR" altLang="en-US" sz="1800" u="sng" dirty="0" smtClean="0">
                <a:solidFill>
                  <a:schemeClr val="tx1"/>
                </a:solidFill>
              </a:rPr>
              <a:t>폐렴 환자</a:t>
            </a:r>
            <a:r>
              <a:rPr lang="en-US" altLang="ko-KR" sz="1800" u="sng" dirty="0" smtClean="0">
                <a:solidFill>
                  <a:schemeClr val="tx1"/>
                </a:solidFill>
              </a:rPr>
              <a:t>, </a:t>
            </a:r>
            <a:r>
              <a:rPr lang="ko-KR" altLang="en-US" sz="1800" u="sng" dirty="0" smtClean="0">
                <a:solidFill>
                  <a:schemeClr val="tx1"/>
                </a:solidFill>
              </a:rPr>
              <a:t>호흡기감염으로 </a:t>
            </a:r>
            <a:r>
              <a:rPr lang="ko-KR" altLang="en-US" sz="1800" u="sng" dirty="0">
                <a:solidFill>
                  <a:schemeClr val="tx1"/>
                </a:solidFill>
              </a:rPr>
              <a:t>사망한 </a:t>
            </a:r>
            <a:r>
              <a:rPr lang="ko-KR" altLang="en-US" sz="1800" u="sng" dirty="0" smtClean="0">
                <a:solidFill>
                  <a:schemeClr val="tx1"/>
                </a:solidFill>
              </a:rPr>
              <a:t>환자</a:t>
            </a:r>
            <a:r>
              <a:rPr lang="en-US" altLang="ko-KR" sz="1800" dirty="0" smtClean="0">
                <a:solidFill>
                  <a:schemeClr val="tx1"/>
                </a:solidFill>
              </a:rPr>
              <a:t>.</a:t>
            </a:r>
            <a:endParaRPr lang="ko-KR" altLang="en-US" sz="1800" dirty="0">
              <a:solidFill>
                <a:schemeClr val="tx1"/>
              </a:solidFill>
            </a:endParaRPr>
          </a:p>
          <a:p>
            <a:pPr marL="0" indent="0" latinLnBrk="0">
              <a:buNone/>
            </a:pPr>
            <a:endParaRPr lang="en-US" altLang="ko-KR" sz="1800" b="1" dirty="0" smtClean="0">
              <a:solidFill>
                <a:schemeClr val="tx1"/>
              </a:solidFill>
            </a:endParaRPr>
          </a:p>
          <a:p>
            <a:pPr marL="0" indent="0" latinLnBrk="0">
              <a:buNone/>
            </a:pPr>
            <a:r>
              <a:rPr lang="ko-KR" altLang="en-US" sz="1800" b="1" dirty="0" smtClean="0">
                <a:solidFill>
                  <a:schemeClr val="tx1"/>
                </a:solidFill>
              </a:rPr>
              <a:t>인플루엔자 </a:t>
            </a:r>
            <a:r>
              <a:rPr lang="ko-KR" altLang="en-US" sz="1800" b="1" dirty="0">
                <a:solidFill>
                  <a:schemeClr val="tx1"/>
                </a:solidFill>
              </a:rPr>
              <a:t>의사환자 </a:t>
            </a:r>
            <a:r>
              <a:rPr lang="en-US" altLang="ko-KR" sz="1800" dirty="0">
                <a:solidFill>
                  <a:schemeClr val="tx1"/>
                </a:solidFill>
              </a:rPr>
              <a:t>: </a:t>
            </a:r>
            <a:r>
              <a:rPr lang="en-US" altLang="ko-KR" sz="1800" dirty="0" smtClean="0">
                <a:solidFill>
                  <a:schemeClr val="tx1"/>
                </a:solidFill>
              </a:rPr>
              <a:t>38</a:t>
            </a:r>
            <a:r>
              <a:rPr lang="en-US" altLang="ko-KR" sz="1800" dirty="0">
                <a:solidFill>
                  <a:schemeClr val="tx1"/>
                </a:solidFill>
                <a:ea typeface="="/>
                <a:cs typeface="="/>
              </a:rPr>
              <a:t> ℃ </a:t>
            </a:r>
            <a:r>
              <a:rPr lang="ko-KR" altLang="en-US" sz="1800" dirty="0" smtClean="0">
                <a:solidFill>
                  <a:schemeClr val="tx1"/>
                </a:solidFill>
              </a:rPr>
              <a:t>이상의 </a:t>
            </a:r>
            <a:r>
              <a:rPr lang="ko-KR" altLang="en-US" sz="1800" u="sng" dirty="0">
                <a:solidFill>
                  <a:schemeClr val="tx1"/>
                </a:solidFill>
              </a:rPr>
              <a:t>발열</a:t>
            </a:r>
            <a:r>
              <a:rPr lang="ko-KR" altLang="en-US" sz="1800" dirty="0">
                <a:solidFill>
                  <a:schemeClr val="tx1"/>
                </a:solidFill>
              </a:rPr>
              <a:t>이 있으면서 기침</a:t>
            </a:r>
            <a:r>
              <a:rPr lang="en-US" altLang="ko-KR" sz="1800" dirty="0">
                <a:solidFill>
                  <a:schemeClr val="tx1"/>
                </a:solidFill>
              </a:rPr>
              <a:t>, </a:t>
            </a:r>
            <a:r>
              <a:rPr lang="ko-KR" altLang="en-US" sz="1800" dirty="0" err="1">
                <a:solidFill>
                  <a:schemeClr val="tx1"/>
                </a:solidFill>
              </a:rPr>
              <a:t>인후통</a:t>
            </a:r>
            <a:r>
              <a:rPr lang="en-US" altLang="ko-KR" sz="1800" dirty="0">
                <a:solidFill>
                  <a:schemeClr val="tx1"/>
                </a:solidFill>
              </a:rPr>
              <a:t>, </a:t>
            </a:r>
            <a:r>
              <a:rPr lang="ko-KR" altLang="en-US" sz="1800" dirty="0" smtClean="0">
                <a:solidFill>
                  <a:schemeClr val="tx1"/>
                </a:solidFill>
              </a:rPr>
              <a:t>전신근육통</a:t>
            </a:r>
            <a:r>
              <a:rPr lang="en-US" altLang="ko-KR" sz="1800" dirty="0">
                <a:solidFill>
                  <a:schemeClr val="tx1"/>
                </a:solidFill>
              </a:rPr>
              <a:t>, </a:t>
            </a:r>
            <a:r>
              <a:rPr lang="ko-KR" altLang="en-US" sz="1800" dirty="0">
                <a:solidFill>
                  <a:schemeClr val="tx1"/>
                </a:solidFill>
              </a:rPr>
              <a:t>또는 호흡곤란과 같은 </a:t>
            </a:r>
            <a:r>
              <a:rPr lang="ko-KR" altLang="en-US" sz="1800" u="sng" dirty="0">
                <a:solidFill>
                  <a:schemeClr val="tx1"/>
                </a:solidFill>
              </a:rPr>
              <a:t>호흡기증상</a:t>
            </a:r>
            <a:r>
              <a:rPr lang="ko-KR" altLang="en-US" sz="1800" dirty="0">
                <a:solidFill>
                  <a:schemeClr val="tx1"/>
                </a:solidFill>
              </a:rPr>
              <a:t>이 있는 </a:t>
            </a:r>
            <a:r>
              <a:rPr lang="ko-KR" altLang="en-US" sz="1800" dirty="0" smtClean="0">
                <a:solidFill>
                  <a:schemeClr val="tx1"/>
                </a:solidFill>
              </a:rPr>
              <a:t>환자</a:t>
            </a:r>
            <a:r>
              <a:rPr lang="en-US" altLang="ko-KR" sz="1800" dirty="0" smtClean="0">
                <a:solidFill>
                  <a:schemeClr val="tx1"/>
                </a:solidFill>
              </a:rPr>
              <a:t>.</a:t>
            </a:r>
            <a:endParaRPr lang="ko-KR" altLang="en-US" sz="1800" dirty="0">
              <a:solidFill>
                <a:schemeClr val="tx1"/>
              </a:solidFill>
            </a:endParaRPr>
          </a:p>
          <a:p>
            <a:pPr marL="0" indent="0" latinLnBrk="0">
              <a:buNone/>
            </a:pPr>
            <a:endParaRPr lang="en-US" altLang="ko-KR" sz="1800" b="1" dirty="0" smtClean="0">
              <a:solidFill>
                <a:schemeClr val="tx1"/>
              </a:solidFill>
            </a:endParaRPr>
          </a:p>
          <a:p>
            <a:pPr marL="0" indent="0" latinLnBrk="0">
              <a:buNone/>
            </a:pPr>
            <a:r>
              <a:rPr lang="ko-KR" altLang="en-US" sz="1800" b="1" dirty="0" smtClean="0">
                <a:solidFill>
                  <a:schemeClr val="tx1"/>
                </a:solidFill>
              </a:rPr>
              <a:t>조류독감 </a:t>
            </a:r>
            <a:r>
              <a:rPr lang="ko-KR" altLang="en-US" sz="1800" b="1" dirty="0">
                <a:solidFill>
                  <a:schemeClr val="tx1"/>
                </a:solidFill>
              </a:rPr>
              <a:t>위험요인 </a:t>
            </a:r>
            <a:r>
              <a:rPr lang="en-US" altLang="ko-KR" sz="1800" dirty="0">
                <a:solidFill>
                  <a:schemeClr val="tx1"/>
                </a:solidFill>
              </a:rPr>
              <a:t>: </a:t>
            </a:r>
            <a:r>
              <a:rPr lang="ko-KR" altLang="en-US" sz="1800" u="sng" dirty="0" err="1" smtClean="0">
                <a:solidFill>
                  <a:schemeClr val="tx1"/>
                </a:solidFill>
              </a:rPr>
              <a:t>발병전</a:t>
            </a:r>
            <a:r>
              <a:rPr lang="ko-KR" altLang="en-US" sz="1800" u="sng" dirty="0" smtClean="0">
                <a:solidFill>
                  <a:schemeClr val="tx1"/>
                </a:solidFill>
              </a:rPr>
              <a:t> </a:t>
            </a:r>
            <a:r>
              <a:rPr lang="en-US" altLang="ko-KR" sz="1800" u="sng" dirty="0">
                <a:solidFill>
                  <a:schemeClr val="tx1"/>
                </a:solidFill>
              </a:rPr>
              <a:t>7</a:t>
            </a:r>
            <a:r>
              <a:rPr lang="ko-KR" altLang="en-US" sz="1800" u="sng" dirty="0">
                <a:solidFill>
                  <a:schemeClr val="tx1"/>
                </a:solidFill>
              </a:rPr>
              <a:t>일 이내에 </a:t>
            </a:r>
            <a:r>
              <a:rPr lang="ko-KR" altLang="en-US" sz="1800" dirty="0">
                <a:solidFill>
                  <a:schemeClr val="tx1"/>
                </a:solidFill>
              </a:rPr>
              <a:t>오리</a:t>
            </a:r>
            <a:r>
              <a:rPr lang="en-US" altLang="ko-KR" sz="1800" dirty="0">
                <a:solidFill>
                  <a:schemeClr val="tx1"/>
                </a:solidFill>
              </a:rPr>
              <a:t>, </a:t>
            </a:r>
            <a:r>
              <a:rPr lang="ko-KR" altLang="en-US" sz="1800" dirty="0">
                <a:solidFill>
                  <a:schemeClr val="tx1"/>
                </a:solidFill>
              </a:rPr>
              <a:t>닭 사육농장</a:t>
            </a:r>
            <a:r>
              <a:rPr lang="en-US" altLang="ko-KR" sz="1800" dirty="0">
                <a:solidFill>
                  <a:schemeClr val="tx1"/>
                </a:solidFill>
              </a:rPr>
              <a:t>(</a:t>
            </a:r>
            <a:r>
              <a:rPr lang="ko-KR" altLang="en-US" sz="1800" dirty="0">
                <a:solidFill>
                  <a:schemeClr val="tx1"/>
                </a:solidFill>
              </a:rPr>
              <a:t>감염여부에 상관없이</a:t>
            </a:r>
            <a:r>
              <a:rPr lang="en-US" altLang="ko-KR" sz="1800" dirty="0">
                <a:solidFill>
                  <a:schemeClr val="tx1"/>
                </a:solidFill>
              </a:rPr>
              <a:t>)</a:t>
            </a:r>
            <a:r>
              <a:rPr lang="ko-KR" altLang="en-US" sz="1800" dirty="0">
                <a:solidFill>
                  <a:schemeClr val="tx1"/>
                </a:solidFill>
              </a:rPr>
              <a:t>에 폭로된 경우</a:t>
            </a:r>
            <a:r>
              <a:rPr lang="en-US" altLang="ko-KR" sz="1800" dirty="0">
                <a:solidFill>
                  <a:schemeClr val="tx1"/>
                </a:solidFill>
              </a:rPr>
              <a:t>, </a:t>
            </a:r>
            <a:r>
              <a:rPr lang="ko-KR" altLang="en-US" sz="1800" dirty="0" smtClean="0">
                <a:solidFill>
                  <a:schemeClr val="tx1"/>
                </a:solidFill>
              </a:rPr>
              <a:t>오리</a:t>
            </a:r>
            <a:r>
              <a:rPr lang="en-US" altLang="ko-KR" sz="1800" dirty="0">
                <a:solidFill>
                  <a:schemeClr val="tx1"/>
                </a:solidFill>
              </a:rPr>
              <a:t>, </a:t>
            </a:r>
            <a:r>
              <a:rPr lang="ko-KR" altLang="en-US" sz="1800" dirty="0">
                <a:solidFill>
                  <a:schemeClr val="tx1"/>
                </a:solidFill>
              </a:rPr>
              <a:t>닭 사육농장 종사자</a:t>
            </a:r>
            <a:r>
              <a:rPr lang="en-US" altLang="ko-KR" sz="1800" dirty="0">
                <a:solidFill>
                  <a:schemeClr val="tx1"/>
                </a:solidFill>
              </a:rPr>
              <a:t>, </a:t>
            </a:r>
            <a:r>
              <a:rPr lang="ko-KR" altLang="en-US" sz="1800" dirty="0">
                <a:solidFill>
                  <a:schemeClr val="tx1"/>
                </a:solidFill>
              </a:rPr>
              <a:t>사료 </a:t>
            </a:r>
            <a:r>
              <a:rPr lang="ko-KR" altLang="en-US" sz="1800" dirty="0" err="1">
                <a:solidFill>
                  <a:schemeClr val="tx1"/>
                </a:solidFill>
              </a:rPr>
              <a:t>배급자</a:t>
            </a:r>
            <a:r>
              <a:rPr lang="en-US" altLang="ko-KR" sz="1800" dirty="0">
                <a:solidFill>
                  <a:schemeClr val="tx1"/>
                </a:solidFill>
              </a:rPr>
              <a:t>, </a:t>
            </a:r>
            <a:r>
              <a:rPr lang="ko-KR" altLang="en-US" sz="1800" dirty="0">
                <a:solidFill>
                  <a:schemeClr val="tx1"/>
                </a:solidFill>
              </a:rPr>
              <a:t>수의사</a:t>
            </a:r>
            <a:r>
              <a:rPr lang="en-US" altLang="ko-KR" sz="1800" dirty="0">
                <a:solidFill>
                  <a:schemeClr val="tx1"/>
                </a:solidFill>
              </a:rPr>
              <a:t>, </a:t>
            </a:r>
            <a:r>
              <a:rPr lang="ko-KR" altLang="en-US" sz="1800" dirty="0">
                <a:solidFill>
                  <a:schemeClr val="tx1"/>
                </a:solidFill>
              </a:rPr>
              <a:t>도계 관계자</a:t>
            </a:r>
            <a:r>
              <a:rPr lang="en-US" altLang="ko-KR" sz="1800" dirty="0">
                <a:solidFill>
                  <a:schemeClr val="tx1"/>
                </a:solidFill>
              </a:rPr>
              <a:t>, </a:t>
            </a:r>
            <a:r>
              <a:rPr lang="ko-KR" altLang="en-US" sz="1800" dirty="0" err="1" smtClean="0">
                <a:solidFill>
                  <a:schemeClr val="tx1"/>
                </a:solidFill>
              </a:rPr>
              <a:t>생닭이나</a:t>
            </a:r>
            <a:r>
              <a:rPr lang="ko-KR" altLang="en-US" sz="1800" dirty="0" smtClean="0">
                <a:solidFill>
                  <a:schemeClr val="tx1"/>
                </a:solidFill>
              </a:rPr>
              <a:t> </a:t>
            </a:r>
            <a:r>
              <a:rPr lang="ko-KR" altLang="en-US" sz="1800" dirty="0" err="1">
                <a:solidFill>
                  <a:schemeClr val="tx1"/>
                </a:solidFill>
              </a:rPr>
              <a:t>생오리</a:t>
            </a:r>
            <a:r>
              <a:rPr lang="ko-KR" altLang="en-US" sz="1800" dirty="0">
                <a:solidFill>
                  <a:schemeClr val="tx1"/>
                </a:solidFill>
              </a:rPr>
              <a:t> 판매자</a:t>
            </a:r>
            <a:r>
              <a:rPr lang="en-US" altLang="ko-KR" sz="1800" dirty="0">
                <a:solidFill>
                  <a:schemeClr val="tx1"/>
                </a:solidFill>
              </a:rPr>
              <a:t>, </a:t>
            </a:r>
            <a:r>
              <a:rPr lang="ko-KR" altLang="en-US" sz="1800" dirty="0">
                <a:solidFill>
                  <a:schemeClr val="tx1"/>
                </a:solidFill>
              </a:rPr>
              <a:t>야생조류 사냥 </a:t>
            </a:r>
            <a:r>
              <a:rPr lang="ko-KR" altLang="en-US" sz="1800" dirty="0" smtClean="0">
                <a:solidFill>
                  <a:schemeClr val="tx1"/>
                </a:solidFill>
              </a:rPr>
              <a:t>또는 </a:t>
            </a:r>
            <a:r>
              <a:rPr lang="ko-KR" altLang="en-US" sz="1800" u="sng" dirty="0" err="1" smtClean="0">
                <a:solidFill>
                  <a:schemeClr val="tx1"/>
                </a:solidFill>
              </a:rPr>
              <a:t>접촉자</a:t>
            </a:r>
            <a:r>
              <a:rPr lang="ko-KR" altLang="en-US" sz="1800" dirty="0" smtClean="0">
                <a:solidFill>
                  <a:schemeClr val="tx1"/>
                </a:solidFill>
              </a:rPr>
              <a:t> 등</a:t>
            </a:r>
            <a:r>
              <a:rPr lang="en-US" altLang="ko-KR" sz="1800" dirty="0" smtClean="0">
                <a:solidFill>
                  <a:schemeClr val="tx1"/>
                </a:solidFill>
              </a:rPr>
              <a:t>.</a:t>
            </a:r>
            <a:r>
              <a:rPr lang="ko-KR" altLang="en-US" sz="1800" dirty="0" smtClean="0">
                <a:solidFill>
                  <a:schemeClr val="tx1"/>
                </a:solidFill>
              </a:rPr>
              <a:t> </a:t>
            </a:r>
            <a:endParaRPr lang="ko-KR" altLang="en-US" sz="1800" dirty="0">
              <a:solidFill>
                <a:schemeClr val="tx1"/>
              </a:solidFill>
            </a:endParaRPr>
          </a:p>
          <a:p>
            <a:pPr marL="0" indent="0" latinLnBrk="0">
              <a:buNone/>
            </a:pPr>
            <a:r>
              <a:rPr lang="ko-KR" altLang="en-US" sz="1800" u="sng" dirty="0" err="1" smtClean="0">
                <a:solidFill>
                  <a:schemeClr val="tx1"/>
                </a:solidFill>
              </a:rPr>
              <a:t>발병전</a:t>
            </a:r>
            <a:r>
              <a:rPr lang="ko-KR" altLang="en-US" sz="1800" u="sng" dirty="0" smtClean="0">
                <a:solidFill>
                  <a:schemeClr val="tx1"/>
                </a:solidFill>
              </a:rPr>
              <a:t> </a:t>
            </a:r>
            <a:r>
              <a:rPr lang="en-US" altLang="ko-KR" sz="1800" u="sng" dirty="0">
                <a:solidFill>
                  <a:schemeClr val="tx1"/>
                </a:solidFill>
              </a:rPr>
              <a:t>7</a:t>
            </a:r>
            <a:r>
              <a:rPr lang="ko-KR" altLang="en-US" sz="1800" u="sng" dirty="0">
                <a:solidFill>
                  <a:schemeClr val="tx1"/>
                </a:solidFill>
              </a:rPr>
              <a:t>일 이내에 </a:t>
            </a:r>
            <a:r>
              <a:rPr lang="ko-KR" altLang="en-US" sz="1800" dirty="0">
                <a:solidFill>
                  <a:schemeClr val="tx1"/>
                </a:solidFill>
              </a:rPr>
              <a:t>가금류에서 조류독감 유행이 발생한 국가를 </a:t>
            </a:r>
            <a:r>
              <a:rPr lang="ko-KR" altLang="en-US" sz="1800" u="sng" dirty="0">
                <a:solidFill>
                  <a:schemeClr val="tx1"/>
                </a:solidFill>
              </a:rPr>
              <a:t>여행</a:t>
            </a:r>
            <a:r>
              <a:rPr lang="ko-KR" altLang="en-US" sz="1800" dirty="0">
                <a:solidFill>
                  <a:schemeClr val="tx1"/>
                </a:solidFill>
              </a:rPr>
              <a:t>한 </a:t>
            </a:r>
            <a:r>
              <a:rPr lang="ko-KR" altLang="en-US" sz="1800" dirty="0" smtClean="0">
                <a:solidFill>
                  <a:schemeClr val="tx1"/>
                </a:solidFill>
              </a:rPr>
              <a:t>경우</a:t>
            </a:r>
            <a:r>
              <a:rPr lang="en-US" altLang="ko-KR" sz="1800" dirty="0" smtClean="0">
                <a:solidFill>
                  <a:schemeClr val="tx1"/>
                </a:solidFill>
              </a:rPr>
              <a:t>.</a:t>
            </a:r>
            <a:endParaRPr lang="ko-KR" altLang="en-US" sz="1800" dirty="0">
              <a:solidFill>
                <a:schemeClr val="tx1"/>
              </a:solidFill>
            </a:endParaRPr>
          </a:p>
          <a:p>
            <a:pPr marL="0" indent="0" latinLnBrk="0">
              <a:buNone/>
            </a:pPr>
            <a:endParaRPr lang="ko-KR" altLang="en-US" sz="1800" dirty="0">
              <a:solidFill>
                <a:schemeClr val="tx1"/>
              </a:solidFill>
            </a:endParaRPr>
          </a:p>
          <a:p>
            <a:pPr marL="0" indent="0" latinLnBrk="0">
              <a:buNone/>
            </a:pPr>
            <a:endParaRPr lang="ko-KR" altLang="en-US" sz="1800" dirty="0">
              <a:solidFill>
                <a:schemeClr val="tx1"/>
              </a:solidFill>
            </a:endParaRPr>
          </a:p>
          <a:p>
            <a:pPr marL="0" indent="0" latinLnBrk="0">
              <a:buNone/>
            </a:pPr>
            <a:endParaRPr lang="ko-KR" altLang="en-US" sz="1800" dirty="0">
              <a:solidFill>
                <a:schemeClr val="tx1"/>
              </a:solidFill>
            </a:endParaRPr>
          </a:p>
          <a:p>
            <a:pPr marL="0" indent="0" latinLnBrk="0">
              <a:buNone/>
            </a:pPr>
            <a:endParaRPr lang="ko-KR" altLang="en-US" sz="1800" dirty="0">
              <a:solidFill>
                <a:schemeClr val="tx1"/>
              </a:solidFill>
            </a:endParaRPr>
          </a:p>
          <a:p>
            <a:pPr marL="0" indent="0" algn="just" eaLnBrk="1" hangingPunct="1">
              <a:buNone/>
            </a:pPr>
            <a:endParaRPr lang="ko-KR" altLang="en-US" sz="1800" dirty="0">
              <a:solidFill>
                <a:schemeClr val="tx1"/>
              </a:solidFill>
            </a:endParaRPr>
          </a:p>
          <a:p>
            <a:pPr marL="0" indent="0" eaLnBrk="1" hangingPunct="1">
              <a:buNone/>
            </a:pPr>
            <a:endParaRPr lang="en-US" altLang="ko-KR" sz="1800" dirty="0" smtClean="0">
              <a:solidFill>
                <a:schemeClr val="tx1"/>
              </a:solidFill>
            </a:endParaRPr>
          </a:p>
          <a:p>
            <a:pPr marL="0" indent="0" eaLnBrk="1" hangingPunct="1">
              <a:buNone/>
            </a:pPr>
            <a:endParaRPr lang="ko-KR" altLang="en-US" sz="1800" dirty="0">
              <a:solidFill>
                <a:schemeClr val="tx1"/>
              </a:solidFill>
            </a:endParaRPr>
          </a:p>
          <a:p>
            <a:pPr marL="0" indent="0" eaLnBrk="1" hangingPunct="1">
              <a:buNone/>
            </a:pPr>
            <a:endParaRPr lang="ko-KR" altLang="en-US" sz="1800" dirty="0" smtClean="0">
              <a:solidFill>
                <a:schemeClr val="tx1"/>
              </a:solidFill>
            </a:endParaRPr>
          </a:p>
          <a:p>
            <a:pPr marL="0" indent="0" eaLnBrk="1" hangingPunct="1">
              <a:buNone/>
            </a:pPr>
            <a:endParaRPr lang="en-US" altLang="ko-KR" sz="1800" dirty="0" smtClean="0">
              <a:solidFill>
                <a:schemeClr val="tx1"/>
              </a:solidFill>
            </a:endParaRPr>
          </a:p>
        </p:txBody>
      </p:sp>
    </p:spTree>
    <p:extLst>
      <p:ext uri="{BB962C8B-B14F-4D97-AF65-F5344CB8AC3E}">
        <p14:creationId xmlns:p14="http://schemas.microsoft.com/office/powerpoint/2010/main" val="280463368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Background </a:t>
            </a:r>
            <a:endParaRPr lang="ko-KR" altLang="en-US" dirty="0"/>
          </a:p>
        </p:txBody>
      </p:sp>
      <p:sp>
        <p:nvSpPr>
          <p:cNvPr id="3" name="내용 개체 틀 2"/>
          <p:cNvSpPr>
            <a:spLocks noGrp="1"/>
          </p:cNvSpPr>
          <p:nvPr>
            <p:ph idx="1"/>
          </p:nvPr>
        </p:nvSpPr>
        <p:spPr>
          <a:xfrm>
            <a:off x="457200" y="1600200"/>
            <a:ext cx="8229600" cy="4997152"/>
          </a:xfrm>
        </p:spPr>
        <p:txBody>
          <a:bodyPr/>
          <a:lstStyle/>
          <a:p>
            <a:pPr>
              <a:buFont typeface="Arial" pitchFamily="34" charset="0"/>
              <a:buChar char="•"/>
            </a:pPr>
            <a:r>
              <a:rPr lang="en-US" altLang="ko-KR" sz="2800" dirty="0" smtClean="0">
                <a:solidFill>
                  <a:schemeClr val="tx1"/>
                </a:solidFill>
              </a:rPr>
              <a:t>Infection </a:t>
            </a:r>
            <a:r>
              <a:rPr lang="en-US" altLang="ko-KR" sz="2800" dirty="0">
                <a:solidFill>
                  <a:schemeClr val="tx1"/>
                </a:solidFill>
              </a:rPr>
              <a:t>of poultry with influenza A subtype H7 viruses occurs </a:t>
            </a:r>
            <a:r>
              <a:rPr lang="en-US" altLang="ko-KR" sz="2800" dirty="0" smtClean="0">
                <a:solidFill>
                  <a:schemeClr val="tx1"/>
                </a:solidFill>
              </a:rPr>
              <a:t>worldwide</a:t>
            </a:r>
            <a:r>
              <a:rPr lang="en-US" altLang="ko-KR" sz="2800" dirty="0">
                <a:solidFill>
                  <a:schemeClr val="tx1"/>
                </a:solidFill>
              </a:rPr>
              <a:t>.</a:t>
            </a:r>
          </a:p>
          <a:p>
            <a:pPr>
              <a:buFont typeface="Arial" pitchFamily="34" charset="0"/>
              <a:buChar char="•"/>
            </a:pPr>
            <a:r>
              <a:rPr lang="en-US" altLang="ko-KR" sz="2800" u="sng" dirty="0" smtClean="0">
                <a:solidFill>
                  <a:schemeClr val="tx1"/>
                </a:solidFill>
              </a:rPr>
              <a:t>In </a:t>
            </a:r>
            <a:r>
              <a:rPr lang="en-US" altLang="ko-KR" sz="2800" u="sng" dirty="0">
                <a:solidFill>
                  <a:schemeClr val="tx1"/>
                </a:solidFill>
              </a:rPr>
              <a:t>March 2013</a:t>
            </a:r>
            <a:r>
              <a:rPr lang="en-US" altLang="ko-KR" sz="2800" dirty="0">
                <a:solidFill>
                  <a:schemeClr val="tx1"/>
                </a:solidFill>
              </a:rPr>
              <a:t>, three urban residents of Shanghai or Anhui, China, presented with</a:t>
            </a:r>
          </a:p>
          <a:p>
            <a:pPr marL="0" indent="0">
              <a:buNone/>
            </a:pPr>
            <a:r>
              <a:rPr lang="en-US" altLang="ko-KR" sz="2800" dirty="0" smtClean="0">
                <a:solidFill>
                  <a:schemeClr val="tx1"/>
                </a:solidFill>
              </a:rPr>
              <a:t>    </a:t>
            </a:r>
            <a:r>
              <a:rPr lang="en-US" altLang="ko-KR" sz="2800" u="sng" dirty="0" smtClean="0">
                <a:solidFill>
                  <a:schemeClr val="tx1"/>
                </a:solidFill>
              </a:rPr>
              <a:t>rapidly </a:t>
            </a:r>
            <a:r>
              <a:rPr lang="en-US" altLang="ko-KR" sz="2800" u="sng" dirty="0">
                <a:solidFill>
                  <a:schemeClr val="tx1"/>
                </a:solidFill>
              </a:rPr>
              <a:t>progressing lower respiratory </a:t>
            </a:r>
            <a:r>
              <a:rPr lang="en-US" altLang="ko-KR" sz="2800" u="sng" dirty="0" smtClean="0">
                <a:solidFill>
                  <a:schemeClr val="tx1"/>
                </a:solidFill>
              </a:rPr>
              <a:t>tract</a:t>
            </a:r>
          </a:p>
          <a:p>
            <a:pPr marL="0" indent="0">
              <a:buNone/>
            </a:pPr>
            <a:r>
              <a:rPr lang="en-US" altLang="ko-KR" sz="2800" dirty="0" smtClean="0">
                <a:solidFill>
                  <a:schemeClr val="tx1"/>
                </a:solidFill>
              </a:rPr>
              <a:t>    </a:t>
            </a:r>
            <a:r>
              <a:rPr lang="en-US" altLang="ko-KR" sz="2800" u="sng" dirty="0" smtClean="0">
                <a:solidFill>
                  <a:schemeClr val="tx1"/>
                </a:solidFill>
              </a:rPr>
              <a:t>infections</a:t>
            </a:r>
            <a:r>
              <a:rPr lang="en-US" altLang="ko-KR" sz="2800" dirty="0" smtClean="0">
                <a:solidFill>
                  <a:schemeClr val="tx1"/>
                </a:solidFill>
              </a:rPr>
              <a:t> </a:t>
            </a:r>
            <a:r>
              <a:rPr lang="en-US" altLang="ko-KR" sz="2800" dirty="0">
                <a:solidFill>
                  <a:schemeClr val="tx1"/>
                </a:solidFill>
              </a:rPr>
              <a:t>and were found to be </a:t>
            </a:r>
            <a:r>
              <a:rPr lang="en-US" altLang="ko-KR" sz="2800" dirty="0" smtClean="0">
                <a:solidFill>
                  <a:schemeClr val="tx1"/>
                </a:solidFill>
              </a:rPr>
              <a:t>infected</a:t>
            </a:r>
          </a:p>
          <a:p>
            <a:pPr marL="0" indent="0">
              <a:buNone/>
            </a:pPr>
            <a:r>
              <a:rPr lang="pt-BR" altLang="ko-KR" sz="2800" dirty="0" smtClean="0">
                <a:solidFill>
                  <a:schemeClr val="tx1"/>
                </a:solidFill>
              </a:rPr>
              <a:t>    with </a:t>
            </a:r>
            <a:r>
              <a:rPr lang="pt-BR" altLang="ko-KR" sz="2800" dirty="0">
                <a:solidFill>
                  <a:schemeClr val="tx1"/>
                </a:solidFill>
              </a:rPr>
              <a:t>a novel reassortant avian-origin influenza </a:t>
            </a:r>
            <a:r>
              <a:rPr lang="pt-BR" altLang="ko-KR" sz="2800" dirty="0" smtClean="0">
                <a:solidFill>
                  <a:schemeClr val="tx1"/>
                </a:solidFill>
              </a:rPr>
              <a:t>A</a:t>
            </a:r>
          </a:p>
          <a:p>
            <a:pPr marL="0" indent="0">
              <a:buNone/>
            </a:pPr>
            <a:r>
              <a:rPr lang="pt-BR" altLang="ko-KR" sz="2800" dirty="0">
                <a:solidFill>
                  <a:schemeClr val="tx1"/>
                </a:solidFill>
              </a:rPr>
              <a:t> </a:t>
            </a:r>
            <a:r>
              <a:rPr lang="pt-BR" altLang="ko-KR" sz="2800" dirty="0" smtClean="0">
                <a:solidFill>
                  <a:schemeClr val="tx1"/>
                </a:solidFill>
              </a:rPr>
              <a:t>   </a:t>
            </a:r>
            <a:r>
              <a:rPr lang="pt-BR" altLang="ko-KR" sz="2800" u="sng" dirty="0" smtClean="0">
                <a:solidFill>
                  <a:schemeClr val="tx1"/>
                </a:solidFill>
              </a:rPr>
              <a:t>(</a:t>
            </a:r>
            <a:r>
              <a:rPr lang="pt-BR" altLang="ko-KR" sz="2800" u="sng" dirty="0">
                <a:solidFill>
                  <a:schemeClr val="tx1"/>
                </a:solidFill>
              </a:rPr>
              <a:t>H7N9) </a:t>
            </a:r>
            <a:r>
              <a:rPr lang="pt-BR" altLang="ko-KR" sz="2800" u="sng" dirty="0" smtClean="0">
                <a:solidFill>
                  <a:schemeClr val="tx1"/>
                </a:solidFill>
              </a:rPr>
              <a:t>virus</a:t>
            </a:r>
            <a:r>
              <a:rPr lang="pt-BR" altLang="ko-KR" sz="2800" dirty="0" smtClean="0">
                <a:solidFill>
                  <a:schemeClr val="tx1"/>
                </a:solidFill>
              </a:rPr>
              <a:t>,</a:t>
            </a:r>
            <a:r>
              <a:rPr lang="en-US" altLang="ko-KR" sz="2800" dirty="0" smtClean="0">
                <a:solidFill>
                  <a:schemeClr val="tx1"/>
                </a:solidFill>
              </a:rPr>
              <a:t> this </a:t>
            </a:r>
            <a:r>
              <a:rPr lang="en-US" altLang="ko-KR" sz="2800" dirty="0">
                <a:solidFill>
                  <a:schemeClr val="tx1"/>
                </a:solidFill>
              </a:rPr>
              <a:t>subtype to humans in </a:t>
            </a:r>
            <a:r>
              <a:rPr lang="en-US" altLang="ko-KR" sz="2800" dirty="0" smtClean="0">
                <a:solidFill>
                  <a:schemeClr val="tx1"/>
                </a:solidFill>
              </a:rPr>
              <a:t>Asia</a:t>
            </a:r>
          </a:p>
          <a:p>
            <a:pPr marL="0" indent="0">
              <a:buNone/>
            </a:pPr>
            <a:r>
              <a:rPr lang="en-US" altLang="ko-KR" sz="2800" dirty="0">
                <a:solidFill>
                  <a:schemeClr val="tx1"/>
                </a:solidFill>
              </a:rPr>
              <a:t> </a:t>
            </a:r>
            <a:r>
              <a:rPr lang="en-US" altLang="ko-KR" sz="2800" dirty="0" smtClean="0">
                <a:solidFill>
                  <a:schemeClr val="tx1"/>
                </a:solidFill>
              </a:rPr>
              <a:t>   </a:t>
            </a:r>
            <a:r>
              <a:rPr lang="en-US" altLang="ko-KR" sz="2800" dirty="0">
                <a:solidFill>
                  <a:schemeClr val="tx1"/>
                </a:solidFill>
              </a:rPr>
              <a:t>has not been observed previously.</a:t>
            </a:r>
          </a:p>
          <a:p>
            <a:pPr marL="0" indent="0">
              <a:buNone/>
            </a:pPr>
            <a:endParaRPr lang="ko-KR" altLang="en-US" sz="2800" dirty="0">
              <a:solidFill>
                <a:schemeClr val="tx1"/>
              </a:solidFill>
            </a:endParaRPr>
          </a:p>
        </p:txBody>
      </p:sp>
    </p:spTree>
    <p:extLst>
      <p:ext uri="{BB962C8B-B14F-4D97-AF65-F5344CB8AC3E}">
        <p14:creationId xmlns:p14="http://schemas.microsoft.com/office/powerpoint/2010/main" val="326629988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Methods </a:t>
            </a:r>
            <a:endParaRPr lang="ko-KR" altLang="en-US" dirty="0"/>
          </a:p>
        </p:txBody>
      </p:sp>
      <p:sp>
        <p:nvSpPr>
          <p:cNvPr id="3" name="내용 개체 틀 2"/>
          <p:cNvSpPr>
            <a:spLocks noGrp="1"/>
          </p:cNvSpPr>
          <p:nvPr>
            <p:ph idx="1"/>
          </p:nvPr>
        </p:nvSpPr>
        <p:spPr>
          <a:xfrm>
            <a:off x="518864" y="1528192"/>
            <a:ext cx="8229600" cy="4997152"/>
          </a:xfrm>
        </p:spPr>
        <p:txBody>
          <a:bodyPr/>
          <a:lstStyle/>
          <a:p>
            <a:pPr>
              <a:buFont typeface="Arial" pitchFamily="34" charset="0"/>
              <a:buChar char="•"/>
            </a:pPr>
            <a:r>
              <a:rPr lang="en-US" altLang="ko-KR" sz="2800" u="sng" dirty="0">
                <a:solidFill>
                  <a:schemeClr val="tx1"/>
                </a:solidFill>
              </a:rPr>
              <a:t>Throat-swab specimens </a:t>
            </a:r>
            <a:r>
              <a:rPr lang="en-US" altLang="ko-KR" sz="2800" dirty="0">
                <a:solidFill>
                  <a:schemeClr val="tx1"/>
                </a:solidFill>
              </a:rPr>
              <a:t>obtained from three</a:t>
            </a:r>
          </a:p>
          <a:p>
            <a:pPr marL="0" indent="0">
              <a:buNone/>
            </a:pPr>
            <a:r>
              <a:rPr lang="en-US" altLang="ko-KR" sz="2800" dirty="0" smtClean="0">
                <a:solidFill>
                  <a:schemeClr val="tx1"/>
                </a:solidFill>
              </a:rPr>
              <a:t>   adult </a:t>
            </a:r>
            <a:r>
              <a:rPr lang="en-US" altLang="ko-KR" sz="2800" dirty="0">
                <a:solidFill>
                  <a:schemeClr val="tx1"/>
                </a:solidFill>
              </a:rPr>
              <a:t>Chinese patients </a:t>
            </a:r>
            <a:r>
              <a:rPr lang="en-US" altLang="ko-KR" sz="2800" dirty="0" smtClean="0">
                <a:solidFill>
                  <a:schemeClr val="tx1"/>
                </a:solidFill>
              </a:rPr>
              <a:t>were </a:t>
            </a:r>
            <a:r>
              <a:rPr lang="en-US" altLang="ko-KR" sz="2800" dirty="0">
                <a:solidFill>
                  <a:schemeClr val="tx1"/>
                </a:solidFill>
              </a:rPr>
              <a:t>sent to </a:t>
            </a:r>
            <a:r>
              <a:rPr lang="en-US" altLang="ko-KR" sz="2800" dirty="0" smtClean="0">
                <a:solidFill>
                  <a:schemeClr val="tx1"/>
                </a:solidFill>
              </a:rPr>
              <a:t>Shanghai</a:t>
            </a:r>
          </a:p>
          <a:p>
            <a:pPr marL="0" indent="0">
              <a:buNone/>
            </a:pPr>
            <a:r>
              <a:rPr lang="en-US" altLang="ko-KR" sz="2800" dirty="0">
                <a:solidFill>
                  <a:schemeClr val="tx1"/>
                </a:solidFill>
              </a:rPr>
              <a:t> </a:t>
            </a:r>
            <a:r>
              <a:rPr lang="en-US" altLang="ko-KR" sz="2800" dirty="0" smtClean="0">
                <a:solidFill>
                  <a:schemeClr val="tx1"/>
                </a:solidFill>
              </a:rPr>
              <a:t>  Public Health </a:t>
            </a:r>
            <a:r>
              <a:rPr lang="en-US" altLang="ko-KR" sz="2800" dirty="0">
                <a:solidFill>
                  <a:schemeClr val="tx1"/>
                </a:solidFill>
              </a:rPr>
              <a:t>Clinical Center, the </a:t>
            </a:r>
            <a:r>
              <a:rPr lang="en-US" altLang="ko-KR" sz="2800" dirty="0" smtClean="0">
                <a:solidFill>
                  <a:schemeClr val="tx1"/>
                </a:solidFill>
              </a:rPr>
              <a:t>Shanghai </a:t>
            </a:r>
          </a:p>
          <a:p>
            <a:pPr marL="0" indent="0">
              <a:buNone/>
            </a:pPr>
            <a:r>
              <a:rPr lang="en-US" altLang="ko-KR" sz="2800" dirty="0">
                <a:solidFill>
                  <a:schemeClr val="tx1"/>
                </a:solidFill>
              </a:rPr>
              <a:t> </a:t>
            </a:r>
            <a:r>
              <a:rPr lang="en-US" altLang="ko-KR" sz="2800" dirty="0" smtClean="0">
                <a:solidFill>
                  <a:schemeClr val="tx1"/>
                </a:solidFill>
              </a:rPr>
              <a:t>  Centers for Disease </a:t>
            </a:r>
            <a:r>
              <a:rPr lang="en-US" altLang="ko-KR" sz="2800" dirty="0">
                <a:solidFill>
                  <a:schemeClr val="tx1"/>
                </a:solidFill>
              </a:rPr>
              <a:t>Control and </a:t>
            </a:r>
            <a:r>
              <a:rPr lang="en-US" altLang="ko-KR" sz="2800" dirty="0" smtClean="0">
                <a:solidFill>
                  <a:schemeClr val="tx1"/>
                </a:solidFill>
              </a:rPr>
              <a:t>Prevention </a:t>
            </a:r>
          </a:p>
          <a:p>
            <a:pPr marL="0" indent="0">
              <a:buNone/>
            </a:pPr>
            <a:r>
              <a:rPr lang="en-US" altLang="ko-KR" sz="2800" dirty="0">
                <a:solidFill>
                  <a:schemeClr val="tx1"/>
                </a:solidFill>
              </a:rPr>
              <a:t> </a:t>
            </a:r>
            <a:r>
              <a:rPr lang="en-US" altLang="ko-KR" sz="2800" dirty="0" smtClean="0">
                <a:solidFill>
                  <a:schemeClr val="tx1"/>
                </a:solidFill>
              </a:rPr>
              <a:t>  (</a:t>
            </a:r>
            <a:r>
              <a:rPr lang="en-US" altLang="ko-KR" sz="2800" dirty="0">
                <a:solidFill>
                  <a:schemeClr val="tx1"/>
                </a:solidFill>
              </a:rPr>
              <a:t>CDC), and </a:t>
            </a:r>
            <a:r>
              <a:rPr lang="en-US" altLang="ko-KR" sz="2800" dirty="0" smtClean="0">
                <a:solidFill>
                  <a:schemeClr val="tx1"/>
                </a:solidFill>
              </a:rPr>
              <a:t>the Anhui CDC. </a:t>
            </a:r>
          </a:p>
          <a:p>
            <a:pPr>
              <a:buFont typeface="Arial" pitchFamily="34" charset="0"/>
              <a:buChar char="•"/>
            </a:pPr>
            <a:r>
              <a:rPr lang="en-US" altLang="ko-KR" sz="2800" dirty="0" smtClean="0">
                <a:solidFill>
                  <a:schemeClr val="tx1"/>
                </a:solidFill>
              </a:rPr>
              <a:t>After preliminary detection, the </a:t>
            </a:r>
            <a:r>
              <a:rPr lang="en-US" altLang="ko-KR" sz="2800" dirty="0">
                <a:solidFill>
                  <a:schemeClr val="tx1"/>
                </a:solidFill>
              </a:rPr>
              <a:t>samples were sent to the Chinese </a:t>
            </a:r>
            <a:r>
              <a:rPr lang="en-US" altLang="ko-KR" sz="2800" dirty="0" smtClean="0">
                <a:solidFill>
                  <a:schemeClr val="tx1"/>
                </a:solidFill>
              </a:rPr>
              <a:t>National Influenza </a:t>
            </a:r>
            <a:r>
              <a:rPr lang="en-US" altLang="ko-KR" sz="2800" dirty="0">
                <a:solidFill>
                  <a:schemeClr val="tx1"/>
                </a:solidFill>
              </a:rPr>
              <a:t>Center (CNIC) on March 25, 2013.</a:t>
            </a:r>
            <a:endParaRPr lang="ko-KR" altLang="en-US" sz="2800" dirty="0">
              <a:solidFill>
                <a:schemeClr val="tx1"/>
              </a:solidFill>
            </a:endParaRPr>
          </a:p>
        </p:txBody>
      </p:sp>
    </p:spTree>
    <p:extLst>
      <p:ext uri="{BB962C8B-B14F-4D97-AF65-F5344CB8AC3E}">
        <p14:creationId xmlns:p14="http://schemas.microsoft.com/office/powerpoint/2010/main" val="314518378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Methods </a:t>
            </a:r>
            <a:endParaRPr lang="ko-KR" altLang="en-US" dirty="0"/>
          </a:p>
        </p:txBody>
      </p:sp>
      <p:sp>
        <p:nvSpPr>
          <p:cNvPr id="4" name="내용 개체 틀 3"/>
          <p:cNvSpPr>
            <a:spLocks noGrp="1"/>
          </p:cNvSpPr>
          <p:nvPr>
            <p:ph idx="1"/>
          </p:nvPr>
        </p:nvSpPr>
        <p:spPr>
          <a:xfrm>
            <a:off x="539552" y="1600200"/>
            <a:ext cx="8136904" cy="4525963"/>
          </a:xfrm>
        </p:spPr>
        <p:txBody>
          <a:bodyPr/>
          <a:lstStyle/>
          <a:p>
            <a:pPr>
              <a:buFont typeface="Arial" pitchFamily="34" charset="0"/>
              <a:buChar char="•"/>
            </a:pPr>
            <a:r>
              <a:rPr lang="en-US" altLang="ko-KR" dirty="0" smtClean="0">
                <a:solidFill>
                  <a:schemeClr val="tx1"/>
                </a:solidFill>
              </a:rPr>
              <a:t>Respiratory </a:t>
            </a:r>
            <a:r>
              <a:rPr lang="en-US" altLang="ko-KR" dirty="0">
                <a:solidFill>
                  <a:schemeClr val="tx1"/>
                </a:solidFill>
              </a:rPr>
              <a:t>specimens were tested for influenza and other respiratory viruses by means </a:t>
            </a:r>
            <a:r>
              <a:rPr lang="en-US" altLang="ko-KR" u="sng" dirty="0">
                <a:solidFill>
                  <a:schemeClr val="tx1"/>
                </a:solidFill>
              </a:rPr>
              <a:t>of </a:t>
            </a:r>
            <a:r>
              <a:rPr lang="en-US" altLang="ko-KR" u="sng" dirty="0" smtClean="0">
                <a:solidFill>
                  <a:schemeClr val="tx1"/>
                </a:solidFill>
              </a:rPr>
              <a:t>RT-PCR assays</a:t>
            </a:r>
            <a:r>
              <a:rPr lang="en-US" altLang="ko-KR" dirty="0" smtClean="0">
                <a:solidFill>
                  <a:schemeClr val="tx1"/>
                </a:solidFill>
              </a:rPr>
              <a:t>.</a:t>
            </a:r>
          </a:p>
          <a:p>
            <a:pPr>
              <a:buFont typeface="Arial" pitchFamily="34" charset="0"/>
              <a:buChar char="•"/>
            </a:pPr>
            <a:r>
              <a:rPr lang="en-US" altLang="ko-KR" dirty="0" smtClean="0">
                <a:solidFill>
                  <a:schemeClr val="tx1"/>
                </a:solidFill>
              </a:rPr>
              <a:t>Seasonal </a:t>
            </a:r>
            <a:r>
              <a:rPr lang="en-US" altLang="ko-KR" dirty="0">
                <a:solidFill>
                  <a:schemeClr val="tx1"/>
                </a:solidFill>
              </a:rPr>
              <a:t>influenza viruses (H1, H3, </a:t>
            </a:r>
            <a:r>
              <a:rPr lang="en-US" altLang="ko-KR" dirty="0" smtClean="0">
                <a:solidFill>
                  <a:schemeClr val="tx1"/>
                </a:solidFill>
              </a:rPr>
              <a:t>B).</a:t>
            </a:r>
          </a:p>
          <a:p>
            <a:pPr>
              <a:buFont typeface="Arial" pitchFamily="34" charset="0"/>
              <a:buChar char="•"/>
            </a:pPr>
            <a:r>
              <a:rPr lang="pt-BR" altLang="ko-KR" dirty="0" smtClean="0">
                <a:solidFill>
                  <a:schemeClr val="tx1"/>
                </a:solidFill>
              </a:rPr>
              <a:t>H5N1</a:t>
            </a:r>
            <a:r>
              <a:rPr lang="pt-BR" altLang="ko-KR" dirty="0">
                <a:solidFill>
                  <a:schemeClr val="tx1"/>
                </a:solidFill>
              </a:rPr>
              <a:t>, severe acute respiratory syndrome </a:t>
            </a:r>
            <a:r>
              <a:rPr lang="pt-BR" altLang="ko-KR" dirty="0" smtClean="0">
                <a:solidFill>
                  <a:schemeClr val="tx1"/>
                </a:solidFill>
              </a:rPr>
              <a:t>coronavirus (</a:t>
            </a:r>
            <a:r>
              <a:rPr lang="en-US" altLang="ko-KR" dirty="0" smtClean="0">
                <a:solidFill>
                  <a:schemeClr val="tx1"/>
                </a:solidFill>
              </a:rPr>
              <a:t>SARS-</a:t>
            </a:r>
            <a:r>
              <a:rPr lang="en-US" altLang="ko-KR" dirty="0" err="1" smtClean="0">
                <a:solidFill>
                  <a:schemeClr val="tx1"/>
                </a:solidFill>
              </a:rPr>
              <a:t>CoV</a:t>
            </a:r>
            <a:r>
              <a:rPr lang="en-US" altLang="ko-KR" dirty="0" smtClean="0">
                <a:solidFill>
                  <a:schemeClr val="tx1"/>
                </a:solidFill>
              </a:rPr>
              <a:t>).</a:t>
            </a:r>
          </a:p>
          <a:p>
            <a:pPr>
              <a:buFont typeface="Arial" pitchFamily="34" charset="0"/>
              <a:buChar char="•"/>
            </a:pPr>
            <a:r>
              <a:rPr lang="en-US" altLang="ko-KR" dirty="0" smtClean="0">
                <a:solidFill>
                  <a:schemeClr val="tx1"/>
                </a:solidFill>
              </a:rPr>
              <a:t>H1 to </a:t>
            </a:r>
            <a:r>
              <a:rPr lang="en-US" altLang="ko-KR" dirty="0">
                <a:solidFill>
                  <a:schemeClr val="tx1"/>
                </a:solidFill>
              </a:rPr>
              <a:t>H16 and N1 to N9 subtypes were </a:t>
            </a:r>
            <a:r>
              <a:rPr lang="en-US" altLang="ko-KR" dirty="0" smtClean="0">
                <a:solidFill>
                  <a:schemeClr val="tx1"/>
                </a:solidFill>
              </a:rPr>
              <a:t> performed to </a:t>
            </a:r>
            <a:r>
              <a:rPr lang="en-US" altLang="ko-KR" dirty="0">
                <a:solidFill>
                  <a:schemeClr val="tx1"/>
                </a:solidFill>
              </a:rPr>
              <a:t>verify the viral subtypes.</a:t>
            </a:r>
          </a:p>
          <a:p>
            <a:pPr marL="0" indent="0">
              <a:buNone/>
            </a:pPr>
            <a:endParaRPr lang="en-US" altLang="ko-KR" dirty="0"/>
          </a:p>
          <a:p>
            <a:pPr marL="0" indent="0">
              <a:buNone/>
            </a:pPr>
            <a:endParaRPr lang="ko-KR" altLang="en-US" dirty="0"/>
          </a:p>
        </p:txBody>
      </p:sp>
    </p:spTree>
    <p:extLst>
      <p:ext uri="{BB962C8B-B14F-4D97-AF65-F5344CB8AC3E}">
        <p14:creationId xmlns:p14="http://schemas.microsoft.com/office/powerpoint/2010/main" val="187765858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Methods </a:t>
            </a:r>
            <a:endParaRPr lang="ko-KR" altLang="en-US" dirty="0"/>
          </a:p>
        </p:txBody>
      </p:sp>
      <p:sp>
        <p:nvSpPr>
          <p:cNvPr id="4" name="내용 개체 틀 3"/>
          <p:cNvSpPr>
            <a:spLocks noGrp="1"/>
          </p:cNvSpPr>
          <p:nvPr>
            <p:ph idx="1"/>
          </p:nvPr>
        </p:nvSpPr>
        <p:spPr>
          <a:xfrm>
            <a:off x="457200" y="1484784"/>
            <a:ext cx="8229600" cy="5256584"/>
          </a:xfrm>
        </p:spPr>
        <p:txBody>
          <a:bodyPr/>
          <a:lstStyle/>
          <a:p>
            <a:pPr>
              <a:buFont typeface="Arial" pitchFamily="34" charset="0"/>
              <a:buChar char="•"/>
            </a:pPr>
            <a:r>
              <a:rPr lang="en-US" altLang="ko-KR" u="sng" dirty="0" smtClean="0">
                <a:solidFill>
                  <a:schemeClr val="tx1"/>
                </a:solidFill>
              </a:rPr>
              <a:t>Full </a:t>
            </a:r>
            <a:r>
              <a:rPr lang="en-US" altLang="ko-KR" u="sng" dirty="0">
                <a:solidFill>
                  <a:schemeClr val="tx1"/>
                </a:solidFill>
              </a:rPr>
              <a:t>genome </a:t>
            </a:r>
            <a:r>
              <a:rPr lang="en-US" altLang="ko-KR" u="sng" dirty="0" smtClean="0">
                <a:solidFill>
                  <a:schemeClr val="tx1"/>
                </a:solidFill>
              </a:rPr>
              <a:t>sequences </a:t>
            </a:r>
            <a:r>
              <a:rPr lang="en-US" altLang="ko-KR" dirty="0" smtClean="0">
                <a:solidFill>
                  <a:schemeClr val="tx1"/>
                </a:solidFill>
              </a:rPr>
              <a:t>of </a:t>
            </a:r>
            <a:r>
              <a:rPr lang="en-US" altLang="ko-KR" dirty="0">
                <a:solidFill>
                  <a:schemeClr val="tx1"/>
                </a:solidFill>
              </a:rPr>
              <a:t>the viruses </a:t>
            </a:r>
            <a:r>
              <a:rPr lang="en-US" altLang="ko-KR" dirty="0" smtClean="0">
                <a:solidFill>
                  <a:schemeClr val="tx1"/>
                </a:solidFill>
              </a:rPr>
              <a:t>were deposited in </a:t>
            </a:r>
            <a:r>
              <a:rPr lang="en-US" altLang="ko-KR" dirty="0">
                <a:solidFill>
                  <a:schemeClr val="tx1"/>
                </a:solidFill>
              </a:rPr>
              <a:t>the Global Initiative on Sharing </a:t>
            </a:r>
            <a:r>
              <a:rPr lang="en-US" altLang="ko-KR" dirty="0" smtClean="0">
                <a:solidFill>
                  <a:schemeClr val="tx1"/>
                </a:solidFill>
              </a:rPr>
              <a:t>Avian Influenza </a:t>
            </a:r>
            <a:r>
              <a:rPr lang="en-US" altLang="ko-KR" dirty="0">
                <a:solidFill>
                  <a:schemeClr val="tx1"/>
                </a:solidFill>
              </a:rPr>
              <a:t>Data </a:t>
            </a:r>
            <a:r>
              <a:rPr lang="en-US" altLang="ko-KR" u="sng" dirty="0">
                <a:solidFill>
                  <a:schemeClr val="tx1"/>
                </a:solidFill>
              </a:rPr>
              <a:t>(GISAID) database</a:t>
            </a:r>
            <a:r>
              <a:rPr lang="en-US" altLang="ko-KR" dirty="0">
                <a:solidFill>
                  <a:schemeClr val="tx1"/>
                </a:solidFill>
              </a:rPr>
              <a:t> </a:t>
            </a:r>
            <a:r>
              <a:rPr lang="en-US" altLang="ko-KR" dirty="0" smtClean="0">
                <a:solidFill>
                  <a:schemeClr val="tx1"/>
                </a:solidFill>
              </a:rPr>
              <a:t>. </a:t>
            </a:r>
          </a:p>
          <a:p>
            <a:pPr>
              <a:buFont typeface="Arial" pitchFamily="34" charset="0"/>
              <a:buChar char="•"/>
            </a:pPr>
            <a:r>
              <a:rPr lang="en-US" altLang="ko-KR" u="sng" dirty="0" smtClean="0">
                <a:solidFill>
                  <a:schemeClr val="tx1"/>
                </a:solidFill>
              </a:rPr>
              <a:t>Phylogenetic </a:t>
            </a:r>
            <a:r>
              <a:rPr lang="en-US" altLang="ko-KR" u="sng" dirty="0">
                <a:solidFill>
                  <a:schemeClr val="tx1"/>
                </a:solidFill>
              </a:rPr>
              <a:t>trees </a:t>
            </a:r>
            <a:r>
              <a:rPr lang="en-US" altLang="ko-KR" dirty="0">
                <a:solidFill>
                  <a:schemeClr val="tx1"/>
                </a:solidFill>
              </a:rPr>
              <a:t>were </a:t>
            </a:r>
            <a:r>
              <a:rPr lang="en-US" altLang="ko-KR" dirty="0" smtClean="0">
                <a:solidFill>
                  <a:schemeClr val="tx1"/>
                </a:solidFill>
              </a:rPr>
              <a:t>constructed. (neighbor-joining method with </a:t>
            </a:r>
            <a:r>
              <a:rPr lang="en-US" altLang="ko-KR" dirty="0">
                <a:solidFill>
                  <a:schemeClr val="tx1"/>
                </a:solidFill>
              </a:rPr>
              <a:t>the use of MEGA software, </a:t>
            </a:r>
            <a:r>
              <a:rPr lang="en-US" altLang="ko-KR" dirty="0" smtClean="0">
                <a:solidFill>
                  <a:schemeClr val="tx1"/>
                </a:solidFill>
              </a:rPr>
              <a:t>ver.5.05.)</a:t>
            </a:r>
          </a:p>
          <a:p>
            <a:pPr>
              <a:buFont typeface="Arial" pitchFamily="34" charset="0"/>
              <a:buChar char="•"/>
            </a:pPr>
            <a:r>
              <a:rPr lang="en-US" altLang="ko-KR" dirty="0" smtClean="0">
                <a:solidFill>
                  <a:schemeClr val="tx1"/>
                </a:solidFill>
              </a:rPr>
              <a:t>Estimate </a:t>
            </a:r>
            <a:r>
              <a:rPr lang="en-US" altLang="ko-KR" dirty="0">
                <a:solidFill>
                  <a:schemeClr val="tx1"/>
                </a:solidFill>
              </a:rPr>
              <a:t>the viral gene </a:t>
            </a:r>
            <a:r>
              <a:rPr lang="en-US" altLang="ko-KR" dirty="0" smtClean="0">
                <a:solidFill>
                  <a:schemeClr val="tx1"/>
                </a:solidFill>
              </a:rPr>
              <a:t>relationship </a:t>
            </a:r>
            <a:r>
              <a:rPr lang="en-US" altLang="ko-KR" dirty="0">
                <a:solidFill>
                  <a:schemeClr val="tx1"/>
                </a:solidFill>
              </a:rPr>
              <a:t>with </a:t>
            </a:r>
            <a:r>
              <a:rPr lang="en-US" altLang="ko-KR" dirty="0" smtClean="0">
                <a:solidFill>
                  <a:schemeClr val="tx1"/>
                </a:solidFill>
              </a:rPr>
              <a:t>selected influenza </a:t>
            </a:r>
            <a:r>
              <a:rPr lang="en-US" altLang="ko-KR" dirty="0">
                <a:solidFill>
                  <a:schemeClr val="tx1"/>
                </a:solidFill>
              </a:rPr>
              <a:t>A virus strains obtained </a:t>
            </a:r>
            <a:r>
              <a:rPr lang="en-US" altLang="ko-KR" dirty="0" smtClean="0">
                <a:solidFill>
                  <a:schemeClr val="tx1"/>
                </a:solidFill>
              </a:rPr>
              <a:t>from </a:t>
            </a:r>
            <a:r>
              <a:rPr lang="en-US" altLang="ko-KR" u="sng" dirty="0" smtClean="0">
                <a:solidFill>
                  <a:schemeClr val="tx1"/>
                </a:solidFill>
              </a:rPr>
              <a:t>Gen Bank</a:t>
            </a:r>
            <a:r>
              <a:rPr lang="en-US" altLang="ko-KR" u="sng" dirty="0">
                <a:solidFill>
                  <a:schemeClr val="tx1"/>
                </a:solidFill>
              </a:rPr>
              <a:t>.</a:t>
            </a:r>
          </a:p>
          <a:p>
            <a:pPr marL="0" indent="0">
              <a:buNone/>
            </a:pPr>
            <a:endParaRPr lang="ko-KR" altLang="en-US" dirty="0"/>
          </a:p>
        </p:txBody>
      </p:sp>
    </p:spTree>
    <p:extLst>
      <p:ext uri="{BB962C8B-B14F-4D97-AF65-F5344CB8AC3E}">
        <p14:creationId xmlns:p14="http://schemas.microsoft.com/office/powerpoint/2010/main" val="373389477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Methods</a:t>
            </a:r>
            <a:endParaRPr lang="ko-KR" altLang="en-US" dirty="0"/>
          </a:p>
        </p:txBody>
      </p:sp>
      <p:sp>
        <p:nvSpPr>
          <p:cNvPr id="3" name="내용 개체 틀 2"/>
          <p:cNvSpPr>
            <a:spLocks noGrp="1"/>
          </p:cNvSpPr>
          <p:nvPr>
            <p:ph idx="1"/>
          </p:nvPr>
        </p:nvSpPr>
        <p:spPr>
          <a:xfrm>
            <a:off x="457200" y="1412776"/>
            <a:ext cx="8229600" cy="5069160"/>
          </a:xfrm>
        </p:spPr>
        <p:txBody>
          <a:bodyPr/>
          <a:lstStyle/>
          <a:p>
            <a:pPr marL="0" indent="0">
              <a:buNone/>
            </a:pPr>
            <a:r>
              <a:rPr lang="en-US" altLang="ko-KR" sz="2800" u="sng" dirty="0" smtClean="0">
                <a:solidFill>
                  <a:schemeClr val="tx1"/>
                </a:solidFill>
              </a:rPr>
              <a:t>A </a:t>
            </a:r>
            <a:r>
              <a:rPr lang="en-US" altLang="ko-KR" sz="2800" u="sng" dirty="0">
                <a:solidFill>
                  <a:schemeClr val="tx1"/>
                </a:solidFill>
              </a:rPr>
              <a:t>standardized surveillance reporting form</a:t>
            </a:r>
          </a:p>
          <a:p>
            <a:pPr marL="0" indent="0">
              <a:buNone/>
            </a:pPr>
            <a:r>
              <a:rPr lang="en-US" altLang="ko-KR" sz="2800" dirty="0">
                <a:solidFill>
                  <a:schemeClr val="tx1"/>
                </a:solidFill>
              </a:rPr>
              <a:t>was used to collect </a:t>
            </a:r>
            <a:r>
              <a:rPr lang="en-US" altLang="ko-KR" sz="2800" u="sng" dirty="0">
                <a:solidFill>
                  <a:schemeClr val="tx1"/>
                </a:solidFill>
              </a:rPr>
              <a:t>epidemiologic</a:t>
            </a:r>
            <a:r>
              <a:rPr lang="en-US" altLang="ko-KR" sz="2800" dirty="0">
                <a:solidFill>
                  <a:schemeClr val="tx1"/>
                </a:solidFill>
              </a:rPr>
              <a:t> and </a:t>
            </a:r>
            <a:r>
              <a:rPr lang="en-US" altLang="ko-KR" sz="2800" u="sng" dirty="0">
                <a:solidFill>
                  <a:schemeClr val="tx1"/>
                </a:solidFill>
              </a:rPr>
              <a:t>clinical</a:t>
            </a:r>
          </a:p>
          <a:p>
            <a:pPr marL="0" indent="0">
              <a:buNone/>
            </a:pPr>
            <a:r>
              <a:rPr lang="en-US" altLang="ko-KR" sz="2800" u="sng" dirty="0">
                <a:solidFill>
                  <a:schemeClr val="tx1"/>
                </a:solidFill>
              </a:rPr>
              <a:t>data</a:t>
            </a:r>
            <a:r>
              <a:rPr lang="en-US" altLang="ko-KR" sz="2800" dirty="0">
                <a:solidFill>
                  <a:schemeClr val="tx1"/>
                </a:solidFill>
              </a:rPr>
              <a:t>, </a:t>
            </a:r>
            <a:r>
              <a:rPr lang="en-US" altLang="ko-KR" sz="2800" dirty="0" smtClean="0">
                <a:solidFill>
                  <a:schemeClr val="tx1"/>
                </a:solidFill>
              </a:rPr>
              <a:t>demographic </a:t>
            </a:r>
            <a:r>
              <a:rPr lang="en-US" altLang="ko-KR" sz="2800" dirty="0">
                <a:solidFill>
                  <a:schemeClr val="tx1"/>
                </a:solidFill>
              </a:rPr>
              <a:t>characteristics; </a:t>
            </a:r>
            <a:r>
              <a:rPr lang="en-US" altLang="ko-KR" sz="2800" dirty="0" smtClean="0">
                <a:solidFill>
                  <a:schemeClr val="tx1"/>
                </a:solidFill>
              </a:rPr>
              <a:t>underlying medical </a:t>
            </a:r>
            <a:r>
              <a:rPr lang="en-US" altLang="ko-KR" sz="2800" dirty="0">
                <a:solidFill>
                  <a:schemeClr val="tx1"/>
                </a:solidFill>
              </a:rPr>
              <a:t>conditions; history of </a:t>
            </a:r>
            <a:r>
              <a:rPr lang="en-US" altLang="ko-KR" sz="2800" dirty="0" smtClean="0">
                <a:solidFill>
                  <a:schemeClr val="tx1"/>
                </a:solidFill>
              </a:rPr>
              <a:t>seasonal influenza </a:t>
            </a:r>
            <a:r>
              <a:rPr lang="en-US" altLang="ko-KR" sz="2800" dirty="0">
                <a:solidFill>
                  <a:schemeClr val="tx1"/>
                </a:solidFill>
              </a:rPr>
              <a:t>vaccination; </a:t>
            </a:r>
            <a:r>
              <a:rPr lang="en-US" altLang="ko-KR" sz="2800" u="sng" dirty="0">
                <a:solidFill>
                  <a:schemeClr val="tx1"/>
                </a:solidFill>
              </a:rPr>
              <a:t>recent exposures to swine</a:t>
            </a:r>
            <a:r>
              <a:rPr lang="en-US" altLang="ko-KR" sz="2800" dirty="0">
                <a:solidFill>
                  <a:schemeClr val="tx1"/>
                </a:solidFill>
              </a:rPr>
              <a:t>,</a:t>
            </a:r>
          </a:p>
          <a:p>
            <a:pPr marL="0" indent="0">
              <a:buNone/>
            </a:pPr>
            <a:r>
              <a:rPr lang="en-US" altLang="ko-KR" sz="2800" u="sng" dirty="0">
                <a:solidFill>
                  <a:schemeClr val="tx1"/>
                </a:solidFill>
              </a:rPr>
              <a:t>poultry, or other animals</a:t>
            </a:r>
            <a:r>
              <a:rPr lang="en-US" altLang="ko-KR" sz="2800" dirty="0">
                <a:solidFill>
                  <a:schemeClr val="tx1"/>
                </a:solidFill>
              </a:rPr>
              <a:t>; recent visits to </a:t>
            </a:r>
            <a:r>
              <a:rPr lang="en-US" altLang="ko-KR" sz="2800" u="sng" dirty="0">
                <a:solidFill>
                  <a:schemeClr val="tx1"/>
                </a:solidFill>
              </a:rPr>
              <a:t>a live</a:t>
            </a:r>
          </a:p>
          <a:p>
            <a:pPr marL="0" indent="0">
              <a:buNone/>
            </a:pPr>
            <a:r>
              <a:rPr lang="en-US" altLang="ko-KR" sz="2800" u="sng" dirty="0">
                <a:solidFill>
                  <a:schemeClr val="tx1"/>
                </a:solidFill>
              </a:rPr>
              <a:t>animal market</a:t>
            </a:r>
            <a:r>
              <a:rPr lang="en-US" altLang="ko-KR" sz="2800" dirty="0">
                <a:solidFill>
                  <a:schemeClr val="tx1"/>
                </a:solidFill>
              </a:rPr>
              <a:t>; clinical signs and symptoms</a:t>
            </a:r>
            <a:r>
              <a:rPr lang="en-US" altLang="ko-KR" sz="2800" dirty="0" smtClean="0">
                <a:solidFill>
                  <a:schemeClr val="tx1"/>
                </a:solidFill>
              </a:rPr>
              <a:t>;</a:t>
            </a:r>
            <a:r>
              <a:rPr lang="en-US" altLang="ko-KR" sz="2800" dirty="0">
                <a:solidFill>
                  <a:schemeClr val="tx1"/>
                </a:solidFill>
              </a:rPr>
              <a:t> chest radiographic findings; laboratory </a:t>
            </a:r>
            <a:r>
              <a:rPr lang="en-US" altLang="ko-KR" sz="2800" dirty="0" smtClean="0">
                <a:solidFill>
                  <a:schemeClr val="tx1"/>
                </a:solidFill>
              </a:rPr>
              <a:t>testing including </a:t>
            </a:r>
            <a:r>
              <a:rPr lang="en-US" altLang="ko-KR" sz="2800" dirty="0">
                <a:solidFill>
                  <a:schemeClr val="tx1"/>
                </a:solidFill>
              </a:rPr>
              <a:t>diagnostic testing for </a:t>
            </a:r>
            <a:r>
              <a:rPr lang="en-US" altLang="ko-KR" sz="2800" dirty="0" smtClean="0">
                <a:solidFill>
                  <a:schemeClr val="tx1"/>
                </a:solidFill>
              </a:rPr>
              <a:t>influenza and </a:t>
            </a:r>
            <a:r>
              <a:rPr lang="en-US" altLang="ko-KR" sz="2800" dirty="0">
                <a:solidFill>
                  <a:schemeClr val="tx1"/>
                </a:solidFill>
              </a:rPr>
              <a:t>other respiratory viruses; </a:t>
            </a:r>
            <a:r>
              <a:rPr lang="en-US" altLang="ko-KR" sz="2800" dirty="0" smtClean="0">
                <a:solidFill>
                  <a:schemeClr val="tx1"/>
                </a:solidFill>
              </a:rPr>
              <a:t>antiviral treatment</a:t>
            </a:r>
            <a:r>
              <a:rPr lang="en-US" altLang="ko-KR" sz="2800" dirty="0">
                <a:solidFill>
                  <a:schemeClr val="tx1"/>
                </a:solidFill>
              </a:rPr>
              <a:t>; clinical complications; and outcomes</a:t>
            </a:r>
            <a:r>
              <a:rPr lang="en-US" altLang="ko-KR" sz="2800" dirty="0" smtClean="0">
                <a:solidFill>
                  <a:schemeClr val="tx1"/>
                </a:solidFill>
              </a:rPr>
              <a:t>.</a:t>
            </a:r>
            <a:endParaRPr lang="en-US" altLang="ko-KR" sz="2800" dirty="0">
              <a:solidFill>
                <a:schemeClr val="tx1"/>
              </a:solidFill>
            </a:endParaRPr>
          </a:p>
        </p:txBody>
      </p:sp>
    </p:spTree>
    <p:extLst>
      <p:ext uri="{BB962C8B-B14F-4D97-AF65-F5344CB8AC3E}">
        <p14:creationId xmlns:p14="http://schemas.microsoft.com/office/powerpoint/2010/main" val="421891501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sz="4000" dirty="0" smtClean="0"/>
              <a:t>Clinical </a:t>
            </a:r>
            <a:r>
              <a:rPr lang="en-US" altLang="ko-KR" sz="4000" dirty="0"/>
              <a:t>Features and Outcomes of the Patients</a:t>
            </a:r>
            <a:r>
              <a:rPr lang="en-US" altLang="ko-KR" sz="4000" dirty="0" smtClean="0"/>
              <a:t> </a:t>
            </a:r>
            <a:endParaRPr lang="ko-KR" altLang="en-US" sz="4000" dirty="0"/>
          </a:p>
        </p:txBody>
      </p:sp>
      <p:sp>
        <p:nvSpPr>
          <p:cNvPr id="3" name="내용 개체 틀 2"/>
          <p:cNvSpPr>
            <a:spLocks noGrp="1"/>
          </p:cNvSpPr>
          <p:nvPr>
            <p:ph idx="1"/>
          </p:nvPr>
        </p:nvSpPr>
        <p:spPr>
          <a:xfrm>
            <a:off x="457200" y="1600200"/>
            <a:ext cx="8229600" cy="4997152"/>
          </a:xfrm>
        </p:spPr>
        <p:txBody>
          <a:bodyPr/>
          <a:lstStyle/>
          <a:p>
            <a:pPr marL="0" indent="0">
              <a:buNone/>
            </a:pPr>
            <a:r>
              <a:rPr lang="en-US" altLang="ko-KR" sz="2800" dirty="0">
                <a:solidFill>
                  <a:schemeClr val="tx1"/>
                </a:solidFill>
              </a:rPr>
              <a:t>Two of the patients had a </a:t>
            </a:r>
            <a:r>
              <a:rPr lang="en-US" altLang="ko-KR" sz="2800" u="sng" dirty="0">
                <a:solidFill>
                  <a:schemeClr val="tx1"/>
                </a:solidFill>
              </a:rPr>
              <a:t>history of recent exposure to poultry</a:t>
            </a:r>
            <a:r>
              <a:rPr lang="en-US" altLang="ko-KR" sz="2800" dirty="0">
                <a:solidFill>
                  <a:schemeClr val="tx1"/>
                </a:solidFill>
              </a:rPr>
              <a:t>. </a:t>
            </a:r>
          </a:p>
          <a:p>
            <a:pPr marL="0" indent="0">
              <a:buNone/>
            </a:pPr>
            <a:r>
              <a:rPr lang="en-US" altLang="ko-KR" sz="2800" u="sng" dirty="0" smtClean="0">
                <a:solidFill>
                  <a:schemeClr val="tx1"/>
                </a:solidFill>
              </a:rPr>
              <a:t>Fever</a:t>
            </a:r>
            <a:r>
              <a:rPr lang="en-US" altLang="ko-KR" sz="2800" dirty="0" smtClean="0">
                <a:solidFill>
                  <a:schemeClr val="tx1"/>
                </a:solidFill>
              </a:rPr>
              <a:t> </a:t>
            </a:r>
            <a:r>
              <a:rPr lang="en-US" altLang="ko-KR" sz="2800" dirty="0">
                <a:solidFill>
                  <a:schemeClr val="tx1"/>
                </a:solidFill>
              </a:rPr>
              <a:t>and </a:t>
            </a:r>
            <a:r>
              <a:rPr lang="en-US" altLang="ko-KR" sz="2800" u="sng" dirty="0">
                <a:solidFill>
                  <a:schemeClr val="tx1"/>
                </a:solidFill>
              </a:rPr>
              <a:t>cough</a:t>
            </a:r>
            <a:r>
              <a:rPr lang="en-US" altLang="ko-KR" sz="2800" dirty="0">
                <a:solidFill>
                  <a:schemeClr val="tx1"/>
                </a:solidFill>
              </a:rPr>
              <a:t> </a:t>
            </a:r>
            <a:r>
              <a:rPr lang="en-US" altLang="ko-KR" sz="2800" dirty="0" smtClean="0">
                <a:solidFill>
                  <a:schemeClr val="tx1"/>
                </a:solidFill>
              </a:rPr>
              <a:t>and </a:t>
            </a:r>
            <a:r>
              <a:rPr lang="en-US" altLang="ko-KR" sz="2800" u="sng" dirty="0" smtClean="0">
                <a:solidFill>
                  <a:schemeClr val="tx1"/>
                </a:solidFill>
              </a:rPr>
              <a:t>dyspnea</a:t>
            </a:r>
            <a:r>
              <a:rPr lang="en-US" altLang="ko-KR" sz="2800" dirty="0" smtClean="0">
                <a:solidFill>
                  <a:schemeClr val="tx1"/>
                </a:solidFill>
              </a:rPr>
              <a:t> were </a:t>
            </a:r>
            <a:r>
              <a:rPr lang="en-US" altLang="ko-KR" sz="2800" dirty="0">
                <a:solidFill>
                  <a:schemeClr val="tx1"/>
                </a:solidFill>
              </a:rPr>
              <a:t>the most </a:t>
            </a:r>
            <a:r>
              <a:rPr lang="en-US" altLang="ko-KR" sz="2800" dirty="0" smtClean="0">
                <a:solidFill>
                  <a:schemeClr val="tx1"/>
                </a:solidFill>
              </a:rPr>
              <a:t>common symptoms</a:t>
            </a:r>
            <a:r>
              <a:rPr lang="en-US" altLang="ko-KR" sz="2800" dirty="0">
                <a:solidFill>
                  <a:schemeClr val="tx1"/>
                </a:solidFill>
              </a:rPr>
              <a:t>. </a:t>
            </a:r>
            <a:endParaRPr lang="en-US" altLang="ko-KR" sz="2800" dirty="0" smtClean="0">
              <a:solidFill>
                <a:schemeClr val="tx1"/>
              </a:solidFill>
            </a:endParaRPr>
          </a:p>
          <a:p>
            <a:pPr marL="0" indent="0">
              <a:buNone/>
            </a:pPr>
            <a:r>
              <a:rPr lang="en-US" altLang="ko-KR" sz="2800" dirty="0" smtClean="0">
                <a:solidFill>
                  <a:schemeClr val="tx1"/>
                </a:solidFill>
              </a:rPr>
              <a:t>The </a:t>
            </a:r>
            <a:r>
              <a:rPr lang="en-US" altLang="ko-KR" sz="2800" u="sng" dirty="0" smtClean="0">
                <a:solidFill>
                  <a:schemeClr val="tx1"/>
                </a:solidFill>
              </a:rPr>
              <a:t>WBC</a:t>
            </a:r>
            <a:r>
              <a:rPr lang="en-US" altLang="ko-KR" sz="2800" dirty="0" smtClean="0">
                <a:solidFill>
                  <a:schemeClr val="tx1"/>
                </a:solidFill>
              </a:rPr>
              <a:t> </a:t>
            </a:r>
            <a:r>
              <a:rPr lang="en-US" altLang="ko-KR" sz="2800" dirty="0">
                <a:solidFill>
                  <a:schemeClr val="tx1"/>
                </a:solidFill>
              </a:rPr>
              <a:t>was normal </a:t>
            </a:r>
            <a:r>
              <a:rPr lang="en-US" altLang="ko-KR" sz="2800" dirty="0" smtClean="0">
                <a:solidFill>
                  <a:schemeClr val="tx1"/>
                </a:solidFill>
              </a:rPr>
              <a:t>or slightly </a:t>
            </a:r>
            <a:r>
              <a:rPr lang="en-US" altLang="ko-KR" sz="2800" u="sng" dirty="0">
                <a:solidFill>
                  <a:schemeClr val="tx1"/>
                </a:solidFill>
              </a:rPr>
              <a:t>decreased</a:t>
            </a:r>
            <a:r>
              <a:rPr lang="en-US" altLang="ko-KR" sz="2800" dirty="0">
                <a:solidFill>
                  <a:schemeClr val="tx1"/>
                </a:solidFill>
              </a:rPr>
              <a:t>. </a:t>
            </a:r>
            <a:r>
              <a:rPr lang="en-US" altLang="ko-KR" sz="2800" u="sng" dirty="0">
                <a:solidFill>
                  <a:schemeClr val="tx1"/>
                </a:solidFill>
              </a:rPr>
              <a:t>Elevated</a:t>
            </a:r>
            <a:r>
              <a:rPr lang="en-US" altLang="ko-KR" sz="2800" dirty="0">
                <a:solidFill>
                  <a:schemeClr val="tx1"/>
                </a:solidFill>
              </a:rPr>
              <a:t> levels of </a:t>
            </a:r>
            <a:r>
              <a:rPr lang="en-US" altLang="ko-KR" sz="2800" dirty="0" smtClean="0">
                <a:solidFill>
                  <a:schemeClr val="tx1"/>
                </a:solidFill>
              </a:rPr>
              <a:t>aspartate </a:t>
            </a:r>
            <a:r>
              <a:rPr lang="en-US" altLang="ko-KR" sz="2800" u="sng" dirty="0" smtClean="0">
                <a:solidFill>
                  <a:schemeClr val="tx1"/>
                </a:solidFill>
              </a:rPr>
              <a:t>aminotransferase, CK, LDH </a:t>
            </a:r>
            <a:r>
              <a:rPr lang="en-US" altLang="ko-KR" sz="2800" dirty="0" smtClean="0">
                <a:solidFill>
                  <a:schemeClr val="tx1"/>
                </a:solidFill>
              </a:rPr>
              <a:t>. </a:t>
            </a:r>
            <a:r>
              <a:rPr lang="en-US" altLang="ko-KR" sz="3000" dirty="0" smtClean="0">
                <a:solidFill>
                  <a:schemeClr val="tx1"/>
                </a:solidFill>
              </a:rPr>
              <a:t>Chest </a:t>
            </a:r>
            <a:r>
              <a:rPr lang="en-US" altLang="ko-KR" sz="3000" dirty="0">
                <a:solidFill>
                  <a:schemeClr val="tx1"/>
                </a:solidFill>
              </a:rPr>
              <a:t>radiography revealed </a:t>
            </a:r>
            <a:r>
              <a:rPr lang="en-US" altLang="ko-KR" sz="3000" u="sng" dirty="0">
                <a:solidFill>
                  <a:schemeClr val="tx1"/>
                </a:solidFill>
              </a:rPr>
              <a:t>b</a:t>
            </a:r>
            <a:r>
              <a:rPr lang="en-US" altLang="ko-KR" sz="2800" u="sng" dirty="0" smtClean="0">
                <a:solidFill>
                  <a:schemeClr val="tx1"/>
                </a:solidFill>
              </a:rPr>
              <a:t>ilateral </a:t>
            </a:r>
            <a:r>
              <a:rPr lang="en-US" altLang="ko-KR" sz="2800" u="sng" dirty="0">
                <a:solidFill>
                  <a:schemeClr val="tx1"/>
                </a:solidFill>
              </a:rPr>
              <a:t>ground-glass opacities</a:t>
            </a:r>
            <a:r>
              <a:rPr lang="en-US" altLang="ko-KR" sz="2800" dirty="0">
                <a:solidFill>
                  <a:schemeClr val="tx1"/>
                </a:solidFill>
              </a:rPr>
              <a:t> and </a:t>
            </a:r>
            <a:r>
              <a:rPr lang="en-US" altLang="ko-KR" sz="2800" dirty="0" smtClean="0">
                <a:solidFill>
                  <a:schemeClr val="tx1"/>
                </a:solidFill>
              </a:rPr>
              <a:t>consolidation</a:t>
            </a:r>
            <a:r>
              <a:rPr lang="en-US" altLang="ko-KR" sz="3000" dirty="0">
                <a:solidFill>
                  <a:schemeClr val="tx1"/>
                </a:solidFill>
              </a:rPr>
              <a:t>.</a:t>
            </a:r>
            <a:endParaRPr lang="en-US" altLang="ko-KR" sz="3000" dirty="0" smtClean="0">
              <a:solidFill>
                <a:schemeClr val="tx1"/>
              </a:solidFill>
            </a:endParaRPr>
          </a:p>
          <a:p>
            <a:pPr marL="0" indent="0">
              <a:buNone/>
            </a:pPr>
            <a:r>
              <a:rPr lang="en-US" altLang="ko-KR" sz="3000" dirty="0" smtClean="0">
                <a:solidFill>
                  <a:schemeClr val="tx1"/>
                </a:solidFill>
              </a:rPr>
              <a:t>Complications </a:t>
            </a:r>
            <a:r>
              <a:rPr lang="en-US" altLang="ko-KR" sz="3000" dirty="0">
                <a:solidFill>
                  <a:schemeClr val="tx1"/>
                </a:solidFill>
              </a:rPr>
              <a:t>included </a:t>
            </a:r>
            <a:r>
              <a:rPr lang="en-US" altLang="ko-KR" sz="3000" dirty="0" smtClean="0">
                <a:solidFill>
                  <a:schemeClr val="tx1"/>
                </a:solidFill>
              </a:rPr>
              <a:t>ARDS and </a:t>
            </a:r>
            <a:r>
              <a:rPr lang="en-US" altLang="ko-KR" sz="3000" dirty="0" err="1">
                <a:solidFill>
                  <a:schemeClr val="tx1"/>
                </a:solidFill>
              </a:rPr>
              <a:t>multiorgan</a:t>
            </a:r>
            <a:r>
              <a:rPr lang="en-US" altLang="ko-KR" sz="3000" dirty="0">
                <a:solidFill>
                  <a:schemeClr val="tx1"/>
                </a:solidFill>
              </a:rPr>
              <a:t> failure</a:t>
            </a:r>
            <a:r>
              <a:rPr lang="en-US" altLang="ko-KR" sz="3000" dirty="0" smtClean="0">
                <a:solidFill>
                  <a:schemeClr val="tx1"/>
                </a:solidFill>
              </a:rPr>
              <a:t>. All </a:t>
            </a:r>
            <a:r>
              <a:rPr lang="en-US" altLang="ko-KR" sz="3000" dirty="0">
                <a:solidFill>
                  <a:schemeClr val="tx1"/>
                </a:solidFill>
              </a:rPr>
              <a:t>three patients died</a:t>
            </a:r>
            <a:r>
              <a:rPr lang="en-US" altLang="ko-KR" sz="3000" dirty="0" smtClean="0">
                <a:solidFill>
                  <a:schemeClr val="tx1"/>
                </a:solidFill>
              </a:rPr>
              <a:t>.</a:t>
            </a:r>
          </a:p>
          <a:p>
            <a:pPr marL="0" indent="0">
              <a:buNone/>
            </a:pPr>
            <a:endParaRPr lang="en-US" altLang="ko-KR" sz="2800" dirty="0"/>
          </a:p>
          <a:p>
            <a:pPr marL="0" indent="0">
              <a:buNone/>
            </a:pPr>
            <a:endParaRPr lang="ko-KR" altLang="en-US" sz="2800" dirty="0"/>
          </a:p>
        </p:txBody>
      </p:sp>
    </p:spTree>
    <p:extLst>
      <p:ext uri="{BB962C8B-B14F-4D97-AF65-F5344CB8AC3E}">
        <p14:creationId xmlns:p14="http://schemas.microsoft.com/office/powerpoint/2010/main" val="420703272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2266" y="522431"/>
            <a:ext cx="5930054" cy="636295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075" name="AutoShape 3"/>
          <p:cNvSpPr>
            <a:spLocks noChangeArrowheads="1"/>
          </p:cNvSpPr>
          <p:nvPr/>
        </p:nvSpPr>
        <p:spPr bwMode="auto">
          <a:xfrm>
            <a:off x="411174" y="-27384"/>
            <a:ext cx="8312727" cy="645739"/>
          </a:xfrm>
          <a:custGeom>
            <a:avLst/>
            <a:gdLst/>
            <a:ahLst/>
            <a:cxnLst>
              <a:cxn ang="0">
                <a:pos x="r" y="vc"/>
              </a:cxn>
              <a:cxn ang="5400000">
                <a:pos x="hc" y="b"/>
              </a:cxn>
              <a:cxn ang="10800000">
                <a:pos x="l" y="vc"/>
              </a:cxn>
              <a:cxn ang="16200000">
                <a:pos x="hc" y="t"/>
              </a:cxn>
            </a:cxnLst>
            <a:rect l="0" t="0" r="r" b="b"/>
            <a:pathLst>
              <a:path w="21600" h="21600">
                <a:moveTo>
                  <a:pt x="0" y="0"/>
                </a:moveTo>
                <a:lnTo>
                  <a:pt x="0" y="21600"/>
                </a:lnTo>
                <a:lnTo>
                  <a:pt x="21600" y="21600"/>
                </a:lnTo>
                <a:lnTo>
                  <a:pt x="2160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nchorCtr="1"/>
          <a:lstStyle/>
          <a:p>
            <a:pPr algn="ctr">
              <a:lnSpc>
                <a:spcPct val="97000"/>
              </a:lnSpc>
              <a:tabLst>
                <a:tab pos="649628" algn="l"/>
                <a:tab pos="1299256" algn="l"/>
                <a:tab pos="1948884" algn="l"/>
                <a:tab pos="2598511" algn="l"/>
                <a:tab pos="3248139" algn="l"/>
                <a:tab pos="3897767" algn="l"/>
                <a:tab pos="4547395" algn="l"/>
                <a:tab pos="5197023" algn="l"/>
                <a:tab pos="5846651" algn="l"/>
                <a:tab pos="6496279" algn="l"/>
                <a:tab pos="7145906" algn="l"/>
                <a:tab pos="7795534" algn="l"/>
              </a:tabLst>
            </a:pPr>
            <a:r>
              <a:rPr lang="en-US" sz="1400" b="1" dirty="0">
                <a:solidFill>
                  <a:srgbClr val="FFFFFF"/>
                </a:solidFill>
                <a:cs typeface="Arial Unicode MS" pitchFamily="32" charset="0"/>
              </a:rPr>
              <a:t>Demographic, Epidemiologic, and </a:t>
            </a:r>
            <a:r>
              <a:rPr lang="en-US" sz="1400" b="1" dirty="0" err="1">
                <a:solidFill>
                  <a:srgbClr val="FFFFFF"/>
                </a:solidFill>
                <a:cs typeface="Arial Unicode MS" pitchFamily="32" charset="0"/>
              </a:rPr>
              <a:t>Virologic</a:t>
            </a:r>
            <a:r>
              <a:rPr lang="en-US" sz="1400" b="1" dirty="0">
                <a:solidFill>
                  <a:srgbClr val="FFFFFF"/>
                </a:solidFill>
                <a:cs typeface="Arial Unicode MS" pitchFamily="32" charset="0"/>
              </a:rPr>
              <a:t> Characteristics and Complications, Treatment, and Clinical Outcomes of Three Patients Infected with Avian-Origin Influenza A (H7N9) Virus.</a:t>
            </a:r>
          </a:p>
        </p:txBody>
      </p:sp>
    </p:spTree>
    <p:extLst>
      <p:ext uri="{BB962C8B-B14F-4D97-AF65-F5344CB8AC3E}">
        <p14:creationId xmlns:p14="http://schemas.microsoft.com/office/powerpoint/2010/main" val="3981791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644008" cy="6858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직사각형 1"/>
          <p:cNvSpPr/>
          <p:nvPr/>
        </p:nvSpPr>
        <p:spPr>
          <a:xfrm>
            <a:off x="4644008" y="-27384"/>
            <a:ext cx="4459791" cy="7017306"/>
          </a:xfrm>
          <a:prstGeom prst="rect">
            <a:avLst/>
          </a:prstGeom>
        </p:spPr>
        <p:txBody>
          <a:bodyPr wrap="square">
            <a:spAutoFit/>
          </a:bodyPr>
          <a:lstStyle/>
          <a:p>
            <a:r>
              <a:rPr lang="en-US" altLang="ko-KR" b="1" dirty="0"/>
              <a:t>Figure 3. Chest Radiographs.</a:t>
            </a:r>
          </a:p>
          <a:p>
            <a:r>
              <a:rPr lang="en-US" altLang="ko-KR" dirty="0"/>
              <a:t>A chest radiograph (patient’s heart is on the right side) of Patient 1 is shown in Panels A and B . Mild </a:t>
            </a:r>
            <a:r>
              <a:rPr lang="en-US" altLang="ko-KR" dirty="0" smtClean="0"/>
              <a:t>ground glass</a:t>
            </a:r>
            <a:endParaRPr lang="en-US" altLang="ko-KR" dirty="0"/>
          </a:p>
          <a:p>
            <a:r>
              <a:rPr lang="en-US" altLang="ko-KR" dirty="0"/>
              <a:t>opacity was observed on day 6 (Panel A). </a:t>
            </a:r>
            <a:r>
              <a:rPr lang="en-US" altLang="ko-KR" u="sng" dirty="0"/>
              <a:t>Bilateral ground-glass opacity and consolidation</a:t>
            </a:r>
            <a:r>
              <a:rPr lang="en-US" altLang="ko-KR" dirty="0"/>
              <a:t> were clearly seen on day 9 (Panel B). </a:t>
            </a:r>
            <a:r>
              <a:rPr lang="en-US" altLang="ko-KR" u="sng" dirty="0"/>
              <a:t>A computed tomographic</a:t>
            </a:r>
          </a:p>
          <a:p>
            <a:r>
              <a:rPr lang="en-US" altLang="ko-KR" u="sng" dirty="0"/>
              <a:t>scan of the chest of Patient 1</a:t>
            </a:r>
            <a:r>
              <a:rPr lang="en-US" altLang="ko-KR" dirty="0"/>
              <a:t>, obtained on day 7 (the day of admission), is shown in Panels C and D. Substantial</a:t>
            </a:r>
          </a:p>
          <a:p>
            <a:r>
              <a:rPr lang="en-US" altLang="ko-KR" dirty="0"/>
              <a:t>bilateral ground-glass opacity and consolidation can be seen. Chest radiographs of </a:t>
            </a:r>
            <a:r>
              <a:rPr lang="en-US" altLang="ko-KR" u="sng" dirty="0"/>
              <a:t>Patient 2</a:t>
            </a:r>
            <a:r>
              <a:rPr lang="en-US" altLang="ko-KR" dirty="0"/>
              <a:t>, obtained</a:t>
            </a:r>
          </a:p>
          <a:p>
            <a:r>
              <a:rPr lang="en-US" altLang="ko-KR" dirty="0"/>
              <a:t>on day 7 and day 13 after the onset of illness are shown in </a:t>
            </a:r>
            <a:r>
              <a:rPr lang="en-US" altLang="ko-KR" u="sng" dirty="0"/>
              <a:t>Panels E and F</a:t>
            </a:r>
            <a:r>
              <a:rPr lang="en-US" altLang="ko-KR" dirty="0"/>
              <a:t>, respectively. </a:t>
            </a:r>
            <a:r>
              <a:rPr lang="en-US" altLang="ko-KR" u="sng" dirty="0"/>
              <a:t>Bilateral </a:t>
            </a:r>
            <a:r>
              <a:rPr lang="en-US" altLang="ko-KR" u="sng" dirty="0" smtClean="0"/>
              <a:t>ground glass</a:t>
            </a:r>
            <a:endParaRPr lang="en-US" altLang="ko-KR" u="sng" dirty="0"/>
          </a:p>
          <a:p>
            <a:r>
              <a:rPr lang="en-US" altLang="ko-KR" u="sng" dirty="0"/>
              <a:t>opacity and consolidation</a:t>
            </a:r>
            <a:r>
              <a:rPr lang="en-US" altLang="ko-KR" dirty="0"/>
              <a:t> can be seen on day 7,and white lungs on day 13. Chest radiographs of </a:t>
            </a:r>
            <a:r>
              <a:rPr lang="en-US" altLang="ko-KR" u="sng" dirty="0" smtClean="0"/>
              <a:t>Patient 3</a:t>
            </a:r>
            <a:endParaRPr lang="en-US" altLang="ko-KR" u="sng" dirty="0"/>
          </a:p>
          <a:p>
            <a:r>
              <a:rPr lang="en-US" altLang="ko-KR" dirty="0" smtClean="0"/>
              <a:t>on </a:t>
            </a:r>
            <a:r>
              <a:rPr lang="en-US" altLang="ko-KR" dirty="0"/>
              <a:t>day 7 and day 13 after the onset of illness are shown in Panels </a:t>
            </a:r>
            <a:r>
              <a:rPr lang="en-US" altLang="ko-KR" u="sng" dirty="0"/>
              <a:t>G and H</a:t>
            </a:r>
            <a:r>
              <a:rPr lang="en-US" altLang="ko-KR" dirty="0"/>
              <a:t>. </a:t>
            </a:r>
            <a:r>
              <a:rPr lang="en-US" altLang="ko-KR" u="sng" dirty="0"/>
              <a:t>Bilateral ground-glass opacity</a:t>
            </a:r>
          </a:p>
          <a:p>
            <a:r>
              <a:rPr lang="en-US" altLang="ko-KR" u="sng" dirty="0"/>
              <a:t>and consolidation</a:t>
            </a:r>
            <a:r>
              <a:rPr lang="en-US" altLang="ko-KR" dirty="0"/>
              <a:t> can be seen on both day 7 and day 13</a:t>
            </a:r>
            <a:endParaRPr lang="ko-KR" altLang="en-US" dirty="0"/>
          </a:p>
        </p:txBody>
      </p:sp>
    </p:spTree>
    <p:extLst>
      <p:ext uri="{BB962C8B-B14F-4D97-AF65-F5344CB8AC3E}">
        <p14:creationId xmlns:p14="http://schemas.microsoft.com/office/powerpoint/2010/main" val="379302630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Results </a:t>
            </a:r>
            <a:endParaRPr lang="ko-KR" altLang="en-US" dirty="0"/>
          </a:p>
        </p:txBody>
      </p:sp>
      <p:sp>
        <p:nvSpPr>
          <p:cNvPr id="3" name="내용 개체 틀 2"/>
          <p:cNvSpPr>
            <a:spLocks noGrp="1"/>
          </p:cNvSpPr>
          <p:nvPr>
            <p:ph idx="1"/>
          </p:nvPr>
        </p:nvSpPr>
        <p:spPr>
          <a:xfrm>
            <a:off x="457200" y="1600200"/>
            <a:ext cx="8229600" cy="4997152"/>
          </a:xfrm>
        </p:spPr>
        <p:txBody>
          <a:bodyPr/>
          <a:lstStyle/>
          <a:p>
            <a:pPr>
              <a:buFont typeface="Arial" pitchFamily="34" charset="0"/>
              <a:buChar char="•"/>
            </a:pPr>
            <a:r>
              <a:rPr lang="en-US" altLang="ko-KR" sz="2800" dirty="0" smtClean="0">
                <a:solidFill>
                  <a:schemeClr val="tx1"/>
                </a:solidFill>
              </a:rPr>
              <a:t>By </a:t>
            </a:r>
            <a:r>
              <a:rPr lang="en-US" altLang="ko-KR" sz="2800" dirty="0">
                <a:solidFill>
                  <a:schemeClr val="tx1"/>
                </a:solidFill>
              </a:rPr>
              <a:t>means of real-time </a:t>
            </a:r>
            <a:r>
              <a:rPr lang="en-US" altLang="ko-KR" sz="2800" dirty="0" smtClean="0">
                <a:solidFill>
                  <a:schemeClr val="tx1"/>
                </a:solidFill>
              </a:rPr>
              <a:t>RT-PCR, viral </a:t>
            </a:r>
            <a:r>
              <a:rPr lang="en-US" altLang="ko-KR" sz="2800" dirty="0">
                <a:solidFill>
                  <a:schemeClr val="tx1"/>
                </a:solidFill>
              </a:rPr>
              <a:t>isolation, and </a:t>
            </a:r>
            <a:r>
              <a:rPr lang="en-US" altLang="ko-KR" sz="2800" u="sng" dirty="0">
                <a:solidFill>
                  <a:schemeClr val="tx1"/>
                </a:solidFill>
              </a:rPr>
              <a:t>full genome sequencing</a:t>
            </a:r>
            <a:r>
              <a:rPr lang="en-US" altLang="ko-KR" sz="2800" dirty="0">
                <a:solidFill>
                  <a:schemeClr val="tx1"/>
                </a:solidFill>
              </a:rPr>
              <a:t>, </a:t>
            </a:r>
            <a:r>
              <a:rPr lang="en-US" altLang="ko-KR" sz="2800" dirty="0" smtClean="0">
                <a:solidFill>
                  <a:schemeClr val="tx1"/>
                </a:solidFill>
              </a:rPr>
              <a:t>that all </a:t>
            </a:r>
            <a:r>
              <a:rPr lang="en-US" altLang="ko-KR" sz="2800" dirty="0">
                <a:solidFill>
                  <a:schemeClr val="tx1"/>
                </a:solidFill>
              </a:rPr>
              <a:t>three patients were infected with a novel </a:t>
            </a:r>
            <a:r>
              <a:rPr lang="en-US" altLang="ko-KR" sz="2800" dirty="0" smtClean="0">
                <a:solidFill>
                  <a:schemeClr val="tx1"/>
                </a:solidFill>
              </a:rPr>
              <a:t>avian origin </a:t>
            </a:r>
            <a:r>
              <a:rPr lang="pt-BR" altLang="ko-KR" sz="2800" u="sng" dirty="0" smtClean="0">
                <a:solidFill>
                  <a:schemeClr val="tx1"/>
                </a:solidFill>
              </a:rPr>
              <a:t>influenza </a:t>
            </a:r>
            <a:r>
              <a:rPr lang="pt-BR" altLang="ko-KR" sz="2800" u="sng" dirty="0">
                <a:solidFill>
                  <a:schemeClr val="tx1"/>
                </a:solidFill>
              </a:rPr>
              <a:t>A (H7N9) </a:t>
            </a:r>
            <a:r>
              <a:rPr lang="pt-BR" altLang="ko-KR" sz="2800" u="sng" dirty="0" smtClean="0">
                <a:solidFill>
                  <a:schemeClr val="tx1"/>
                </a:solidFill>
              </a:rPr>
              <a:t>virus </a:t>
            </a:r>
            <a:r>
              <a:rPr lang="pt-BR" altLang="ko-KR" sz="2800" dirty="0" smtClean="0">
                <a:solidFill>
                  <a:schemeClr val="tx1"/>
                </a:solidFill>
              </a:rPr>
              <a:t>was confirmed. </a:t>
            </a:r>
          </a:p>
          <a:p>
            <a:pPr>
              <a:buFont typeface="Arial" pitchFamily="34" charset="0"/>
              <a:buChar char="•"/>
            </a:pPr>
            <a:endParaRPr lang="pt-BR" altLang="ko-KR" sz="2800" dirty="0" smtClean="0">
              <a:solidFill>
                <a:schemeClr val="tx1"/>
              </a:solidFill>
            </a:endParaRPr>
          </a:p>
          <a:p>
            <a:pPr>
              <a:buFont typeface="Arial" pitchFamily="34" charset="0"/>
              <a:buChar char="•"/>
            </a:pPr>
            <a:r>
              <a:rPr lang="en-US" altLang="ko-KR" sz="2800" dirty="0" smtClean="0">
                <a:solidFill>
                  <a:schemeClr val="tx1"/>
                </a:solidFill>
              </a:rPr>
              <a:t>Influenza viruses </a:t>
            </a:r>
            <a:r>
              <a:rPr lang="en-US" altLang="ko-KR" sz="2800" dirty="0">
                <a:solidFill>
                  <a:schemeClr val="tx1"/>
                </a:solidFill>
              </a:rPr>
              <a:t>A/Shanghai/1/2013 (H7N9), </a:t>
            </a:r>
            <a:r>
              <a:rPr lang="en-US" altLang="ko-KR" sz="2800" dirty="0" smtClean="0">
                <a:solidFill>
                  <a:schemeClr val="tx1"/>
                </a:solidFill>
              </a:rPr>
              <a:t>A/Shanghai/2/2013 </a:t>
            </a:r>
            <a:r>
              <a:rPr lang="en-US" altLang="ko-KR" sz="2800" dirty="0">
                <a:solidFill>
                  <a:schemeClr val="tx1"/>
                </a:solidFill>
              </a:rPr>
              <a:t>(H7N9), </a:t>
            </a:r>
            <a:r>
              <a:rPr lang="en-US" altLang="ko-KR" sz="2800" dirty="0" smtClean="0">
                <a:solidFill>
                  <a:schemeClr val="tx1"/>
                </a:solidFill>
              </a:rPr>
              <a:t>A/Anhui/1/2013(H7N9</a:t>
            </a:r>
            <a:r>
              <a:rPr lang="en-US" altLang="ko-KR" sz="2800" dirty="0">
                <a:solidFill>
                  <a:schemeClr val="tx1"/>
                </a:solidFill>
              </a:rPr>
              <a:t>) were isolated from Patients 1, 2, </a:t>
            </a:r>
            <a:r>
              <a:rPr lang="en-US" altLang="ko-KR" sz="2800" dirty="0" smtClean="0">
                <a:solidFill>
                  <a:schemeClr val="tx1"/>
                </a:solidFill>
              </a:rPr>
              <a:t>3,respectively</a:t>
            </a:r>
            <a:r>
              <a:rPr lang="en-US" altLang="ko-KR" sz="2800" dirty="0">
                <a:solidFill>
                  <a:schemeClr val="tx1"/>
                </a:solidFill>
              </a:rPr>
              <a:t>.</a:t>
            </a:r>
          </a:p>
          <a:p>
            <a:pPr marL="0" indent="0">
              <a:buNone/>
            </a:pPr>
            <a:endParaRPr lang="en-US" altLang="ko-KR" sz="2800" dirty="0"/>
          </a:p>
          <a:p>
            <a:pPr marL="0" indent="0">
              <a:buNone/>
            </a:pPr>
            <a:endParaRPr lang="ko-KR" altLang="en-US" sz="2800" dirty="0"/>
          </a:p>
        </p:txBody>
      </p:sp>
    </p:spTree>
    <p:extLst>
      <p:ext uri="{BB962C8B-B14F-4D97-AF65-F5344CB8AC3E}">
        <p14:creationId xmlns:p14="http://schemas.microsoft.com/office/powerpoint/2010/main" val="203032610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Results </a:t>
            </a:r>
            <a:endParaRPr lang="ko-KR" altLang="en-US" dirty="0"/>
          </a:p>
        </p:txBody>
      </p:sp>
      <p:sp>
        <p:nvSpPr>
          <p:cNvPr id="4" name="내용 개체 틀 3"/>
          <p:cNvSpPr>
            <a:spLocks noGrp="1"/>
          </p:cNvSpPr>
          <p:nvPr>
            <p:ph idx="1"/>
          </p:nvPr>
        </p:nvSpPr>
        <p:spPr>
          <a:xfrm>
            <a:off x="457200" y="1600200"/>
            <a:ext cx="8229600" cy="4709120"/>
          </a:xfrm>
        </p:spPr>
        <p:txBody>
          <a:bodyPr/>
          <a:lstStyle/>
          <a:p>
            <a:pPr>
              <a:buFont typeface="Arial" pitchFamily="34" charset="0"/>
              <a:buChar char="•"/>
            </a:pPr>
            <a:r>
              <a:rPr lang="en-US" altLang="ko-KR" sz="2800" dirty="0" smtClean="0">
                <a:solidFill>
                  <a:schemeClr val="tx1"/>
                </a:solidFill>
              </a:rPr>
              <a:t>The gene </a:t>
            </a:r>
            <a:r>
              <a:rPr lang="en-US" altLang="ko-KR" sz="2800" dirty="0">
                <a:solidFill>
                  <a:schemeClr val="tx1"/>
                </a:solidFill>
              </a:rPr>
              <a:t>encoding </a:t>
            </a:r>
            <a:r>
              <a:rPr lang="en-US" altLang="ko-KR" sz="2800" u="sng" dirty="0" err="1">
                <a:solidFill>
                  <a:schemeClr val="tx1"/>
                </a:solidFill>
              </a:rPr>
              <a:t>hemagglutinin</a:t>
            </a:r>
            <a:r>
              <a:rPr lang="en-US" altLang="ko-KR" sz="2800" u="sng" dirty="0">
                <a:solidFill>
                  <a:schemeClr val="tx1"/>
                </a:solidFill>
              </a:rPr>
              <a:t> (HA) </a:t>
            </a:r>
            <a:r>
              <a:rPr lang="en-US" altLang="ko-KR" sz="2800" dirty="0">
                <a:solidFill>
                  <a:schemeClr val="tx1"/>
                </a:solidFill>
              </a:rPr>
              <a:t>shared </a:t>
            </a:r>
            <a:r>
              <a:rPr lang="en-US" altLang="ko-KR" sz="2800" dirty="0" smtClean="0">
                <a:solidFill>
                  <a:schemeClr val="tx1"/>
                </a:solidFill>
              </a:rPr>
              <a:t>the highest </a:t>
            </a:r>
            <a:r>
              <a:rPr lang="en-US" altLang="ko-KR" sz="2800" dirty="0">
                <a:solidFill>
                  <a:schemeClr val="tx1"/>
                </a:solidFill>
              </a:rPr>
              <a:t>identity with </a:t>
            </a:r>
            <a:r>
              <a:rPr lang="en-US" altLang="ko-KR" sz="2800" u="sng" dirty="0" smtClean="0">
                <a:solidFill>
                  <a:schemeClr val="tx1"/>
                </a:solidFill>
              </a:rPr>
              <a:t>A/duck/Zhejiang/12/2011 (</a:t>
            </a:r>
            <a:r>
              <a:rPr lang="en-US" altLang="ko-KR" sz="2800" u="sng" dirty="0">
                <a:solidFill>
                  <a:schemeClr val="tx1"/>
                </a:solidFill>
              </a:rPr>
              <a:t>H7N3, subtype ZJ12</a:t>
            </a:r>
            <a:r>
              <a:rPr lang="en-US" altLang="ko-KR" sz="2800" u="sng" dirty="0" smtClean="0">
                <a:solidFill>
                  <a:schemeClr val="tx1"/>
                </a:solidFill>
              </a:rPr>
              <a:t>).</a:t>
            </a:r>
          </a:p>
          <a:p>
            <a:pPr>
              <a:buFont typeface="Arial" pitchFamily="34" charset="0"/>
              <a:buChar char="•"/>
            </a:pPr>
            <a:r>
              <a:rPr lang="en-US" altLang="ko-KR" sz="2800" dirty="0" smtClean="0">
                <a:solidFill>
                  <a:schemeClr val="tx1"/>
                </a:solidFill>
              </a:rPr>
              <a:t>The </a:t>
            </a:r>
            <a:r>
              <a:rPr lang="en-US" altLang="ko-KR" sz="2800" dirty="0">
                <a:solidFill>
                  <a:schemeClr val="tx1"/>
                </a:solidFill>
              </a:rPr>
              <a:t>gene encoding </a:t>
            </a:r>
            <a:r>
              <a:rPr lang="en-US" altLang="ko-KR" sz="2800" u="sng" dirty="0" smtClean="0">
                <a:solidFill>
                  <a:schemeClr val="tx1"/>
                </a:solidFill>
              </a:rPr>
              <a:t>neuraminidase (</a:t>
            </a:r>
            <a:r>
              <a:rPr lang="en-US" altLang="ko-KR" sz="2800" u="sng" dirty="0">
                <a:solidFill>
                  <a:schemeClr val="tx1"/>
                </a:solidFill>
              </a:rPr>
              <a:t>NA) </a:t>
            </a:r>
            <a:r>
              <a:rPr lang="en-US" altLang="ko-KR" sz="2800" dirty="0">
                <a:solidFill>
                  <a:schemeClr val="tx1"/>
                </a:solidFill>
              </a:rPr>
              <a:t>protein was most closely </a:t>
            </a:r>
            <a:r>
              <a:rPr lang="en-US" altLang="ko-KR" sz="2800" dirty="0" smtClean="0">
                <a:solidFill>
                  <a:schemeClr val="tx1"/>
                </a:solidFill>
              </a:rPr>
              <a:t>related to </a:t>
            </a:r>
            <a:r>
              <a:rPr lang="en-US" altLang="ko-KR" sz="2800" u="sng" dirty="0" smtClean="0">
                <a:solidFill>
                  <a:schemeClr val="tx1"/>
                </a:solidFill>
              </a:rPr>
              <a:t>A/</a:t>
            </a:r>
            <a:r>
              <a:rPr lang="en-US" altLang="ko-KR" sz="2800" u="sng" dirty="0" err="1" smtClean="0">
                <a:solidFill>
                  <a:schemeClr val="tx1"/>
                </a:solidFill>
              </a:rPr>
              <a:t>wildbird</a:t>
            </a:r>
            <a:r>
              <a:rPr lang="en-US" altLang="ko-KR" sz="2800" u="sng" dirty="0" smtClean="0">
                <a:solidFill>
                  <a:schemeClr val="tx1"/>
                </a:solidFill>
              </a:rPr>
              <a:t>/ Korea/A14/2011(H7N9</a:t>
            </a:r>
            <a:r>
              <a:rPr lang="en-US" altLang="ko-KR" sz="2800" u="sng" dirty="0">
                <a:solidFill>
                  <a:schemeClr val="tx1"/>
                </a:solidFill>
              </a:rPr>
              <a:t>, </a:t>
            </a:r>
            <a:r>
              <a:rPr lang="en-US" altLang="ko-KR" sz="2800" u="sng" dirty="0" smtClean="0">
                <a:solidFill>
                  <a:schemeClr val="tx1"/>
                </a:solidFill>
              </a:rPr>
              <a:t>subtype KO14).</a:t>
            </a:r>
          </a:p>
          <a:p>
            <a:pPr>
              <a:buFont typeface="Arial" pitchFamily="34" charset="0"/>
              <a:buChar char="•"/>
            </a:pPr>
            <a:r>
              <a:rPr lang="en-US" altLang="ko-KR" sz="2800" dirty="0" smtClean="0">
                <a:solidFill>
                  <a:schemeClr val="tx1"/>
                </a:solidFill>
              </a:rPr>
              <a:t> </a:t>
            </a:r>
            <a:r>
              <a:rPr lang="en-US" altLang="ko-KR" sz="2800" u="sng" dirty="0">
                <a:solidFill>
                  <a:schemeClr val="tx1"/>
                </a:solidFill>
              </a:rPr>
              <a:t>All six internal </a:t>
            </a:r>
            <a:r>
              <a:rPr lang="en-US" altLang="ko-KR" sz="2800" u="sng" dirty="0" smtClean="0">
                <a:solidFill>
                  <a:schemeClr val="tx1"/>
                </a:solidFill>
              </a:rPr>
              <a:t>genes </a:t>
            </a:r>
            <a:r>
              <a:rPr lang="en-US" altLang="ko-KR" sz="2800" dirty="0" smtClean="0">
                <a:solidFill>
                  <a:schemeClr val="tx1"/>
                </a:solidFill>
              </a:rPr>
              <a:t>shared </a:t>
            </a:r>
            <a:r>
              <a:rPr lang="en-US" altLang="ko-KR" sz="2800" dirty="0">
                <a:solidFill>
                  <a:schemeClr val="tx1"/>
                </a:solidFill>
              </a:rPr>
              <a:t>the highest similarity with </a:t>
            </a:r>
            <a:r>
              <a:rPr lang="en-US" altLang="ko-KR" sz="2800" u="sng" dirty="0" smtClean="0">
                <a:solidFill>
                  <a:schemeClr val="tx1"/>
                </a:solidFill>
              </a:rPr>
              <a:t>A/brambling/</a:t>
            </a:r>
            <a:r>
              <a:rPr lang="en-US" altLang="ko-KR" sz="2800" u="sng" dirty="0">
                <a:solidFill>
                  <a:schemeClr val="tx1"/>
                </a:solidFill>
              </a:rPr>
              <a:t>Beijing/16/2012-like viruses (H9N2)</a:t>
            </a:r>
          </a:p>
          <a:p>
            <a:pPr marL="0" indent="0">
              <a:buNone/>
            </a:pPr>
            <a:endParaRPr lang="ko-KR" altLang="en-US" sz="2800" dirty="0"/>
          </a:p>
        </p:txBody>
      </p:sp>
    </p:spTree>
    <p:extLst>
      <p:ext uri="{BB962C8B-B14F-4D97-AF65-F5344CB8AC3E}">
        <p14:creationId xmlns:p14="http://schemas.microsoft.com/office/powerpoint/2010/main" val="33123002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제목 6"/>
          <p:cNvSpPr txBox="1">
            <a:spLocks/>
          </p:cNvSpPr>
          <p:nvPr/>
        </p:nvSpPr>
        <p:spPr bwMode="auto">
          <a:xfrm>
            <a:off x="0" y="116632"/>
            <a:ext cx="9144000" cy="14700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latinLnBrk="1" hangingPunct="0">
              <a:spcBef>
                <a:spcPct val="0"/>
              </a:spcBef>
              <a:spcAft>
                <a:spcPct val="0"/>
              </a:spcAft>
              <a:defRPr sz="4400" b="1" kern="1200">
                <a:solidFill>
                  <a:schemeClr val="accent6">
                    <a:lumMod val="40000"/>
                    <a:lumOff val="60000"/>
                  </a:schemeClr>
                </a:solidFill>
                <a:latin typeface="Arial" pitchFamily="34" charset="0"/>
                <a:ea typeface="+mj-ea"/>
                <a:cs typeface="Arial" pitchFamily="34" charset="0"/>
              </a:defRPr>
            </a:lvl1pPr>
            <a:lvl2pPr algn="ctr" rtl="0" eaLnBrk="0" fontAlgn="base" latinLnBrk="1" hangingPunct="0">
              <a:spcBef>
                <a:spcPct val="0"/>
              </a:spcBef>
              <a:spcAft>
                <a:spcPct val="0"/>
              </a:spcAft>
              <a:defRPr sz="4400" b="1">
                <a:solidFill>
                  <a:srgbClr val="FCD5B5"/>
                </a:solidFill>
                <a:latin typeface="Arial" charset="0"/>
                <a:ea typeface="맑은 고딕" pitchFamily="50" charset="-127"/>
                <a:cs typeface="Arial" charset="0"/>
              </a:defRPr>
            </a:lvl2pPr>
            <a:lvl3pPr algn="ctr" rtl="0" eaLnBrk="0" fontAlgn="base" latinLnBrk="1" hangingPunct="0">
              <a:spcBef>
                <a:spcPct val="0"/>
              </a:spcBef>
              <a:spcAft>
                <a:spcPct val="0"/>
              </a:spcAft>
              <a:defRPr sz="4400" b="1">
                <a:solidFill>
                  <a:srgbClr val="FCD5B5"/>
                </a:solidFill>
                <a:latin typeface="Arial" charset="0"/>
                <a:ea typeface="맑은 고딕" pitchFamily="50" charset="-127"/>
                <a:cs typeface="Arial" charset="0"/>
              </a:defRPr>
            </a:lvl3pPr>
            <a:lvl4pPr algn="ctr" rtl="0" eaLnBrk="0" fontAlgn="base" latinLnBrk="1" hangingPunct="0">
              <a:spcBef>
                <a:spcPct val="0"/>
              </a:spcBef>
              <a:spcAft>
                <a:spcPct val="0"/>
              </a:spcAft>
              <a:defRPr sz="4400" b="1">
                <a:solidFill>
                  <a:srgbClr val="FCD5B5"/>
                </a:solidFill>
                <a:latin typeface="Arial" charset="0"/>
                <a:ea typeface="맑은 고딕" pitchFamily="50" charset="-127"/>
                <a:cs typeface="Arial" charset="0"/>
              </a:defRPr>
            </a:lvl4pPr>
            <a:lvl5pPr algn="ctr" rtl="0" eaLnBrk="0" fontAlgn="base" latinLnBrk="1" hangingPunct="0">
              <a:spcBef>
                <a:spcPct val="0"/>
              </a:spcBef>
              <a:spcAft>
                <a:spcPct val="0"/>
              </a:spcAft>
              <a:defRPr sz="4400" b="1">
                <a:solidFill>
                  <a:srgbClr val="FCD5B5"/>
                </a:solidFill>
                <a:latin typeface="Arial" charset="0"/>
                <a:ea typeface="맑은 고딕" pitchFamily="50" charset="-127"/>
                <a:cs typeface="Arial" charset="0"/>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latinLnBrk="0"/>
            <a:r>
              <a:rPr lang="en-US" altLang="ko-KR" sz="3600" dirty="0" smtClean="0"/>
              <a:t/>
            </a:r>
            <a:br>
              <a:rPr lang="en-US" altLang="ko-KR" sz="3600" dirty="0" smtClean="0"/>
            </a:br>
            <a:r>
              <a:rPr lang="en-US" altLang="ko-KR" sz="3600" dirty="0" smtClean="0"/>
              <a:t> Human infection with Avian influenza</a:t>
            </a:r>
            <a:br>
              <a:rPr lang="en-US" altLang="ko-KR" sz="3600" dirty="0" smtClean="0"/>
            </a:br>
            <a:endParaRPr lang="ko-KR" altLang="en-US" sz="3600" dirty="0" smtClean="0">
              <a:solidFill>
                <a:srgbClr val="FCD5B5"/>
              </a:solidFill>
              <a:latin typeface="Arial" charset="0"/>
              <a:cs typeface="Arial" charset="0"/>
            </a:endParaRPr>
          </a:p>
        </p:txBody>
      </p:sp>
      <p:pic>
        <p:nvPicPr>
          <p:cNvPr id="7" name="Picture 4" descr="http://4.bp.blogspot.com/-sZIDdq86Icg/UHQus8c47NI/AAAAAAAAAns/7rAG0VHFsvo/s1600/42902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0624" y="2348880"/>
            <a:ext cx="3888432" cy="28385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711953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Results </a:t>
            </a:r>
            <a:endParaRPr lang="ko-KR" altLang="en-US" dirty="0"/>
          </a:p>
        </p:txBody>
      </p:sp>
      <p:sp>
        <p:nvSpPr>
          <p:cNvPr id="4" name="내용 개체 틀 3"/>
          <p:cNvSpPr>
            <a:spLocks noGrp="1"/>
          </p:cNvSpPr>
          <p:nvPr>
            <p:ph idx="1"/>
          </p:nvPr>
        </p:nvSpPr>
        <p:spPr>
          <a:xfrm>
            <a:off x="457200" y="1600200"/>
            <a:ext cx="8229600" cy="4853136"/>
          </a:xfrm>
        </p:spPr>
        <p:txBody>
          <a:bodyPr/>
          <a:lstStyle/>
          <a:p>
            <a:pPr>
              <a:buFont typeface="Arial" pitchFamily="34" charset="0"/>
              <a:buChar char="•"/>
            </a:pPr>
            <a:r>
              <a:rPr lang="en-US" altLang="ko-KR" dirty="0" smtClean="0">
                <a:solidFill>
                  <a:schemeClr val="tx1"/>
                </a:solidFill>
              </a:rPr>
              <a:t>Substitution </a:t>
            </a:r>
            <a:r>
              <a:rPr lang="en-US" altLang="ko-KR" u="sng" dirty="0">
                <a:solidFill>
                  <a:schemeClr val="tx1"/>
                </a:solidFill>
              </a:rPr>
              <a:t>Q226L</a:t>
            </a:r>
            <a:r>
              <a:rPr lang="en-US" altLang="ko-KR" dirty="0">
                <a:solidFill>
                  <a:schemeClr val="tx1"/>
                </a:solidFill>
              </a:rPr>
              <a:t> at the </a:t>
            </a:r>
            <a:r>
              <a:rPr lang="en-US" altLang="ko-KR" u="sng" dirty="0">
                <a:solidFill>
                  <a:schemeClr val="tx1"/>
                </a:solidFill>
              </a:rPr>
              <a:t>210-loop</a:t>
            </a:r>
            <a:r>
              <a:rPr lang="en-US" altLang="ko-KR" dirty="0">
                <a:solidFill>
                  <a:schemeClr val="tx1"/>
                </a:solidFill>
              </a:rPr>
              <a:t> in the HA gene was found in both </a:t>
            </a:r>
            <a:r>
              <a:rPr lang="en-US" altLang="ko-KR" dirty="0" smtClean="0">
                <a:solidFill>
                  <a:schemeClr val="tx1"/>
                </a:solidFill>
              </a:rPr>
              <a:t>the A/Anhui/1/2013 </a:t>
            </a:r>
            <a:r>
              <a:rPr lang="en-US" altLang="ko-KR" dirty="0">
                <a:solidFill>
                  <a:schemeClr val="tx1"/>
                </a:solidFill>
              </a:rPr>
              <a:t>and </a:t>
            </a:r>
            <a:r>
              <a:rPr lang="en-US" altLang="ko-KR" dirty="0" smtClean="0">
                <a:solidFill>
                  <a:schemeClr val="tx1"/>
                </a:solidFill>
              </a:rPr>
              <a:t>A/Shanghai/2/2013.  </a:t>
            </a:r>
            <a:r>
              <a:rPr lang="en-US" altLang="ko-KR" dirty="0">
                <a:solidFill>
                  <a:schemeClr val="tx1"/>
                </a:solidFill>
              </a:rPr>
              <a:t>bind strongly to </a:t>
            </a:r>
            <a:r>
              <a:rPr lang="en-US" altLang="ko-KR" u="sng" dirty="0">
                <a:solidFill>
                  <a:schemeClr val="tx1"/>
                </a:solidFill>
              </a:rPr>
              <a:t>α-2,6 </a:t>
            </a:r>
            <a:r>
              <a:rPr lang="en-US" altLang="ko-KR" u="sng" dirty="0" smtClean="0">
                <a:solidFill>
                  <a:schemeClr val="tx1"/>
                </a:solidFill>
              </a:rPr>
              <a:t>human-receptors</a:t>
            </a:r>
            <a:r>
              <a:rPr lang="en-US" altLang="ko-KR" dirty="0">
                <a:solidFill>
                  <a:schemeClr val="tx1"/>
                </a:solidFill>
              </a:rPr>
              <a:t>.</a:t>
            </a:r>
          </a:p>
          <a:p>
            <a:pPr>
              <a:buFont typeface="Arial" pitchFamily="34" charset="0"/>
              <a:buChar char="•"/>
            </a:pPr>
            <a:r>
              <a:rPr lang="en-US" altLang="ko-KR" dirty="0" smtClean="0">
                <a:solidFill>
                  <a:schemeClr val="tx1"/>
                </a:solidFill>
              </a:rPr>
              <a:t>The </a:t>
            </a:r>
            <a:r>
              <a:rPr lang="en-US" altLang="ko-KR" dirty="0">
                <a:solidFill>
                  <a:schemeClr val="tx1"/>
                </a:solidFill>
              </a:rPr>
              <a:t>M2 protein contained </a:t>
            </a:r>
            <a:r>
              <a:rPr lang="en-US" altLang="ko-KR" dirty="0" smtClean="0">
                <a:solidFill>
                  <a:schemeClr val="tx1"/>
                </a:solidFill>
              </a:rPr>
              <a:t>the </a:t>
            </a:r>
            <a:r>
              <a:rPr lang="en-US" altLang="ko-KR" u="sng" dirty="0" smtClean="0">
                <a:solidFill>
                  <a:schemeClr val="tx1"/>
                </a:solidFill>
              </a:rPr>
              <a:t>S31N</a:t>
            </a:r>
            <a:r>
              <a:rPr lang="en-US" altLang="ko-KR" dirty="0" smtClean="0">
                <a:solidFill>
                  <a:schemeClr val="tx1"/>
                </a:solidFill>
              </a:rPr>
              <a:t> </a:t>
            </a:r>
            <a:r>
              <a:rPr lang="en-US" altLang="ko-KR" dirty="0">
                <a:solidFill>
                  <a:schemeClr val="tx1"/>
                </a:solidFill>
              </a:rPr>
              <a:t>substitution, indicating </a:t>
            </a:r>
            <a:r>
              <a:rPr lang="en-US" altLang="ko-KR" u="sng" dirty="0">
                <a:solidFill>
                  <a:schemeClr val="tx1"/>
                </a:solidFill>
              </a:rPr>
              <a:t>resistance </a:t>
            </a:r>
            <a:r>
              <a:rPr lang="en-US" altLang="ko-KR" u="sng" dirty="0" smtClean="0">
                <a:solidFill>
                  <a:schemeClr val="tx1"/>
                </a:solidFill>
              </a:rPr>
              <a:t>to</a:t>
            </a:r>
          </a:p>
          <a:p>
            <a:pPr marL="0" indent="0">
              <a:buNone/>
            </a:pPr>
            <a:r>
              <a:rPr lang="en-US" altLang="ko-KR" u="sng" dirty="0" smtClean="0">
                <a:solidFill>
                  <a:schemeClr val="tx1"/>
                </a:solidFill>
              </a:rPr>
              <a:t>   Amantadine. </a:t>
            </a:r>
          </a:p>
          <a:p>
            <a:pPr>
              <a:buFont typeface="Arial" pitchFamily="34" charset="0"/>
              <a:buChar char="•"/>
            </a:pPr>
            <a:r>
              <a:rPr lang="en-US" altLang="ko-KR" dirty="0" smtClean="0">
                <a:solidFill>
                  <a:schemeClr val="tx1"/>
                </a:solidFill>
              </a:rPr>
              <a:t>89V </a:t>
            </a:r>
            <a:r>
              <a:rPr lang="en-US" altLang="ko-KR" dirty="0">
                <a:solidFill>
                  <a:schemeClr val="tx1"/>
                </a:solidFill>
              </a:rPr>
              <a:t>and E627K in </a:t>
            </a:r>
            <a:r>
              <a:rPr lang="en-US" altLang="ko-KR" u="sng" dirty="0">
                <a:solidFill>
                  <a:schemeClr val="tx1"/>
                </a:solidFill>
              </a:rPr>
              <a:t>PB2</a:t>
            </a:r>
            <a:r>
              <a:rPr lang="en-US" altLang="ko-KR" dirty="0">
                <a:solidFill>
                  <a:schemeClr val="tx1"/>
                </a:solidFill>
              </a:rPr>
              <a:t> and 42S in NS1 </a:t>
            </a:r>
            <a:r>
              <a:rPr lang="en-US" altLang="ko-KR" dirty="0" smtClean="0">
                <a:solidFill>
                  <a:schemeClr val="tx1"/>
                </a:solidFill>
              </a:rPr>
              <a:t>increasing mammalian adaptation.</a:t>
            </a:r>
            <a:endParaRPr lang="ko-KR" altLang="en-US" dirty="0">
              <a:solidFill>
                <a:schemeClr val="tx1"/>
              </a:solidFill>
            </a:endParaRPr>
          </a:p>
        </p:txBody>
      </p:sp>
    </p:spTree>
    <p:extLst>
      <p:ext uri="{BB962C8B-B14F-4D97-AF65-F5344CB8AC3E}">
        <p14:creationId xmlns:p14="http://schemas.microsoft.com/office/powerpoint/2010/main" val="287324863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2846" y="548680"/>
            <a:ext cx="8771642" cy="62373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075" name="AutoShape 3"/>
          <p:cNvSpPr>
            <a:spLocks noChangeArrowheads="1"/>
          </p:cNvSpPr>
          <p:nvPr/>
        </p:nvSpPr>
        <p:spPr bwMode="auto">
          <a:xfrm>
            <a:off x="415637" y="-27384"/>
            <a:ext cx="8312727" cy="645739"/>
          </a:xfrm>
          <a:custGeom>
            <a:avLst/>
            <a:gdLst/>
            <a:ahLst/>
            <a:cxnLst>
              <a:cxn ang="0">
                <a:pos x="r" y="vc"/>
              </a:cxn>
              <a:cxn ang="5400000">
                <a:pos x="hc" y="b"/>
              </a:cxn>
              <a:cxn ang="10800000">
                <a:pos x="l" y="vc"/>
              </a:cxn>
              <a:cxn ang="16200000">
                <a:pos x="hc" y="t"/>
              </a:cxn>
            </a:cxnLst>
            <a:rect l="0" t="0" r="r" b="b"/>
            <a:pathLst>
              <a:path w="21600" h="21600">
                <a:moveTo>
                  <a:pt x="0" y="0"/>
                </a:moveTo>
                <a:lnTo>
                  <a:pt x="0" y="21600"/>
                </a:lnTo>
                <a:lnTo>
                  <a:pt x="21600" y="21600"/>
                </a:lnTo>
                <a:lnTo>
                  <a:pt x="2160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nchorCtr="1"/>
          <a:lstStyle/>
          <a:p>
            <a:pPr algn="ctr">
              <a:lnSpc>
                <a:spcPct val="97000"/>
              </a:lnSpc>
              <a:tabLst>
                <a:tab pos="649628" algn="l"/>
                <a:tab pos="1299256" algn="l"/>
                <a:tab pos="1948884" algn="l"/>
                <a:tab pos="2598511" algn="l"/>
                <a:tab pos="3248139" algn="l"/>
                <a:tab pos="3897767" algn="l"/>
                <a:tab pos="4547395" algn="l"/>
                <a:tab pos="5197023" algn="l"/>
                <a:tab pos="5846651" algn="l"/>
                <a:tab pos="6496279" algn="l"/>
                <a:tab pos="7145906" algn="l"/>
                <a:tab pos="7795534" algn="l"/>
              </a:tabLst>
            </a:pPr>
            <a:r>
              <a:rPr lang="en-US" sz="1400" b="1" dirty="0">
                <a:solidFill>
                  <a:srgbClr val="FFFFFF"/>
                </a:solidFill>
                <a:cs typeface="Arial Unicode MS" pitchFamily="32" charset="0"/>
              </a:rPr>
              <a:t>Phylogenetic Trees of Genes of H7N9 Influenza A Viruses.</a:t>
            </a:r>
          </a:p>
        </p:txBody>
      </p:sp>
    </p:spTree>
    <p:extLst>
      <p:ext uri="{BB962C8B-B14F-4D97-AF65-F5344CB8AC3E}">
        <p14:creationId xmlns:p14="http://schemas.microsoft.com/office/powerpoint/2010/main" val="32124320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47664" y="546346"/>
            <a:ext cx="6078786" cy="626702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075" name="AutoShape 3"/>
          <p:cNvSpPr>
            <a:spLocks noChangeArrowheads="1"/>
          </p:cNvSpPr>
          <p:nvPr/>
        </p:nvSpPr>
        <p:spPr bwMode="auto">
          <a:xfrm>
            <a:off x="415637" y="-25051"/>
            <a:ext cx="8312727" cy="645739"/>
          </a:xfrm>
          <a:custGeom>
            <a:avLst/>
            <a:gdLst/>
            <a:ahLst/>
            <a:cxnLst>
              <a:cxn ang="0">
                <a:pos x="r" y="vc"/>
              </a:cxn>
              <a:cxn ang="5400000">
                <a:pos x="hc" y="b"/>
              </a:cxn>
              <a:cxn ang="10800000">
                <a:pos x="l" y="vc"/>
              </a:cxn>
              <a:cxn ang="16200000">
                <a:pos x="hc" y="t"/>
              </a:cxn>
            </a:cxnLst>
            <a:rect l="0" t="0" r="r" b="b"/>
            <a:pathLst>
              <a:path w="21600" h="21600">
                <a:moveTo>
                  <a:pt x="0" y="0"/>
                </a:moveTo>
                <a:lnTo>
                  <a:pt x="0" y="21600"/>
                </a:lnTo>
                <a:lnTo>
                  <a:pt x="21600" y="21600"/>
                </a:lnTo>
                <a:lnTo>
                  <a:pt x="2160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nchorCtr="1"/>
          <a:lstStyle/>
          <a:p>
            <a:pPr algn="ctr">
              <a:lnSpc>
                <a:spcPct val="97000"/>
              </a:lnSpc>
              <a:tabLst>
                <a:tab pos="649628" algn="l"/>
                <a:tab pos="1299256" algn="l"/>
                <a:tab pos="1948884" algn="l"/>
                <a:tab pos="2598511" algn="l"/>
                <a:tab pos="3248139" algn="l"/>
                <a:tab pos="3897767" algn="l"/>
                <a:tab pos="4547395" algn="l"/>
                <a:tab pos="5197023" algn="l"/>
                <a:tab pos="5846651" algn="l"/>
                <a:tab pos="6496279" algn="l"/>
                <a:tab pos="7145906" algn="l"/>
                <a:tab pos="7795534" algn="l"/>
              </a:tabLst>
            </a:pPr>
            <a:r>
              <a:rPr lang="en-US" sz="1400" b="1" dirty="0">
                <a:solidFill>
                  <a:srgbClr val="FFFFFF"/>
                </a:solidFill>
                <a:cs typeface="Arial Unicode MS" pitchFamily="32" charset="0"/>
              </a:rPr>
              <a:t>Hypothetical Host and Lineage Origins of the Gene Segments of the Novel </a:t>
            </a:r>
            <a:r>
              <a:rPr lang="en-US" sz="1400" b="1" dirty="0" err="1">
                <a:solidFill>
                  <a:srgbClr val="FFFFFF"/>
                </a:solidFill>
                <a:cs typeface="Arial Unicode MS" pitchFamily="32" charset="0"/>
              </a:rPr>
              <a:t>Reassortant</a:t>
            </a:r>
            <a:r>
              <a:rPr lang="en-US" sz="1400" b="1" dirty="0">
                <a:solidFill>
                  <a:srgbClr val="FFFFFF"/>
                </a:solidFill>
                <a:cs typeface="Arial Unicode MS" pitchFamily="32" charset="0"/>
              </a:rPr>
              <a:t> Human </a:t>
            </a:r>
            <a:endParaRPr lang="en-US" sz="1400" b="1" dirty="0" smtClean="0">
              <a:solidFill>
                <a:srgbClr val="FFFFFF"/>
              </a:solidFill>
              <a:cs typeface="Arial Unicode MS" pitchFamily="32" charset="0"/>
            </a:endParaRPr>
          </a:p>
          <a:p>
            <a:pPr algn="ctr">
              <a:lnSpc>
                <a:spcPct val="97000"/>
              </a:lnSpc>
              <a:tabLst>
                <a:tab pos="649628" algn="l"/>
                <a:tab pos="1299256" algn="l"/>
                <a:tab pos="1948884" algn="l"/>
                <a:tab pos="2598511" algn="l"/>
                <a:tab pos="3248139" algn="l"/>
                <a:tab pos="3897767" algn="l"/>
                <a:tab pos="4547395" algn="l"/>
                <a:tab pos="5197023" algn="l"/>
                <a:tab pos="5846651" algn="l"/>
                <a:tab pos="6496279" algn="l"/>
                <a:tab pos="7145906" algn="l"/>
                <a:tab pos="7795534" algn="l"/>
              </a:tabLst>
            </a:pPr>
            <a:r>
              <a:rPr lang="en-US" sz="1400" b="1" dirty="0" smtClean="0">
                <a:solidFill>
                  <a:srgbClr val="FFFFFF"/>
                </a:solidFill>
                <a:cs typeface="Arial Unicode MS" pitchFamily="32" charset="0"/>
              </a:rPr>
              <a:t>Influenza </a:t>
            </a:r>
            <a:r>
              <a:rPr lang="en-US" sz="1400" b="1" dirty="0">
                <a:solidFill>
                  <a:srgbClr val="FFFFFF"/>
                </a:solidFill>
                <a:cs typeface="Arial Unicode MS" pitchFamily="32" charset="0"/>
              </a:rPr>
              <a:t>A (H7N9) Viruses.</a:t>
            </a:r>
          </a:p>
        </p:txBody>
      </p:sp>
    </p:spTree>
    <p:extLst>
      <p:ext uri="{BB962C8B-B14F-4D97-AF65-F5344CB8AC3E}">
        <p14:creationId xmlns:p14="http://schemas.microsoft.com/office/powerpoint/2010/main" val="119775554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3935" y="332656"/>
            <a:ext cx="7768505" cy="640871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075" name="AutoShape 3"/>
          <p:cNvSpPr>
            <a:spLocks noChangeArrowheads="1"/>
          </p:cNvSpPr>
          <p:nvPr/>
        </p:nvSpPr>
        <p:spPr bwMode="auto">
          <a:xfrm>
            <a:off x="415637" y="-171400"/>
            <a:ext cx="8312727" cy="645739"/>
          </a:xfrm>
          <a:custGeom>
            <a:avLst/>
            <a:gdLst/>
            <a:ahLst/>
            <a:cxnLst>
              <a:cxn ang="0">
                <a:pos x="r" y="vc"/>
              </a:cxn>
              <a:cxn ang="5400000">
                <a:pos x="hc" y="b"/>
              </a:cxn>
              <a:cxn ang="10800000">
                <a:pos x="l" y="vc"/>
              </a:cxn>
              <a:cxn ang="16200000">
                <a:pos x="hc" y="t"/>
              </a:cxn>
            </a:cxnLst>
            <a:rect l="0" t="0" r="r" b="b"/>
            <a:pathLst>
              <a:path w="21600" h="21600">
                <a:moveTo>
                  <a:pt x="0" y="0"/>
                </a:moveTo>
                <a:lnTo>
                  <a:pt x="0" y="21600"/>
                </a:lnTo>
                <a:lnTo>
                  <a:pt x="21600" y="21600"/>
                </a:lnTo>
                <a:lnTo>
                  <a:pt x="2160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nchorCtr="1"/>
          <a:lstStyle/>
          <a:p>
            <a:pPr algn="ctr">
              <a:lnSpc>
                <a:spcPct val="97000"/>
              </a:lnSpc>
              <a:tabLst>
                <a:tab pos="649628" algn="l"/>
                <a:tab pos="1299256" algn="l"/>
                <a:tab pos="1948884" algn="l"/>
                <a:tab pos="2598511" algn="l"/>
                <a:tab pos="3248139" algn="l"/>
                <a:tab pos="3897767" algn="l"/>
                <a:tab pos="4547395" algn="l"/>
                <a:tab pos="5197023" algn="l"/>
                <a:tab pos="5846651" algn="l"/>
                <a:tab pos="6496279" algn="l"/>
                <a:tab pos="7145906" algn="l"/>
                <a:tab pos="7795534" algn="l"/>
              </a:tabLst>
            </a:pPr>
            <a:r>
              <a:rPr lang="en-US" sz="1400" b="1" dirty="0">
                <a:solidFill>
                  <a:srgbClr val="FFFFFF"/>
                </a:solidFill>
                <a:cs typeface="Arial Unicode MS" pitchFamily="32" charset="0"/>
              </a:rPr>
              <a:t>Molecular Analysis of Three of the 2013 H7N9 Viruses.</a:t>
            </a:r>
          </a:p>
        </p:txBody>
      </p:sp>
    </p:spTree>
    <p:extLst>
      <p:ext uri="{BB962C8B-B14F-4D97-AF65-F5344CB8AC3E}">
        <p14:creationId xmlns:p14="http://schemas.microsoft.com/office/powerpoint/2010/main" val="111874230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Discussion </a:t>
            </a:r>
            <a:endParaRPr lang="ko-KR" altLang="en-US" dirty="0"/>
          </a:p>
        </p:txBody>
      </p:sp>
      <p:sp>
        <p:nvSpPr>
          <p:cNvPr id="4" name="내용 개체 틀 3"/>
          <p:cNvSpPr>
            <a:spLocks noGrp="1"/>
          </p:cNvSpPr>
          <p:nvPr>
            <p:ph idx="1"/>
          </p:nvPr>
        </p:nvSpPr>
        <p:spPr>
          <a:xfrm>
            <a:off x="457200" y="1600200"/>
            <a:ext cx="8229600" cy="4709120"/>
          </a:xfrm>
        </p:spPr>
        <p:txBody>
          <a:bodyPr/>
          <a:lstStyle/>
          <a:p>
            <a:pPr>
              <a:buFont typeface="Arial" pitchFamily="34" charset="0"/>
              <a:buChar char="•"/>
            </a:pPr>
            <a:r>
              <a:rPr lang="en-US" altLang="ko-KR" dirty="0" smtClean="0">
                <a:solidFill>
                  <a:schemeClr val="tx1"/>
                </a:solidFill>
              </a:rPr>
              <a:t>The </a:t>
            </a:r>
            <a:r>
              <a:rPr lang="en-US" altLang="ko-KR" u="sng" dirty="0">
                <a:solidFill>
                  <a:schemeClr val="tx1"/>
                </a:solidFill>
              </a:rPr>
              <a:t>human H7N9 </a:t>
            </a:r>
            <a:r>
              <a:rPr lang="en-US" altLang="ko-KR" dirty="0" smtClean="0">
                <a:solidFill>
                  <a:schemeClr val="tx1"/>
                </a:solidFill>
              </a:rPr>
              <a:t>viruses are </a:t>
            </a:r>
            <a:r>
              <a:rPr lang="en-US" altLang="ko-KR" dirty="0">
                <a:solidFill>
                  <a:schemeClr val="tx1"/>
                </a:solidFill>
              </a:rPr>
              <a:t>the product of </a:t>
            </a:r>
            <a:r>
              <a:rPr lang="en-US" altLang="ko-KR" dirty="0" err="1">
                <a:solidFill>
                  <a:schemeClr val="tx1"/>
                </a:solidFill>
              </a:rPr>
              <a:t>reassortment</a:t>
            </a:r>
            <a:r>
              <a:rPr lang="en-US" altLang="ko-KR" dirty="0">
                <a:solidFill>
                  <a:schemeClr val="tx1"/>
                </a:solidFill>
              </a:rPr>
              <a:t> of viruses </a:t>
            </a:r>
            <a:r>
              <a:rPr lang="en-US" altLang="ko-KR" dirty="0" smtClean="0">
                <a:solidFill>
                  <a:schemeClr val="tx1"/>
                </a:solidFill>
              </a:rPr>
              <a:t>that are </a:t>
            </a:r>
            <a:r>
              <a:rPr lang="en-US" altLang="ko-KR" dirty="0">
                <a:solidFill>
                  <a:schemeClr val="tx1"/>
                </a:solidFill>
              </a:rPr>
              <a:t>of avian-origin only</a:t>
            </a:r>
            <a:r>
              <a:rPr lang="en-US" altLang="ko-KR" dirty="0" smtClean="0">
                <a:solidFill>
                  <a:schemeClr val="tx1"/>
                </a:solidFill>
              </a:rPr>
              <a:t>. </a:t>
            </a:r>
          </a:p>
          <a:p>
            <a:pPr>
              <a:buFont typeface="Arial" pitchFamily="34" charset="0"/>
              <a:buChar char="•"/>
            </a:pPr>
            <a:r>
              <a:rPr lang="en-US" altLang="ko-KR" dirty="0" smtClean="0">
                <a:solidFill>
                  <a:schemeClr val="tx1"/>
                </a:solidFill>
              </a:rPr>
              <a:t>There are </a:t>
            </a:r>
            <a:r>
              <a:rPr lang="en-US" altLang="ko-KR" dirty="0">
                <a:solidFill>
                  <a:schemeClr val="tx1"/>
                </a:solidFill>
              </a:rPr>
              <a:t>no data to suggest that this </a:t>
            </a:r>
            <a:r>
              <a:rPr lang="en-US" altLang="ko-KR" dirty="0" err="1">
                <a:solidFill>
                  <a:schemeClr val="tx1"/>
                </a:solidFill>
              </a:rPr>
              <a:t>reassortment</a:t>
            </a:r>
            <a:r>
              <a:rPr lang="en-US" altLang="ko-KR" dirty="0">
                <a:solidFill>
                  <a:schemeClr val="tx1"/>
                </a:solidFill>
              </a:rPr>
              <a:t> </a:t>
            </a:r>
            <a:r>
              <a:rPr lang="en-US" altLang="ko-KR" dirty="0" smtClean="0">
                <a:solidFill>
                  <a:schemeClr val="tx1"/>
                </a:solidFill>
              </a:rPr>
              <a:t>occurred in </a:t>
            </a:r>
            <a:r>
              <a:rPr lang="en-US" altLang="ko-KR" dirty="0">
                <a:solidFill>
                  <a:schemeClr val="tx1"/>
                </a:solidFill>
              </a:rPr>
              <a:t>a mammalian </a:t>
            </a:r>
            <a:r>
              <a:rPr lang="en-US" altLang="ko-KR" dirty="0" smtClean="0">
                <a:solidFill>
                  <a:schemeClr val="tx1"/>
                </a:solidFill>
              </a:rPr>
              <a:t>host.</a:t>
            </a:r>
          </a:p>
          <a:p>
            <a:pPr>
              <a:buFont typeface="Arial" pitchFamily="34" charset="0"/>
              <a:buChar char="•"/>
            </a:pPr>
            <a:r>
              <a:rPr lang="en-US" altLang="ko-KR" dirty="0">
                <a:solidFill>
                  <a:schemeClr val="tx1"/>
                </a:solidFill>
              </a:rPr>
              <a:t>T</a:t>
            </a:r>
            <a:r>
              <a:rPr lang="en-US" altLang="ko-KR" dirty="0" smtClean="0">
                <a:solidFill>
                  <a:schemeClr val="tx1"/>
                </a:solidFill>
              </a:rPr>
              <a:t>he </a:t>
            </a:r>
            <a:r>
              <a:rPr lang="en-US" altLang="ko-KR" u="sng" dirty="0" smtClean="0">
                <a:solidFill>
                  <a:schemeClr val="tx1"/>
                </a:solidFill>
              </a:rPr>
              <a:t>similarity</a:t>
            </a:r>
            <a:r>
              <a:rPr lang="en-US" altLang="ko-KR" dirty="0" smtClean="0">
                <a:solidFill>
                  <a:schemeClr val="tx1"/>
                </a:solidFill>
              </a:rPr>
              <a:t> of </a:t>
            </a:r>
            <a:r>
              <a:rPr lang="en-US" altLang="ko-KR" dirty="0">
                <a:solidFill>
                  <a:schemeClr val="tx1"/>
                </a:solidFill>
              </a:rPr>
              <a:t>the human viruses to avian viruses may </a:t>
            </a:r>
            <a:r>
              <a:rPr lang="en-US" altLang="ko-KR" dirty="0" smtClean="0">
                <a:solidFill>
                  <a:schemeClr val="tx1"/>
                </a:solidFill>
              </a:rPr>
              <a:t>be stronger </a:t>
            </a:r>
            <a:r>
              <a:rPr lang="en-US" altLang="ko-KR" dirty="0">
                <a:solidFill>
                  <a:schemeClr val="tx1"/>
                </a:solidFill>
              </a:rPr>
              <a:t>support for </a:t>
            </a:r>
            <a:r>
              <a:rPr lang="en-US" altLang="ko-KR" u="sng" dirty="0">
                <a:solidFill>
                  <a:schemeClr val="tx1"/>
                </a:solidFill>
              </a:rPr>
              <a:t>direct avian transmission </a:t>
            </a:r>
            <a:r>
              <a:rPr lang="en-US" altLang="ko-KR" dirty="0" smtClean="0">
                <a:solidFill>
                  <a:schemeClr val="tx1"/>
                </a:solidFill>
              </a:rPr>
              <a:t>of this </a:t>
            </a:r>
            <a:r>
              <a:rPr lang="en-US" altLang="ko-KR" dirty="0">
                <a:solidFill>
                  <a:schemeClr val="tx1"/>
                </a:solidFill>
              </a:rPr>
              <a:t>virus</a:t>
            </a:r>
            <a:r>
              <a:rPr lang="en-US" altLang="ko-KR" dirty="0" smtClean="0">
                <a:solidFill>
                  <a:schemeClr val="tx1"/>
                </a:solidFill>
              </a:rPr>
              <a:t>.</a:t>
            </a:r>
          </a:p>
          <a:p>
            <a:pPr marL="0" indent="0">
              <a:buNone/>
            </a:pPr>
            <a:endParaRPr lang="ko-KR" altLang="en-US" dirty="0"/>
          </a:p>
        </p:txBody>
      </p:sp>
    </p:spTree>
    <p:extLst>
      <p:ext uri="{BB962C8B-B14F-4D97-AF65-F5344CB8AC3E}">
        <p14:creationId xmlns:p14="http://schemas.microsoft.com/office/powerpoint/2010/main" val="146914778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Discussion  </a:t>
            </a:r>
            <a:endParaRPr lang="ko-KR" altLang="en-US" dirty="0"/>
          </a:p>
        </p:txBody>
      </p:sp>
      <p:sp>
        <p:nvSpPr>
          <p:cNvPr id="4" name="내용 개체 틀 3"/>
          <p:cNvSpPr>
            <a:spLocks noGrp="1"/>
          </p:cNvSpPr>
          <p:nvPr>
            <p:ph idx="1"/>
          </p:nvPr>
        </p:nvSpPr>
        <p:spPr>
          <a:xfrm>
            <a:off x="457200" y="1484784"/>
            <a:ext cx="8229600" cy="5112568"/>
          </a:xfrm>
        </p:spPr>
        <p:txBody>
          <a:bodyPr/>
          <a:lstStyle/>
          <a:p>
            <a:pPr>
              <a:buFont typeface="Arial" pitchFamily="34" charset="0"/>
              <a:buChar char="•"/>
            </a:pPr>
            <a:r>
              <a:rPr lang="en-US" altLang="ko-KR" u="sng" dirty="0" smtClean="0">
                <a:solidFill>
                  <a:schemeClr val="tx1"/>
                </a:solidFill>
              </a:rPr>
              <a:t>Q226L in the </a:t>
            </a:r>
            <a:r>
              <a:rPr lang="en-US" altLang="ko-KR" u="sng" dirty="0">
                <a:solidFill>
                  <a:schemeClr val="tx1"/>
                </a:solidFill>
              </a:rPr>
              <a:t>HA </a:t>
            </a:r>
            <a:r>
              <a:rPr lang="en-US" altLang="ko-KR" u="sng" dirty="0" smtClean="0">
                <a:solidFill>
                  <a:schemeClr val="tx1"/>
                </a:solidFill>
              </a:rPr>
              <a:t>protein </a:t>
            </a:r>
            <a:r>
              <a:rPr lang="en-US" altLang="ko-KR" dirty="0" smtClean="0">
                <a:solidFill>
                  <a:schemeClr val="tx1"/>
                </a:solidFill>
              </a:rPr>
              <a:t>was expected to </a:t>
            </a:r>
            <a:r>
              <a:rPr lang="en-US" altLang="ko-KR" dirty="0">
                <a:solidFill>
                  <a:schemeClr val="tx1"/>
                </a:solidFill>
              </a:rPr>
              <a:t>bind strongly to α-2,6 human-like </a:t>
            </a:r>
            <a:r>
              <a:rPr lang="en-US" altLang="ko-KR" dirty="0" smtClean="0">
                <a:solidFill>
                  <a:schemeClr val="tx1"/>
                </a:solidFill>
              </a:rPr>
              <a:t>receptors.</a:t>
            </a:r>
          </a:p>
          <a:p>
            <a:pPr>
              <a:buFont typeface="Arial" pitchFamily="34" charset="0"/>
              <a:buChar char="•"/>
            </a:pPr>
            <a:r>
              <a:rPr lang="en-US" altLang="ko-KR" dirty="0" smtClean="0">
                <a:solidFill>
                  <a:schemeClr val="tx1"/>
                </a:solidFill>
              </a:rPr>
              <a:t>A </a:t>
            </a:r>
            <a:r>
              <a:rPr lang="en-US" altLang="ko-KR" u="sng" dirty="0">
                <a:solidFill>
                  <a:schemeClr val="tx1"/>
                </a:solidFill>
              </a:rPr>
              <a:t>laboratory-produced Q226L </a:t>
            </a:r>
            <a:r>
              <a:rPr lang="en-US" altLang="ko-KR" u="sng" dirty="0" smtClean="0">
                <a:solidFill>
                  <a:schemeClr val="tx1"/>
                </a:solidFill>
              </a:rPr>
              <a:t>mutation at </a:t>
            </a:r>
            <a:r>
              <a:rPr lang="en-US" altLang="ko-KR" u="sng" dirty="0">
                <a:solidFill>
                  <a:schemeClr val="tx1"/>
                </a:solidFill>
              </a:rPr>
              <a:t>the 210-loop of HA</a:t>
            </a:r>
            <a:r>
              <a:rPr lang="en-US" altLang="ko-KR" dirty="0">
                <a:solidFill>
                  <a:schemeClr val="tx1"/>
                </a:solidFill>
              </a:rPr>
              <a:t> has been shown to change the receptor binding of avian origin </a:t>
            </a:r>
            <a:r>
              <a:rPr lang="en-US" altLang="ko-KR" dirty="0" smtClean="0">
                <a:solidFill>
                  <a:schemeClr val="tx1"/>
                </a:solidFill>
              </a:rPr>
              <a:t>might </a:t>
            </a:r>
            <a:r>
              <a:rPr lang="en-US" altLang="ko-KR" dirty="0">
                <a:solidFill>
                  <a:schemeClr val="tx1"/>
                </a:solidFill>
              </a:rPr>
              <a:t>increase the ability of the virus to be transmitted by air </a:t>
            </a:r>
            <a:r>
              <a:rPr lang="en-US" altLang="ko-KR" dirty="0" smtClean="0">
                <a:solidFill>
                  <a:schemeClr val="tx1"/>
                </a:solidFill>
              </a:rPr>
              <a:t>. </a:t>
            </a:r>
          </a:p>
          <a:p>
            <a:pPr marL="0" indent="0">
              <a:buNone/>
            </a:pPr>
            <a:r>
              <a:rPr lang="en-US" altLang="ko-KR" sz="2800" dirty="0" smtClean="0">
                <a:solidFill>
                  <a:schemeClr val="tx1"/>
                </a:solidFill>
              </a:rPr>
              <a:t>   (</a:t>
            </a:r>
            <a:r>
              <a:rPr lang="en-US" altLang="ko-KR" sz="2800" u="sng" dirty="0" smtClean="0">
                <a:solidFill>
                  <a:schemeClr val="tx1"/>
                </a:solidFill>
              </a:rPr>
              <a:t>Airborne </a:t>
            </a:r>
            <a:r>
              <a:rPr lang="en-US" altLang="ko-KR" sz="2800" u="sng" dirty="0">
                <a:solidFill>
                  <a:schemeClr val="tx1"/>
                </a:solidFill>
              </a:rPr>
              <a:t>transmission </a:t>
            </a:r>
            <a:r>
              <a:rPr lang="en-US" altLang="ko-KR" sz="2800" dirty="0">
                <a:solidFill>
                  <a:schemeClr val="tx1"/>
                </a:solidFill>
              </a:rPr>
              <a:t>of influenza A/H5N1 </a:t>
            </a:r>
            <a:r>
              <a:rPr lang="en-US" altLang="ko-KR" sz="2800" dirty="0" smtClean="0">
                <a:solidFill>
                  <a:schemeClr val="tx1"/>
                </a:solidFill>
              </a:rPr>
              <a:t>virus</a:t>
            </a:r>
          </a:p>
          <a:p>
            <a:pPr marL="0" indent="0">
              <a:buNone/>
            </a:pPr>
            <a:r>
              <a:rPr lang="en-US" altLang="ko-KR" sz="2800" dirty="0">
                <a:solidFill>
                  <a:schemeClr val="tx1"/>
                </a:solidFill>
              </a:rPr>
              <a:t> </a:t>
            </a:r>
            <a:r>
              <a:rPr lang="en-US" altLang="ko-KR" sz="2800" dirty="0" smtClean="0">
                <a:solidFill>
                  <a:schemeClr val="tx1"/>
                </a:solidFill>
              </a:rPr>
              <a:t>  </a:t>
            </a:r>
            <a:r>
              <a:rPr lang="en-US" altLang="ko-KR" sz="2800" u="sng" dirty="0" smtClean="0">
                <a:solidFill>
                  <a:schemeClr val="tx1"/>
                </a:solidFill>
              </a:rPr>
              <a:t>between ferrets</a:t>
            </a:r>
            <a:r>
              <a:rPr lang="en-US" altLang="ko-KR" sz="2800" dirty="0" smtClean="0">
                <a:solidFill>
                  <a:schemeClr val="tx1"/>
                </a:solidFill>
              </a:rPr>
              <a:t>. Science </a:t>
            </a:r>
            <a:r>
              <a:rPr lang="en-US" altLang="ko-KR" sz="2800" dirty="0">
                <a:solidFill>
                  <a:schemeClr val="tx1"/>
                </a:solidFill>
              </a:rPr>
              <a:t>2012;336:1534-41)</a:t>
            </a:r>
          </a:p>
          <a:p>
            <a:pPr marL="0" indent="0">
              <a:buNone/>
            </a:pPr>
            <a:endParaRPr lang="en-US" altLang="ko-KR" dirty="0">
              <a:solidFill>
                <a:schemeClr val="tx1"/>
              </a:solidFill>
            </a:endParaRPr>
          </a:p>
          <a:p>
            <a:pPr marL="0" indent="0">
              <a:buNone/>
            </a:pPr>
            <a:endParaRPr lang="ko-KR" altLang="en-US" dirty="0"/>
          </a:p>
        </p:txBody>
      </p:sp>
    </p:spTree>
    <p:extLst>
      <p:ext uri="{BB962C8B-B14F-4D97-AF65-F5344CB8AC3E}">
        <p14:creationId xmlns:p14="http://schemas.microsoft.com/office/powerpoint/2010/main" val="193947763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Discussion </a:t>
            </a:r>
            <a:endParaRPr lang="ko-KR" altLang="en-US" dirty="0"/>
          </a:p>
        </p:txBody>
      </p:sp>
      <p:sp>
        <p:nvSpPr>
          <p:cNvPr id="4" name="내용 개체 틀 3"/>
          <p:cNvSpPr>
            <a:spLocks noGrp="1"/>
          </p:cNvSpPr>
          <p:nvPr>
            <p:ph idx="1"/>
          </p:nvPr>
        </p:nvSpPr>
        <p:spPr>
          <a:xfrm>
            <a:off x="457200" y="1600200"/>
            <a:ext cx="8229600" cy="4781128"/>
          </a:xfrm>
        </p:spPr>
        <p:txBody>
          <a:bodyPr/>
          <a:lstStyle/>
          <a:p>
            <a:pPr>
              <a:buFont typeface="Arial" pitchFamily="34" charset="0"/>
              <a:buChar char="•"/>
            </a:pPr>
            <a:r>
              <a:rPr lang="en-US" altLang="ko-KR" u="sng" dirty="0" smtClean="0">
                <a:solidFill>
                  <a:schemeClr val="tx1"/>
                </a:solidFill>
              </a:rPr>
              <a:t>Gln226Leu </a:t>
            </a:r>
            <a:r>
              <a:rPr lang="en-US" altLang="ko-KR" u="sng" dirty="0">
                <a:solidFill>
                  <a:schemeClr val="tx1"/>
                </a:solidFill>
              </a:rPr>
              <a:t>and Gly186Val </a:t>
            </a:r>
            <a:r>
              <a:rPr lang="en-US" altLang="ko-KR" dirty="0" smtClean="0">
                <a:solidFill>
                  <a:schemeClr val="tx1"/>
                </a:solidFill>
              </a:rPr>
              <a:t>in </a:t>
            </a:r>
            <a:r>
              <a:rPr lang="en-US" altLang="ko-KR" dirty="0">
                <a:solidFill>
                  <a:schemeClr val="tx1"/>
                </a:solidFill>
              </a:rPr>
              <a:t>human virus H7 </a:t>
            </a:r>
            <a:r>
              <a:rPr lang="en-US" altLang="ko-KR" dirty="0" smtClean="0">
                <a:solidFill>
                  <a:schemeClr val="tx1"/>
                </a:solidFill>
              </a:rPr>
              <a:t>(increased </a:t>
            </a:r>
            <a:r>
              <a:rPr lang="en-US" altLang="ko-KR" dirty="0">
                <a:solidFill>
                  <a:schemeClr val="tx1"/>
                </a:solidFill>
              </a:rPr>
              <a:t>affinity for </a:t>
            </a:r>
            <a:r>
              <a:rPr lang="en-US" altLang="ko-KR" dirty="0" smtClean="0">
                <a:solidFill>
                  <a:schemeClr val="tx1"/>
                </a:solidFill>
              </a:rPr>
              <a:t>α-2,6- </a:t>
            </a:r>
            <a:r>
              <a:rPr lang="en-US" altLang="ko-KR" dirty="0" err="1">
                <a:solidFill>
                  <a:schemeClr val="tx1"/>
                </a:solidFill>
              </a:rPr>
              <a:t>sialic</a:t>
            </a:r>
            <a:r>
              <a:rPr lang="en-US" altLang="ko-KR" dirty="0">
                <a:solidFill>
                  <a:schemeClr val="tx1"/>
                </a:solidFill>
              </a:rPr>
              <a:t> acid </a:t>
            </a:r>
            <a:r>
              <a:rPr lang="en-US" altLang="ko-KR" dirty="0" smtClean="0">
                <a:solidFill>
                  <a:schemeClr val="tx1"/>
                </a:solidFill>
              </a:rPr>
              <a:t>)</a:t>
            </a:r>
          </a:p>
          <a:p>
            <a:pPr>
              <a:buFont typeface="Arial" pitchFamily="34" charset="0"/>
              <a:buChar char="•"/>
            </a:pPr>
            <a:r>
              <a:rPr lang="en-US" altLang="ko-KR" u="sng" dirty="0" smtClean="0">
                <a:solidFill>
                  <a:schemeClr val="tx1"/>
                </a:solidFill>
              </a:rPr>
              <a:t>PB2 </a:t>
            </a:r>
            <a:r>
              <a:rPr lang="en-US" altLang="ko-KR" u="sng" dirty="0">
                <a:solidFill>
                  <a:schemeClr val="tx1"/>
                </a:solidFill>
              </a:rPr>
              <a:t>Asp701Asn mutation </a:t>
            </a:r>
            <a:r>
              <a:rPr lang="en-US" altLang="ko-KR" dirty="0" smtClean="0">
                <a:solidFill>
                  <a:schemeClr val="tx1"/>
                </a:solidFill>
              </a:rPr>
              <a:t>(mammalian </a:t>
            </a:r>
            <a:r>
              <a:rPr lang="en-US" altLang="ko-KR" dirty="0">
                <a:solidFill>
                  <a:schemeClr val="tx1"/>
                </a:solidFill>
              </a:rPr>
              <a:t>adaptation). </a:t>
            </a:r>
            <a:endParaRPr lang="en-US" altLang="ko-KR" dirty="0" smtClean="0">
              <a:solidFill>
                <a:schemeClr val="tx1"/>
              </a:solidFill>
            </a:endParaRPr>
          </a:p>
          <a:p>
            <a:pPr>
              <a:buFont typeface="Arial" pitchFamily="34" charset="0"/>
              <a:buChar char="•"/>
            </a:pPr>
            <a:r>
              <a:rPr lang="en-US" altLang="ko-KR" u="sng" dirty="0" smtClean="0">
                <a:solidFill>
                  <a:schemeClr val="tx1"/>
                </a:solidFill>
              </a:rPr>
              <a:t>Ser31Asn </a:t>
            </a:r>
            <a:r>
              <a:rPr lang="en-US" altLang="ko-KR" u="sng" dirty="0">
                <a:solidFill>
                  <a:schemeClr val="tx1"/>
                </a:solidFill>
              </a:rPr>
              <a:t>mutation</a:t>
            </a:r>
            <a:r>
              <a:rPr lang="en-US" altLang="ko-KR" dirty="0">
                <a:solidFill>
                  <a:schemeClr val="tx1"/>
                </a:solidFill>
              </a:rPr>
              <a:t>, </a:t>
            </a:r>
            <a:r>
              <a:rPr lang="en-US" altLang="ko-KR" dirty="0" err="1" smtClean="0">
                <a:solidFill>
                  <a:schemeClr val="tx1"/>
                </a:solidFill>
              </a:rPr>
              <a:t>adamantane</a:t>
            </a:r>
            <a:r>
              <a:rPr lang="en-US" altLang="ko-KR" dirty="0" smtClean="0">
                <a:solidFill>
                  <a:schemeClr val="tx1"/>
                </a:solidFill>
              </a:rPr>
              <a:t> </a:t>
            </a:r>
            <a:r>
              <a:rPr lang="en-US" altLang="ko-KR" dirty="0">
                <a:solidFill>
                  <a:schemeClr val="tx1"/>
                </a:solidFill>
              </a:rPr>
              <a:t>resistance, was noted in viral M2</a:t>
            </a:r>
            <a:r>
              <a:rPr lang="en-US" altLang="ko-KR" dirty="0" smtClean="0">
                <a:solidFill>
                  <a:schemeClr val="tx1"/>
                </a:solidFill>
              </a:rPr>
              <a:t>. </a:t>
            </a:r>
          </a:p>
          <a:p>
            <a:pPr marL="0" indent="0">
              <a:buNone/>
            </a:pPr>
            <a:r>
              <a:rPr lang="en-US" altLang="ko-KR" sz="2400" dirty="0" smtClean="0">
                <a:solidFill>
                  <a:schemeClr val="tx1"/>
                </a:solidFill>
              </a:rPr>
              <a:t>(</a:t>
            </a:r>
            <a:r>
              <a:rPr lang="en-US" altLang="ko-KR" sz="2400" dirty="0">
                <a:solidFill>
                  <a:schemeClr val="tx1"/>
                </a:solidFill>
              </a:rPr>
              <a:t>Human infections with the emerging avian influenza A H7N9 virus from wet market poultry: </a:t>
            </a:r>
            <a:r>
              <a:rPr lang="en-US" altLang="ko-KR" sz="2400" u="sng" dirty="0">
                <a:solidFill>
                  <a:schemeClr val="tx1"/>
                </a:solidFill>
              </a:rPr>
              <a:t>clinical analysis and </a:t>
            </a:r>
            <a:r>
              <a:rPr lang="en-US" altLang="ko-KR" sz="2400" u="sng" dirty="0" err="1">
                <a:solidFill>
                  <a:schemeClr val="tx1"/>
                </a:solidFill>
              </a:rPr>
              <a:t>characterisation</a:t>
            </a:r>
            <a:r>
              <a:rPr lang="en-US" altLang="ko-KR" sz="2400" u="sng" dirty="0">
                <a:solidFill>
                  <a:schemeClr val="tx1"/>
                </a:solidFill>
              </a:rPr>
              <a:t> of viral </a:t>
            </a:r>
            <a:r>
              <a:rPr lang="en-US" altLang="ko-KR" sz="2400" u="sng" dirty="0" smtClean="0">
                <a:solidFill>
                  <a:schemeClr val="tx1"/>
                </a:solidFill>
              </a:rPr>
              <a:t>genome</a:t>
            </a:r>
            <a:r>
              <a:rPr lang="en-US" altLang="ko-KR" sz="2400" dirty="0" smtClean="0">
                <a:solidFill>
                  <a:schemeClr val="tx1"/>
                </a:solidFill>
              </a:rPr>
              <a:t>. </a:t>
            </a:r>
            <a:r>
              <a:rPr lang="en-US" altLang="ko-KR" sz="2400" u="sng" dirty="0" smtClean="0">
                <a:solidFill>
                  <a:schemeClr val="tx1"/>
                </a:solidFill>
              </a:rPr>
              <a:t>Lancet</a:t>
            </a:r>
            <a:r>
              <a:rPr lang="en-US" altLang="ko-KR" sz="2400" dirty="0">
                <a:solidFill>
                  <a:schemeClr val="tx1"/>
                </a:solidFill>
              </a:rPr>
              <a:t>, Early Online Publication, 25 April 2013)</a:t>
            </a:r>
          </a:p>
          <a:p>
            <a:pPr marL="0" indent="0">
              <a:buNone/>
            </a:pPr>
            <a:endParaRPr lang="en-US" altLang="ko-KR" dirty="0">
              <a:solidFill>
                <a:schemeClr val="tx1"/>
              </a:solidFill>
            </a:endParaRPr>
          </a:p>
          <a:p>
            <a:pPr marL="0" indent="0">
              <a:buNone/>
            </a:pPr>
            <a:endParaRPr lang="en-US" altLang="ko-KR" dirty="0">
              <a:solidFill>
                <a:schemeClr val="tx1"/>
              </a:solidFill>
            </a:endParaRPr>
          </a:p>
          <a:p>
            <a:pPr marL="0" indent="0">
              <a:buNone/>
            </a:pPr>
            <a:endParaRPr lang="en-US" altLang="ko-KR" dirty="0" smtClean="0"/>
          </a:p>
        </p:txBody>
      </p:sp>
    </p:spTree>
    <p:extLst>
      <p:ext uri="{BB962C8B-B14F-4D97-AF65-F5344CB8AC3E}">
        <p14:creationId xmlns:p14="http://schemas.microsoft.com/office/powerpoint/2010/main" val="26877986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Discussion </a:t>
            </a:r>
            <a:endParaRPr lang="ko-KR" altLang="en-US" dirty="0"/>
          </a:p>
        </p:txBody>
      </p:sp>
      <p:sp>
        <p:nvSpPr>
          <p:cNvPr id="4" name="내용 개체 틀 3"/>
          <p:cNvSpPr>
            <a:spLocks noGrp="1"/>
          </p:cNvSpPr>
          <p:nvPr>
            <p:ph idx="1"/>
          </p:nvPr>
        </p:nvSpPr>
        <p:spPr/>
        <p:txBody>
          <a:bodyPr/>
          <a:lstStyle/>
          <a:p>
            <a:pPr marL="0" indent="0">
              <a:buNone/>
            </a:pPr>
            <a:r>
              <a:rPr lang="en-US" altLang="ko-KR" dirty="0" smtClean="0">
                <a:solidFill>
                  <a:schemeClr val="tx1"/>
                </a:solidFill>
              </a:rPr>
              <a:t>Updated </a:t>
            </a:r>
            <a:r>
              <a:rPr lang="en-US" altLang="ko-KR" dirty="0">
                <a:solidFill>
                  <a:schemeClr val="tx1"/>
                </a:solidFill>
              </a:rPr>
              <a:t>information </a:t>
            </a:r>
            <a:r>
              <a:rPr lang="en-US" altLang="ko-KR" dirty="0" smtClean="0">
                <a:solidFill>
                  <a:schemeClr val="tx1"/>
                </a:solidFill>
              </a:rPr>
              <a:t>and the </a:t>
            </a:r>
            <a:r>
              <a:rPr lang="en-US" altLang="ko-KR" dirty="0">
                <a:solidFill>
                  <a:schemeClr val="tx1"/>
                </a:solidFill>
              </a:rPr>
              <a:t>specific </a:t>
            </a:r>
            <a:r>
              <a:rPr lang="en-US" altLang="ko-KR" u="sng" dirty="0">
                <a:solidFill>
                  <a:schemeClr val="tx1"/>
                </a:solidFill>
              </a:rPr>
              <a:t>sequences </a:t>
            </a:r>
            <a:r>
              <a:rPr lang="en-US" altLang="ko-KR" u="sng" dirty="0" smtClean="0">
                <a:solidFill>
                  <a:schemeClr val="tx1"/>
                </a:solidFill>
              </a:rPr>
              <a:t>of </a:t>
            </a:r>
            <a:r>
              <a:rPr lang="en-US" altLang="ko-KR" u="sng" dirty="0">
                <a:solidFill>
                  <a:schemeClr val="tx1"/>
                </a:solidFill>
              </a:rPr>
              <a:t>the novel H7N9 virus </a:t>
            </a:r>
            <a:r>
              <a:rPr lang="en-US" altLang="ko-KR" dirty="0" smtClean="0">
                <a:solidFill>
                  <a:schemeClr val="tx1"/>
                </a:solidFill>
              </a:rPr>
              <a:t>are</a:t>
            </a:r>
            <a:endParaRPr lang="en-US" altLang="ko-KR" dirty="0">
              <a:solidFill>
                <a:schemeClr val="tx1"/>
              </a:solidFill>
            </a:endParaRPr>
          </a:p>
          <a:p>
            <a:pPr marL="0" indent="0">
              <a:buNone/>
            </a:pPr>
            <a:r>
              <a:rPr lang="en-US" altLang="ko-KR" dirty="0">
                <a:solidFill>
                  <a:schemeClr val="tx1"/>
                </a:solidFill>
              </a:rPr>
              <a:t>available on </a:t>
            </a:r>
            <a:r>
              <a:rPr lang="en-US" altLang="ko-KR" u="sng" dirty="0">
                <a:solidFill>
                  <a:schemeClr val="tx1"/>
                </a:solidFill>
              </a:rPr>
              <a:t>the website</a:t>
            </a:r>
            <a:r>
              <a:rPr lang="en-US" altLang="ko-KR" dirty="0">
                <a:solidFill>
                  <a:schemeClr val="tx1"/>
                </a:solidFill>
              </a:rPr>
              <a:t> of the World Health</a:t>
            </a:r>
          </a:p>
          <a:p>
            <a:pPr marL="0" indent="0">
              <a:buNone/>
            </a:pPr>
            <a:r>
              <a:rPr lang="en-US" altLang="ko-KR" dirty="0">
                <a:solidFill>
                  <a:schemeClr val="tx1"/>
                </a:solidFill>
              </a:rPr>
              <a:t>Organization (www.who.int/influenza/gisrs_</a:t>
            </a:r>
          </a:p>
          <a:p>
            <a:pPr marL="0" indent="0">
              <a:buNone/>
            </a:pPr>
            <a:r>
              <a:rPr lang="en-US" altLang="ko-KR" dirty="0">
                <a:solidFill>
                  <a:schemeClr val="tx1"/>
                </a:solidFill>
              </a:rPr>
              <a:t>laboratory/a_h7n9/en/).</a:t>
            </a:r>
            <a:endParaRPr lang="ko-KR" altLang="en-US" dirty="0">
              <a:solidFill>
                <a:schemeClr val="tx1"/>
              </a:solidFill>
            </a:endParaRPr>
          </a:p>
          <a:p>
            <a:pPr marL="0" indent="0">
              <a:buNone/>
            </a:pPr>
            <a:endParaRPr lang="en-US" altLang="ko-KR" dirty="0"/>
          </a:p>
          <a:p>
            <a:pPr marL="0" indent="0">
              <a:buNone/>
            </a:pPr>
            <a:endParaRPr lang="en-US" altLang="ko-KR" dirty="0"/>
          </a:p>
        </p:txBody>
      </p:sp>
    </p:spTree>
    <p:extLst>
      <p:ext uri="{BB962C8B-B14F-4D97-AF65-F5344CB8AC3E}">
        <p14:creationId xmlns:p14="http://schemas.microsoft.com/office/powerpoint/2010/main" val="388747097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Conclusions </a:t>
            </a:r>
            <a:endParaRPr lang="ko-KR" altLang="en-US" dirty="0"/>
          </a:p>
        </p:txBody>
      </p:sp>
      <p:sp>
        <p:nvSpPr>
          <p:cNvPr id="4" name="내용 개체 틀 3"/>
          <p:cNvSpPr>
            <a:spLocks noGrp="1"/>
          </p:cNvSpPr>
          <p:nvPr>
            <p:ph idx="1"/>
          </p:nvPr>
        </p:nvSpPr>
        <p:spPr>
          <a:xfrm>
            <a:off x="457200" y="1600200"/>
            <a:ext cx="8229600" cy="4997152"/>
          </a:xfrm>
        </p:spPr>
        <p:txBody>
          <a:bodyPr/>
          <a:lstStyle/>
          <a:p>
            <a:pPr>
              <a:buFont typeface="Arial" pitchFamily="34" charset="0"/>
              <a:buChar char="•"/>
            </a:pPr>
            <a:r>
              <a:rPr lang="en-US" altLang="ko-KR" dirty="0" smtClean="0">
                <a:solidFill>
                  <a:schemeClr val="tx1"/>
                </a:solidFill>
              </a:rPr>
              <a:t>Severe </a:t>
            </a:r>
            <a:r>
              <a:rPr lang="en-US" altLang="ko-KR" u="sng" dirty="0">
                <a:solidFill>
                  <a:schemeClr val="tx1"/>
                </a:solidFill>
              </a:rPr>
              <a:t>avian influenza A (H7N9) </a:t>
            </a:r>
            <a:r>
              <a:rPr lang="en-US" altLang="ko-KR" u="sng" dirty="0" smtClean="0">
                <a:solidFill>
                  <a:schemeClr val="tx1"/>
                </a:solidFill>
              </a:rPr>
              <a:t>infections</a:t>
            </a:r>
          </a:p>
          <a:p>
            <a:pPr marL="0" indent="0">
              <a:buNone/>
            </a:pPr>
            <a:r>
              <a:rPr lang="en-US" altLang="ko-KR" dirty="0" smtClean="0">
                <a:solidFill>
                  <a:schemeClr val="tx1"/>
                </a:solidFill>
              </a:rPr>
              <a:t>   characterized </a:t>
            </a:r>
            <a:r>
              <a:rPr lang="en-US" altLang="ko-KR" dirty="0">
                <a:solidFill>
                  <a:schemeClr val="tx1"/>
                </a:solidFill>
              </a:rPr>
              <a:t>by </a:t>
            </a:r>
            <a:r>
              <a:rPr lang="en-US" altLang="ko-KR" u="sng" dirty="0">
                <a:solidFill>
                  <a:schemeClr val="tx1"/>
                </a:solidFill>
              </a:rPr>
              <a:t>high fever and </a:t>
            </a:r>
            <a:r>
              <a:rPr lang="en-US" altLang="ko-KR" u="sng" dirty="0" smtClean="0">
                <a:solidFill>
                  <a:schemeClr val="tx1"/>
                </a:solidFill>
              </a:rPr>
              <a:t>ARDS</a:t>
            </a:r>
          </a:p>
          <a:p>
            <a:pPr marL="0" indent="0">
              <a:buNone/>
            </a:pPr>
            <a:r>
              <a:rPr lang="en-US" altLang="ko-KR" dirty="0">
                <a:solidFill>
                  <a:schemeClr val="tx1"/>
                </a:solidFill>
              </a:rPr>
              <a:t> </a:t>
            </a:r>
            <a:r>
              <a:rPr lang="en-US" altLang="ko-KR" dirty="0" smtClean="0">
                <a:solidFill>
                  <a:schemeClr val="tx1"/>
                </a:solidFill>
              </a:rPr>
              <a:t>  </a:t>
            </a:r>
            <a:r>
              <a:rPr lang="en-US" altLang="ko-KR" dirty="0">
                <a:solidFill>
                  <a:schemeClr val="tx1"/>
                </a:solidFill>
              </a:rPr>
              <a:t>may pose a serious </a:t>
            </a:r>
            <a:r>
              <a:rPr lang="en-US" altLang="ko-KR" dirty="0" smtClean="0">
                <a:solidFill>
                  <a:schemeClr val="tx1"/>
                </a:solidFill>
              </a:rPr>
              <a:t>human health risk </a:t>
            </a:r>
          </a:p>
          <a:p>
            <a:pPr marL="0" indent="0">
              <a:buNone/>
            </a:pPr>
            <a:r>
              <a:rPr lang="en-US" altLang="ko-KR" dirty="0">
                <a:solidFill>
                  <a:schemeClr val="tx1"/>
                </a:solidFill>
              </a:rPr>
              <a:t> </a:t>
            </a:r>
            <a:r>
              <a:rPr lang="en-US" altLang="ko-KR" dirty="0" smtClean="0">
                <a:solidFill>
                  <a:schemeClr val="tx1"/>
                </a:solidFill>
              </a:rPr>
              <a:t>  and </a:t>
            </a:r>
            <a:r>
              <a:rPr lang="en-US" altLang="ko-KR" dirty="0">
                <a:solidFill>
                  <a:schemeClr val="tx1"/>
                </a:solidFill>
              </a:rPr>
              <a:t>the </a:t>
            </a:r>
            <a:r>
              <a:rPr lang="en-US" altLang="ko-KR" dirty="0" smtClean="0">
                <a:solidFill>
                  <a:schemeClr val="tx1"/>
                </a:solidFill>
              </a:rPr>
              <a:t>potential threat </a:t>
            </a:r>
            <a:r>
              <a:rPr lang="en-US" altLang="ko-KR" dirty="0">
                <a:solidFill>
                  <a:schemeClr val="tx1"/>
                </a:solidFill>
              </a:rPr>
              <a:t>to the </a:t>
            </a:r>
            <a:r>
              <a:rPr lang="en-US" altLang="ko-KR" dirty="0" smtClean="0">
                <a:solidFill>
                  <a:schemeClr val="tx1"/>
                </a:solidFill>
              </a:rPr>
              <a:t>human</a:t>
            </a:r>
          </a:p>
          <a:p>
            <a:pPr marL="0" indent="0">
              <a:buNone/>
            </a:pPr>
            <a:r>
              <a:rPr lang="en-US" altLang="ko-KR" dirty="0">
                <a:solidFill>
                  <a:schemeClr val="tx1"/>
                </a:solidFill>
              </a:rPr>
              <a:t> </a:t>
            </a:r>
            <a:r>
              <a:rPr lang="en-US" altLang="ko-KR" dirty="0" smtClean="0">
                <a:solidFill>
                  <a:schemeClr val="tx1"/>
                </a:solidFill>
              </a:rPr>
              <a:t>  </a:t>
            </a:r>
            <a:r>
              <a:rPr lang="en-US" altLang="ko-KR" dirty="0">
                <a:solidFill>
                  <a:schemeClr val="tx1"/>
                </a:solidFill>
              </a:rPr>
              <a:t>population. </a:t>
            </a:r>
            <a:endParaRPr lang="en-US" altLang="ko-KR" dirty="0" smtClean="0">
              <a:solidFill>
                <a:schemeClr val="tx1"/>
              </a:solidFill>
            </a:endParaRPr>
          </a:p>
          <a:p>
            <a:pPr>
              <a:buFont typeface="Arial" pitchFamily="34" charset="0"/>
              <a:buChar char="•"/>
            </a:pPr>
            <a:r>
              <a:rPr lang="en-US" altLang="ko-KR" dirty="0" smtClean="0">
                <a:solidFill>
                  <a:schemeClr val="tx1"/>
                </a:solidFill>
              </a:rPr>
              <a:t>An </a:t>
            </a:r>
            <a:r>
              <a:rPr lang="en-US" altLang="ko-KR" u="sng" dirty="0" smtClean="0">
                <a:solidFill>
                  <a:schemeClr val="tx1"/>
                </a:solidFill>
              </a:rPr>
              <a:t>understanding</a:t>
            </a:r>
            <a:r>
              <a:rPr lang="en-US" altLang="ko-KR" dirty="0" smtClean="0">
                <a:solidFill>
                  <a:schemeClr val="tx1"/>
                </a:solidFill>
              </a:rPr>
              <a:t> of </a:t>
            </a:r>
            <a:r>
              <a:rPr lang="en-US" altLang="ko-KR" dirty="0">
                <a:solidFill>
                  <a:schemeClr val="tx1"/>
                </a:solidFill>
              </a:rPr>
              <a:t>the source and mode of transmission </a:t>
            </a:r>
            <a:r>
              <a:rPr lang="en-US" altLang="ko-KR" dirty="0" smtClean="0">
                <a:solidFill>
                  <a:schemeClr val="tx1"/>
                </a:solidFill>
              </a:rPr>
              <a:t>of these </a:t>
            </a:r>
            <a:r>
              <a:rPr lang="en-US" altLang="ko-KR" dirty="0">
                <a:solidFill>
                  <a:schemeClr val="tx1"/>
                </a:solidFill>
              </a:rPr>
              <a:t>infections, </a:t>
            </a:r>
            <a:r>
              <a:rPr lang="en-US" altLang="ko-KR" u="sng" dirty="0">
                <a:solidFill>
                  <a:schemeClr val="tx1"/>
                </a:solidFill>
              </a:rPr>
              <a:t>further surveillance</a:t>
            </a:r>
            <a:r>
              <a:rPr lang="en-US" altLang="ko-KR" dirty="0">
                <a:solidFill>
                  <a:schemeClr val="tx1"/>
                </a:solidFill>
              </a:rPr>
              <a:t>, and </a:t>
            </a:r>
            <a:r>
              <a:rPr lang="en-US" altLang="ko-KR" u="sng" dirty="0" smtClean="0">
                <a:solidFill>
                  <a:schemeClr val="tx1"/>
                </a:solidFill>
              </a:rPr>
              <a:t>appropriate counter </a:t>
            </a:r>
            <a:r>
              <a:rPr lang="en-US" altLang="ko-KR" u="sng" dirty="0">
                <a:solidFill>
                  <a:schemeClr val="tx1"/>
                </a:solidFill>
              </a:rPr>
              <a:t>measures</a:t>
            </a:r>
            <a:r>
              <a:rPr lang="en-US" altLang="ko-KR" dirty="0">
                <a:solidFill>
                  <a:schemeClr val="tx1"/>
                </a:solidFill>
              </a:rPr>
              <a:t> are urgently </a:t>
            </a:r>
            <a:r>
              <a:rPr lang="en-US" altLang="ko-KR" dirty="0" smtClean="0">
                <a:solidFill>
                  <a:schemeClr val="tx1"/>
                </a:solidFill>
              </a:rPr>
              <a:t>required.</a:t>
            </a:r>
            <a:endParaRPr lang="ko-KR" altLang="en-US" dirty="0">
              <a:solidFill>
                <a:schemeClr val="tx1"/>
              </a:solidFill>
            </a:endParaRPr>
          </a:p>
          <a:p>
            <a:pPr marL="0" indent="0">
              <a:buNone/>
            </a:pPr>
            <a:endParaRPr lang="en-US" altLang="ko-KR" dirty="0"/>
          </a:p>
          <a:p>
            <a:pPr marL="0" indent="0">
              <a:buNone/>
            </a:pPr>
            <a:endParaRPr lang="ko-KR" altLang="en-US" dirty="0"/>
          </a:p>
          <a:p>
            <a:pPr marL="0" indent="0">
              <a:buNone/>
            </a:pPr>
            <a:endParaRPr lang="en-US" altLang="ko-KR" dirty="0"/>
          </a:p>
          <a:p>
            <a:pPr marL="0" indent="0">
              <a:buNone/>
            </a:pPr>
            <a:endParaRPr lang="ko-KR" altLang="en-US" dirty="0"/>
          </a:p>
        </p:txBody>
      </p:sp>
    </p:spTree>
    <p:extLst>
      <p:ext uri="{BB962C8B-B14F-4D97-AF65-F5344CB8AC3E}">
        <p14:creationId xmlns:p14="http://schemas.microsoft.com/office/powerpoint/2010/main" val="268402871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Take </a:t>
            </a:r>
            <a:r>
              <a:rPr lang="en-US" altLang="ko-KR" dirty="0"/>
              <a:t>Home Messages </a:t>
            </a:r>
            <a:endParaRPr lang="ko-KR" altLang="en-US" dirty="0"/>
          </a:p>
        </p:txBody>
      </p:sp>
      <p:sp>
        <p:nvSpPr>
          <p:cNvPr id="4" name="내용 개체 틀 3"/>
          <p:cNvSpPr>
            <a:spLocks noGrp="1"/>
          </p:cNvSpPr>
          <p:nvPr>
            <p:ph idx="1"/>
          </p:nvPr>
        </p:nvSpPr>
        <p:spPr>
          <a:xfrm>
            <a:off x="457200" y="1484784"/>
            <a:ext cx="8229600" cy="5141168"/>
          </a:xfrm>
        </p:spPr>
        <p:txBody>
          <a:bodyPr/>
          <a:lstStyle/>
          <a:p>
            <a:pPr>
              <a:buFont typeface="Arial" pitchFamily="34" charset="0"/>
              <a:buChar char="•"/>
            </a:pPr>
            <a:r>
              <a:rPr lang="en-US" altLang="ko-KR" dirty="0" smtClean="0">
                <a:solidFill>
                  <a:schemeClr val="tx1"/>
                </a:solidFill>
              </a:rPr>
              <a:t>Most </a:t>
            </a:r>
            <a:r>
              <a:rPr lang="en-US" altLang="ko-KR" dirty="0">
                <a:solidFill>
                  <a:schemeClr val="tx1"/>
                </a:solidFill>
              </a:rPr>
              <a:t>patients with </a:t>
            </a:r>
            <a:r>
              <a:rPr lang="en-US" altLang="ko-KR" dirty="0" smtClean="0">
                <a:solidFill>
                  <a:schemeClr val="tx1"/>
                </a:solidFill>
              </a:rPr>
              <a:t>avian </a:t>
            </a:r>
            <a:r>
              <a:rPr lang="en-US" altLang="ko-KR" dirty="0">
                <a:solidFill>
                  <a:schemeClr val="tx1"/>
                </a:solidFill>
              </a:rPr>
              <a:t>influenza </a:t>
            </a:r>
            <a:r>
              <a:rPr lang="en-US" altLang="ko-KR" dirty="0" smtClean="0">
                <a:solidFill>
                  <a:schemeClr val="tx1"/>
                </a:solidFill>
              </a:rPr>
              <a:t>give </a:t>
            </a:r>
            <a:r>
              <a:rPr lang="en-US" altLang="ko-KR" dirty="0">
                <a:solidFill>
                  <a:schemeClr val="tx1"/>
                </a:solidFill>
              </a:rPr>
              <a:t>a </a:t>
            </a:r>
            <a:r>
              <a:rPr lang="en-US" altLang="ko-KR" u="sng" dirty="0">
                <a:solidFill>
                  <a:schemeClr val="tx1"/>
                </a:solidFill>
              </a:rPr>
              <a:t>history</a:t>
            </a:r>
            <a:r>
              <a:rPr lang="en-US" altLang="ko-KR" dirty="0">
                <a:solidFill>
                  <a:schemeClr val="tx1"/>
                </a:solidFill>
              </a:rPr>
              <a:t> of recent exposure to dead or ill poultry. </a:t>
            </a:r>
            <a:r>
              <a:rPr lang="en-US" altLang="ko-KR" dirty="0" smtClean="0">
                <a:solidFill>
                  <a:schemeClr val="tx1"/>
                </a:solidFill>
              </a:rPr>
              <a:t>Thus</a:t>
            </a:r>
            <a:r>
              <a:rPr lang="en-US" altLang="ko-KR" dirty="0">
                <a:solidFill>
                  <a:schemeClr val="tx1"/>
                </a:solidFill>
              </a:rPr>
              <a:t>, a comprehensive </a:t>
            </a:r>
            <a:r>
              <a:rPr lang="en-US" altLang="ko-KR" u="sng" dirty="0">
                <a:solidFill>
                  <a:schemeClr val="tx1"/>
                </a:solidFill>
              </a:rPr>
              <a:t>travel and epidemiologic history is critical</a:t>
            </a:r>
            <a:r>
              <a:rPr lang="en-US" altLang="ko-KR" dirty="0">
                <a:solidFill>
                  <a:schemeClr val="tx1"/>
                </a:solidFill>
              </a:rPr>
              <a:t> in the identification of suspected cases. </a:t>
            </a:r>
            <a:endParaRPr lang="en-US" altLang="ko-KR" dirty="0" smtClean="0">
              <a:solidFill>
                <a:schemeClr val="tx1"/>
              </a:solidFill>
            </a:endParaRPr>
          </a:p>
          <a:p>
            <a:pPr>
              <a:buFont typeface="Arial" pitchFamily="34" charset="0"/>
              <a:buChar char="•"/>
            </a:pPr>
            <a:r>
              <a:rPr lang="en-US" altLang="ko-KR" u="sng" dirty="0" err="1">
                <a:solidFill>
                  <a:schemeClr val="tx1"/>
                </a:solidFill>
              </a:rPr>
              <a:t>Oseltamivir</a:t>
            </a:r>
            <a:r>
              <a:rPr lang="en-US" altLang="ko-KR" dirty="0">
                <a:solidFill>
                  <a:schemeClr val="tx1"/>
                </a:solidFill>
              </a:rPr>
              <a:t> should be administered early</a:t>
            </a:r>
            <a:r>
              <a:rPr lang="en-US" altLang="ko-KR" dirty="0" smtClean="0">
                <a:solidFill>
                  <a:schemeClr val="tx1"/>
                </a:solidFill>
              </a:rPr>
              <a:t>.</a:t>
            </a:r>
          </a:p>
          <a:p>
            <a:pPr>
              <a:buFont typeface="Arial" pitchFamily="34" charset="0"/>
              <a:buChar char="•"/>
            </a:pPr>
            <a:r>
              <a:rPr lang="en-US" altLang="ko-KR" dirty="0">
                <a:solidFill>
                  <a:schemeClr val="tx1"/>
                </a:solidFill>
              </a:rPr>
              <a:t>An </a:t>
            </a:r>
            <a:r>
              <a:rPr lang="en-US" altLang="ko-KR" u="sng" dirty="0">
                <a:solidFill>
                  <a:schemeClr val="tx1"/>
                </a:solidFill>
              </a:rPr>
              <a:t>understanding</a:t>
            </a:r>
            <a:r>
              <a:rPr lang="en-US" altLang="ko-KR" dirty="0">
                <a:solidFill>
                  <a:schemeClr val="tx1"/>
                </a:solidFill>
              </a:rPr>
              <a:t> of </a:t>
            </a:r>
            <a:r>
              <a:rPr lang="en-US" altLang="ko-KR" dirty="0" smtClean="0">
                <a:solidFill>
                  <a:schemeClr val="tx1"/>
                </a:solidFill>
              </a:rPr>
              <a:t>these infections and </a:t>
            </a:r>
            <a:r>
              <a:rPr lang="en-US" altLang="ko-KR" dirty="0">
                <a:solidFill>
                  <a:schemeClr val="tx1"/>
                </a:solidFill>
              </a:rPr>
              <a:t>further study </a:t>
            </a:r>
            <a:r>
              <a:rPr lang="en-US" altLang="ko-KR" dirty="0" smtClean="0">
                <a:solidFill>
                  <a:schemeClr val="tx1"/>
                </a:solidFill>
              </a:rPr>
              <a:t>for </a:t>
            </a:r>
            <a:r>
              <a:rPr lang="en-US" altLang="ko-KR" u="sng" dirty="0" smtClean="0">
                <a:solidFill>
                  <a:schemeClr val="tx1"/>
                </a:solidFill>
              </a:rPr>
              <a:t>appropriate treatment &amp; prevention</a:t>
            </a:r>
            <a:r>
              <a:rPr lang="en-US" altLang="ko-KR" dirty="0" smtClean="0">
                <a:solidFill>
                  <a:schemeClr val="tx1"/>
                </a:solidFill>
              </a:rPr>
              <a:t> required</a:t>
            </a:r>
            <a:r>
              <a:rPr lang="en-US" altLang="ko-KR" dirty="0">
                <a:solidFill>
                  <a:schemeClr val="tx1"/>
                </a:solidFill>
              </a:rPr>
              <a:t>.</a:t>
            </a:r>
            <a:endParaRPr lang="ko-KR" altLang="en-US" dirty="0">
              <a:solidFill>
                <a:schemeClr val="tx1"/>
              </a:solidFill>
            </a:endParaRPr>
          </a:p>
          <a:p>
            <a:pPr>
              <a:buFont typeface="Arial" pitchFamily="34" charset="0"/>
              <a:buChar char="•"/>
            </a:pPr>
            <a:endParaRPr lang="ko-KR" altLang="en-US" dirty="0">
              <a:solidFill>
                <a:schemeClr val="tx1"/>
              </a:solidFill>
            </a:endParaRPr>
          </a:p>
          <a:p>
            <a:pPr marL="0" indent="0">
              <a:buNone/>
            </a:pPr>
            <a:endParaRPr lang="ko-KR" altLang="en-US" dirty="0">
              <a:solidFill>
                <a:schemeClr val="tx1"/>
              </a:solidFill>
            </a:endParaRPr>
          </a:p>
          <a:p>
            <a:pPr marL="0" indent="0">
              <a:buNone/>
            </a:pPr>
            <a:endParaRPr lang="en-US" altLang="ko-KR" dirty="0"/>
          </a:p>
          <a:p>
            <a:pPr marL="0" indent="0">
              <a:buNone/>
            </a:pPr>
            <a:endParaRPr lang="ko-KR" altLang="en-US" dirty="0"/>
          </a:p>
          <a:p>
            <a:pPr marL="0" indent="0">
              <a:buNone/>
            </a:pPr>
            <a:endParaRPr lang="en-US" altLang="ko-KR" dirty="0"/>
          </a:p>
          <a:p>
            <a:pPr marL="0" indent="0">
              <a:buNone/>
            </a:pPr>
            <a:endParaRPr lang="ko-KR" altLang="en-US" dirty="0"/>
          </a:p>
        </p:txBody>
      </p:sp>
    </p:spTree>
    <p:extLst>
      <p:ext uri="{BB962C8B-B14F-4D97-AF65-F5344CB8AC3E}">
        <p14:creationId xmlns:p14="http://schemas.microsoft.com/office/powerpoint/2010/main" val="39714219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
            </a:r>
            <a:br>
              <a:rPr lang="en-US" altLang="ko-KR" dirty="0" smtClean="0"/>
            </a:br>
            <a:r>
              <a:rPr lang="en-US" altLang="ko-KR" dirty="0"/>
              <a:t>Introduction</a:t>
            </a:r>
            <a:br>
              <a:rPr lang="en-US" altLang="ko-KR" dirty="0"/>
            </a:br>
            <a:r>
              <a:rPr lang="en-US" altLang="ko-KR" dirty="0" smtClean="0"/>
              <a:t> </a:t>
            </a:r>
            <a:endParaRPr lang="ko-KR" altLang="en-US" dirty="0"/>
          </a:p>
        </p:txBody>
      </p:sp>
      <p:sp>
        <p:nvSpPr>
          <p:cNvPr id="6" name="직사각형 5"/>
          <p:cNvSpPr/>
          <p:nvPr/>
        </p:nvSpPr>
        <p:spPr>
          <a:xfrm>
            <a:off x="683568" y="1556792"/>
            <a:ext cx="7848872" cy="5016758"/>
          </a:xfrm>
          <a:prstGeom prst="rect">
            <a:avLst/>
          </a:prstGeom>
        </p:spPr>
        <p:txBody>
          <a:bodyPr wrap="square">
            <a:spAutoFit/>
          </a:bodyPr>
          <a:lstStyle/>
          <a:p>
            <a:r>
              <a:rPr lang="en-US" altLang="ko-KR" sz="3200" dirty="0" smtClean="0">
                <a:latin typeface="Arial Unicode MS" pitchFamily="50" charset="-127"/>
              </a:rPr>
              <a:t>There </a:t>
            </a:r>
            <a:r>
              <a:rPr lang="en-US" altLang="ko-KR" sz="3200" dirty="0">
                <a:latin typeface="Arial Unicode MS" pitchFamily="50" charset="-127"/>
              </a:rPr>
              <a:t>have been </a:t>
            </a:r>
            <a:r>
              <a:rPr lang="en-US" altLang="ko-KR" sz="3200" u="sng" dirty="0">
                <a:latin typeface="Arial Unicode MS" pitchFamily="50" charset="-127"/>
              </a:rPr>
              <a:t>five influenza pandemics </a:t>
            </a:r>
            <a:r>
              <a:rPr lang="en-US" altLang="ko-KR" sz="3200" dirty="0">
                <a:latin typeface="Arial Unicode MS" pitchFamily="50" charset="-127"/>
              </a:rPr>
              <a:t>during the past 100 years, and each has been caused by the </a:t>
            </a:r>
            <a:r>
              <a:rPr lang="en-US" altLang="ko-KR" sz="3200" dirty="0" smtClean="0">
                <a:latin typeface="Arial Unicode MS" pitchFamily="50" charset="-127"/>
              </a:rPr>
              <a:t> </a:t>
            </a:r>
            <a:r>
              <a:rPr lang="en-US" altLang="ko-KR" sz="3200" u="sng" dirty="0">
                <a:latin typeface="Arial Unicode MS" pitchFamily="50" charset="-127"/>
              </a:rPr>
              <a:t>novel virus</a:t>
            </a:r>
            <a:r>
              <a:rPr lang="en-US" altLang="ko-KR" sz="3200" dirty="0">
                <a:latin typeface="Arial Unicode MS" pitchFamily="50" charset="-127"/>
              </a:rPr>
              <a:t>. In the </a:t>
            </a:r>
            <a:r>
              <a:rPr lang="en-US" altLang="ko-KR" sz="3200" u="sng" dirty="0">
                <a:latin typeface="Arial Unicode MS" pitchFamily="50" charset="-127"/>
              </a:rPr>
              <a:t>1957 and 1968 pandemics</a:t>
            </a:r>
            <a:r>
              <a:rPr lang="en-US" altLang="ko-KR" sz="3200" dirty="0">
                <a:latin typeface="Arial Unicode MS" pitchFamily="50" charset="-127"/>
              </a:rPr>
              <a:t>, the new viruses contained components of previous </a:t>
            </a:r>
            <a:r>
              <a:rPr lang="en-US" altLang="ko-KR" sz="3200" u="sng" dirty="0">
                <a:latin typeface="Arial Unicode MS" pitchFamily="50" charset="-127"/>
              </a:rPr>
              <a:t>human, as well as avian</a:t>
            </a:r>
            <a:r>
              <a:rPr lang="en-US" altLang="ko-KR" sz="3200" dirty="0">
                <a:latin typeface="Arial Unicode MS" pitchFamily="50" charset="-127"/>
              </a:rPr>
              <a:t>, influenza viruses. </a:t>
            </a:r>
            <a:r>
              <a:rPr lang="en-US" altLang="ko-KR" sz="3200" dirty="0" smtClean="0">
                <a:latin typeface="Arial Unicode MS" pitchFamily="50" charset="-127"/>
              </a:rPr>
              <a:t>The </a:t>
            </a:r>
            <a:r>
              <a:rPr lang="en-US" altLang="ko-KR" sz="3200" dirty="0">
                <a:latin typeface="Arial Unicode MS" pitchFamily="50" charset="-127"/>
              </a:rPr>
              <a:t>emergence of a novel </a:t>
            </a:r>
            <a:r>
              <a:rPr lang="en-US" altLang="ko-KR" sz="3200" u="sng" dirty="0">
                <a:latin typeface="Arial Unicode MS" pitchFamily="50" charset="-127"/>
              </a:rPr>
              <a:t>H1N1 human-swine-avian </a:t>
            </a:r>
            <a:r>
              <a:rPr lang="en-US" altLang="ko-KR" sz="3200" u="sng" dirty="0" err="1">
                <a:latin typeface="Arial Unicode MS" pitchFamily="50" charset="-127"/>
              </a:rPr>
              <a:t>reassortant</a:t>
            </a:r>
            <a:r>
              <a:rPr lang="en-US" altLang="ko-KR" sz="3200" u="sng" dirty="0">
                <a:latin typeface="Arial Unicode MS" pitchFamily="50" charset="-127"/>
              </a:rPr>
              <a:t> virus in 2009 </a:t>
            </a:r>
            <a:r>
              <a:rPr lang="en-US" altLang="ko-KR" sz="3200" dirty="0">
                <a:latin typeface="Arial Unicode MS" pitchFamily="50" charset="-127"/>
              </a:rPr>
              <a:t>in North America started a new pandemic.</a:t>
            </a:r>
          </a:p>
          <a:p>
            <a:endParaRPr lang="ko-KR" altLang="en-US" sz="3200" dirty="0">
              <a:latin typeface="Arial Unicode MS" pitchFamily="50" charset="-127"/>
            </a:endParaRPr>
          </a:p>
        </p:txBody>
      </p:sp>
    </p:spTree>
    <p:extLst>
      <p:ext uri="{BB962C8B-B14F-4D97-AF65-F5344CB8AC3E}">
        <p14:creationId xmlns:p14="http://schemas.microsoft.com/office/powerpoint/2010/main" val="3365248714"/>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Reference</a:t>
            </a:r>
            <a:endParaRPr lang="ko-KR" altLang="en-US" dirty="0"/>
          </a:p>
        </p:txBody>
      </p:sp>
      <p:sp>
        <p:nvSpPr>
          <p:cNvPr id="5" name="내용 개체 틀 3"/>
          <p:cNvSpPr>
            <a:spLocks noGrp="1"/>
          </p:cNvSpPr>
          <p:nvPr>
            <p:ph idx="1"/>
          </p:nvPr>
        </p:nvSpPr>
        <p:spPr>
          <a:xfrm>
            <a:off x="457200" y="1600200"/>
            <a:ext cx="8229600" cy="4525963"/>
          </a:xfrm>
        </p:spPr>
        <p:txBody>
          <a:bodyPr/>
          <a:lstStyle/>
          <a:p>
            <a:pPr marL="0" indent="0">
              <a:buNone/>
            </a:pPr>
            <a:r>
              <a:rPr lang="en-US" altLang="ko-KR" sz="2000" dirty="0" smtClean="0">
                <a:solidFill>
                  <a:schemeClr val="tx1"/>
                </a:solidFill>
              </a:rPr>
              <a:t>1.Human </a:t>
            </a:r>
            <a:r>
              <a:rPr lang="en-US" altLang="ko-KR" sz="2000" dirty="0">
                <a:solidFill>
                  <a:schemeClr val="tx1"/>
                </a:solidFill>
              </a:rPr>
              <a:t>Infection with a Novel </a:t>
            </a:r>
            <a:r>
              <a:rPr lang="en-US" altLang="ko-KR" sz="2000" dirty="0" smtClean="0">
                <a:solidFill>
                  <a:schemeClr val="tx1"/>
                </a:solidFill>
              </a:rPr>
              <a:t>Avian-Origin Influenza </a:t>
            </a:r>
            <a:r>
              <a:rPr lang="en-US" altLang="ko-KR" sz="2000" dirty="0">
                <a:solidFill>
                  <a:schemeClr val="tx1"/>
                </a:solidFill>
              </a:rPr>
              <a:t>A (H7N9) Virus</a:t>
            </a:r>
          </a:p>
          <a:p>
            <a:pPr marL="0" indent="0">
              <a:buNone/>
            </a:pPr>
            <a:r>
              <a:rPr lang="en-US" altLang="ko-KR" sz="2000" dirty="0" err="1">
                <a:solidFill>
                  <a:schemeClr val="tx1"/>
                </a:solidFill>
              </a:rPr>
              <a:t>Rongbao</a:t>
            </a:r>
            <a:r>
              <a:rPr lang="en-US" altLang="ko-KR" sz="2000" dirty="0">
                <a:solidFill>
                  <a:schemeClr val="tx1"/>
                </a:solidFill>
              </a:rPr>
              <a:t> </a:t>
            </a:r>
            <a:r>
              <a:rPr lang="en-US" altLang="ko-KR" sz="2000" dirty="0" err="1">
                <a:solidFill>
                  <a:schemeClr val="tx1"/>
                </a:solidFill>
              </a:rPr>
              <a:t>Gao</a:t>
            </a:r>
            <a:r>
              <a:rPr lang="en-US" altLang="ko-KR" sz="2000" dirty="0">
                <a:solidFill>
                  <a:schemeClr val="tx1"/>
                </a:solidFill>
              </a:rPr>
              <a:t>, M.D., Bin Cao, M.D., </a:t>
            </a:r>
            <a:r>
              <a:rPr lang="en-US" altLang="ko-KR" sz="2000" dirty="0" err="1">
                <a:solidFill>
                  <a:schemeClr val="tx1"/>
                </a:solidFill>
              </a:rPr>
              <a:t>Yunwen</a:t>
            </a:r>
            <a:r>
              <a:rPr lang="en-US" altLang="ko-KR" sz="2000" dirty="0">
                <a:solidFill>
                  <a:schemeClr val="tx1"/>
                </a:solidFill>
              </a:rPr>
              <a:t> Hu, M.D., </a:t>
            </a:r>
            <a:r>
              <a:rPr lang="en-US" altLang="ko-KR" sz="2000" dirty="0" err="1">
                <a:solidFill>
                  <a:schemeClr val="tx1"/>
                </a:solidFill>
              </a:rPr>
              <a:t>Zijian</a:t>
            </a:r>
            <a:r>
              <a:rPr lang="en-US" altLang="ko-KR" sz="2000" dirty="0">
                <a:solidFill>
                  <a:schemeClr val="tx1"/>
                </a:solidFill>
              </a:rPr>
              <a:t> </a:t>
            </a:r>
            <a:r>
              <a:rPr lang="en-US" altLang="ko-KR" sz="2000" dirty="0" err="1">
                <a:solidFill>
                  <a:schemeClr val="tx1"/>
                </a:solidFill>
              </a:rPr>
              <a:t>Feng</a:t>
            </a:r>
            <a:r>
              <a:rPr lang="en-US" altLang="ko-KR" sz="2000" dirty="0">
                <a:solidFill>
                  <a:schemeClr val="tx1"/>
                </a:solidFill>
              </a:rPr>
              <a:t>, M.D., M.P.H</a:t>
            </a:r>
            <a:r>
              <a:rPr lang="en-US" altLang="ko-KR" sz="2000" dirty="0" smtClean="0">
                <a:solidFill>
                  <a:schemeClr val="tx1"/>
                </a:solidFill>
              </a:rPr>
              <a:t>.,</a:t>
            </a:r>
            <a:r>
              <a:rPr lang="en-US" altLang="ko-KR" sz="2000" dirty="0" err="1" smtClean="0">
                <a:solidFill>
                  <a:schemeClr val="tx1"/>
                </a:solidFill>
              </a:rPr>
              <a:t>etc</a:t>
            </a:r>
            <a:r>
              <a:rPr lang="en-US" altLang="ko-KR" sz="2000" dirty="0" smtClean="0">
                <a:solidFill>
                  <a:schemeClr val="tx1"/>
                </a:solidFill>
              </a:rPr>
              <a:t> </a:t>
            </a:r>
            <a:r>
              <a:rPr lang="en-US" altLang="ko-KR" sz="2000" b="1" dirty="0" smtClean="0">
                <a:solidFill>
                  <a:schemeClr val="tx1"/>
                </a:solidFill>
              </a:rPr>
              <a:t>N </a:t>
            </a:r>
            <a:r>
              <a:rPr lang="en-US" altLang="ko-KR" sz="2000" b="1" dirty="0" err="1">
                <a:solidFill>
                  <a:schemeClr val="tx1"/>
                </a:solidFill>
              </a:rPr>
              <a:t>Engl</a:t>
            </a:r>
            <a:r>
              <a:rPr lang="en-US" altLang="ko-KR" sz="2000" b="1" dirty="0">
                <a:solidFill>
                  <a:schemeClr val="tx1"/>
                </a:solidFill>
              </a:rPr>
              <a:t> J Med </a:t>
            </a:r>
            <a:r>
              <a:rPr lang="en-US" altLang="ko-KR" sz="2000" b="1" dirty="0" smtClean="0">
                <a:solidFill>
                  <a:schemeClr val="tx1"/>
                </a:solidFill>
              </a:rPr>
              <a:t>2013.DOI</a:t>
            </a:r>
            <a:r>
              <a:rPr lang="en-US" altLang="ko-KR" sz="2000" b="1" dirty="0">
                <a:solidFill>
                  <a:schemeClr val="tx1"/>
                </a:solidFill>
              </a:rPr>
              <a:t>: </a:t>
            </a:r>
            <a:r>
              <a:rPr lang="en-US" altLang="ko-KR" sz="2000" b="1" dirty="0" smtClean="0">
                <a:solidFill>
                  <a:schemeClr val="tx1"/>
                </a:solidFill>
              </a:rPr>
              <a:t>10.1056/NEJMoa1304459</a:t>
            </a:r>
          </a:p>
          <a:p>
            <a:pPr marL="0" indent="0">
              <a:buNone/>
            </a:pPr>
            <a:r>
              <a:rPr lang="en-US" altLang="ko-KR" sz="2000" b="1" dirty="0" smtClean="0">
                <a:solidFill>
                  <a:schemeClr val="tx1"/>
                </a:solidFill>
              </a:rPr>
              <a:t>2.</a:t>
            </a:r>
            <a:r>
              <a:rPr lang="en-US" altLang="ko-KR" sz="2000" dirty="0" smtClean="0">
                <a:solidFill>
                  <a:schemeClr val="tx1"/>
                </a:solidFill>
              </a:rPr>
              <a:t>Herfst </a:t>
            </a:r>
            <a:r>
              <a:rPr lang="en-US" altLang="ko-KR" sz="2000" dirty="0">
                <a:solidFill>
                  <a:schemeClr val="tx1"/>
                </a:solidFill>
              </a:rPr>
              <a:t>S, </a:t>
            </a:r>
            <a:r>
              <a:rPr lang="en-US" altLang="ko-KR" sz="2000" dirty="0" err="1">
                <a:solidFill>
                  <a:schemeClr val="tx1"/>
                </a:solidFill>
              </a:rPr>
              <a:t>Schrauwen</a:t>
            </a:r>
            <a:r>
              <a:rPr lang="en-US" altLang="ko-KR" sz="2000" dirty="0">
                <a:solidFill>
                  <a:schemeClr val="tx1"/>
                </a:solidFill>
              </a:rPr>
              <a:t> EJ, </a:t>
            </a:r>
            <a:r>
              <a:rPr lang="en-US" altLang="ko-KR" sz="2000" dirty="0" err="1">
                <a:solidFill>
                  <a:schemeClr val="tx1"/>
                </a:solidFill>
              </a:rPr>
              <a:t>Linster</a:t>
            </a:r>
            <a:r>
              <a:rPr lang="en-US" altLang="ko-KR" sz="2000" dirty="0">
                <a:solidFill>
                  <a:schemeClr val="tx1"/>
                </a:solidFill>
              </a:rPr>
              <a:t> M, </a:t>
            </a:r>
            <a:r>
              <a:rPr lang="en-US" altLang="ko-KR" sz="2000" dirty="0" smtClean="0">
                <a:solidFill>
                  <a:schemeClr val="tx1"/>
                </a:solidFill>
              </a:rPr>
              <a:t>et al</a:t>
            </a:r>
            <a:r>
              <a:rPr lang="en-US" altLang="ko-KR" sz="2000" dirty="0">
                <a:solidFill>
                  <a:schemeClr val="tx1"/>
                </a:solidFill>
              </a:rPr>
              <a:t>. Airborne transmission of influenza </a:t>
            </a:r>
            <a:r>
              <a:rPr lang="en-US" altLang="ko-KR" sz="2000" dirty="0" smtClean="0">
                <a:solidFill>
                  <a:schemeClr val="tx1"/>
                </a:solidFill>
              </a:rPr>
              <a:t>A/H5N1 </a:t>
            </a:r>
            <a:r>
              <a:rPr lang="en-US" altLang="ko-KR" sz="2000" dirty="0">
                <a:solidFill>
                  <a:schemeClr val="tx1"/>
                </a:solidFill>
              </a:rPr>
              <a:t>virus between ferrets. </a:t>
            </a:r>
            <a:r>
              <a:rPr lang="en-US" altLang="ko-KR" sz="2000" dirty="0" smtClean="0">
                <a:solidFill>
                  <a:schemeClr val="tx1"/>
                </a:solidFill>
              </a:rPr>
              <a:t>Science 2012;336:1534-41.</a:t>
            </a:r>
          </a:p>
          <a:p>
            <a:pPr marL="0" indent="0">
              <a:buNone/>
            </a:pPr>
            <a:r>
              <a:rPr lang="en-US" altLang="ko-KR" sz="2000" dirty="0" smtClean="0">
                <a:solidFill>
                  <a:schemeClr val="tx1"/>
                </a:solidFill>
              </a:rPr>
              <a:t>3.Human </a:t>
            </a:r>
            <a:r>
              <a:rPr lang="en-US" altLang="ko-KR" sz="2000" dirty="0">
                <a:solidFill>
                  <a:schemeClr val="tx1"/>
                </a:solidFill>
              </a:rPr>
              <a:t>infections with the emerging avian influenza A H7N9 virus from wet market poultry: clinical analysis and </a:t>
            </a:r>
            <a:r>
              <a:rPr lang="en-US" altLang="ko-KR" sz="2000" dirty="0" err="1">
                <a:solidFill>
                  <a:schemeClr val="tx1"/>
                </a:solidFill>
              </a:rPr>
              <a:t>characterisation</a:t>
            </a:r>
            <a:r>
              <a:rPr lang="en-US" altLang="ko-KR" sz="2000" dirty="0">
                <a:solidFill>
                  <a:schemeClr val="tx1"/>
                </a:solidFill>
              </a:rPr>
              <a:t> of viral genome. Lancet, Early Online Publication, 25 April 2013</a:t>
            </a:r>
          </a:p>
          <a:p>
            <a:pPr marL="0" indent="0">
              <a:buNone/>
            </a:pPr>
            <a:r>
              <a:rPr lang="en-US" altLang="ko-KR" sz="2000" dirty="0" smtClean="0">
                <a:solidFill>
                  <a:schemeClr val="tx1"/>
                </a:solidFill>
              </a:rPr>
              <a:t>4.World </a:t>
            </a:r>
            <a:r>
              <a:rPr lang="en-US" altLang="ko-KR" sz="2000" dirty="0">
                <a:solidFill>
                  <a:schemeClr val="tx1"/>
                </a:solidFill>
              </a:rPr>
              <a:t>Health Organization. Cumulative number of confirmed human cases for avian influenza A(H5N1) reported to WHO, 2003-2013. http://www.who.int/influenza/human_animal_interface/EN_GIP_20130215CumulativeNumberH5N1cases.pdf (Accessed on February 20, 2013).</a:t>
            </a:r>
          </a:p>
        </p:txBody>
      </p:sp>
    </p:spTree>
    <p:extLst>
      <p:ext uri="{BB962C8B-B14F-4D97-AF65-F5344CB8AC3E}">
        <p14:creationId xmlns:p14="http://schemas.microsoft.com/office/powerpoint/2010/main" val="34600263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
            </a:r>
            <a:br>
              <a:rPr lang="en-US" altLang="ko-KR" dirty="0" smtClean="0"/>
            </a:br>
            <a:r>
              <a:rPr lang="en-US" altLang="ko-KR" dirty="0"/>
              <a:t>Introduction</a:t>
            </a:r>
            <a:br>
              <a:rPr lang="en-US" altLang="ko-KR" dirty="0"/>
            </a:br>
            <a:r>
              <a:rPr lang="en-US" altLang="ko-KR" dirty="0" smtClean="0"/>
              <a:t> </a:t>
            </a:r>
            <a:endParaRPr lang="ko-KR" altLang="en-US" dirty="0"/>
          </a:p>
        </p:txBody>
      </p:sp>
      <p:sp>
        <p:nvSpPr>
          <p:cNvPr id="7" name="직사각형 6"/>
          <p:cNvSpPr/>
          <p:nvPr/>
        </p:nvSpPr>
        <p:spPr>
          <a:xfrm>
            <a:off x="827584" y="1628800"/>
            <a:ext cx="7560840" cy="4524315"/>
          </a:xfrm>
          <a:prstGeom prst="rect">
            <a:avLst/>
          </a:prstGeom>
        </p:spPr>
        <p:txBody>
          <a:bodyPr wrap="square">
            <a:spAutoFit/>
          </a:bodyPr>
          <a:lstStyle/>
          <a:p>
            <a:r>
              <a:rPr lang="en-US" altLang="ko-KR" sz="3200" dirty="0" smtClean="0">
                <a:latin typeface="Arial Unicode MS" pitchFamily="50" charset="-127"/>
              </a:rPr>
              <a:t> 1918 </a:t>
            </a:r>
            <a:r>
              <a:rPr lang="en-US" altLang="ko-KR" sz="3200" dirty="0">
                <a:latin typeface="Arial Unicode MS" pitchFamily="50" charset="-127"/>
              </a:rPr>
              <a:t>“Spanish Influenza” </a:t>
            </a:r>
            <a:r>
              <a:rPr lang="en-US" altLang="ko-KR" sz="3200" dirty="0" smtClean="0">
                <a:latin typeface="Arial Unicode MS" pitchFamily="50" charset="-127"/>
              </a:rPr>
              <a:t> Pandemic</a:t>
            </a:r>
          </a:p>
          <a:p>
            <a:pPr>
              <a:lnSpc>
                <a:spcPct val="80000"/>
              </a:lnSpc>
            </a:pPr>
            <a:endParaRPr lang="en-US" altLang="ko-KR" sz="3200" dirty="0" smtClean="0">
              <a:latin typeface="Arial Unicode MS" pitchFamily="50" charset="-127"/>
            </a:endParaRPr>
          </a:p>
          <a:p>
            <a:pPr>
              <a:lnSpc>
                <a:spcPct val="80000"/>
              </a:lnSpc>
            </a:pPr>
            <a:endParaRPr lang="en-US" altLang="ko-KR" sz="3200" dirty="0">
              <a:latin typeface="Arial Unicode MS" pitchFamily="50" charset="-127"/>
            </a:endParaRPr>
          </a:p>
          <a:p>
            <a:pPr>
              <a:lnSpc>
                <a:spcPct val="80000"/>
              </a:lnSpc>
            </a:pPr>
            <a:endParaRPr lang="en-US" altLang="ko-KR" sz="3200" dirty="0" smtClean="0">
              <a:latin typeface="Arial Unicode MS" pitchFamily="50" charset="-127"/>
            </a:endParaRPr>
          </a:p>
          <a:p>
            <a:pPr>
              <a:lnSpc>
                <a:spcPct val="80000"/>
              </a:lnSpc>
            </a:pPr>
            <a:endParaRPr lang="en-US" altLang="ko-KR" sz="3200" dirty="0">
              <a:latin typeface="Arial Unicode MS" pitchFamily="50" charset="-127"/>
            </a:endParaRPr>
          </a:p>
          <a:p>
            <a:pPr>
              <a:lnSpc>
                <a:spcPct val="80000"/>
              </a:lnSpc>
            </a:pPr>
            <a:endParaRPr lang="en-US" altLang="ko-KR" sz="3200" dirty="0" smtClean="0">
              <a:latin typeface="Arial Unicode MS" pitchFamily="50" charset="-127"/>
            </a:endParaRPr>
          </a:p>
          <a:p>
            <a:pPr>
              <a:lnSpc>
                <a:spcPct val="80000"/>
              </a:lnSpc>
            </a:pPr>
            <a:endParaRPr lang="en-US" altLang="ko-KR" sz="3200" dirty="0">
              <a:latin typeface="Arial Unicode MS" pitchFamily="50" charset="-127"/>
            </a:endParaRPr>
          </a:p>
          <a:p>
            <a:pPr>
              <a:lnSpc>
                <a:spcPct val="80000"/>
              </a:lnSpc>
            </a:pPr>
            <a:endParaRPr lang="en-US" altLang="ko-KR" sz="3200" dirty="0" smtClean="0">
              <a:latin typeface="Arial Unicode MS" pitchFamily="50" charset="-127"/>
            </a:endParaRPr>
          </a:p>
          <a:p>
            <a:pPr>
              <a:lnSpc>
                <a:spcPct val="80000"/>
              </a:lnSpc>
            </a:pPr>
            <a:r>
              <a:rPr lang="en-US" altLang="ko-KR" sz="3200" dirty="0" smtClean="0">
                <a:latin typeface="Arial Unicode MS" pitchFamily="50" charset="-127"/>
              </a:rPr>
              <a:t>Infected 1/3 of the world’s population. (estimated 500 million people)</a:t>
            </a:r>
          </a:p>
          <a:p>
            <a:pPr>
              <a:lnSpc>
                <a:spcPct val="80000"/>
              </a:lnSpc>
            </a:pPr>
            <a:r>
              <a:rPr lang="en-US" altLang="ko-KR" sz="3200" dirty="0" smtClean="0">
                <a:latin typeface="Arial Unicode MS" pitchFamily="50" charset="-127"/>
              </a:rPr>
              <a:t>Caused approximately 50 million deaths.</a:t>
            </a:r>
            <a:endParaRPr lang="ko-KR" altLang="en-US" sz="3200" dirty="0">
              <a:latin typeface="Arial Unicode MS" pitchFamily="50" charset="-127"/>
            </a:endParaRPr>
          </a:p>
        </p:txBody>
      </p:sp>
      <p:pic>
        <p:nvPicPr>
          <p:cNvPr id="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624" y="2276872"/>
            <a:ext cx="3168600" cy="2209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89714" y="2251044"/>
            <a:ext cx="2808312" cy="22770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85172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Influenza virus  </a:t>
            </a:r>
            <a:endParaRPr lang="ko-KR" altLang="en-US" dirty="0"/>
          </a:p>
        </p:txBody>
      </p:sp>
      <p:pic>
        <p:nvPicPr>
          <p:cNvPr id="4" name="Picture 10" descr="C:\gallery\flu-stannard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776" y="2276872"/>
            <a:ext cx="3756910" cy="316835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535044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11484</TotalTime>
  <Words>4533</Words>
  <Application>Microsoft Office PowerPoint</Application>
  <PresentationFormat>화면 슬라이드 쇼(4:3)</PresentationFormat>
  <Paragraphs>576</Paragraphs>
  <Slides>70</Slides>
  <Notes>46</Notes>
  <HiddenSlides>0</HiddenSlides>
  <MMClips>0</MMClips>
  <ScaleCrop>false</ScaleCrop>
  <HeadingPairs>
    <vt:vector size="4" baseType="variant">
      <vt:variant>
        <vt:lpstr>테마</vt:lpstr>
      </vt:variant>
      <vt:variant>
        <vt:i4>1</vt:i4>
      </vt:variant>
      <vt:variant>
        <vt:lpstr>슬라이드 제목</vt:lpstr>
      </vt:variant>
      <vt:variant>
        <vt:i4>70</vt:i4>
      </vt:variant>
    </vt:vector>
  </HeadingPairs>
  <TitlesOfParts>
    <vt:vector size="71" baseType="lpstr">
      <vt:lpstr>Office 테마</vt:lpstr>
      <vt:lpstr>  Avian influenza </vt:lpstr>
      <vt:lpstr>조류독감</vt:lpstr>
      <vt:lpstr>조류독감</vt:lpstr>
      <vt:lpstr>조류독감</vt:lpstr>
      <vt:lpstr>조류독감</vt:lpstr>
      <vt:lpstr>PowerPoint 프레젠테이션</vt:lpstr>
      <vt:lpstr> Introduction  </vt:lpstr>
      <vt:lpstr> Introduction  </vt:lpstr>
      <vt:lpstr>Influenza virus  </vt:lpstr>
      <vt:lpstr> Classification  </vt:lpstr>
      <vt:lpstr>      The virus nomenclature</vt:lpstr>
      <vt:lpstr>        Influenza subgroups</vt:lpstr>
      <vt:lpstr> Structure: segmented and enveloped viruses  </vt:lpstr>
      <vt:lpstr>       Surface glycoproteins</vt:lpstr>
      <vt:lpstr>Influenza A virus </vt:lpstr>
      <vt:lpstr>PowerPoint 프레젠테이션</vt:lpstr>
      <vt:lpstr>PowerPoint 프레젠테이션</vt:lpstr>
      <vt:lpstr>           Antigenic variation </vt:lpstr>
      <vt:lpstr>  </vt:lpstr>
      <vt:lpstr>History of Reassortment Events  in the Evolution of the 2009 Influenza A (H1N1) Virus </vt:lpstr>
      <vt:lpstr>Avian influenza H5N1</vt:lpstr>
      <vt:lpstr>Epidemiology</vt:lpstr>
      <vt:lpstr>PowerPoint 프레젠테이션</vt:lpstr>
      <vt:lpstr>Transmission</vt:lpstr>
      <vt:lpstr>Transmission</vt:lpstr>
      <vt:lpstr>Pathogenesis</vt:lpstr>
      <vt:lpstr>Pathogenesis</vt:lpstr>
      <vt:lpstr>Pathogenesis</vt:lpstr>
      <vt:lpstr>Pathogenesis</vt:lpstr>
      <vt:lpstr>Clinical manifestations</vt:lpstr>
      <vt:lpstr>Clinical manifestations</vt:lpstr>
      <vt:lpstr> Radiographic findings  </vt:lpstr>
      <vt:lpstr>  Pathology  </vt:lpstr>
      <vt:lpstr>  Diagnosis  </vt:lpstr>
      <vt:lpstr>  Diagnosis  </vt:lpstr>
      <vt:lpstr>  Diagnosis  </vt:lpstr>
      <vt:lpstr>  Diagnosis  </vt:lpstr>
      <vt:lpstr>  Diagnosis  </vt:lpstr>
      <vt:lpstr>  Diagnosis  </vt:lpstr>
      <vt:lpstr>   Treatment   </vt:lpstr>
      <vt:lpstr>   Treatment   </vt:lpstr>
      <vt:lpstr>   Treatment   </vt:lpstr>
      <vt:lpstr>   Treatment   </vt:lpstr>
      <vt:lpstr>   Treatment   </vt:lpstr>
      <vt:lpstr>   Treatment   </vt:lpstr>
      <vt:lpstr>   Prevention   </vt:lpstr>
      <vt:lpstr>   Prevention   </vt:lpstr>
      <vt:lpstr>   Prevention   </vt:lpstr>
      <vt:lpstr>PowerPoint 프레젠테이션</vt:lpstr>
      <vt:lpstr>Background </vt:lpstr>
      <vt:lpstr>Methods </vt:lpstr>
      <vt:lpstr>Methods </vt:lpstr>
      <vt:lpstr>Methods </vt:lpstr>
      <vt:lpstr>Methods</vt:lpstr>
      <vt:lpstr>Clinical Features and Outcomes of the Patients </vt:lpstr>
      <vt:lpstr>PowerPoint 프레젠테이션</vt:lpstr>
      <vt:lpstr>PowerPoint 프레젠테이션</vt:lpstr>
      <vt:lpstr>Results </vt:lpstr>
      <vt:lpstr>Results </vt:lpstr>
      <vt:lpstr>Results </vt:lpstr>
      <vt:lpstr>PowerPoint 프레젠테이션</vt:lpstr>
      <vt:lpstr>PowerPoint 프레젠테이션</vt:lpstr>
      <vt:lpstr>PowerPoint 프레젠테이션</vt:lpstr>
      <vt:lpstr>Discussion </vt:lpstr>
      <vt:lpstr>Discussion  </vt:lpstr>
      <vt:lpstr>Discussion </vt:lpstr>
      <vt:lpstr>Discussion </vt:lpstr>
      <vt:lpstr>Conclusions </vt:lpstr>
      <vt:lpstr>Take Home Messages </vt:lpstr>
      <vt:lpstr>Reference</vt:lpstr>
    </vt:vector>
  </TitlesOfParts>
  <Company>MY_HOME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슬라이드 1</dc:title>
  <dc:creator>User</dc:creator>
  <cp:lastModifiedBy>김영</cp:lastModifiedBy>
  <cp:revision>1407</cp:revision>
  <dcterms:created xsi:type="dcterms:W3CDTF">2002-05-31T16:21:56Z</dcterms:created>
  <dcterms:modified xsi:type="dcterms:W3CDTF">2013-05-02T08:16:52Z</dcterms:modified>
</cp:coreProperties>
</file>