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8" r:id="rId2"/>
    <p:sldId id="287" r:id="rId3"/>
    <p:sldId id="288" r:id="rId4"/>
    <p:sldId id="296" r:id="rId5"/>
    <p:sldId id="301" r:id="rId6"/>
    <p:sldId id="302" r:id="rId7"/>
    <p:sldId id="293" r:id="rId8"/>
    <p:sldId id="294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286" r:id="rId21"/>
    <p:sldId id="314" r:id="rId22"/>
    <p:sldId id="315" r:id="rId23"/>
    <p:sldId id="316" r:id="rId24"/>
    <p:sldId id="317" r:id="rId25"/>
    <p:sldId id="290" r:id="rId26"/>
    <p:sldId id="274" r:id="rId27"/>
  </p:sldIdLst>
  <p:sldSz cx="9144000" cy="6858000" type="screen4x3"/>
  <p:notesSz cx="6858000" cy="1000125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AE9"/>
    <a:srgbClr val="363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85" autoAdjust="0"/>
  </p:normalViewPr>
  <p:slideViewPr>
    <p:cSldViewPr>
      <p:cViewPr>
        <p:scale>
          <a:sx n="106" d="100"/>
          <a:sy n="106" d="100"/>
        </p:scale>
        <p:origin x="-11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E88265C-AE03-4A0D-BF2E-7ED80D1504EF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9451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9499451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A0A6F41-2C58-465D-BE09-49FFE81BE79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907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BED61A6-4D4D-4323-BB94-A450737EA6CE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50594"/>
            <a:ext cx="5486400" cy="4500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9451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9499451"/>
            <a:ext cx="2971800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E899347-01CE-45FE-A8C0-E8500FA974E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702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30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AE0111-2C74-41A2-B499-4C9460B50822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440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085A78-CEB8-4C9B-8AC4-923A39617453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BA718-D70E-44C3-BAC7-6CFDF88DE51B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F76A-1B12-4454-A6BC-FB7A59717A2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C9457-9F75-4A1B-8204-8F9BF4085347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13033-CFF4-4827-9E10-6BEF3B0CD42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72576-B2E3-4B6D-B15A-1960F69F4115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81302-707A-4828-BE6E-96BC933B5AA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FB3CF-44A4-4624-A0F5-46501E6ADDB4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CD66A-F52C-46B6-8F69-89D919F9B3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63A1F-B7C2-44DA-A26D-19B62B9F2E91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2204A-43D9-4869-9C24-C779AA87769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BE735-9AED-4431-A13F-FB9A7BE9CCD4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99F5-420C-4DC5-9D06-3C4BCDCA13E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4E5B3-5B33-41EC-9D7D-9413BE37EFDB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09D7D-FC88-49EA-B8EC-30587809D7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B5DBB-9BA4-4E1F-BB4A-632D5ECE6E24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96624-98AD-41DA-A8B8-A7B4745B253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A4770-6D50-4498-BE77-9CD740F64448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916B-1410-4BCB-933E-7D3C67D814D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350A0-79A7-4E6F-A1D4-585903ED57A8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75DCE-0688-414C-A148-0C85291C02B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8945D-8D9C-4F70-A950-F888CC14A8A0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26F01-C1B8-4FA7-9DD6-EDD16E7C581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99C36F6-8FC9-4B09-A6DD-8300751A1C0A}" type="datetimeFigureOut">
              <a:rPr lang="ko-KR" altLang="en-US"/>
              <a:pPr>
                <a:defRPr/>
              </a:pPr>
              <a:t>2015-03-17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15525ED-2361-4E25-BA47-EDF2C5F366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055" name="Picture 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830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99997" y="1556792"/>
            <a:ext cx="8929718" cy="16653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>
                <a:latin typeface="+mj-lt"/>
              </a:rPr>
              <a:t>Mechanical Ventilation Management During</a:t>
            </a:r>
            <a:br>
              <a:rPr lang="en-US" altLang="ko-KR" sz="3200" dirty="0">
                <a:latin typeface="+mj-lt"/>
              </a:rPr>
            </a:br>
            <a:r>
              <a:rPr lang="en-US" altLang="ko-KR" sz="3200" dirty="0">
                <a:latin typeface="+mj-lt"/>
              </a:rPr>
              <a:t>Extracorporeal Membrane Oxygenation for Acute</a:t>
            </a:r>
            <a:br>
              <a:rPr lang="en-US" altLang="ko-KR" sz="3200" dirty="0">
                <a:latin typeface="+mj-lt"/>
              </a:rPr>
            </a:br>
            <a:r>
              <a:rPr lang="en-US" altLang="ko-KR" sz="3200" dirty="0">
                <a:latin typeface="+mj-lt"/>
              </a:rPr>
              <a:t>Respiratory Distress Syndrome: A Retrospective</a:t>
            </a:r>
            <a:br>
              <a:rPr lang="en-US" altLang="ko-KR" sz="3200" dirty="0">
                <a:latin typeface="+mj-lt"/>
              </a:rPr>
            </a:br>
            <a:r>
              <a:rPr lang="en-US" altLang="ko-KR" sz="3200" dirty="0">
                <a:latin typeface="+mj-lt"/>
              </a:rPr>
              <a:t>International Multicenter Study</a:t>
            </a:r>
            <a:endParaRPr kumimoji="0" lang="en-US" altLang="ko-KR" sz="3200" kern="0" noProof="1">
              <a:solidFill>
                <a:schemeClr val="bg1"/>
              </a:solidFill>
              <a:latin typeface="+mj-lt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285720" y="3500438"/>
            <a:ext cx="7143800" cy="8572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defRPr/>
            </a:pPr>
            <a:r>
              <a:rPr lang="en-US" altLang="ko-KR" sz="2400" dirty="0" err="1">
                <a:latin typeface="+mj-lt"/>
              </a:rPr>
              <a:t>Matthieu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smtClean="0">
                <a:latin typeface="+mj-lt"/>
              </a:rPr>
              <a:t>Schmidt</a:t>
            </a:r>
            <a:endParaRPr lang="en-US" altLang="ko-KR" sz="2400" i="1" dirty="0" smtClean="0">
              <a:latin typeface="+mj-lt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57158" y="4439962"/>
            <a:ext cx="6000792" cy="549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ko-KR" sz="2000" dirty="0">
                <a:latin typeface="+mj-lt"/>
              </a:rPr>
              <a:t>Critical Care Medicine, March 2015</a:t>
            </a:r>
            <a:endParaRPr lang="ko-KR" altLang="en-US" sz="2000" dirty="0">
              <a:latin typeface="+mj-lt"/>
            </a:endParaRPr>
          </a:p>
          <a:p>
            <a:pPr>
              <a:spcAft>
                <a:spcPct val="40000"/>
              </a:spcAft>
              <a:defRPr/>
            </a:pPr>
            <a:endParaRPr lang="en-US" altLang="ko-KR" sz="20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+mj-lt"/>
              <a:cs typeface="Arial"/>
            </a:endParaRPr>
          </a:p>
        </p:txBody>
      </p:sp>
      <p:sp>
        <p:nvSpPr>
          <p:cNvPr id="9" name="부제목 2"/>
          <p:cNvSpPr txBox="1">
            <a:spLocks/>
          </p:cNvSpPr>
          <p:nvPr/>
        </p:nvSpPr>
        <p:spPr bwMode="auto">
          <a:xfrm>
            <a:off x="1403648" y="3838584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616530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+mj-lt"/>
              </a:rPr>
              <a:t>R2 </a:t>
            </a:r>
            <a:r>
              <a:rPr lang="ko-KR" altLang="en-US" dirty="0" smtClean="0">
                <a:latin typeface="+mj-lt"/>
              </a:rPr>
              <a:t>이세주</a:t>
            </a:r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196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5350"/>
            <a:ext cx="9382125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296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8535491" cy="407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32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681735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24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5" y="764704"/>
            <a:ext cx="3888432" cy="559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44657"/>
            <a:ext cx="3888432" cy="5505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706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6342"/>
            <a:ext cx="6840760" cy="628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04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9597"/>
            <a:ext cx="752475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3" y="4077072"/>
            <a:ext cx="74961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019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7" y="1052736"/>
            <a:ext cx="7992888" cy="5190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4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564" y="239676"/>
            <a:ext cx="4536504" cy="661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172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47844"/>
            <a:ext cx="7998427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414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892480" cy="380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95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200" dirty="0"/>
              <a:t>Introduction</a:t>
            </a:r>
            <a:endParaRPr lang="ko-KR" altLang="en-US" sz="32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512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r>
              <a:rPr lang="en-US" altLang="ko-KR" sz="2400" dirty="0"/>
              <a:t>Mechanical ventilation – cornerstone of management for ARDS patients</a:t>
            </a:r>
          </a:p>
          <a:p>
            <a:r>
              <a:rPr lang="en-US" altLang="ko-KR" sz="2400" dirty="0"/>
              <a:t>ECMO – derives from conventional cardiopulmonary bypass circuits</a:t>
            </a:r>
          </a:p>
          <a:p>
            <a:pPr marL="0" indent="0">
              <a:buNone/>
            </a:pPr>
            <a:r>
              <a:rPr lang="en-US" altLang="ko-KR" sz="2400" dirty="0"/>
              <a:t>-technological advances, promising outcomes </a:t>
            </a:r>
            <a:r>
              <a:rPr lang="en-US" altLang="ko-KR" sz="2400" dirty="0" err="1"/>
              <a:t>duing</a:t>
            </a:r>
            <a:r>
              <a:rPr lang="en-US" altLang="ko-KR" sz="2400" dirty="0"/>
              <a:t> H1N1 pandemic</a:t>
            </a:r>
          </a:p>
          <a:p>
            <a:r>
              <a:rPr lang="en-US" altLang="ko-KR" sz="2400" dirty="0"/>
              <a:t>ECMO -&gt; </a:t>
            </a:r>
            <a:r>
              <a:rPr lang="en-US" altLang="ko-KR" sz="2400" dirty="0" err="1"/>
              <a:t>ultraprotective</a:t>
            </a:r>
            <a:r>
              <a:rPr lang="en-US" altLang="ko-KR" sz="2400" dirty="0"/>
              <a:t> ventilation strategies(minimizing ventilation induced lung injury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3200" dirty="0" smtClean="0">
                <a:ea typeface="Arial Unicode MS" pitchFamily="50" charset="-127"/>
                <a:cs typeface="Arial Unicode MS" pitchFamily="50" charset="-127"/>
              </a:rPr>
              <a:t>Discussion 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21507" name="내용 개체 틀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400600"/>
          </a:xfrm>
        </p:spPr>
        <p:txBody>
          <a:bodyPr/>
          <a:lstStyle/>
          <a:p>
            <a:r>
              <a:rPr lang="en-US" altLang="ko-KR" sz="2400" dirty="0"/>
              <a:t>ECMO -&gt; Provision of “</a:t>
            </a:r>
            <a:r>
              <a:rPr lang="en-US" altLang="ko-KR" sz="2400" dirty="0" err="1"/>
              <a:t>ultraprotective</a:t>
            </a:r>
            <a:r>
              <a:rPr lang="en-US" altLang="ko-KR" sz="2400" dirty="0"/>
              <a:t>” MV, but ideal MV strategy on ECMO : unknown</a:t>
            </a:r>
          </a:p>
          <a:p>
            <a:r>
              <a:rPr lang="en-US" altLang="ko-KR" sz="2400" dirty="0"/>
              <a:t>MV settings varied significantly among 3 ECMO </a:t>
            </a:r>
            <a:r>
              <a:rPr lang="en-US" altLang="ko-KR" sz="2400" dirty="0" smtClean="0"/>
              <a:t>centers</a:t>
            </a:r>
          </a:p>
          <a:p>
            <a:r>
              <a:rPr lang="en-US" altLang="ko-KR" sz="2400" dirty="0"/>
              <a:t>high plateau pressure prior to ECMO, Lower PEEP during first 3 days on ECMO -&gt; ICU mortality </a:t>
            </a:r>
            <a:r>
              <a:rPr lang="ko-KR" altLang="en-US" sz="2400" dirty="0"/>
              <a:t>↑</a:t>
            </a:r>
            <a:endParaRPr lang="en-US" altLang="ko-KR" sz="2400" dirty="0"/>
          </a:p>
          <a:p>
            <a:r>
              <a:rPr lang="en-US" altLang="ko-KR" sz="2400" dirty="0"/>
              <a:t>Assist volume control ventilation : most common MV mode for ARDS</a:t>
            </a:r>
          </a:p>
          <a:p>
            <a:r>
              <a:rPr lang="en-US" altLang="ko-KR" sz="2400" dirty="0"/>
              <a:t>PCV used in nearly all cases during 1</a:t>
            </a:r>
            <a:r>
              <a:rPr lang="en-US" altLang="ko-KR" sz="2400" baseline="30000" dirty="0"/>
              <a:t>st</a:t>
            </a:r>
            <a:r>
              <a:rPr lang="en-US" altLang="ko-KR" sz="2400" dirty="0"/>
              <a:t> week(monitoring recovery of lung compliance)</a:t>
            </a:r>
          </a:p>
          <a:p>
            <a:endParaRPr lang="en-US" altLang="ko-KR" sz="2400" dirty="0"/>
          </a:p>
          <a:p>
            <a:endParaRPr lang="ko-KR" alt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Limiting plateau pressure after ECMO by decreasing VT on day 1 to 3 to less than 4 mL/kg ideal body </a:t>
            </a:r>
            <a:r>
              <a:rPr lang="en-US" altLang="ko-KR" sz="2400" dirty="0" smtClean="0"/>
              <a:t>weight(</a:t>
            </a:r>
            <a:r>
              <a:rPr lang="en-US" altLang="ko-KR" sz="2400" dirty="0" err="1" smtClean="0"/>
              <a:t>ultraprotective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ventilation)</a:t>
            </a:r>
          </a:p>
          <a:p>
            <a:r>
              <a:rPr lang="en-US" altLang="ko-KR" sz="2400" dirty="0"/>
              <a:t>Extracorporeal Life Support Organization : 10cm H2O PEEP during ECMO</a:t>
            </a:r>
          </a:p>
          <a:p>
            <a:r>
              <a:rPr lang="en-US" altLang="ko-KR" sz="2400" dirty="0"/>
              <a:t>Median PEEP during first 3 days: 12+_3cm H2O</a:t>
            </a:r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3200" dirty="0" smtClean="0">
                <a:ea typeface="Arial Unicode MS" pitchFamily="50" charset="-127"/>
                <a:cs typeface="Arial Unicode MS" pitchFamily="50" charset="-127"/>
              </a:rPr>
              <a:t>Discussion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135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High PEEP</a:t>
            </a:r>
          </a:p>
          <a:p>
            <a:r>
              <a:rPr lang="en-US" altLang="ko-KR" sz="2400" dirty="0"/>
              <a:t>early high PEEP level and reduced mortality </a:t>
            </a:r>
          </a:p>
          <a:p>
            <a:r>
              <a:rPr lang="en-US" altLang="ko-KR" sz="2400" dirty="0"/>
              <a:t>Reduced atelectasis, </a:t>
            </a:r>
            <a:r>
              <a:rPr lang="en-US" altLang="ko-KR" sz="2400" dirty="0" smtClean="0"/>
              <a:t>improved </a:t>
            </a:r>
            <a:r>
              <a:rPr lang="en-US" altLang="ko-KR" sz="2400" dirty="0"/>
              <a:t>V/Q matching, especially &lt;4mL/kg</a:t>
            </a:r>
          </a:p>
          <a:p>
            <a:r>
              <a:rPr lang="en-US" altLang="ko-KR" sz="2400" dirty="0"/>
              <a:t>Very low VT(&lt;2ml/kg) : higher PEEP </a:t>
            </a:r>
            <a:r>
              <a:rPr lang="en-US" altLang="ko-KR" sz="2400" dirty="0" smtClean="0"/>
              <a:t>maintain </a:t>
            </a:r>
            <a:r>
              <a:rPr lang="en-US" altLang="ko-KR" sz="2400" dirty="0"/>
              <a:t>convective ventilation -&gt; preventing atelectasis</a:t>
            </a:r>
          </a:p>
          <a:p>
            <a:r>
              <a:rPr lang="en-US" altLang="ko-KR" sz="2400" dirty="0"/>
              <a:t>Association </a:t>
            </a:r>
            <a:r>
              <a:rPr lang="en-US" altLang="ko-KR" sz="2400" dirty="0" smtClean="0"/>
              <a:t>between </a:t>
            </a:r>
            <a:r>
              <a:rPr lang="en-US" altLang="ko-KR" sz="2400" dirty="0"/>
              <a:t>Higher VT(&lt;6mL/kg) after day 4 &amp; ICU survival -&gt; support impact of the respiratory compliance on outcome</a:t>
            </a:r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3200" dirty="0" smtClean="0">
                <a:ea typeface="Arial Unicode MS" pitchFamily="50" charset="-127"/>
                <a:cs typeface="Arial Unicode MS" pitchFamily="50" charset="-127"/>
              </a:rPr>
              <a:t>Discussion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842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Duration of MV prior to ECMO initiation, mortality(within 7 days?)</a:t>
            </a:r>
          </a:p>
          <a:p>
            <a:r>
              <a:rPr lang="en-US" altLang="ko-KR" sz="2400" dirty="0"/>
              <a:t>Further trials on the use and optimal timing ECMO support in ARDS, value &amp; timing of other rescue therapies before </a:t>
            </a:r>
            <a:r>
              <a:rPr lang="en-US" altLang="ko-KR" sz="2400" dirty="0" err="1"/>
              <a:t>cannulation</a:t>
            </a:r>
            <a:endParaRPr lang="en-US" altLang="ko-KR" sz="2400" dirty="0"/>
          </a:p>
          <a:p>
            <a:r>
              <a:rPr lang="en-US" altLang="ko-KR" sz="2400" dirty="0"/>
              <a:t>Shorter time to ICU death in Australia than France – hard to explain only by MV differences</a:t>
            </a: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3200" dirty="0"/>
              <a:t>Other prognostic factors</a:t>
            </a:r>
            <a:endParaRPr lang="ko-KR" altLang="en-US" sz="32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1505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Limitation </a:t>
            </a:r>
          </a:p>
          <a:p>
            <a:pPr lvl="1"/>
            <a:r>
              <a:rPr lang="en-US" altLang="ko-KR" dirty="0"/>
              <a:t>MV settings were collected as point data once a day although MV is continuous, dynamic function of practice</a:t>
            </a:r>
          </a:p>
          <a:p>
            <a:r>
              <a:rPr lang="en-US" altLang="ko-KR" dirty="0"/>
              <a:t>Data of First 3 days of ECMO support -&gt; mortality analysis by reduced cohort size for accurate multivariate analysis</a:t>
            </a: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ko-KR" sz="3200" dirty="0" smtClean="0">
                <a:ea typeface="Arial Unicode MS" pitchFamily="50" charset="-127"/>
                <a:cs typeface="Arial Unicode MS" pitchFamily="50" charset="-127"/>
              </a:rPr>
              <a:t>Discussion 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5182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MV strategies after day 3 on ECMO : yet to be determined</a:t>
            </a:r>
          </a:p>
          <a:p>
            <a:r>
              <a:rPr lang="en-US" altLang="ko-KR" sz="2400" dirty="0"/>
              <a:t>Early higher PEEP during ECMO support -&gt; decreased mortality</a:t>
            </a:r>
            <a:endParaRPr lang="ko-KR" altLang="en-US" sz="2400" dirty="0"/>
          </a:p>
          <a:p>
            <a:endParaRPr lang="ko-KR" altLang="en-US" sz="2400" dirty="0"/>
          </a:p>
        </p:txBody>
      </p:sp>
      <p:sp>
        <p:nvSpPr>
          <p:cNvPr id="2355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200" dirty="0" smtClean="0">
                <a:ea typeface="Arial Unicode MS" pitchFamily="50" charset="-127"/>
                <a:cs typeface="Arial Unicode MS" pitchFamily="50" charset="-127"/>
              </a:rPr>
              <a:t>Conclusion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내용 개체 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3472"/>
          </a:xfrm>
        </p:spPr>
        <p:txBody>
          <a:bodyPr/>
          <a:lstStyle/>
          <a:p>
            <a:r>
              <a:rPr lang="en-US" altLang="ko-KR" sz="2400" dirty="0"/>
              <a:t>Ventilation strategies during ECMO – little attention, little consensus regarding optimal </a:t>
            </a:r>
            <a:r>
              <a:rPr lang="en-US" altLang="ko-KR" sz="2400" dirty="0" smtClean="0"/>
              <a:t>ventilator </a:t>
            </a:r>
            <a:r>
              <a:rPr lang="en-US" altLang="ko-KR" sz="2400" dirty="0"/>
              <a:t>support</a:t>
            </a:r>
          </a:p>
          <a:p>
            <a:endParaRPr lang="en-US" altLang="ko-KR" sz="2400" dirty="0"/>
          </a:p>
          <a:p>
            <a:r>
              <a:rPr lang="en-US" altLang="ko-KR" sz="2400" dirty="0"/>
              <a:t>To </a:t>
            </a:r>
            <a:r>
              <a:rPr lang="en-US" altLang="ko-KR" sz="2400" dirty="0" smtClean="0"/>
              <a:t>describe </a:t>
            </a:r>
            <a:r>
              <a:rPr lang="en-US" altLang="ko-KR" sz="2400" dirty="0"/>
              <a:t>MV </a:t>
            </a:r>
            <a:r>
              <a:rPr lang="en-US" altLang="ko-KR" sz="2400" dirty="0" smtClean="0"/>
              <a:t>settings </a:t>
            </a:r>
            <a:r>
              <a:rPr lang="en-US" altLang="ko-KR" sz="2400" dirty="0"/>
              <a:t>for ARDS with ECMO</a:t>
            </a:r>
            <a:endParaRPr lang="ko-KR" altLang="en-US" sz="2400" dirty="0"/>
          </a:p>
        </p:txBody>
      </p:sp>
      <p:sp>
        <p:nvSpPr>
          <p:cNvPr id="614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200" dirty="0"/>
              <a:t>Introduction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3 university hospital (45-bed ICU in Melbourne, Australia (The Alfred Hospital), a 49-bed ICU in Sydney, Australia(Royal Prince Alfred Hospital), and a 26-bed ICU in Paris, France (La </a:t>
            </a:r>
            <a:r>
              <a:rPr lang="en-US" altLang="ko-KR" sz="2400" dirty="0" err="1"/>
              <a:t>Pitie-Salpetriere</a:t>
            </a:r>
            <a:r>
              <a:rPr lang="en-US" altLang="ko-KR" sz="2400" dirty="0"/>
              <a:t> Hospital).</a:t>
            </a:r>
            <a:endParaRPr lang="ko-KR" altLang="en-US" sz="2400" dirty="0"/>
          </a:p>
        </p:txBody>
      </p:sp>
      <p:sp>
        <p:nvSpPr>
          <p:cNvPr id="717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200" dirty="0"/>
              <a:t>PATIENTS AND METHODS</a:t>
            </a:r>
            <a:endParaRPr lang="ko-KR" altLang="en-US" sz="32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5962815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381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048672" cy="585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279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Demographic data, APACHE II ,SOFA : at the time of ECMO</a:t>
            </a:r>
            <a:r>
              <a:rPr lang="ko-KR" altLang="en-US" sz="2400" dirty="0"/>
              <a:t> </a:t>
            </a:r>
            <a:r>
              <a:rPr lang="en-US" altLang="ko-KR" sz="2400" dirty="0"/>
              <a:t>initiation</a:t>
            </a:r>
          </a:p>
          <a:p>
            <a:r>
              <a:rPr lang="en-US" altLang="ko-KR" sz="2400" dirty="0"/>
              <a:t>RASS, ventilator settings, ECMO settings, blood gas, </a:t>
            </a:r>
            <a:r>
              <a:rPr lang="en-US" altLang="ko-KR" sz="2400" dirty="0" err="1"/>
              <a:t>Hb</a:t>
            </a:r>
            <a:r>
              <a:rPr lang="en-US" altLang="ko-KR" sz="2400" dirty="0"/>
              <a:t>, complication, </a:t>
            </a:r>
            <a:r>
              <a:rPr lang="en-US" altLang="ko-KR" sz="2400" dirty="0" smtClean="0"/>
              <a:t>tracheostomy</a:t>
            </a:r>
            <a:endParaRPr lang="en-US" altLang="ko-KR" sz="2400" dirty="0"/>
          </a:p>
          <a:p>
            <a:r>
              <a:rPr lang="en-US" altLang="ko-KR" sz="2400" dirty="0"/>
              <a:t>Status at ICU discharge, duration of MV, ECMO</a:t>
            </a:r>
          </a:p>
        </p:txBody>
      </p:sp>
      <p:sp>
        <p:nvSpPr>
          <p:cNvPr id="819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dirty="0"/>
              <a:t>PATIENTS AND METHODS</a:t>
            </a:r>
            <a:endParaRPr lang="ko-KR" altLang="en-US" sz="2800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65104"/>
          </a:xfrm>
        </p:spPr>
        <p:txBody>
          <a:bodyPr/>
          <a:lstStyle/>
          <a:p>
            <a:r>
              <a:rPr lang="en-US" altLang="ko-KR" dirty="0"/>
              <a:t>primary endpoint : management of</a:t>
            </a:r>
          </a:p>
          <a:p>
            <a:pPr marL="0" indent="0">
              <a:buNone/>
            </a:pPr>
            <a:r>
              <a:rPr lang="en-US" altLang="ko-KR" dirty="0"/>
              <a:t>MV during ECMO, including mode, VT, plateau pressure, and PEEP.</a:t>
            </a:r>
          </a:p>
          <a:p>
            <a:pPr lvl="1"/>
            <a:r>
              <a:rPr lang="en-US" altLang="ko-KR" dirty="0"/>
              <a:t>“pre-ECMO</a:t>
            </a:r>
            <a:r>
              <a:rPr lang="en-US" altLang="ko-KR" dirty="0" smtClean="0"/>
              <a:t>,” “</a:t>
            </a:r>
            <a:r>
              <a:rPr lang="en-US" altLang="ko-KR" dirty="0"/>
              <a:t>day 1–3,” “day 4–7,” “day 8–14,” “day 15–21,” and “day 22–28.”</a:t>
            </a:r>
          </a:p>
          <a:p>
            <a:r>
              <a:rPr lang="en-US" altLang="ko-KR" dirty="0"/>
              <a:t>Secondary endpoint : whether any MV variables either before or during early ECMO support were associated with ICU mortality.</a:t>
            </a:r>
            <a:endParaRPr lang="ko-KR" altLang="en-US" dirty="0"/>
          </a:p>
        </p:txBody>
      </p:sp>
      <p:sp>
        <p:nvSpPr>
          <p:cNvPr id="921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200" dirty="0"/>
              <a:t>PATIENTS AND METHODS</a:t>
            </a:r>
            <a:endParaRPr lang="ko-KR" altLang="en-US" sz="3200" dirty="0" smtClean="0"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70"/>
            <a:ext cx="8640960" cy="640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371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518</Words>
  <Application>Microsoft Office PowerPoint</Application>
  <PresentationFormat>화면 슬라이드 쇼(4:3)</PresentationFormat>
  <Paragraphs>56</Paragraphs>
  <Slides>26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PowerPoint 프레젠테이션</vt:lpstr>
      <vt:lpstr>Introduction</vt:lpstr>
      <vt:lpstr>Introduction</vt:lpstr>
      <vt:lpstr>PATIENTS AND METHODS</vt:lpstr>
      <vt:lpstr>PowerPoint 프레젠테이션</vt:lpstr>
      <vt:lpstr>PowerPoint 프레젠테이션</vt:lpstr>
      <vt:lpstr>PATIENTS AND METHODS</vt:lpstr>
      <vt:lpstr>PATIENTS AND METHODS</vt:lpstr>
      <vt:lpstr>Result</vt:lpstr>
      <vt:lpstr>PowerPoint 프레젠테이션</vt:lpstr>
      <vt:lpstr>RESULT</vt:lpstr>
      <vt:lpstr>PowerPoint 프레젠테이션</vt:lpstr>
      <vt:lpstr>PowerPoint 프레젠테이션</vt:lpstr>
      <vt:lpstr>PowerPoint 프레젠테이션</vt:lpstr>
      <vt:lpstr>RESULT</vt:lpstr>
      <vt:lpstr>PowerPoint 프레젠테이션</vt:lpstr>
      <vt:lpstr>PowerPoint 프레젠테이션</vt:lpstr>
      <vt:lpstr>PowerPoint 프레젠테이션</vt:lpstr>
      <vt:lpstr>PowerPoint 프레젠테이션</vt:lpstr>
      <vt:lpstr>Discussion </vt:lpstr>
      <vt:lpstr>Discussion</vt:lpstr>
      <vt:lpstr>Discussion</vt:lpstr>
      <vt:lpstr>Other prognostic factors</vt:lpstr>
      <vt:lpstr>Discussion </vt:lpstr>
      <vt:lpstr>Conclusion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yuedf001</cp:lastModifiedBy>
  <cp:revision>143</cp:revision>
  <dcterms:created xsi:type="dcterms:W3CDTF">2010-08-12T13:33:42Z</dcterms:created>
  <dcterms:modified xsi:type="dcterms:W3CDTF">2015-03-16T22:10:58Z</dcterms:modified>
</cp:coreProperties>
</file>