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sldIdLst>
    <p:sldId id="302" r:id="rId2"/>
    <p:sldId id="347" r:id="rId3"/>
    <p:sldId id="348" r:id="rId4"/>
    <p:sldId id="349" r:id="rId5"/>
    <p:sldId id="354" r:id="rId6"/>
    <p:sldId id="355" r:id="rId7"/>
    <p:sldId id="356" r:id="rId8"/>
    <p:sldId id="357" r:id="rId9"/>
    <p:sldId id="358" r:id="rId10"/>
    <p:sldId id="359" r:id="rId11"/>
    <p:sldId id="360" r:id="rId12"/>
    <p:sldId id="361" r:id="rId13"/>
    <p:sldId id="362" r:id="rId14"/>
    <p:sldId id="363" r:id="rId15"/>
    <p:sldId id="364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50" r:id="rId29"/>
    <p:sldId id="353" r:id="rId30"/>
    <p:sldId id="274" r:id="rId3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6257" autoAdjust="0"/>
  </p:normalViewPr>
  <p:slideViewPr>
    <p:cSldViewPr>
      <p:cViewPr>
        <p:scale>
          <a:sx n="60" d="100"/>
          <a:sy n="60" d="100"/>
        </p:scale>
        <p:origin x="-1388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962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D0AA2-F379-42E5-BE6A-8FF6E384AEED}" type="datetimeFigureOut">
              <a:rPr lang="ko-KR" altLang="en-US" smtClean="0"/>
              <a:pPr/>
              <a:t>2015-04-13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527E26-ABF2-4C48-BC1D-1589D1BE2B1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8500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6917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다음 그림은 </a:t>
            </a:r>
            <a:r>
              <a:rPr lang="en-US" altLang="ko-KR" dirty="0" smtClean="0"/>
              <a:t>covariate </a:t>
            </a:r>
            <a:r>
              <a:rPr lang="ko-KR" altLang="en-US" dirty="0" smtClean="0"/>
              <a:t>으로 </a:t>
            </a:r>
            <a:r>
              <a:rPr lang="en-US" altLang="ko-KR" dirty="0" smtClean="0"/>
              <a:t>multivariate analysis </a:t>
            </a:r>
            <a:r>
              <a:rPr lang="ko-KR" altLang="en-US" dirty="0" smtClean="0"/>
              <a:t>을 했을 시의 </a:t>
            </a:r>
            <a:r>
              <a:rPr lang="en-US" altLang="ko-KR" dirty="0" smtClean="0"/>
              <a:t>adjuste</a:t>
            </a:r>
            <a:r>
              <a:rPr lang="en-US" altLang="ko-KR" baseline="0" dirty="0" smtClean="0"/>
              <a:t>d mean </a:t>
            </a:r>
            <a:r>
              <a:rPr lang="en-US" altLang="ko-KR" baseline="0" dirty="0" err="1" smtClean="0"/>
              <a:t>annaul</a:t>
            </a:r>
            <a:r>
              <a:rPr lang="en-US" altLang="ko-KR" baseline="0" dirty="0" smtClean="0"/>
              <a:t> decline </a:t>
            </a:r>
            <a:r>
              <a:rPr lang="ko-KR" altLang="en-US" baseline="0" dirty="0" smtClean="0"/>
              <a:t>을 비교 </a:t>
            </a:r>
            <a:endParaRPr lang="en-US" altLang="ko-KR" baseline="0" dirty="0" smtClean="0"/>
          </a:p>
          <a:p>
            <a:r>
              <a:rPr lang="en-US" altLang="ko-KR" baseline="0" dirty="0" smtClean="0"/>
              <a:t>Normal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lung function group </a:t>
            </a:r>
            <a:r>
              <a:rPr lang="ko-KR" altLang="en-US" baseline="0" dirty="0" smtClean="0"/>
              <a:t>과</a:t>
            </a:r>
            <a:r>
              <a:rPr lang="en-US" altLang="ko-KR" baseline="0" dirty="0" smtClean="0"/>
              <a:t>, Stage 1 COPD group </a:t>
            </a:r>
            <a:r>
              <a:rPr lang="ko-KR" altLang="en-US" baseline="0" dirty="0" smtClean="0"/>
              <a:t>의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경우 </a:t>
            </a:r>
            <a:r>
              <a:rPr lang="en-US" altLang="ko-KR" baseline="0" dirty="0" smtClean="0"/>
              <a:t>symptom </a:t>
            </a:r>
            <a:r>
              <a:rPr lang="ko-KR" altLang="en-US" baseline="0" dirty="0" smtClean="0"/>
              <a:t>있는 그룹과 없는 그룹간의 </a:t>
            </a:r>
            <a:r>
              <a:rPr lang="en-US" altLang="ko-KR" baseline="0" dirty="0" smtClean="0"/>
              <a:t>mean FEV1 decline </a:t>
            </a:r>
            <a:r>
              <a:rPr lang="ko-KR" altLang="en-US" baseline="0" dirty="0" smtClean="0"/>
              <a:t>의 유의한 차이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2571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다음은 </a:t>
            </a:r>
            <a:r>
              <a:rPr lang="en-US" altLang="ko-KR" dirty="0" err="1" smtClean="0"/>
              <a:t>repiratory</a:t>
            </a:r>
            <a:r>
              <a:rPr lang="en-US" altLang="ko-KR" dirty="0" smtClean="0"/>
              <a:t> care utilization </a:t>
            </a:r>
            <a:r>
              <a:rPr lang="ko-KR" altLang="en-US" dirty="0" smtClean="0"/>
              <a:t>에</a:t>
            </a:r>
            <a:r>
              <a:rPr lang="en-US" altLang="ko-KR" dirty="0" smtClean="0"/>
              <a:t> </a:t>
            </a:r>
            <a:r>
              <a:rPr lang="ko-KR" altLang="en-US" dirty="0" smtClean="0"/>
              <a:t>대한 </a:t>
            </a:r>
            <a:r>
              <a:rPr lang="en-US" altLang="ko-KR" dirty="0" smtClean="0"/>
              <a:t>multivariate</a:t>
            </a:r>
            <a:r>
              <a:rPr lang="en-US" altLang="ko-KR" baseline="0" dirty="0" smtClean="0"/>
              <a:t> analysis </a:t>
            </a:r>
            <a:r>
              <a:rPr lang="ko-KR" altLang="en-US" baseline="0" dirty="0" smtClean="0"/>
              <a:t>결과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Symptom </a:t>
            </a:r>
            <a:r>
              <a:rPr lang="ko-KR" altLang="en-US" baseline="0" dirty="0" smtClean="0"/>
              <a:t>유무로 비교하였을 때 </a:t>
            </a:r>
            <a:r>
              <a:rPr lang="en-US" altLang="ko-KR" baseline="0" dirty="0" smtClean="0"/>
              <a:t>normal lung function group </a:t>
            </a:r>
            <a:r>
              <a:rPr lang="ko-KR" altLang="en-US" baseline="0" dirty="0" smtClean="0"/>
              <a:t>의 경우에 </a:t>
            </a:r>
            <a:r>
              <a:rPr lang="en-US" altLang="ko-KR" baseline="0" dirty="0" smtClean="0"/>
              <a:t>symptom </a:t>
            </a:r>
            <a:r>
              <a:rPr lang="ko-KR" altLang="en-US" baseline="0" dirty="0" smtClean="0"/>
              <a:t>유무에 따라 </a:t>
            </a:r>
            <a:r>
              <a:rPr lang="en-US" altLang="ko-KR" baseline="0" dirty="0" smtClean="0"/>
              <a:t>respiratory care utilization </a:t>
            </a:r>
            <a:r>
              <a:rPr lang="ko-KR" altLang="en-US" baseline="0" dirty="0" smtClean="0"/>
              <a:t>에 유의한 차이</a:t>
            </a:r>
            <a:endParaRPr lang="en-US" altLang="ko-KR" baseline="0" dirty="0" smtClean="0"/>
          </a:p>
          <a:p>
            <a:r>
              <a:rPr lang="ko-KR" altLang="en-US" baseline="0" dirty="0" smtClean="0"/>
              <a:t>예상할 수 있는 결과지만 </a:t>
            </a:r>
            <a:r>
              <a:rPr lang="en-US" altLang="ko-KR" baseline="0" dirty="0" smtClean="0"/>
              <a:t>stage 2-4 COPD </a:t>
            </a:r>
            <a:r>
              <a:rPr lang="ko-KR" altLang="en-US" baseline="0" dirty="0" smtClean="0"/>
              <a:t>의 경우에 유의하게 </a:t>
            </a:r>
            <a:r>
              <a:rPr lang="en-US" altLang="ko-KR" baseline="0" dirty="0" smtClean="0"/>
              <a:t>normal lung function </a:t>
            </a:r>
            <a:r>
              <a:rPr lang="ko-KR" altLang="en-US" baseline="0" dirty="0" smtClean="0"/>
              <a:t>에 비하여 </a:t>
            </a:r>
            <a:r>
              <a:rPr lang="en-US" altLang="ko-KR" baseline="0" dirty="0" smtClean="0"/>
              <a:t>respiratory care utilization </a:t>
            </a:r>
            <a:r>
              <a:rPr lang="ko-KR" altLang="en-US" baseline="0" dirty="0" smtClean="0"/>
              <a:t>이 많았음</a:t>
            </a:r>
            <a:r>
              <a:rPr lang="en-US" altLang="ko-KR" baseline="0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986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다음은 </a:t>
            </a:r>
            <a:r>
              <a:rPr lang="en-US" altLang="ko-KR" dirty="0" smtClean="0"/>
              <a:t>physical</a:t>
            </a:r>
            <a:r>
              <a:rPr lang="en-US" altLang="ko-KR" baseline="0" dirty="0" smtClean="0"/>
              <a:t> component summary score 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mental component summary score </a:t>
            </a:r>
            <a:r>
              <a:rPr lang="ko-KR" altLang="en-US" baseline="0" dirty="0" smtClean="0"/>
              <a:t>에 대한 </a:t>
            </a:r>
            <a:r>
              <a:rPr lang="en-US" altLang="ko-KR" baseline="0" dirty="0" smtClean="0"/>
              <a:t>multivariate analysis </a:t>
            </a:r>
            <a:r>
              <a:rPr lang="ko-KR" altLang="en-US" baseline="0" dirty="0" smtClean="0"/>
              <a:t>결과로</a:t>
            </a:r>
            <a:endParaRPr lang="en-US" altLang="ko-KR" baseline="0" dirty="0" smtClean="0"/>
          </a:p>
          <a:p>
            <a:r>
              <a:rPr lang="en-US" altLang="ko-KR" baseline="0" dirty="0" smtClean="0"/>
              <a:t>Normal lung function group</a:t>
            </a:r>
            <a:r>
              <a:rPr lang="ko-KR" altLang="en-US" baseline="0" dirty="0" smtClean="0"/>
              <a:t>의 경우 </a:t>
            </a:r>
            <a:r>
              <a:rPr lang="en-US" altLang="ko-KR" baseline="0" dirty="0" smtClean="0"/>
              <a:t>physical component, mental component </a:t>
            </a:r>
            <a:r>
              <a:rPr lang="ko-KR" altLang="en-US" baseline="0" dirty="0" smtClean="0"/>
              <a:t>모두 </a:t>
            </a:r>
            <a:r>
              <a:rPr lang="en-US" altLang="ko-KR" baseline="0" dirty="0" smtClean="0"/>
              <a:t>symptom </a:t>
            </a:r>
            <a:r>
              <a:rPr lang="ko-KR" altLang="en-US" baseline="0" dirty="0" smtClean="0"/>
              <a:t>이 없을 때에 비하여 있을 때 유의하게 낮음</a:t>
            </a:r>
            <a:endParaRPr lang="en-US" altLang="ko-KR" baseline="0" dirty="0" smtClean="0"/>
          </a:p>
          <a:p>
            <a:r>
              <a:rPr lang="en-US" altLang="ko-KR" baseline="0" dirty="0" smtClean="0"/>
              <a:t>Stage 1 COPD </a:t>
            </a:r>
            <a:r>
              <a:rPr lang="ko-KR" altLang="en-US" baseline="0" dirty="0" smtClean="0"/>
              <a:t>의 경우에는 </a:t>
            </a:r>
            <a:r>
              <a:rPr lang="en-US" altLang="ko-KR" baseline="0" dirty="0" smtClean="0"/>
              <a:t>Physical component score, Stage 2-4 COPD </a:t>
            </a:r>
            <a:r>
              <a:rPr lang="ko-KR" altLang="en-US" baseline="0" dirty="0" smtClean="0"/>
              <a:t>의 경우 </a:t>
            </a:r>
            <a:r>
              <a:rPr lang="en-US" altLang="ko-KR" baseline="0" dirty="0" smtClean="0"/>
              <a:t>MCS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1920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5413</a:t>
            </a:r>
            <a:r>
              <a:rPr lang="ko-KR" altLang="en-US" dirty="0" smtClean="0"/>
              <a:t>명이 </a:t>
            </a:r>
            <a:r>
              <a:rPr lang="en-US" altLang="ko-KR" dirty="0" smtClean="0"/>
              <a:t>eligible, </a:t>
            </a:r>
            <a:r>
              <a:rPr lang="ko-KR" altLang="en-US" dirty="0" smtClean="0"/>
              <a:t>그 중 </a:t>
            </a:r>
            <a:r>
              <a:rPr lang="en-US" altLang="ko-KR" dirty="0" smtClean="0"/>
              <a:t>4517</a:t>
            </a:r>
            <a:r>
              <a:rPr lang="ko-KR" altLang="en-US" dirty="0" smtClean="0"/>
              <a:t>명이 </a:t>
            </a:r>
            <a:r>
              <a:rPr lang="en-US" altLang="ko-KR" dirty="0" smtClean="0"/>
              <a:t>enroll (83.4%)</a:t>
            </a:r>
          </a:p>
          <a:p>
            <a:r>
              <a:rPr lang="en-US" altLang="ko-KR" dirty="0" smtClean="0"/>
              <a:t>Enroll </a:t>
            </a:r>
            <a:r>
              <a:rPr lang="ko-KR" altLang="en-US" dirty="0" smtClean="0"/>
              <a:t>되지 않은 </a:t>
            </a:r>
            <a:r>
              <a:rPr lang="en-US" altLang="ko-KR" dirty="0" smtClean="0"/>
              <a:t>group</a:t>
            </a:r>
            <a:r>
              <a:rPr lang="ko-KR" altLang="en-US" dirty="0" smtClean="0"/>
              <a:t>에 젊은 남성</a:t>
            </a:r>
            <a:r>
              <a:rPr lang="en-US" altLang="ko-KR" dirty="0" smtClean="0"/>
              <a:t>, </a:t>
            </a:r>
            <a:r>
              <a:rPr lang="ko-KR" altLang="en-US" dirty="0" smtClean="0"/>
              <a:t>흡연자가 많은 경향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886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다음은 </a:t>
            </a:r>
            <a:r>
              <a:rPr lang="en-US" altLang="ko-KR" dirty="0" smtClean="0"/>
              <a:t>treatment group </a:t>
            </a:r>
            <a:r>
              <a:rPr lang="ko-KR" altLang="en-US" dirty="0" smtClean="0"/>
              <a:t>에 따른 </a:t>
            </a:r>
            <a:r>
              <a:rPr lang="en-US" altLang="ko-KR" dirty="0" smtClean="0"/>
              <a:t>FEV1 </a:t>
            </a:r>
            <a:r>
              <a:rPr lang="ko-KR" altLang="en-US" dirty="0" err="1" smtClean="0"/>
              <a:t>실측치</a:t>
            </a:r>
            <a:r>
              <a:rPr lang="ko-KR" altLang="en-US" dirty="0" smtClean="0"/>
              <a:t> 및 </a:t>
            </a:r>
            <a:r>
              <a:rPr lang="en-US" altLang="ko-KR" dirty="0" smtClean="0"/>
              <a:t>predicted value</a:t>
            </a:r>
            <a:r>
              <a:rPr lang="ko-KR" altLang="en-US" dirty="0" smtClean="0"/>
              <a:t>의 감소를 비교한 것</a:t>
            </a:r>
            <a:endParaRPr lang="en-US" altLang="ko-KR" dirty="0" smtClean="0"/>
          </a:p>
          <a:p>
            <a:r>
              <a:rPr lang="en-US" altLang="ko-KR" dirty="0" smtClean="0"/>
              <a:t>11</a:t>
            </a:r>
            <a:r>
              <a:rPr lang="ko-KR" altLang="en-US" dirty="0" smtClean="0"/>
              <a:t>년간</a:t>
            </a:r>
            <a:r>
              <a:rPr lang="en-US" altLang="ko-KR" dirty="0" smtClean="0"/>
              <a:t>, UC</a:t>
            </a:r>
            <a:r>
              <a:rPr lang="en-US" altLang="ko-KR" baseline="0" dirty="0" smtClean="0"/>
              <a:t> group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… , SI group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…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FEV1 </a:t>
            </a:r>
            <a:r>
              <a:rPr lang="ko-KR" altLang="en-US" baseline="0" dirty="0" smtClean="0"/>
              <a:t>감소가 있었고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이는 유의한 차이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7476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다음은 </a:t>
            </a:r>
            <a:r>
              <a:rPr lang="en-US" altLang="ko-KR" dirty="0" smtClean="0"/>
              <a:t>smoking status </a:t>
            </a:r>
            <a:r>
              <a:rPr lang="ko-KR" altLang="en-US" dirty="0" smtClean="0"/>
              <a:t>에 따라 분류한 각 </a:t>
            </a:r>
            <a:r>
              <a:rPr lang="en-US" altLang="ko-KR" dirty="0" smtClean="0"/>
              <a:t>group </a:t>
            </a:r>
            <a:r>
              <a:rPr lang="ko-KR" altLang="en-US" dirty="0" smtClean="0"/>
              <a:t>간의 </a:t>
            </a:r>
            <a:r>
              <a:rPr lang="en-US" altLang="ko-KR" dirty="0" smtClean="0"/>
              <a:t>FEV1 </a:t>
            </a:r>
            <a:r>
              <a:rPr lang="ko-KR" altLang="en-US" dirty="0" err="1" smtClean="0"/>
              <a:t>실측치</a:t>
            </a:r>
            <a:r>
              <a:rPr lang="ko-KR" altLang="en-US" dirty="0" smtClean="0"/>
              <a:t> 및 </a:t>
            </a:r>
            <a:r>
              <a:rPr lang="en-US" altLang="ko-KR" dirty="0" smtClean="0"/>
              <a:t>predicted value </a:t>
            </a:r>
            <a:r>
              <a:rPr lang="ko-KR" altLang="en-US" dirty="0" smtClean="0"/>
              <a:t>의 감소를 </a:t>
            </a:r>
            <a:r>
              <a:rPr lang="ko-KR" altLang="en-US" dirty="0" err="1" smtClean="0"/>
              <a:t>비교한것</a:t>
            </a:r>
            <a:endParaRPr lang="en-US" altLang="ko-KR" dirty="0" smtClean="0"/>
          </a:p>
          <a:p>
            <a:r>
              <a:rPr lang="en-US" altLang="ko-KR" dirty="0" smtClean="0"/>
              <a:t>Lung function </a:t>
            </a:r>
            <a:r>
              <a:rPr lang="ko-KR" altLang="en-US" dirty="0" smtClean="0"/>
              <a:t>감소의 기울기는 </a:t>
            </a:r>
            <a:r>
              <a:rPr lang="en-US" altLang="ko-KR" dirty="0" smtClean="0"/>
              <a:t>sustained quitter</a:t>
            </a:r>
            <a:r>
              <a:rPr lang="en-US" altLang="ko-KR" baseline="0" dirty="0" smtClean="0"/>
              <a:t> group</a:t>
            </a:r>
            <a:r>
              <a:rPr lang="ko-KR" altLang="en-US" baseline="0" dirty="0" smtClean="0"/>
              <a:t>에서 가장 완만하였고</a:t>
            </a:r>
            <a:r>
              <a:rPr lang="en-US" altLang="ko-KR" baseline="0" dirty="0" smtClean="0"/>
              <a:t>, continuous </a:t>
            </a:r>
            <a:r>
              <a:rPr lang="ko-KR" altLang="en-US" baseline="0" dirty="0" smtClean="0"/>
              <a:t>급격하였으며 </a:t>
            </a:r>
            <a:r>
              <a:rPr lang="en-US" altLang="ko-KR" baseline="0" dirty="0" smtClean="0"/>
              <a:t>intermittent quitter</a:t>
            </a:r>
            <a:r>
              <a:rPr lang="ko-KR" altLang="en-US" baseline="0" dirty="0" smtClean="0"/>
              <a:t>의 경우 중간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5412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다음은 </a:t>
            </a:r>
            <a:r>
              <a:rPr lang="en-US" altLang="ko-KR" dirty="0" smtClean="0"/>
              <a:t>smoking status </a:t>
            </a:r>
            <a:r>
              <a:rPr lang="ko-KR" altLang="en-US" dirty="0" smtClean="0"/>
              <a:t>에 따른 </a:t>
            </a:r>
            <a:r>
              <a:rPr lang="en-US" altLang="ko-KR" dirty="0" smtClean="0"/>
              <a:t>FEV1 </a:t>
            </a:r>
            <a:r>
              <a:rPr lang="ko-KR" altLang="en-US" dirty="0" smtClean="0"/>
              <a:t>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감소를 </a:t>
            </a:r>
            <a:r>
              <a:rPr lang="en-US" altLang="ko-KR" dirty="0" smtClean="0"/>
              <a:t>treatment group</a:t>
            </a:r>
            <a:r>
              <a:rPr lang="ko-KR" altLang="en-US" dirty="0" smtClean="0"/>
              <a:t>에 따라 나누어 살펴본 것</a:t>
            </a:r>
            <a:endParaRPr lang="en-US" altLang="ko-KR" dirty="0" smtClean="0"/>
          </a:p>
          <a:p>
            <a:r>
              <a:rPr lang="ko-KR" altLang="en-US" dirty="0" smtClean="0"/>
              <a:t>각 그룹에서 </a:t>
            </a:r>
            <a:r>
              <a:rPr lang="en-US" altLang="ko-KR" dirty="0" smtClean="0"/>
              <a:t>SI group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UC group</a:t>
            </a:r>
            <a:r>
              <a:rPr lang="ko-KR" altLang="en-US" dirty="0" smtClean="0"/>
              <a:t>보다 </a:t>
            </a:r>
            <a:r>
              <a:rPr lang="en-US" altLang="ko-KR" dirty="0" smtClean="0"/>
              <a:t>lung function loss </a:t>
            </a:r>
            <a:r>
              <a:rPr lang="ko-KR" altLang="en-US" dirty="0" smtClean="0"/>
              <a:t>가 약간 적었으나</a:t>
            </a:r>
            <a:r>
              <a:rPr lang="en-US" altLang="ko-KR" dirty="0" smtClean="0"/>
              <a:t>,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4244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SAPALDIA cohort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PFT 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respiratory symptom </a:t>
            </a:r>
            <a:r>
              <a:rPr lang="ko-KR" altLang="en-US" baseline="0" dirty="0" smtClean="0"/>
              <a:t>을 확인할 수 있었던 </a:t>
            </a:r>
            <a:r>
              <a:rPr lang="en-US" altLang="ko-KR" baseline="0" dirty="0" smtClean="0"/>
              <a:t>8876 </a:t>
            </a:r>
            <a:r>
              <a:rPr lang="ko-KR" altLang="en-US" baseline="0" dirty="0" smtClean="0"/>
              <a:t>명을 대항으로</a:t>
            </a:r>
            <a:r>
              <a:rPr lang="en-US" altLang="ko-KR" baseline="0" dirty="0" smtClean="0"/>
              <a:t>, asthma </a:t>
            </a:r>
            <a:r>
              <a:rPr lang="ko-KR" altLang="en-US" baseline="0" dirty="0" smtClean="0"/>
              <a:t>와 사망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연락되지 않는 환자</a:t>
            </a:r>
            <a:r>
              <a:rPr lang="en-US" altLang="ko-KR" baseline="0" dirty="0" smtClean="0"/>
              <a:t>, loss </a:t>
            </a:r>
            <a:r>
              <a:rPr lang="ko-KR" altLang="en-US" baseline="0" dirty="0" smtClean="0"/>
              <a:t>된 환자를 제외한 </a:t>
            </a:r>
            <a:r>
              <a:rPr lang="en-US" altLang="ko-KR" baseline="0" dirty="0" smtClean="0"/>
              <a:t>6671</a:t>
            </a:r>
            <a:r>
              <a:rPr lang="ko-KR" altLang="en-US" baseline="0" dirty="0" smtClean="0"/>
              <a:t>명이 </a:t>
            </a:r>
            <a:r>
              <a:rPr lang="en-US" altLang="ko-KR" baseline="0" dirty="0" smtClean="0"/>
              <a:t>f/u study </a:t>
            </a:r>
            <a:r>
              <a:rPr lang="ko-KR" altLang="en-US" baseline="0" dirty="0" smtClean="0"/>
              <a:t>의 대상이 되었습니다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7735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0191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다음은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normal lung function group, stage 1 COPD, Stage 2-4 COPD group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간의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baseline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demographic characteristics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비교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Stage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COPD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에서는 반 이상이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symptom</a:t>
            </a:r>
            <a:endParaRPr lang="ko-KR" altLang="en-US" dirty="0" smtClean="0"/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COPD group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normal lung function group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비하여 고령이고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male,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흡연자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비율이 높았음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13525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11</a:t>
            </a:r>
            <a:r>
              <a:rPr lang="ko-KR" altLang="en-US" dirty="0" smtClean="0"/>
              <a:t>년간의 </a:t>
            </a:r>
            <a:r>
              <a:rPr lang="en-US" altLang="ko-KR" dirty="0" smtClean="0"/>
              <a:t>FEV1 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unadjusted decline </a:t>
            </a:r>
            <a:r>
              <a:rPr lang="ko-KR" altLang="en-US" dirty="0" smtClean="0"/>
              <a:t>을 나타낸 것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Normal lung function 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No symptom group </a:t>
            </a:r>
            <a:r>
              <a:rPr lang="ko-KR" altLang="en-US" dirty="0" smtClean="0"/>
              <a:t>을 </a:t>
            </a:r>
            <a:r>
              <a:rPr lang="en-US" altLang="ko-KR" dirty="0" smtClean="0"/>
              <a:t>reference group </a:t>
            </a:r>
            <a:r>
              <a:rPr lang="ko-KR" altLang="en-US" dirty="0" smtClean="0"/>
              <a:t>으로 하였을 때</a:t>
            </a:r>
            <a:r>
              <a:rPr lang="en-US" altLang="ko-KR" dirty="0" smtClean="0"/>
              <a:t>, </a:t>
            </a:r>
          </a:p>
          <a:p>
            <a:r>
              <a:rPr lang="en-US" altLang="ko-KR" dirty="0" err="1" smtClean="0"/>
              <a:t>Symotom</a:t>
            </a:r>
            <a:r>
              <a:rPr lang="en-US" altLang="ko-KR" dirty="0" smtClean="0"/>
              <a:t> </a:t>
            </a:r>
            <a:r>
              <a:rPr lang="ko-KR" altLang="en-US" dirty="0" smtClean="0"/>
              <a:t>있는 </a:t>
            </a:r>
            <a:r>
              <a:rPr lang="en-US" altLang="ko-KR" dirty="0" smtClean="0"/>
              <a:t>normal lung function group, </a:t>
            </a:r>
            <a:r>
              <a:rPr lang="en-US" altLang="ko-KR" dirty="0" err="1" smtClean="0"/>
              <a:t>symtom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있는 </a:t>
            </a:r>
            <a:r>
              <a:rPr lang="en-US" altLang="ko-KR" baseline="0" dirty="0" smtClean="0"/>
              <a:t>stage 1 COPD group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mean FEV1 decline </a:t>
            </a:r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reference group </a:t>
            </a:r>
            <a:r>
              <a:rPr lang="ko-KR" altLang="en-US" baseline="0" dirty="0" smtClean="0"/>
              <a:t>과 유의한 차이</a:t>
            </a:r>
            <a:endParaRPr lang="en-US" altLang="ko-KR" baseline="0" dirty="0" smtClean="0"/>
          </a:p>
          <a:p>
            <a:r>
              <a:rPr lang="en-US" altLang="ko-KR" baseline="0" dirty="0" smtClean="0"/>
              <a:t>Stage 1 COPD </a:t>
            </a:r>
            <a:r>
              <a:rPr lang="ko-KR" altLang="en-US" baseline="0" dirty="0" smtClean="0"/>
              <a:t>의</a:t>
            </a:r>
            <a:r>
              <a:rPr lang="en-US" altLang="ko-KR" baseline="0" dirty="0" smtClean="0"/>
              <a:t> no symptom, symptom group </a:t>
            </a:r>
            <a:r>
              <a:rPr lang="ko-KR" altLang="en-US" baseline="0" dirty="0" smtClean="0"/>
              <a:t>간에는 유의한 차이는 없었음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2677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8" y="0"/>
            <a:ext cx="912971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2015-04-13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2015-04-13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2015-04-13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51CF-8D24-4855-A889-3014CC995E25}" type="datetimeFigureOut">
              <a:rPr lang="ko-KR" altLang="en-US" smtClean="0"/>
              <a:pPr/>
              <a:t>2015-04-13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285728"/>
            <a:ext cx="9129712" cy="657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18"/>
          <p:cNvSpPr txBox="1">
            <a:spLocks noChangeArrowheads="1"/>
          </p:cNvSpPr>
          <p:nvPr/>
        </p:nvSpPr>
        <p:spPr bwMode="auto">
          <a:xfrm>
            <a:off x="370289" y="692696"/>
            <a:ext cx="8463314" cy="214311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600" b="1" kern="0" noProof="1" smtClean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In depth review </a:t>
            </a:r>
            <a:endParaRPr lang="en-US" altLang="ko-KR" sz="3600" b="1" kern="0" noProof="1">
              <a:solidFill>
                <a:schemeClr val="bg1"/>
              </a:solidFill>
              <a:latin typeface="+mj-ea"/>
              <a:ea typeface="+mj-ea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600" b="1" kern="0" noProof="1" smtClean="0">
                <a:solidFill>
                  <a:schemeClr val="bg1"/>
                </a:solidFill>
                <a:latin typeface="+mj-lt"/>
                <a:ea typeface="+mj-ea"/>
                <a:cs typeface="Times New Roman" pitchFamily="18" charset="0"/>
              </a:rPr>
              <a:t>: Lung function decline in COPD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600" b="1" kern="0" noProof="1">
                <a:solidFill>
                  <a:schemeClr val="bg1"/>
                </a:solidFill>
                <a:latin typeface="+mj-lt"/>
                <a:ea typeface="+mj-ea"/>
                <a:cs typeface="Times New Roman" pitchFamily="18" charset="0"/>
              </a:rPr>
              <a:t> </a:t>
            </a:r>
            <a:r>
              <a:rPr lang="en-US" altLang="ko-KR" sz="3600" b="1" kern="0" noProof="1" smtClean="0">
                <a:solidFill>
                  <a:schemeClr val="bg1"/>
                </a:solidFill>
                <a:latin typeface="+mj-lt"/>
                <a:ea typeface="+mj-ea"/>
                <a:cs typeface="Times New Roman" pitchFamily="18" charset="0"/>
              </a:rPr>
              <a:t>- SAPALDIA Study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600" b="1" kern="0" noProof="1">
                <a:solidFill>
                  <a:schemeClr val="bg1"/>
                </a:solidFill>
                <a:latin typeface="+mj-lt"/>
                <a:ea typeface="+mj-ea"/>
                <a:cs typeface="Times New Roman" pitchFamily="18" charset="0"/>
              </a:rPr>
              <a:t> </a:t>
            </a:r>
            <a:r>
              <a:rPr lang="en-US" altLang="ko-KR" sz="3600" b="1" kern="0" noProof="1" smtClean="0">
                <a:solidFill>
                  <a:schemeClr val="bg1"/>
                </a:solidFill>
                <a:latin typeface="+mj-lt"/>
                <a:ea typeface="+mj-ea"/>
                <a:cs typeface="Times New Roman" pitchFamily="18" charset="0"/>
              </a:rPr>
              <a:t>  Lung Health Study</a:t>
            </a:r>
          </a:p>
        </p:txBody>
      </p:sp>
      <p:sp>
        <p:nvSpPr>
          <p:cNvPr id="7" name="Rectangle 19"/>
          <p:cNvSpPr txBox="1">
            <a:spLocks noChangeArrowheads="1"/>
          </p:cNvSpPr>
          <p:nvPr/>
        </p:nvSpPr>
        <p:spPr bwMode="gray">
          <a:xfrm>
            <a:off x="357158" y="4277136"/>
            <a:ext cx="6000792" cy="58062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Aft>
                <a:spcPct val="40000"/>
              </a:spcAft>
              <a:defRPr/>
            </a:pPr>
            <a:r>
              <a:rPr lang="en-US" altLang="ko-KR" sz="2400" b="1" kern="0" noProof="1" smtClean="0">
                <a:solidFill>
                  <a:schemeClr val="accent4">
                    <a:lumMod val="50000"/>
                  </a:schemeClr>
                </a:solidFill>
                <a:latin typeface="Arial"/>
                <a:cs typeface="Arial"/>
              </a:rPr>
              <a:t>Leem Ah Young</a:t>
            </a:r>
            <a:endParaRPr lang="en-US" altLang="ko-KR" sz="2400" b="1" kern="0" noProof="1">
              <a:solidFill>
                <a:schemeClr val="accent4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Rectangle 19"/>
          <p:cNvSpPr txBox="1">
            <a:spLocks noChangeArrowheads="1"/>
          </p:cNvSpPr>
          <p:nvPr/>
        </p:nvSpPr>
        <p:spPr bwMode="gray">
          <a:xfrm>
            <a:off x="357158" y="4857760"/>
            <a:ext cx="6000792" cy="14287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Division of Pulmonology,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 </a:t>
            </a: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Department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Internal Medicine,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Institute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Chest Diseases,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Severance hospital,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Yonsei University College of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Medicine</a:t>
            </a:r>
            <a:endParaRPr lang="en-US" altLang="ko-KR" sz="1600" b="1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lnSpc>
                <a:spcPct val="65000"/>
              </a:lnSpc>
              <a:spcAft>
                <a:spcPct val="40000"/>
              </a:spcAft>
              <a:defRPr/>
            </a:pPr>
            <a:endParaRPr lang="en-US" altLang="ko-KR" sz="16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/>
              <a:t>Statistical </a:t>
            </a:r>
            <a:r>
              <a:rPr lang="en-US" altLang="ko-KR" sz="2800" dirty="0" smtClean="0"/>
              <a:t>analysis</a:t>
            </a:r>
          </a:p>
          <a:p>
            <a:pPr lvl="1"/>
            <a:r>
              <a:rPr lang="en-US" altLang="ko-KR" sz="2400" dirty="0" smtClean="0"/>
              <a:t>t-tests, chi-square tests</a:t>
            </a:r>
          </a:p>
          <a:p>
            <a:pPr lvl="1"/>
            <a:r>
              <a:rPr lang="en-US" altLang="ko-KR" sz="2400" dirty="0"/>
              <a:t>analysis of </a:t>
            </a:r>
            <a:r>
              <a:rPr lang="en-US" altLang="ko-KR" sz="2400" dirty="0" smtClean="0"/>
              <a:t>covariance, </a:t>
            </a:r>
            <a:r>
              <a:rPr lang="en-US" altLang="ko-KR" sz="2400" dirty="0"/>
              <a:t>logistic </a:t>
            </a:r>
            <a:r>
              <a:rPr lang="en-US" altLang="ko-KR" sz="2400" dirty="0" smtClean="0"/>
              <a:t>regres</a:t>
            </a:r>
            <a:r>
              <a:rPr lang="en-US" altLang="ko-KR" sz="2400" dirty="0"/>
              <a:t>sion</a:t>
            </a:r>
            <a:endParaRPr lang="en-US" altLang="ko-KR" sz="2400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703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04644"/>
            <a:ext cx="8586550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4211960" y="2204864"/>
            <a:ext cx="864096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77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400050"/>
            <a:ext cx="7524750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사각형 설명선 4"/>
          <p:cNvSpPr/>
          <p:nvPr/>
        </p:nvSpPr>
        <p:spPr>
          <a:xfrm>
            <a:off x="5724128" y="4653135"/>
            <a:ext cx="3312368" cy="1592465"/>
          </a:xfrm>
          <a:prstGeom prst="wedgeRoundRectCallout">
            <a:avLst>
              <a:gd name="adj1" fmla="val -75653"/>
              <a:gd name="adj2" fmla="val -71604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dirty="0" smtClean="0">
                <a:solidFill>
                  <a:schemeClr val="tx2">
                    <a:lumMod val="75000"/>
                  </a:schemeClr>
                </a:solidFill>
              </a:rPr>
              <a:t>Over the 11 years, FEV1 decline</a:t>
            </a:r>
          </a:p>
          <a:p>
            <a:r>
              <a:rPr lang="en-US" altLang="ko-KR" sz="1600" dirty="0" smtClean="0">
                <a:solidFill>
                  <a:schemeClr val="tx2">
                    <a:lumMod val="75000"/>
                  </a:schemeClr>
                </a:solidFill>
              </a:rPr>
              <a:t>UC group : 587ml, or 12.3%</a:t>
            </a:r>
          </a:p>
          <a:p>
            <a:r>
              <a:rPr lang="en-US" altLang="ko-KR" sz="1600" dirty="0" smtClean="0">
                <a:solidFill>
                  <a:schemeClr val="tx2">
                    <a:lumMod val="75000"/>
                  </a:schemeClr>
                </a:solidFill>
              </a:rPr>
              <a:t>SI group : 502ml, or 9.3% </a:t>
            </a:r>
          </a:p>
          <a:p>
            <a:r>
              <a:rPr lang="en-US" altLang="ko-KR" sz="16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n-US" altLang="ko-KR" sz="1600" i="1" dirty="0" smtClean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en-US" altLang="ko-KR" sz="1600" dirty="0" smtClean="0">
                <a:solidFill>
                  <a:schemeClr val="tx2">
                    <a:lumMod val="75000"/>
                  </a:schemeClr>
                </a:solidFill>
              </a:rPr>
              <a:t>=0.001)</a:t>
            </a:r>
            <a:endParaRPr lang="ko-KR" altLang="en-US" sz="1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18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390525"/>
            <a:ext cx="7581900" cy="60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99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8696242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8244408" y="4941168"/>
            <a:ext cx="50405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8244408" y="5157192"/>
            <a:ext cx="50405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24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Discussion &amp; 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There </a:t>
            </a:r>
            <a:r>
              <a:rPr lang="en-US" altLang="ko-KR" sz="2800" dirty="0"/>
              <a:t>were significant differences in lung function between randomly assigned treatment groups after 11 </a:t>
            </a:r>
            <a:r>
              <a:rPr lang="en-US" altLang="ko-KR" sz="2800" dirty="0" smtClean="0"/>
              <a:t>years</a:t>
            </a:r>
            <a:endParaRPr lang="en-US" altLang="ko-KR" sz="2800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sz="2800" dirty="0" smtClean="0"/>
              <a:t>Differences </a:t>
            </a:r>
            <a:r>
              <a:rPr lang="en-US" altLang="ko-KR" sz="2800" dirty="0"/>
              <a:t>in lung function between </a:t>
            </a:r>
            <a:r>
              <a:rPr lang="en-US" altLang="ko-KR" sz="2800" dirty="0" smtClean="0"/>
              <a:t>who </a:t>
            </a:r>
            <a:r>
              <a:rPr lang="en-US" altLang="ko-KR" sz="2800" dirty="0"/>
              <a:t>quit smoking and those who did not increased progressively </a:t>
            </a:r>
            <a:r>
              <a:rPr lang="en-US" altLang="ko-KR" sz="2800" dirty="0" smtClean="0"/>
              <a:t>over </a:t>
            </a:r>
            <a:r>
              <a:rPr lang="en-US" altLang="ko-KR" sz="2800" dirty="0"/>
              <a:t>11 </a:t>
            </a:r>
            <a:r>
              <a:rPr lang="en-US" altLang="ko-KR" sz="2800" dirty="0" smtClean="0"/>
              <a:t>years</a:t>
            </a:r>
          </a:p>
        </p:txBody>
      </p:sp>
    </p:spTree>
    <p:extLst>
      <p:ext uri="{BB962C8B-B14F-4D97-AF65-F5344CB8AC3E}">
        <p14:creationId xmlns:p14="http://schemas.microsoft.com/office/powerpoint/2010/main" val="226737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95" y="2060848"/>
            <a:ext cx="8584654" cy="2055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763688" y="5733256"/>
            <a:ext cx="69483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i="1" dirty="0" err="1"/>
              <a:t>Bridevaux</a:t>
            </a:r>
            <a:r>
              <a:rPr lang="en-US" altLang="ko-KR" sz="1600" i="1" dirty="0"/>
              <a:t> </a:t>
            </a:r>
            <a:r>
              <a:rPr lang="en-US" altLang="ko-KR" sz="1600" i="1" dirty="0" smtClean="0"/>
              <a:t>PO et al. Thorax. 2008;63(9</a:t>
            </a:r>
            <a:r>
              <a:rPr lang="en-US" altLang="ko-KR" sz="1600" i="1" dirty="0"/>
              <a:t>):768–774.</a:t>
            </a:r>
            <a:endParaRPr lang="ko-KR" alt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1332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/>
              <a:t>Little is known about the </a:t>
            </a:r>
            <a:r>
              <a:rPr lang="en-US" altLang="ko-KR" sz="2800" dirty="0" smtClean="0"/>
              <a:t>long-term outcomes </a:t>
            </a:r>
            <a:r>
              <a:rPr lang="en-US" altLang="ko-KR" sz="2800" dirty="0"/>
              <a:t>of individuals with mild </a:t>
            </a:r>
            <a:r>
              <a:rPr lang="en-US" altLang="ko-KR" sz="2800" dirty="0" smtClean="0"/>
              <a:t>COPD</a:t>
            </a:r>
          </a:p>
          <a:p>
            <a:pPr marL="0" indent="0">
              <a:buNone/>
            </a:pPr>
            <a:endParaRPr lang="en-US" altLang="ko-KR" sz="2800" dirty="0" smtClean="0"/>
          </a:p>
          <a:p>
            <a:pPr marL="0" indent="0">
              <a:buNone/>
            </a:pP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endParaRPr lang="en-US" altLang="ko-KR" sz="2800" dirty="0"/>
          </a:p>
          <a:p>
            <a:r>
              <a:rPr lang="en-US" altLang="ko-KR" sz="2800" dirty="0" smtClean="0"/>
              <a:t>Aim </a:t>
            </a:r>
            <a:r>
              <a:rPr lang="en-US" altLang="ko-KR" sz="2800" dirty="0"/>
              <a:t>of </a:t>
            </a:r>
            <a:r>
              <a:rPr lang="en-US" altLang="ko-KR" sz="2800" dirty="0" smtClean="0"/>
              <a:t>the study </a:t>
            </a:r>
            <a:endParaRPr lang="en-US" altLang="ko-KR" sz="2800" dirty="0"/>
          </a:p>
          <a:p>
            <a:pPr lvl="1"/>
            <a:r>
              <a:rPr lang="en-US" altLang="ko-KR" sz="2400" dirty="0" smtClean="0"/>
              <a:t>Compare </a:t>
            </a:r>
            <a:r>
              <a:rPr lang="en-US" altLang="ko-KR" sz="2400" dirty="0"/>
              <a:t>the </a:t>
            </a:r>
            <a:r>
              <a:rPr lang="en-US" altLang="ko-KR" sz="2400" dirty="0" smtClean="0"/>
              <a:t>long-term decline </a:t>
            </a:r>
            <a:r>
              <a:rPr lang="en-US" altLang="ko-KR" sz="2400" dirty="0"/>
              <a:t>in FEV</a:t>
            </a:r>
            <a:r>
              <a:rPr lang="en-US" altLang="ko-KR" sz="2400" baseline="-25000" dirty="0"/>
              <a:t>1</a:t>
            </a:r>
            <a:r>
              <a:rPr lang="en-US" altLang="ko-KR" sz="2400" dirty="0"/>
              <a:t>, respiratory care </a:t>
            </a:r>
            <a:r>
              <a:rPr lang="en-US" altLang="ko-KR" sz="2400" dirty="0" err="1" smtClean="0"/>
              <a:t>utilisation</a:t>
            </a:r>
            <a:r>
              <a:rPr lang="en-US" altLang="ko-KR" sz="2400" dirty="0" smtClean="0"/>
              <a:t> and </a:t>
            </a:r>
            <a:r>
              <a:rPr lang="en-US" altLang="ko-KR" sz="2400" dirty="0"/>
              <a:t>quality of life between individuals </a:t>
            </a:r>
            <a:r>
              <a:rPr lang="en-US" altLang="ko-KR" sz="2400" dirty="0" smtClean="0"/>
              <a:t>with </a:t>
            </a:r>
            <a:r>
              <a:rPr lang="en-US" altLang="ko-KR" sz="2400" u="sng" dirty="0" smtClean="0"/>
              <a:t>symptomatic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and </a:t>
            </a:r>
            <a:r>
              <a:rPr lang="en-US" altLang="ko-KR" sz="2400" u="sng" dirty="0"/>
              <a:t>asymptomatic stage 1 </a:t>
            </a:r>
            <a:r>
              <a:rPr lang="en-US" altLang="ko-KR" sz="2400" u="sng" dirty="0" smtClean="0"/>
              <a:t>COPD</a:t>
            </a:r>
            <a:endParaRPr lang="ko-KR" altLang="en-US" sz="2400" u="sng" dirty="0"/>
          </a:p>
        </p:txBody>
      </p:sp>
    </p:spTree>
    <p:extLst>
      <p:ext uri="{BB962C8B-B14F-4D97-AF65-F5344CB8AC3E}">
        <p14:creationId xmlns:p14="http://schemas.microsoft.com/office/powerpoint/2010/main" val="366238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Study population</a:t>
            </a:r>
          </a:p>
          <a:p>
            <a:pPr lvl="1"/>
            <a:r>
              <a:rPr lang="en-US" altLang="ko-KR" sz="2400" dirty="0"/>
              <a:t>The SAPALDIA cohort (Swiss Study on </a:t>
            </a:r>
            <a:r>
              <a:rPr lang="en-US" altLang="ko-KR" sz="2400" dirty="0" smtClean="0"/>
              <a:t>Air Pollution </a:t>
            </a:r>
            <a:r>
              <a:rPr lang="en-US" altLang="ko-KR" sz="2400" dirty="0"/>
              <a:t>and Lung Diseases in Adults</a:t>
            </a:r>
            <a:r>
              <a:rPr lang="en-US" altLang="ko-KR" sz="2400" dirty="0" smtClean="0"/>
              <a:t>) (</a:t>
            </a:r>
            <a:r>
              <a:rPr lang="en-US" altLang="ko-KR" sz="2400" dirty="0"/>
              <a:t>n=9651</a:t>
            </a:r>
            <a:r>
              <a:rPr lang="en-US" altLang="ko-KR" sz="2400" dirty="0" smtClean="0"/>
              <a:t>)</a:t>
            </a:r>
          </a:p>
          <a:p>
            <a:pPr lvl="1"/>
            <a:r>
              <a:rPr lang="en-US" altLang="ko-KR" sz="2400" dirty="0" smtClean="0"/>
              <a:t>1991–2002</a:t>
            </a:r>
          </a:p>
          <a:p>
            <a:pPr lvl="1"/>
            <a:r>
              <a:rPr lang="en-US" altLang="ko-KR" sz="2400" dirty="0" smtClean="0"/>
              <a:t>Individuals </a:t>
            </a:r>
            <a:r>
              <a:rPr lang="en-US" altLang="ko-KR" sz="2400" dirty="0"/>
              <a:t>aged 18–60 years</a:t>
            </a:r>
            <a:endParaRPr lang="ko-KR" altLang="en-US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7272808" cy="5027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202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sz="2800" dirty="0"/>
              <a:t>Pulmonary function tests and symptoms </a:t>
            </a:r>
            <a:r>
              <a:rPr lang="en-US" altLang="ko-KR" sz="2800" dirty="0" smtClean="0"/>
              <a:t>assessment</a:t>
            </a:r>
          </a:p>
          <a:p>
            <a:pPr lvl="1"/>
            <a:r>
              <a:rPr lang="en-US" altLang="ko-KR" sz="2400" dirty="0" smtClean="0"/>
              <a:t>FEV1/FVC&lt;0.7 </a:t>
            </a:r>
            <a:r>
              <a:rPr lang="en-US" altLang="ko-KR" sz="2400" dirty="0"/>
              <a:t>and </a:t>
            </a:r>
            <a:r>
              <a:rPr lang="en-US" altLang="ko-KR" sz="2400" dirty="0" err="1" smtClean="0"/>
              <a:t>prebronchodilator</a:t>
            </a:r>
            <a:r>
              <a:rPr lang="en-US" altLang="ko-KR" sz="2400" dirty="0" smtClean="0"/>
              <a:t> FEV1≥80</a:t>
            </a:r>
            <a:r>
              <a:rPr lang="en-US" altLang="ko-KR" sz="2400" dirty="0"/>
              <a:t>% into the stage 1 COPD </a:t>
            </a:r>
            <a:r>
              <a:rPr lang="en-US" altLang="ko-KR" sz="2400" dirty="0" smtClean="0"/>
              <a:t>category</a:t>
            </a:r>
          </a:p>
          <a:p>
            <a:pPr lvl="1"/>
            <a:r>
              <a:rPr lang="en-US" altLang="ko-KR" sz="2400" dirty="0" smtClean="0"/>
              <a:t>Respiratory symptoms </a:t>
            </a:r>
          </a:p>
          <a:p>
            <a:pPr lvl="2"/>
            <a:r>
              <a:rPr lang="en-US" altLang="ko-KR" sz="2000" dirty="0" smtClean="0"/>
              <a:t>Chronic </a:t>
            </a:r>
            <a:r>
              <a:rPr lang="en-US" altLang="ko-KR" sz="2000" dirty="0"/>
              <a:t>cough, phlegm or shortness of breath while </a:t>
            </a:r>
            <a:r>
              <a:rPr lang="en-US" altLang="ko-KR" sz="2000" dirty="0" smtClean="0"/>
              <a:t>walking at </a:t>
            </a:r>
            <a:r>
              <a:rPr lang="en-US" altLang="ko-KR" sz="2000" dirty="0" err="1" smtClean="0"/>
              <a:t>basline</a:t>
            </a:r>
            <a:r>
              <a:rPr lang="en-US" altLang="ko-KR" sz="2000" dirty="0" smtClean="0"/>
              <a:t> examination</a:t>
            </a:r>
          </a:p>
          <a:p>
            <a:pPr lvl="2"/>
            <a:endParaRPr lang="en-US" altLang="ko-KR" sz="2000" dirty="0" smtClean="0"/>
          </a:p>
          <a:p>
            <a:r>
              <a:rPr lang="en-US" altLang="ko-KR" sz="2800" dirty="0"/>
              <a:t>Respiratory care </a:t>
            </a:r>
            <a:r>
              <a:rPr lang="en-US" altLang="ko-KR" sz="2800" dirty="0" err="1" smtClean="0"/>
              <a:t>utilisation</a:t>
            </a:r>
            <a:endParaRPr lang="en-US" altLang="ko-KR" sz="2800" dirty="0" smtClean="0"/>
          </a:p>
          <a:p>
            <a:pPr lvl="1"/>
            <a:r>
              <a:rPr lang="en-US" altLang="ko-KR" sz="2400" dirty="0" smtClean="0"/>
              <a:t>Inhaler </a:t>
            </a:r>
            <a:r>
              <a:rPr lang="en-US" altLang="ko-KR" sz="2400" dirty="0"/>
              <a:t>use, emergency </a:t>
            </a:r>
            <a:r>
              <a:rPr lang="en-US" altLang="ko-KR" sz="2400" dirty="0" smtClean="0"/>
              <a:t>room visit </a:t>
            </a:r>
            <a:r>
              <a:rPr lang="en-US" altLang="ko-KR" sz="2400" dirty="0"/>
              <a:t>or </a:t>
            </a:r>
            <a:r>
              <a:rPr lang="en-US" altLang="ko-KR" sz="2400" dirty="0" err="1"/>
              <a:t>hospitalisation</a:t>
            </a:r>
            <a:r>
              <a:rPr lang="en-US" altLang="ko-KR" sz="2400" dirty="0"/>
              <a:t> due to respiratory problems, </a:t>
            </a:r>
            <a:r>
              <a:rPr lang="en-US" altLang="ko-KR" sz="2400" dirty="0" smtClean="0"/>
              <a:t>ambulatory visit </a:t>
            </a:r>
            <a:r>
              <a:rPr lang="en-US" altLang="ko-KR" sz="2400" dirty="0"/>
              <a:t>to a chest physician, </a:t>
            </a:r>
            <a:r>
              <a:rPr lang="en-US" altLang="ko-KR" sz="2400" dirty="0" smtClean="0"/>
              <a:t>asthma </a:t>
            </a:r>
            <a:r>
              <a:rPr lang="en-US" altLang="ko-KR" sz="2400" dirty="0"/>
              <a:t>specialist or </a:t>
            </a:r>
            <a:r>
              <a:rPr lang="en-US" altLang="ko-KR" sz="2400" dirty="0" smtClean="0"/>
              <a:t>primary care </a:t>
            </a:r>
            <a:r>
              <a:rPr lang="en-US" altLang="ko-KR" sz="2400" dirty="0"/>
              <a:t>provider for respiratory problems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5846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/>
              <a:t>Assumptions about </a:t>
            </a:r>
            <a:r>
              <a:rPr lang="en-US" altLang="ko-KR" sz="2800" u="sng" dirty="0"/>
              <a:t>lung function decline </a:t>
            </a:r>
            <a:r>
              <a:rPr lang="en-US" altLang="ko-KR" sz="2800" dirty="0"/>
              <a:t>occurring in </a:t>
            </a:r>
            <a:r>
              <a:rPr lang="en-US" altLang="ko-KR" sz="2800" dirty="0" smtClean="0"/>
              <a:t>COPD </a:t>
            </a:r>
            <a:r>
              <a:rPr lang="en-US" altLang="ko-KR" sz="2800" dirty="0"/>
              <a:t>have been </a:t>
            </a:r>
            <a:r>
              <a:rPr lang="en-US" altLang="ko-KR" sz="2800" dirty="0" smtClean="0"/>
              <a:t>influenced </a:t>
            </a:r>
            <a:r>
              <a:rPr lang="en-US" altLang="ko-KR" sz="2800" dirty="0"/>
              <a:t>by the landmark study of </a:t>
            </a:r>
            <a:r>
              <a:rPr lang="en-US" altLang="ko-KR" sz="2800" u="sng" dirty="0"/>
              <a:t>Fletcher </a:t>
            </a:r>
            <a:r>
              <a:rPr lang="en-US" altLang="ko-KR" sz="2800" u="sng" dirty="0" smtClean="0"/>
              <a:t>and </a:t>
            </a:r>
            <a:r>
              <a:rPr lang="en-US" altLang="ko-KR" sz="2800" u="sng" dirty="0" err="1" smtClean="0"/>
              <a:t>Peto</a:t>
            </a:r>
            <a:endParaRPr lang="en-US" altLang="ko-KR" sz="2800" u="sng" dirty="0" smtClean="0"/>
          </a:p>
          <a:p>
            <a:pPr lvl="1"/>
            <a:r>
              <a:rPr lang="en-US" altLang="ko-KR" sz="2400" dirty="0" smtClean="0"/>
              <a:t>Measured </a:t>
            </a:r>
            <a:r>
              <a:rPr lang="en-US" altLang="ko-KR" sz="2400" dirty="0"/>
              <a:t>the </a:t>
            </a:r>
            <a:r>
              <a:rPr lang="en-US" altLang="ko-KR" sz="2400" dirty="0" smtClean="0"/>
              <a:t>FEV</a:t>
            </a:r>
            <a:r>
              <a:rPr lang="en-US" altLang="ko-KR" sz="2400" baseline="-25000" dirty="0" smtClean="0"/>
              <a:t>1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every 6 months for an 8-year follow-up period in a cohort of </a:t>
            </a:r>
            <a:r>
              <a:rPr lang="en-US" altLang="ko-KR" sz="2400" dirty="0" smtClean="0"/>
              <a:t>792 working </a:t>
            </a:r>
            <a:r>
              <a:rPr lang="en-US" altLang="ko-KR" sz="2400" dirty="0"/>
              <a:t>men</a:t>
            </a:r>
            <a:endParaRPr lang="ko-KR" alt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251" y="3857039"/>
            <a:ext cx="5924550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167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2800" dirty="0"/>
              <a:t>Quality of </a:t>
            </a:r>
            <a:r>
              <a:rPr lang="en-US" altLang="ko-KR" sz="2800" dirty="0" smtClean="0"/>
              <a:t>life</a:t>
            </a:r>
          </a:p>
          <a:p>
            <a:pPr lvl="1"/>
            <a:r>
              <a:rPr lang="en-US" altLang="ko-KR" sz="2400" dirty="0"/>
              <a:t>Medical Outcomes Study 36-item Short-Form </a:t>
            </a:r>
            <a:r>
              <a:rPr lang="en-US" altLang="ko-KR" sz="2400" dirty="0" smtClean="0"/>
              <a:t>General Health </a:t>
            </a:r>
            <a:r>
              <a:rPr lang="en-US" altLang="ko-KR" sz="2400" dirty="0"/>
              <a:t>Survey (SF-36</a:t>
            </a:r>
            <a:r>
              <a:rPr lang="en-US" altLang="ko-KR" sz="2400" dirty="0" smtClean="0"/>
              <a:t>)</a:t>
            </a:r>
          </a:p>
          <a:p>
            <a:pPr lvl="2"/>
            <a:r>
              <a:rPr lang="en-US" altLang="ko-KR" sz="2000" dirty="0" smtClean="0"/>
              <a:t>Physical component summary, Mental component summary</a:t>
            </a:r>
          </a:p>
          <a:p>
            <a:pPr marL="0" indent="0">
              <a:buNone/>
            </a:pPr>
            <a:endParaRPr lang="en-US" altLang="ko-KR" sz="2800" dirty="0" smtClean="0"/>
          </a:p>
          <a:p>
            <a:r>
              <a:rPr lang="en-US" altLang="ko-KR" sz="2800" dirty="0" smtClean="0"/>
              <a:t>Covariates</a:t>
            </a:r>
          </a:p>
          <a:p>
            <a:pPr lvl="1"/>
            <a:r>
              <a:rPr lang="en-US" altLang="ko-KR" sz="2400" dirty="0"/>
              <a:t>Nationality, education level, smoking status (never, </a:t>
            </a:r>
            <a:r>
              <a:rPr lang="en-US" altLang="ko-KR" sz="2400" dirty="0" smtClean="0"/>
              <a:t>former, current</a:t>
            </a:r>
            <a:r>
              <a:rPr lang="en-US" altLang="ko-KR" sz="2400" dirty="0"/>
              <a:t>) and lifetime smoking (packs/year</a:t>
            </a:r>
            <a:r>
              <a:rPr lang="en-US" altLang="ko-KR" sz="2400" dirty="0" smtClean="0"/>
              <a:t>)</a:t>
            </a:r>
          </a:p>
          <a:p>
            <a:pPr lvl="1"/>
            <a:r>
              <a:rPr lang="en-US" altLang="ko-KR" sz="2400" dirty="0"/>
              <a:t>Height, weight </a:t>
            </a:r>
            <a:r>
              <a:rPr lang="en-US" altLang="ko-KR" sz="2400" dirty="0" smtClean="0"/>
              <a:t>and body </a:t>
            </a:r>
            <a:r>
              <a:rPr lang="en-US" altLang="ko-KR" sz="2400" dirty="0"/>
              <a:t>mass index (BMI</a:t>
            </a:r>
            <a:r>
              <a:rPr lang="en-US" altLang="ko-KR" sz="2400" dirty="0" smtClean="0"/>
              <a:t>)</a:t>
            </a:r>
          </a:p>
          <a:p>
            <a:pPr lvl="1"/>
            <a:endParaRPr lang="en-US" altLang="ko-KR" sz="2400" dirty="0"/>
          </a:p>
          <a:p>
            <a:r>
              <a:rPr lang="en-US" altLang="ko-KR" sz="2800" dirty="0" smtClean="0"/>
              <a:t>Statistical analysis</a:t>
            </a:r>
          </a:p>
          <a:p>
            <a:pPr lvl="1"/>
            <a:r>
              <a:rPr lang="en-US" altLang="ko-KR" sz="2400" dirty="0" smtClean="0"/>
              <a:t>Mixed </a:t>
            </a:r>
            <a:r>
              <a:rPr lang="en-US" altLang="ko-KR" sz="2400" dirty="0"/>
              <a:t>linear and logistic regression </a:t>
            </a:r>
            <a:r>
              <a:rPr lang="en-US" altLang="ko-KR" sz="2400" dirty="0" smtClean="0"/>
              <a:t>models</a:t>
            </a:r>
          </a:p>
        </p:txBody>
      </p:sp>
    </p:spTree>
    <p:extLst>
      <p:ext uri="{BB962C8B-B14F-4D97-AF65-F5344CB8AC3E}">
        <p14:creationId xmlns:p14="http://schemas.microsoft.com/office/powerpoint/2010/main" val="341863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49312"/>
            <a:ext cx="8496944" cy="5254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5500439" y="1844824"/>
            <a:ext cx="1080120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7308304" y="1851323"/>
            <a:ext cx="1224136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5076056" y="2211363"/>
            <a:ext cx="964443" cy="50594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6089773" y="2211362"/>
            <a:ext cx="858491" cy="50594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760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7" y="1988840"/>
            <a:ext cx="9154167" cy="3820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직선 연결선 6"/>
          <p:cNvCxnSpPr/>
          <p:nvPr/>
        </p:nvCxnSpPr>
        <p:spPr>
          <a:xfrm>
            <a:off x="179512" y="3717032"/>
            <a:ext cx="302433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179512" y="4293096"/>
            <a:ext cx="302433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모서리가 둥근 사각형 설명선 7"/>
          <p:cNvSpPr/>
          <p:nvPr/>
        </p:nvSpPr>
        <p:spPr>
          <a:xfrm>
            <a:off x="2195736" y="5373216"/>
            <a:ext cx="4104456" cy="1376441"/>
          </a:xfrm>
          <a:prstGeom prst="wedgeRoundRectCallout">
            <a:avLst>
              <a:gd name="adj1" fmla="val -67079"/>
              <a:gd name="adj2" fmla="val -84752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</a:rPr>
              <a:t>Mean FEV1 decline over 11yrs</a:t>
            </a:r>
          </a:p>
          <a:p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</a:rPr>
              <a:t>Normal lung function : -35 (29) ml/</a:t>
            </a:r>
            <a:r>
              <a:rPr lang="en-US" altLang="ko-KR" sz="1400" dirty="0" err="1" smtClean="0">
                <a:solidFill>
                  <a:schemeClr val="tx2">
                    <a:lumMod val="75000"/>
                  </a:schemeClr>
                </a:solidFill>
              </a:rPr>
              <a:t>yr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</a:rPr>
              <a:t> (n=4997)</a:t>
            </a:r>
          </a:p>
          <a:p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</a:rPr>
              <a:t>Stage 1 COPD : -40 (37) ml/</a:t>
            </a:r>
            <a:r>
              <a:rPr lang="en-US" altLang="ko-KR" sz="1400" dirty="0" err="1" smtClean="0">
                <a:solidFill>
                  <a:schemeClr val="tx2">
                    <a:lumMod val="75000"/>
                  </a:schemeClr>
                </a:solidFill>
              </a:rPr>
              <a:t>yr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</a:rPr>
              <a:t> (n=430)</a:t>
            </a:r>
          </a:p>
          <a:p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</a:rPr>
              <a:t>Stage 2-4 COPD :  -28 (40) ml/</a:t>
            </a:r>
            <a:r>
              <a:rPr lang="en-US" altLang="ko-KR" sz="1400" dirty="0" err="1" smtClean="0">
                <a:solidFill>
                  <a:schemeClr val="tx2">
                    <a:lumMod val="75000"/>
                  </a:schemeClr>
                </a:solidFill>
              </a:rPr>
              <a:t>yr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</a:rPr>
              <a:t> (n=71)</a:t>
            </a:r>
          </a:p>
          <a:p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n-US" altLang="ko-KR" sz="1400" i="1" dirty="0" smtClean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en-US" altLang="ko-KR" sz="1400" dirty="0" smtClean="0">
                <a:solidFill>
                  <a:schemeClr val="tx2">
                    <a:lumMod val="75000"/>
                  </a:schemeClr>
                </a:solidFill>
              </a:rPr>
              <a:t>&lt;0.01)</a:t>
            </a:r>
          </a:p>
        </p:txBody>
      </p:sp>
    </p:spTree>
    <p:extLst>
      <p:ext uri="{BB962C8B-B14F-4D97-AF65-F5344CB8AC3E}">
        <p14:creationId xmlns:p14="http://schemas.microsoft.com/office/powerpoint/2010/main" val="50767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5487"/>
            <a:ext cx="4968552" cy="629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3419872" y="1988840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4572000" y="2708920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52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19052"/>
            <a:ext cx="5256584" cy="655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3419872" y="2924944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5786586" y="980728"/>
            <a:ext cx="1305694" cy="21602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24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63906"/>
            <a:ext cx="4536504" cy="646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모서리가 둥근 직사각형 5"/>
          <p:cNvSpPr/>
          <p:nvPr/>
        </p:nvSpPr>
        <p:spPr>
          <a:xfrm>
            <a:off x="3081057" y="2505233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3261077" y="1484784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4355976" y="1196752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5292080" y="3789040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224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 &amp; 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sz="2800" dirty="0" smtClean="0"/>
              <a:t>The </a:t>
            </a:r>
            <a:r>
              <a:rPr lang="en-US" altLang="ko-KR" sz="2800" dirty="0"/>
              <a:t>presence </a:t>
            </a:r>
            <a:r>
              <a:rPr lang="en-US" altLang="ko-KR" sz="2800" dirty="0" smtClean="0"/>
              <a:t>of </a:t>
            </a:r>
            <a:r>
              <a:rPr lang="en-US" altLang="ko-KR" sz="2800" dirty="0"/>
              <a:t>respiratory </a:t>
            </a:r>
            <a:r>
              <a:rPr lang="en-US" altLang="ko-KR" sz="2800" dirty="0" smtClean="0"/>
              <a:t>symptoms with stage </a:t>
            </a:r>
            <a:r>
              <a:rPr lang="en-US" altLang="ko-KR" sz="2800" dirty="0"/>
              <a:t>1 COPD significantly modified </a:t>
            </a:r>
            <a:endParaRPr lang="en-US" altLang="ko-KR" sz="2800" dirty="0" smtClean="0"/>
          </a:p>
          <a:p>
            <a:pPr lvl="1"/>
            <a:r>
              <a:rPr lang="en-US" altLang="ko-KR" sz="2400" dirty="0" smtClean="0"/>
              <a:t>Long-term </a:t>
            </a:r>
            <a:r>
              <a:rPr lang="en-US" altLang="ko-KR" sz="2400" dirty="0"/>
              <a:t>FEV</a:t>
            </a:r>
            <a:r>
              <a:rPr lang="en-US" altLang="ko-KR" sz="2400" baseline="-25000" dirty="0"/>
              <a:t>1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decline</a:t>
            </a:r>
          </a:p>
          <a:p>
            <a:pPr lvl="1"/>
            <a:r>
              <a:rPr lang="en-US" altLang="ko-KR" sz="2400" dirty="0" smtClean="0"/>
              <a:t>Respiratory </a:t>
            </a:r>
            <a:r>
              <a:rPr lang="en-US" altLang="ko-KR" sz="2400" dirty="0"/>
              <a:t>care </a:t>
            </a:r>
            <a:r>
              <a:rPr lang="en-US" altLang="ko-KR" sz="2400" dirty="0" err="1"/>
              <a:t>utilisation</a:t>
            </a:r>
            <a:r>
              <a:rPr lang="en-US" altLang="ko-KR" sz="2400" dirty="0"/>
              <a:t> patterns </a:t>
            </a:r>
          </a:p>
          <a:p>
            <a:pPr lvl="1"/>
            <a:r>
              <a:rPr lang="en-US" altLang="ko-KR" sz="2400" dirty="0" smtClean="0"/>
              <a:t>Health-related </a:t>
            </a:r>
            <a:r>
              <a:rPr lang="en-US" altLang="ko-KR" sz="2400" dirty="0"/>
              <a:t>quality </a:t>
            </a:r>
            <a:r>
              <a:rPr lang="en-US" altLang="ko-KR" sz="2400" dirty="0" smtClean="0"/>
              <a:t>of life scores</a:t>
            </a:r>
          </a:p>
          <a:p>
            <a:pPr lvl="1"/>
            <a:endParaRPr lang="en-US" altLang="ko-KR" sz="2400" dirty="0" smtClean="0"/>
          </a:p>
          <a:p>
            <a:r>
              <a:rPr lang="en-US" altLang="ko-KR" sz="2800" dirty="0"/>
              <a:t>Decline in lung function</a:t>
            </a:r>
          </a:p>
          <a:p>
            <a:pPr lvl="1"/>
            <a:r>
              <a:rPr lang="en-US" altLang="ko-KR" sz="2400" dirty="0"/>
              <a:t>Decline in FEV</a:t>
            </a:r>
            <a:r>
              <a:rPr lang="en-US" altLang="ko-KR" sz="2400" baseline="-25000" dirty="0"/>
              <a:t>1</a:t>
            </a:r>
            <a:r>
              <a:rPr lang="en-US" altLang="ko-KR" sz="2400" dirty="0"/>
              <a:t> with stage 1 COPD was statistically different in relation to the absence or presence of respiratory symptoms</a:t>
            </a:r>
          </a:p>
          <a:p>
            <a:pPr lvl="2"/>
            <a:r>
              <a:rPr lang="en-US" altLang="ko-KR" sz="2000" dirty="0"/>
              <a:t>Symptoms might be linked to a </a:t>
            </a:r>
            <a:r>
              <a:rPr lang="en-US" altLang="ko-KR" sz="2000" dirty="0" err="1"/>
              <a:t>remodelling</a:t>
            </a:r>
            <a:r>
              <a:rPr lang="en-US" altLang="ko-KR" sz="2000" dirty="0"/>
              <a:t> process in the airways and, may represent a prognostic marker of functional impairment</a:t>
            </a:r>
          </a:p>
          <a:p>
            <a:endParaRPr lang="en-US" altLang="ko-KR" sz="2800" dirty="0" smtClean="0"/>
          </a:p>
        </p:txBody>
      </p:sp>
    </p:spTree>
    <p:extLst>
      <p:ext uri="{BB962C8B-B14F-4D97-AF65-F5344CB8AC3E}">
        <p14:creationId xmlns:p14="http://schemas.microsoft.com/office/powerpoint/2010/main" val="4024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Discussion &amp; 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ko-KR" sz="2800" dirty="0" smtClean="0"/>
              <a:t>Respiratory </a:t>
            </a:r>
            <a:r>
              <a:rPr lang="en-US" altLang="ko-KR" sz="2800" dirty="0"/>
              <a:t>care </a:t>
            </a:r>
            <a:r>
              <a:rPr lang="en-US" altLang="ko-KR" sz="2800" dirty="0" err="1" smtClean="0"/>
              <a:t>utilisation</a:t>
            </a:r>
            <a:endParaRPr lang="en-US" altLang="ko-KR" sz="2800" dirty="0" smtClean="0"/>
          </a:p>
          <a:p>
            <a:pPr lvl="1"/>
            <a:r>
              <a:rPr lang="en-US" altLang="ko-KR" sz="2400" dirty="0"/>
              <a:t>Symptomatic individuals with stage 1 COPD </a:t>
            </a:r>
            <a:r>
              <a:rPr lang="en-US" altLang="ko-KR" sz="2400" dirty="0" smtClean="0"/>
              <a:t>were more </a:t>
            </a:r>
            <a:r>
              <a:rPr lang="en-US" altLang="ko-KR" sz="2400" dirty="0"/>
              <a:t>likely to report respiratory care </a:t>
            </a:r>
            <a:r>
              <a:rPr lang="en-US" altLang="ko-KR" sz="2400" dirty="0" err="1" smtClean="0"/>
              <a:t>utilisation</a:t>
            </a:r>
            <a:endParaRPr lang="en-US" altLang="ko-KR" sz="2400" dirty="0"/>
          </a:p>
          <a:p>
            <a:pPr lvl="2"/>
            <a:r>
              <a:rPr lang="en-US" altLang="ko-KR" sz="2000" dirty="0" smtClean="0"/>
              <a:t>Free </a:t>
            </a:r>
            <a:r>
              <a:rPr lang="en-US" altLang="ko-KR" sz="2000" dirty="0"/>
              <a:t>of respiratory </a:t>
            </a:r>
            <a:r>
              <a:rPr lang="en-US" altLang="ko-KR" sz="2000" dirty="0" smtClean="0"/>
              <a:t>symptoms of stage 1 COPD </a:t>
            </a:r>
            <a:r>
              <a:rPr lang="en-US" altLang="ko-KR" sz="2000" dirty="0"/>
              <a:t>had similar rates </a:t>
            </a:r>
            <a:r>
              <a:rPr lang="en-US" altLang="ko-KR" sz="2000" dirty="0" smtClean="0"/>
              <a:t>to asymptomatic </a:t>
            </a:r>
            <a:r>
              <a:rPr lang="en-US" altLang="ko-KR" sz="2000" dirty="0"/>
              <a:t>subjects with normal lung </a:t>
            </a:r>
            <a:r>
              <a:rPr lang="en-US" altLang="ko-KR" sz="2000" dirty="0" smtClean="0"/>
              <a:t>function</a:t>
            </a:r>
          </a:p>
          <a:p>
            <a:pPr lvl="3"/>
            <a:r>
              <a:rPr lang="en-US" altLang="ko-KR" sz="1600" dirty="0" smtClean="0"/>
              <a:t>Stage 1 COPD </a:t>
            </a:r>
            <a:r>
              <a:rPr lang="en-US" altLang="ko-KR" sz="1600" dirty="0"/>
              <a:t>may represent a normal variant of lung function </a:t>
            </a:r>
            <a:r>
              <a:rPr lang="en-US" altLang="ko-KR" sz="1600" dirty="0" smtClean="0"/>
              <a:t>with little </a:t>
            </a:r>
            <a:r>
              <a:rPr lang="en-US" altLang="ko-KR" sz="1600" dirty="0"/>
              <a:t>potential for developing clinical </a:t>
            </a:r>
            <a:r>
              <a:rPr lang="en-US" altLang="ko-KR" sz="1600" dirty="0" smtClean="0"/>
              <a:t>disease</a:t>
            </a:r>
          </a:p>
          <a:p>
            <a:endParaRPr lang="en-US" altLang="ko-KR" sz="2800" dirty="0"/>
          </a:p>
          <a:p>
            <a:r>
              <a:rPr lang="en-US" altLang="ko-KR" sz="2800" dirty="0" smtClean="0"/>
              <a:t>Quality </a:t>
            </a:r>
            <a:r>
              <a:rPr lang="en-US" altLang="ko-KR" sz="2800" dirty="0"/>
              <a:t>of </a:t>
            </a:r>
            <a:r>
              <a:rPr lang="en-US" altLang="ko-KR" sz="2800" dirty="0" smtClean="0"/>
              <a:t>life</a:t>
            </a:r>
          </a:p>
          <a:p>
            <a:pPr lvl="1"/>
            <a:r>
              <a:rPr lang="en-US" altLang="ko-KR" sz="2400" dirty="0" smtClean="0"/>
              <a:t>Symptomatic subjects </a:t>
            </a:r>
            <a:r>
              <a:rPr lang="en-US" altLang="ko-KR" sz="2400" dirty="0"/>
              <a:t>with normal lung function, stage 1 or stages 2–4 </a:t>
            </a:r>
            <a:r>
              <a:rPr lang="en-US" altLang="ko-KR" sz="2400" dirty="0" smtClean="0"/>
              <a:t>COPD had lower </a:t>
            </a:r>
            <a:r>
              <a:rPr lang="en-US" altLang="ko-KR" sz="2400" dirty="0"/>
              <a:t>physical and mental health scores</a:t>
            </a:r>
            <a:endParaRPr lang="en-US" altLang="ko-KR" sz="2400" dirty="0" smtClean="0"/>
          </a:p>
          <a:p>
            <a:pPr lvl="1"/>
            <a:r>
              <a:rPr lang="en-US" altLang="ko-KR" sz="2400" dirty="0" smtClean="0"/>
              <a:t>Asymptomatic subjects </a:t>
            </a:r>
            <a:r>
              <a:rPr lang="en-US" altLang="ko-KR" sz="2400" dirty="0"/>
              <a:t>with stage 1 COPD and those with normal </a:t>
            </a:r>
            <a:r>
              <a:rPr lang="en-US" altLang="ko-KR" sz="2400" dirty="0" smtClean="0"/>
              <a:t>lung function </a:t>
            </a:r>
            <a:r>
              <a:rPr lang="en-US" altLang="ko-KR" sz="2400" dirty="0"/>
              <a:t>had </a:t>
            </a:r>
            <a:r>
              <a:rPr lang="en-US" altLang="ko-KR" sz="2400" dirty="0" smtClean="0"/>
              <a:t>similar quality of life scores</a:t>
            </a:r>
          </a:p>
          <a:p>
            <a:pPr lvl="2"/>
            <a:r>
              <a:rPr lang="en-US" altLang="ko-KR" sz="2000" dirty="0" smtClean="0"/>
              <a:t>Deterioration in </a:t>
            </a:r>
            <a:r>
              <a:rPr lang="en-US" altLang="ko-KR" sz="2000" dirty="0"/>
              <a:t>the health status was possibly due to respiratory symptoms</a:t>
            </a:r>
          </a:p>
          <a:p>
            <a:pPr lvl="2"/>
            <a:endParaRPr lang="en-US" altLang="ko-KR" sz="2000" dirty="0" smtClean="0"/>
          </a:p>
          <a:p>
            <a:pPr lvl="2"/>
            <a:endParaRPr lang="en-US" altLang="ko-KR" sz="2000" dirty="0" smtClean="0"/>
          </a:p>
          <a:p>
            <a:pPr lvl="2"/>
            <a:endParaRPr lang="en-US" altLang="ko-KR" sz="2000" dirty="0" smtClean="0"/>
          </a:p>
          <a:p>
            <a:pPr lvl="1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98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Study plan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Long term lung function decline (annual)</a:t>
            </a:r>
          </a:p>
          <a:p>
            <a:pPr lvl="1"/>
            <a:r>
              <a:rPr lang="ko-KR" altLang="en-US" dirty="0" smtClean="0"/>
              <a:t>안성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안산 </a:t>
            </a:r>
            <a:r>
              <a:rPr lang="ko-KR" altLang="en-US" dirty="0" err="1" smtClean="0"/>
              <a:t>코호트</a:t>
            </a:r>
            <a:r>
              <a:rPr lang="ko-KR" altLang="en-US" dirty="0" smtClean="0"/>
              <a:t> </a:t>
            </a:r>
            <a:r>
              <a:rPr lang="en-US" altLang="ko-KR" dirty="0" smtClean="0"/>
              <a:t>(8000</a:t>
            </a:r>
            <a:r>
              <a:rPr lang="ko-KR" altLang="en-US" dirty="0" smtClean="0"/>
              <a:t>명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dirty="0" smtClean="0"/>
              <a:t>PFT </a:t>
            </a:r>
            <a:endParaRPr lang="en-US" altLang="ko-KR" dirty="0"/>
          </a:p>
          <a:p>
            <a:pPr lvl="1"/>
            <a:r>
              <a:rPr lang="en-US" altLang="ko-KR" dirty="0" smtClean="0"/>
              <a:t>Normal lung function, COPD </a:t>
            </a:r>
          </a:p>
          <a:p>
            <a:pPr lvl="1"/>
            <a:r>
              <a:rPr lang="en-US" altLang="ko-KR" dirty="0" smtClean="0"/>
              <a:t>Risk </a:t>
            </a:r>
            <a:r>
              <a:rPr lang="en-US" altLang="ko-KR" dirty="0" smtClean="0"/>
              <a:t>factor </a:t>
            </a:r>
            <a:endParaRPr lang="en-US" altLang="ko-KR" dirty="0" smtClean="0"/>
          </a:p>
          <a:p>
            <a:pPr lvl="1"/>
            <a:endParaRPr lang="en-US" altLang="ko-KR" dirty="0"/>
          </a:p>
          <a:p>
            <a:r>
              <a:rPr lang="en-US" altLang="ko-KR" dirty="0" smtClean="0"/>
              <a:t>Incidence and </a:t>
            </a:r>
            <a:r>
              <a:rPr lang="en-US" altLang="ko-KR" dirty="0" smtClean="0"/>
              <a:t>risk </a:t>
            </a:r>
            <a:r>
              <a:rPr lang="en-US" altLang="ko-KR" dirty="0" smtClean="0"/>
              <a:t>factor of COPD</a:t>
            </a:r>
          </a:p>
          <a:p>
            <a:pPr lvl="1"/>
            <a:r>
              <a:rPr lang="ko-KR" altLang="en-US" dirty="0" smtClean="0"/>
              <a:t>안성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안산 </a:t>
            </a:r>
            <a:r>
              <a:rPr lang="ko-KR" altLang="en-US" dirty="0" err="1" smtClean="0"/>
              <a:t>코호트</a:t>
            </a:r>
            <a:r>
              <a:rPr lang="ko-KR" altLang="en-US" dirty="0" smtClean="0"/>
              <a:t> 및 </a:t>
            </a:r>
            <a:r>
              <a:rPr lang="en-US" altLang="ko-KR" dirty="0" smtClean="0"/>
              <a:t>KOLD cohort</a:t>
            </a:r>
          </a:p>
          <a:p>
            <a:pPr lvl="1"/>
            <a:r>
              <a:rPr lang="en-US" altLang="ko-KR" dirty="0" smtClean="0"/>
              <a:t>Risk factor and </a:t>
            </a:r>
            <a:r>
              <a:rPr lang="en-US" altLang="ko-KR" dirty="0" err="1" smtClean="0"/>
              <a:t>ralative</a:t>
            </a:r>
            <a:r>
              <a:rPr lang="en-US" altLang="ko-KR" dirty="0" smtClean="0"/>
              <a:t> risk</a:t>
            </a:r>
          </a:p>
          <a:p>
            <a:pPr lvl="2"/>
            <a:r>
              <a:rPr lang="en-US" altLang="ko-KR" dirty="0" smtClean="0"/>
              <a:t>Age</a:t>
            </a:r>
            <a:r>
              <a:rPr lang="en-US" altLang="ko-KR" dirty="0" smtClean="0"/>
              <a:t>, sex, smoking status, socioeconomic status</a:t>
            </a:r>
          </a:p>
          <a:p>
            <a:endParaRPr lang="en-US" altLang="ko-KR" dirty="0" smtClean="0"/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11606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Reference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/>
              <a:t>[1] </a:t>
            </a:r>
            <a:r>
              <a:rPr lang="en-US" altLang="ko-KR" sz="2000" dirty="0"/>
              <a:t>Fletcher C, </a:t>
            </a:r>
            <a:r>
              <a:rPr lang="en-US" altLang="ko-KR" sz="2000" dirty="0" err="1"/>
              <a:t>Peto</a:t>
            </a:r>
            <a:r>
              <a:rPr lang="en-US" altLang="ko-KR" sz="2000" dirty="0"/>
              <a:t> R. The natural history of chronic airflow </a:t>
            </a:r>
            <a:r>
              <a:rPr lang="en-US" altLang="ko-KR" sz="2000" dirty="0" smtClean="0"/>
              <a:t>obstruction. </a:t>
            </a:r>
            <a:r>
              <a:rPr lang="en-US" altLang="ko-KR" sz="2000" i="1" dirty="0" smtClean="0"/>
              <a:t>Br </a:t>
            </a:r>
            <a:r>
              <a:rPr lang="en-US" altLang="ko-KR" sz="2000" i="1" dirty="0"/>
              <a:t>Med J</a:t>
            </a:r>
            <a:r>
              <a:rPr lang="en-US" altLang="ko-KR" sz="2000" dirty="0"/>
              <a:t>. 1977;1(6077):1645–1648</a:t>
            </a:r>
            <a:r>
              <a:rPr lang="en-US" altLang="ko-KR" sz="2000" dirty="0" smtClean="0"/>
              <a:t>.</a:t>
            </a:r>
          </a:p>
          <a:p>
            <a:pPr marL="0" indent="0">
              <a:buNone/>
            </a:pPr>
            <a:r>
              <a:rPr lang="en-US" altLang="ko-KR" sz="2000" dirty="0" smtClean="0"/>
              <a:t>[2] </a:t>
            </a:r>
            <a:r>
              <a:rPr lang="en-US" altLang="ko-KR" sz="2000" dirty="0" err="1" smtClean="0"/>
              <a:t>Bridevaux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PO, </a:t>
            </a:r>
            <a:r>
              <a:rPr lang="en-US" altLang="ko-KR" sz="2000" dirty="0" err="1"/>
              <a:t>Gerbase</a:t>
            </a:r>
            <a:r>
              <a:rPr lang="en-US" altLang="ko-KR" sz="2000" dirty="0"/>
              <a:t> MW, </a:t>
            </a:r>
            <a:r>
              <a:rPr lang="en-US" altLang="ko-KR" sz="2000" dirty="0" err="1"/>
              <a:t>Probst-Hensch</a:t>
            </a:r>
            <a:r>
              <a:rPr lang="en-US" altLang="ko-KR" sz="2000" dirty="0"/>
              <a:t> NM, Schindler </a:t>
            </a:r>
            <a:r>
              <a:rPr lang="en-US" altLang="ko-KR" sz="2000" dirty="0" smtClean="0"/>
              <a:t>C, </a:t>
            </a:r>
            <a:r>
              <a:rPr lang="en-US" altLang="ko-KR" sz="2000" dirty="0" err="1" smtClean="0"/>
              <a:t>Gaspoz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JM, </a:t>
            </a:r>
            <a:r>
              <a:rPr lang="en-US" altLang="ko-KR" sz="2000" dirty="0" err="1"/>
              <a:t>Rochat</a:t>
            </a:r>
            <a:r>
              <a:rPr lang="en-US" altLang="ko-KR" sz="2000" dirty="0"/>
              <a:t> T. Long-term decline in lung function, </a:t>
            </a:r>
            <a:r>
              <a:rPr lang="en-US" altLang="ko-KR" sz="2000" dirty="0" err="1" smtClean="0"/>
              <a:t>utilisation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of </a:t>
            </a:r>
            <a:r>
              <a:rPr lang="en-US" altLang="ko-KR" sz="2000" dirty="0"/>
              <a:t>care and quality of life in modified GOLD stage 1 COPD. </a:t>
            </a:r>
            <a:r>
              <a:rPr lang="en-US" altLang="ko-KR" sz="2000" i="1" dirty="0" smtClean="0"/>
              <a:t>Thorax</a:t>
            </a:r>
            <a:r>
              <a:rPr lang="en-US" altLang="ko-KR" sz="2000" dirty="0" smtClean="0"/>
              <a:t>. 2008;63(9</a:t>
            </a:r>
            <a:r>
              <a:rPr lang="en-US" altLang="ko-KR" sz="2000" dirty="0"/>
              <a:t>):768–774</a:t>
            </a:r>
            <a:r>
              <a:rPr lang="en-US" altLang="ko-KR" sz="2000" dirty="0" smtClean="0"/>
              <a:t>.</a:t>
            </a:r>
          </a:p>
          <a:p>
            <a:pPr marL="0" indent="0">
              <a:buNone/>
            </a:pPr>
            <a:r>
              <a:rPr lang="en-US" altLang="ko-KR" sz="2000" dirty="0" smtClean="0"/>
              <a:t>[3] </a:t>
            </a:r>
            <a:r>
              <a:rPr lang="en-US" altLang="ko-KR" sz="2000" dirty="0" err="1"/>
              <a:t>Anthonisen</a:t>
            </a:r>
            <a:r>
              <a:rPr lang="en-US" altLang="ko-KR" sz="2000" dirty="0"/>
              <a:t> NR, </a:t>
            </a:r>
            <a:r>
              <a:rPr lang="en-US" altLang="ko-KR" sz="2000" dirty="0" err="1"/>
              <a:t>Connett</a:t>
            </a:r>
            <a:r>
              <a:rPr lang="en-US" altLang="ko-KR" sz="2000" dirty="0"/>
              <a:t> JE, </a:t>
            </a:r>
            <a:r>
              <a:rPr lang="en-US" altLang="ko-KR" sz="2000" dirty="0" err="1"/>
              <a:t>Kiley</a:t>
            </a:r>
            <a:r>
              <a:rPr lang="en-US" altLang="ko-KR" sz="2000" dirty="0"/>
              <a:t> JP, et al. Effects of </a:t>
            </a:r>
            <a:r>
              <a:rPr lang="en-US" altLang="ko-KR" sz="2000" dirty="0" smtClean="0"/>
              <a:t>smoking intervention </a:t>
            </a:r>
            <a:r>
              <a:rPr lang="en-US" altLang="ko-KR" sz="2000" dirty="0"/>
              <a:t>and the use of an inhaled anticholinergic </a:t>
            </a:r>
            <a:r>
              <a:rPr lang="en-US" altLang="ko-KR" sz="2000" dirty="0" err="1" smtClean="0"/>
              <a:t>broncodilator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on </a:t>
            </a:r>
            <a:r>
              <a:rPr lang="en-US" altLang="ko-KR" sz="2000" dirty="0"/>
              <a:t>the rate of decline of FEV1: the Lung Health Study. </a:t>
            </a:r>
            <a:r>
              <a:rPr lang="en-US" altLang="ko-KR" sz="2000" i="1" dirty="0" smtClean="0"/>
              <a:t>JAMA</a:t>
            </a:r>
            <a:r>
              <a:rPr lang="en-US" altLang="ko-KR" sz="2000" dirty="0" smtClean="0"/>
              <a:t>. 1994;272(19</a:t>
            </a:r>
            <a:r>
              <a:rPr lang="en-US" altLang="ko-KR" sz="2000" dirty="0"/>
              <a:t>):1497–1505</a:t>
            </a:r>
            <a:r>
              <a:rPr lang="en-US" altLang="ko-KR" sz="2000" dirty="0" smtClean="0"/>
              <a:t>.</a:t>
            </a:r>
          </a:p>
          <a:p>
            <a:pPr marL="0" indent="0">
              <a:buNone/>
            </a:pPr>
            <a:r>
              <a:rPr lang="en-US" altLang="ko-KR" sz="2000" dirty="0" smtClean="0"/>
              <a:t>[4] </a:t>
            </a:r>
            <a:r>
              <a:rPr lang="en-US" altLang="ko-KR" sz="2000" dirty="0" err="1" smtClean="0"/>
              <a:t>Anthonisen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NR, </a:t>
            </a:r>
            <a:r>
              <a:rPr lang="en-US" altLang="ko-KR" sz="2000" dirty="0" err="1"/>
              <a:t>Connett</a:t>
            </a:r>
            <a:r>
              <a:rPr lang="en-US" altLang="ko-KR" sz="2000" dirty="0"/>
              <a:t> JE, Murray RP. Smoking and lung function </a:t>
            </a:r>
            <a:r>
              <a:rPr lang="en-US" altLang="ko-KR" sz="2000" dirty="0" smtClean="0"/>
              <a:t>of Lung </a:t>
            </a:r>
            <a:r>
              <a:rPr lang="en-US" altLang="ko-KR" sz="2000" dirty="0"/>
              <a:t>Health Study participants after 11 years. </a:t>
            </a:r>
            <a:r>
              <a:rPr lang="en-US" altLang="ko-KR" sz="2000" i="1" dirty="0"/>
              <a:t>Am J </a:t>
            </a:r>
            <a:r>
              <a:rPr lang="en-US" altLang="ko-KR" sz="2000" i="1" dirty="0" err="1"/>
              <a:t>Respir</a:t>
            </a:r>
            <a:r>
              <a:rPr lang="en-US" altLang="ko-KR" sz="2000" i="1" dirty="0"/>
              <a:t> </a:t>
            </a:r>
            <a:r>
              <a:rPr lang="en-US" altLang="ko-KR" sz="2000" i="1" dirty="0" err="1"/>
              <a:t>Crit</a:t>
            </a:r>
            <a:r>
              <a:rPr lang="en-US" altLang="ko-KR" sz="2000" i="1" dirty="0"/>
              <a:t> </a:t>
            </a:r>
            <a:r>
              <a:rPr lang="en-US" altLang="ko-KR" sz="2000" i="1" dirty="0" smtClean="0"/>
              <a:t>Care Med</a:t>
            </a:r>
            <a:r>
              <a:rPr lang="en-US" altLang="ko-KR" sz="2000" dirty="0"/>
              <a:t>. 2002;166(5):</a:t>
            </a:r>
            <a:r>
              <a:rPr lang="en-US" altLang="ko-KR" sz="2000" dirty="0" smtClean="0"/>
              <a:t>675–679.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 smtClean="0"/>
              <a:t>[5] </a:t>
            </a:r>
            <a:r>
              <a:rPr lang="en-US" altLang="ko-KR" sz="2000" dirty="0"/>
              <a:t>Lung Health Study Research Group. Effect of inhaled </a:t>
            </a:r>
            <a:r>
              <a:rPr lang="en-US" altLang="ko-KR" sz="2000" dirty="0" smtClean="0"/>
              <a:t>triamcinolone on </a:t>
            </a:r>
            <a:r>
              <a:rPr lang="en-US" altLang="ko-KR" sz="2000" dirty="0"/>
              <a:t>the decline in pulmonary function in chronic obstructive </a:t>
            </a:r>
            <a:r>
              <a:rPr lang="en-US" altLang="ko-KR" sz="2000" dirty="0" smtClean="0"/>
              <a:t>pulmonary disease</a:t>
            </a:r>
            <a:r>
              <a:rPr lang="en-US" altLang="ko-KR" sz="2000" dirty="0"/>
              <a:t>. </a:t>
            </a:r>
            <a:r>
              <a:rPr lang="en-US" altLang="ko-KR" sz="2000" i="1" dirty="0"/>
              <a:t>N </a:t>
            </a:r>
            <a:r>
              <a:rPr lang="en-US" altLang="ko-KR" sz="2000" i="1" dirty="0" err="1"/>
              <a:t>Engl</a:t>
            </a:r>
            <a:r>
              <a:rPr lang="en-US" altLang="ko-KR" sz="2000" i="1" dirty="0"/>
              <a:t> J Med</a:t>
            </a:r>
            <a:r>
              <a:rPr lang="en-US" altLang="ko-KR" sz="2000" dirty="0"/>
              <a:t>. 2000;343(26):1902–1909.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72196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ko-KR" sz="2400" dirty="0" smtClean="0"/>
              <a:t>Smoking-related </a:t>
            </a:r>
            <a:r>
              <a:rPr lang="en-US" altLang="ko-KR" sz="2400" dirty="0"/>
              <a:t>lung functional </a:t>
            </a:r>
            <a:r>
              <a:rPr lang="en-US" altLang="ko-KR" sz="2400" dirty="0" smtClean="0"/>
              <a:t>damage</a:t>
            </a:r>
          </a:p>
          <a:p>
            <a:pPr lvl="1"/>
            <a:r>
              <a:rPr lang="en-US" altLang="ko-KR" sz="2400" dirty="0" smtClean="0"/>
              <a:t>Unavoidable progression of </a:t>
            </a:r>
            <a:r>
              <a:rPr lang="en-US" altLang="ko-KR" sz="2400" dirty="0"/>
              <a:t>the airflow </a:t>
            </a:r>
            <a:r>
              <a:rPr lang="en-US" altLang="ko-KR" sz="2400" dirty="0" smtClean="0"/>
              <a:t>obstruction</a:t>
            </a:r>
          </a:p>
          <a:p>
            <a:pPr lvl="1"/>
            <a:r>
              <a:rPr lang="en-US" altLang="ko-KR" sz="2400" dirty="0" smtClean="0"/>
              <a:t>Reduction </a:t>
            </a:r>
            <a:r>
              <a:rPr lang="en-US" altLang="ko-KR" sz="2400" dirty="0"/>
              <a:t>of the </a:t>
            </a:r>
            <a:r>
              <a:rPr lang="en-US" altLang="ko-KR" sz="2400" dirty="0" smtClean="0"/>
              <a:t>excessive FEV</a:t>
            </a:r>
            <a:r>
              <a:rPr lang="en-US" altLang="ko-KR" sz="2400" baseline="-25000" dirty="0" smtClean="0"/>
              <a:t>1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decline after smoking </a:t>
            </a:r>
            <a:r>
              <a:rPr lang="en-US" altLang="ko-KR" sz="2400" dirty="0" smtClean="0"/>
              <a:t>cessation</a:t>
            </a:r>
          </a:p>
          <a:p>
            <a:pPr lvl="1"/>
            <a:r>
              <a:rPr lang="en-US" altLang="ko-KR" sz="2400" dirty="0" smtClean="0"/>
              <a:t>The </a:t>
            </a:r>
            <a:r>
              <a:rPr lang="en-US" altLang="ko-KR" sz="2400" dirty="0"/>
              <a:t>rate of FEV1 </a:t>
            </a:r>
            <a:r>
              <a:rPr lang="en-US" altLang="ko-KR" sz="2400" dirty="0" smtClean="0"/>
              <a:t>decline increased </a:t>
            </a:r>
            <a:r>
              <a:rPr lang="en-US" altLang="ko-KR" sz="2400" dirty="0"/>
              <a:t>progressively with time in susceptible smokers</a:t>
            </a:r>
          </a:p>
          <a:p>
            <a:pPr lvl="1"/>
            <a:r>
              <a:rPr lang="en-US" altLang="ko-KR" sz="2400" dirty="0" smtClean="0"/>
              <a:t>Limitations</a:t>
            </a:r>
            <a:endParaRPr lang="en-US" altLang="ko-KR" sz="2000" dirty="0" smtClean="0"/>
          </a:p>
          <a:p>
            <a:pPr lvl="2"/>
            <a:r>
              <a:rPr lang="en-US" altLang="ko-KR" sz="2000" dirty="0" smtClean="0"/>
              <a:t>Age between 30 and 59 years only</a:t>
            </a:r>
          </a:p>
          <a:p>
            <a:pPr lvl="2"/>
            <a:r>
              <a:rPr lang="en-US" altLang="ko-KR" sz="2000" dirty="0" smtClean="0"/>
              <a:t>Follow-up period </a:t>
            </a:r>
            <a:r>
              <a:rPr lang="en-US" altLang="ko-KR" sz="2000" dirty="0"/>
              <a:t>was relatively </a:t>
            </a:r>
            <a:r>
              <a:rPr lang="en-US" altLang="ko-KR" sz="2000" dirty="0" smtClean="0"/>
              <a:t>short</a:t>
            </a:r>
          </a:p>
          <a:p>
            <a:pPr marL="914400" lvl="2" indent="0">
              <a:buNone/>
            </a:pPr>
            <a:r>
              <a:rPr lang="en-US" altLang="ko-KR" sz="1600" i="1" dirty="0" smtClean="0"/>
              <a:t>		Fletcher </a:t>
            </a:r>
            <a:r>
              <a:rPr lang="en-US" altLang="ko-KR" sz="1600" i="1" dirty="0"/>
              <a:t>C, </a:t>
            </a:r>
            <a:r>
              <a:rPr lang="en-US" altLang="ko-KR" sz="1600" i="1" dirty="0" err="1"/>
              <a:t>Peto</a:t>
            </a:r>
            <a:r>
              <a:rPr lang="en-US" altLang="ko-KR" sz="1600" i="1" dirty="0"/>
              <a:t> R</a:t>
            </a:r>
            <a:r>
              <a:rPr lang="en-US" altLang="ko-KR" sz="1600" i="1" dirty="0" smtClean="0"/>
              <a:t>.</a:t>
            </a:r>
            <a:r>
              <a:rPr lang="en-US" altLang="ko-KR" sz="1600" i="1" dirty="0"/>
              <a:t> Br Med J. 1977;1(6077):</a:t>
            </a:r>
            <a:r>
              <a:rPr lang="en-US" altLang="ko-KR" sz="1600" i="1" dirty="0" smtClean="0"/>
              <a:t>1645–1648</a:t>
            </a:r>
            <a:endParaRPr lang="en-US" altLang="ko-KR" sz="1600" i="1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17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ptinsdie\바탕 화면\무제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4" y="1554612"/>
            <a:ext cx="9039225" cy="508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0" y="2769004"/>
            <a:ext cx="8964488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-8359" y="3573016"/>
            <a:ext cx="8964488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555776" y="6550223"/>
            <a:ext cx="64984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i="1" dirty="0"/>
              <a:t>Claudio </a:t>
            </a:r>
            <a:r>
              <a:rPr lang="en-US" altLang="ko-KR" sz="1400" i="1" dirty="0" err="1" smtClean="0"/>
              <a:t>Tantucci</a:t>
            </a:r>
            <a:r>
              <a:rPr lang="en-US" altLang="ko-KR" sz="1400" i="1" dirty="0" smtClean="0"/>
              <a:t> et al</a:t>
            </a:r>
            <a:r>
              <a:rPr lang="en-US" altLang="ko-KR" sz="1400" i="1" dirty="0"/>
              <a:t>. International Journal of COPD 2012:7 95–99</a:t>
            </a:r>
          </a:p>
        </p:txBody>
      </p:sp>
    </p:spTree>
    <p:extLst>
      <p:ext uri="{BB962C8B-B14F-4D97-AF65-F5344CB8AC3E}">
        <p14:creationId xmlns:p14="http://schemas.microsoft.com/office/powerpoint/2010/main" val="211780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036496" cy="191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2195736" y="5733256"/>
            <a:ext cx="64807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i="1" dirty="0" err="1"/>
              <a:t>Anthonisen</a:t>
            </a:r>
            <a:r>
              <a:rPr lang="en-US" altLang="ko-KR" sz="1400" i="1" dirty="0"/>
              <a:t> </a:t>
            </a:r>
            <a:r>
              <a:rPr lang="en-US" altLang="ko-KR" sz="1400" i="1" dirty="0" smtClean="0"/>
              <a:t>NR et al. </a:t>
            </a:r>
            <a:r>
              <a:rPr lang="en-US" altLang="ko-KR" sz="1400" i="1" dirty="0"/>
              <a:t>Am J </a:t>
            </a:r>
            <a:r>
              <a:rPr lang="en-US" altLang="ko-KR" sz="1400" i="1" dirty="0" err="1"/>
              <a:t>Respir</a:t>
            </a:r>
            <a:r>
              <a:rPr lang="en-US" altLang="ko-KR" sz="1400" i="1" dirty="0"/>
              <a:t> </a:t>
            </a:r>
            <a:r>
              <a:rPr lang="en-US" altLang="ko-KR" sz="1400" i="1" dirty="0" err="1"/>
              <a:t>Crit</a:t>
            </a:r>
            <a:r>
              <a:rPr lang="en-US" altLang="ko-KR" sz="1400" i="1" dirty="0"/>
              <a:t> </a:t>
            </a:r>
            <a:r>
              <a:rPr lang="en-US" altLang="ko-KR" sz="1400" i="1" dirty="0" smtClean="0"/>
              <a:t>Care Med</a:t>
            </a:r>
            <a:r>
              <a:rPr lang="en-US" altLang="ko-KR" sz="1400" i="1" dirty="0"/>
              <a:t>. 2002;166(5):675–679.</a:t>
            </a:r>
            <a:endParaRPr lang="ko-KR" alt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18153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Original </a:t>
            </a:r>
            <a:r>
              <a:rPr lang="en-US" altLang="ko-KR" sz="2800" dirty="0"/>
              <a:t>Lung Health Study (LHS 1</a:t>
            </a:r>
            <a:r>
              <a:rPr lang="en-US" altLang="ko-KR" sz="2800" dirty="0" smtClean="0"/>
              <a:t>)</a:t>
            </a:r>
          </a:p>
          <a:p>
            <a:pPr lvl="1"/>
            <a:r>
              <a:rPr lang="en-US" altLang="ko-KR" sz="2400" dirty="0" smtClean="0"/>
              <a:t>Randomized </a:t>
            </a:r>
            <a:r>
              <a:rPr lang="en-US" altLang="ko-KR" sz="2400" dirty="0"/>
              <a:t>clinical trial of </a:t>
            </a:r>
            <a:r>
              <a:rPr lang="en-US" altLang="ko-KR" sz="2400" u="sng" dirty="0"/>
              <a:t>smoking cessation</a:t>
            </a:r>
            <a:r>
              <a:rPr lang="en-US" altLang="ko-KR" sz="2400" dirty="0"/>
              <a:t> and regular </a:t>
            </a:r>
            <a:r>
              <a:rPr lang="en-US" altLang="ko-KR" sz="2400" dirty="0" smtClean="0"/>
              <a:t>administration </a:t>
            </a:r>
            <a:r>
              <a:rPr lang="en-US" altLang="ko-KR" sz="2400" dirty="0"/>
              <a:t>of an </a:t>
            </a:r>
            <a:r>
              <a:rPr lang="en-US" altLang="ko-KR" sz="2400" u="sng" dirty="0"/>
              <a:t>inhaled </a:t>
            </a:r>
            <a:r>
              <a:rPr lang="en-US" altLang="ko-KR" sz="2400" u="sng" dirty="0" smtClean="0"/>
              <a:t>bronchodilator (ipratropium bromide)</a:t>
            </a:r>
          </a:p>
          <a:p>
            <a:pPr lvl="1"/>
            <a:r>
              <a:rPr lang="en-US" altLang="ko-KR" sz="2400" dirty="0" smtClean="0"/>
              <a:t>In 5,887 middle-aged smokers(35-60yrs) who had </a:t>
            </a:r>
            <a:r>
              <a:rPr lang="en-US" altLang="ko-KR" sz="2400" dirty="0"/>
              <a:t>airway </a:t>
            </a:r>
            <a:r>
              <a:rPr lang="en-US" altLang="ko-KR" sz="2400" dirty="0" smtClean="0"/>
              <a:t>obstruction</a:t>
            </a:r>
          </a:p>
          <a:p>
            <a:pPr lvl="1"/>
            <a:r>
              <a:rPr lang="en-US" altLang="ko-KR" sz="2400" dirty="0" smtClean="0"/>
              <a:t>5-year follow up</a:t>
            </a:r>
          </a:p>
          <a:p>
            <a:pPr lvl="1"/>
            <a:r>
              <a:rPr lang="en-US" altLang="ko-KR" sz="2400" dirty="0" smtClean="0"/>
              <a:t>Analysis showed </a:t>
            </a:r>
            <a:r>
              <a:rPr lang="en-US" altLang="ko-KR" sz="2400" dirty="0"/>
              <a:t>that </a:t>
            </a:r>
            <a:r>
              <a:rPr lang="en-US" altLang="ko-KR" sz="2400" u="sng" dirty="0" smtClean="0"/>
              <a:t>smoking </a:t>
            </a:r>
            <a:r>
              <a:rPr lang="en-US" altLang="ko-KR" sz="2400" u="sng" dirty="0"/>
              <a:t>cessation</a:t>
            </a:r>
            <a:r>
              <a:rPr lang="en-US" altLang="ko-KR" sz="2400" dirty="0"/>
              <a:t> reduced the rate of decline of lung </a:t>
            </a:r>
            <a:r>
              <a:rPr lang="en-US" altLang="ko-KR" sz="2400" dirty="0" smtClean="0"/>
              <a:t>function </a:t>
            </a:r>
            <a:r>
              <a:rPr lang="en-US" altLang="ko-KR" sz="2400" dirty="0"/>
              <a:t>whereas inhaled bronchodilator did not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0716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Background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Lung Health Study 3</a:t>
            </a:r>
          </a:p>
          <a:p>
            <a:pPr lvl="1"/>
            <a:r>
              <a:rPr lang="en-US" altLang="ko-KR" sz="2400" dirty="0" smtClean="0"/>
              <a:t>Extension </a:t>
            </a:r>
            <a:r>
              <a:rPr lang="en-US" altLang="ko-KR" sz="2400" dirty="0"/>
              <a:t>of LHS </a:t>
            </a:r>
            <a:r>
              <a:rPr lang="en-US" altLang="ko-KR" sz="2400" dirty="0" smtClean="0"/>
              <a:t>1</a:t>
            </a:r>
          </a:p>
          <a:p>
            <a:pPr lvl="1"/>
            <a:r>
              <a:rPr lang="en-US" altLang="ko-KR" sz="2400" dirty="0" smtClean="0"/>
              <a:t>Reassessment </a:t>
            </a:r>
            <a:r>
              <a:rPr lang="en-US" altLang="ko-KR" sz="2400" dirty="0"/>
              <a:t>11 </a:t>
            </a:r>
            <a:r>
              <a:rPr lang="en-US" altLang="ko-KR" sz="2400" dirty="0" smtClean="0"/>
              <a:t>years </a:t>
            </a:r>
            <a:r>
              <a:rPr lang="en-US" altLang="ko-KR" sz="2400" dirty="0"/>
              <a:t>after their </a:t>
            </a:r>
            <a:r>
              <a:rPr lang="en-US" altLang="ko-KR" sz="2400" dirty="0" smtClean="0"/>
              <a:t>enrollment</a:t>
            </a:r>
          </a:p>
          <a:p>
            <a:pPr lvl="1"/>
            <a:r>
              <a:rPr lang="en-US" altLang="ko-KR" sz="2400" dirty="0" smtClean="0"/>
              <a:t>Objectives</a:t>
            </a:r>
          </a:p>
          <a:p>
            <a:pPr lvl="2"/>
            <a:r>
              <a:rPr lang="en-US" altLang="ko-KR" sz="2000" dirty="0" smtClean="0"/>
              <a:t>To </a:t>
            </a:r>
            <a:r>
              <a:rPr lang="en-US" altLang="ko-KR" sz="2000" dirty="0"/>
              <a:t>ascertain whether differences in </a:t>
            </a:r>
            <a:r>
              <a:rPr lang="en-US" altLang="ko-KR" sz="2000" u="sng" dirty="0" smtClean="0"/>
              <a:t>lung </a:t>
            </a:r>
            <a:r>
              <a:rPr lang="en-US" altLang="ko-KR" sz="2000" u="sng" dirty="0"/>
              <a:t>function</a:t>
            </a:r>
            <a:r>
              <a:rPr lang="en-US" altLang="ko-KR" sz="2000" dirty="0"/>
              <a:t> between randomly assigned treatment </a:t>
            </a:r>
            <a:r>
              <a:rPr lang="en-US" altLang="ko-KR" sz="2000" dirty="0" smtClean="0"/>
              <a:t>groups</a:t>
            </a:r>
          </a:p>
          <a:p>
            <a:pPr lvl="2"/>
            <a:r>
              <a:rPr lang="en-US" altLang="ko-KR" sz="2000" dirty="0" smtClean="0"/>
              <a:t>To </a:t>
            </a:r>
            <a:r>
              <a:rPr lang="en-US" altLang="ko-KR" sz="2000" dirty="0"/>
              <a:t>determine whether </a:t>
            </a:r>
            <a:r>
              <a:rPr lang="en-US" altLang="ko-KR" sz="2000" dirty="0" smtClean="0"/>
              <a:t>the </a:t>
            </a:r>
            <a:r>
              <a:rPr lang="en-US" altLang="ko-KR" sz="2000" dirty="0"/>
              <a:t>profound impact of </a:t>
            </a:r>
            <a:r>
              <a:rPr lang="en-US" altLang="ko-KR" sz="2000" u="sng" dirty="0"/>
              <a:t>smoking cessation</a:t>
            </a:r>
            <a:r>
              <a:rPr lang="en-US" altLang="ko-KR" sz="2000" dirty="0"/>
              <a:t> on </a:t>
            </a:r>
            <a:r>
              <a:rPr lang="en-US" altLang="ko-KR" sz="2000" u="sng" dirty="0"/>
              <a:t>lung function </a:t>
            </a:r>
            <a:r>
              <a:rPr lang="en-US" altLang="ko-KR" sz="2000" u="sng" dirty="0" smtClean="0"/>
              <a:t>de</a:t>
            </a:r>
            <a:r>
              <a:rPr lang="en-US" altLang="ko-KR" sz="2000" u="sng" dirty="0"/>
              <a:t>cline</a:t>
            </a:r>
            <a:r>
              <a:rPr lang="en-US" altLang="ko-KR" sz="2000" dirty="0"/>
              <a:t> noted in LHS 1 persisted or increased</a:t>
            </a:r>
            <a:r>
              <a:rPr lang="en-US" altLang="ko-KR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743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/>
              <a:t>All LHS 1 </a:t>
            </a:r>
            <a:r>
              <a:rPr lang="en-US" altLang="ko-KR" sz="2800" dirty="0" smtClean="0"/>
              <a:t>participants were </a:t>
            </a:r>
            <a:r>
              <a:rPr lang="en-US" altLang="ko-KR" sz="2800" dirty="0"/>
              <a:t>deemed eligible for LHS </a:t>
            </a:r>
            <a:r>
              <a:rPr lang="en-US" altLang="ko-KR" sz="2800" dirty="0" smtClean="0"/>
              <a:t>3</a:t>
            </a:r>
          </a:p>
          <a:p>
            <a:pPr lvl="1"/>
            <a:r>
              <a:rPr lang="en-US" altLang="ko-KR" sz="2400" dirty="0" smtClean="0"/>
              <a:t>Healthy </a:t>
            </a:r>
            <a:r>
              <a:rPr lang="en-US" altLang="ko-KR" sz="2400" dirty="0"/>
              <a:t>smokers, aged </a:t>
            </a:r>
            <a:r>
              <a:rPr lang="en-US" altLang="ko-KR" sz="2400" dirty="0" smtClean="0"/>
              <a:t>35 to </a:t>
            </a:r>
            <a:r>
              <a:rPr lang="en-US" altLang="ko-KR" sz="2400" dirty="0"/>
              <a:t>60 </a:t>
            </a:r>
            <a:r>
              <a:rPr lang="en-US" altLang="ko-KR" sz="2400" dirty="0" smtClean="0"/>
              <a:t>years</a:t>
            </a:r>
            <a:r>
              <a:rPr lang="en-US" altLang="ko-KR" sz="2400" dirty="0"/>
              <a:t>, presence </a:t>
            </a:r>
            <a:r>
              <a:rPr lang="en-US" altLang="ko-KR" sz="2400" dirty="0" smtClean="0"/>
              <a:t>of airway </a:t>
            </a:r>
            <a:r>
              <a:rPr lang="en-US" altLang="ko-KR" sz="2400" dirty="0"/>
              <a:t>obstruction</a:t>
            </a:r>
            <a:endParaRPr lang="en-US" altLang="ko-KR" sz="2400" dirty="0" smtClean="0"/>
          </a:p>
          <a:p>
            <a:pPr lvl="1"/>
            <a:r>
              <a:rPr lang="en-US" altLang="ko-KR" sz="2400" dirty="0" smtClean="0"/>
              <a:t>Asked </a:t>
            </a:r>
            <a:r>
              <a:rPr lang="en-US" altLang="ko-KR" sz="2400" dirty="0"/>
              <a:t>to return for spirometry and to </a:t>
            </a:r>
            <a:r>
              <a:rPr lang="en-US" altLang="ko-KR" sz="2400" dirty="0" smtClean="0"/>
              <a:t>answer </a:t>
            </a:r>
            <a:r>
              <a:rPr lang="en-US" altLang="ko-KR" sz="2400" dirty="0"/>
              <a:t>smoking </a:t>
            </a:r>
            <a:r>
              <a:rPr lang="en-US" altLang="ko-KR" sz="2400" dirty="0" smtClean="0"/>
              <a:t>questionnaires</a:t>
            </a:r>
          </a:p>
          <a:p>
            <a:pPr lvl="1"/>
            <a:endParaRPr lang="en-US" altLang="ko-KR" sz="2400" dirty="0"/>
          </a:p>
          <a:p>
            <a:r>
              <a:rPr lang="en-US" altLang="ko-KR" sz="2800" dirty="0" smtClean="0"/>
              <a:t>Detailed </a:t>
            </a:r>
            <a:r>
              <a:rPr lang="en-US" altLang="ko-KR" sz="2800" dirty="0"/>
              <a:t>smoking </a:t>
            </a:r>
            <a:r>
              <a:rPr lang="en-US" altLang="ko-KR" sz="2800" dirty="0" smtClean="0"/>
              <a:t>history, </a:t>
            </a:r>
            <a:r>
              <a:rPr lang="en-US" altLang="ko-KR" sz="2800" dirty="0"/>
              <a:t>smoking </a:t>
            </a:r>
            <a:r>
              <a:rPr lang="en-US" altLang="ko-KR" sz="2800" dirty="0" smtClean="0"/>
              <a:t>status, </a:t>
            </a:r>
            <a:r>
              <a:rPr lang="en-US" altLang="ko-KR" sz="2800" dirty="0" err="1" smtClean="0"/>
              <a:t>spirometry</a:t>
            </a:r>
            <a:endParaRPr lang="en-US" altLang="ko-KR" sz="2800" dirty="0" smtClean="0"/>
          </a:p>
          <a:p>
            <a:pPr lvl="1"/>
            <a:endParaRPr lang="en-US" altLang="ko-KR" sz="2400" dirty="0" smtClean="0"/>
          </a:p>
          <a:p>
            <a:endParaRPr lang="en-US" altLang="ko-KR" sz="2800" dirty="0"/>
          </a:p>
          <a:p>
            <a:endParaRPr lang="en-US" altLang="ko-KR" sz="2800" dirty="0" smtClean="0"/>
          </a:p>
        </p:txBody>
      </p:sp>
    </p:spTree>
    <p:extLst>
      <p:ext uri="{BB962C8B-B14F-4D97-AF65-F5344CB8AC3E}">
        <p14:creationId xmlns:p14="http://schemas.microsoft.com/office/powerpoint/2010/main" val="232773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sz="2800" dirty="0" smtClean="0"/>
              <a:t>Analysis groups</a:t>
            </a:r>
          </a:p>
          <a:p>
            <a:pPr lvl="1"/>
            <a:r>
              <a:rPr lang="en-US" altLang="ko-KR" sz="2400" dirty="0" smtClean="0"/>
              <a:t>Usual </a:t>
            </a:r>
            <a:r>
              <a:rPr lang="en-US" altLang="ko-KR" sz="2400" dirty="0"/>
              <a:t>care </a:t>
            </a:r>
            <a:r>
              <a:rPr lang="en-US" altLang="ko-KR" sz="2400" dirty="0" smtClean="0"/>
              <a:t>(</a:t>
            </a:r>
            <a:r>
              <a:rPr lang="en-US" altLang="ko-KR" sz="2400" dirty="0"/>
              <a:t>UC) </a:t>
            </a:r>
            <a:r>
              <a:rPr lang="en-US" altLang="ko-KR" sz="2400" dirty="0" smtClean="0"/>
              <a:t>and </a:t>
            </a:r>
            <a:r>
              <a:rPr lang="en-US" altLang="ko-KR" sz="2400" dirty="0"/>
              <a:t>smoking intervention (SI</a:t>
            </a:r>
            <a:r>
              <a:rPr lang="en-US" altLang="ko-KR" sz="2400" dirty="0" smtClean="0"/>
              <a:t>)</a:t>
            </a:r>
          </a:p>
          <a:p>
            <a:pPr lvl="2"/>
            <a:r>
              <a:rPr lang="en-US" altLang="ko-KR" sz="2000" dirty="0" smtClean="0"/>
              <a:t>Usual care</a:t>
            </a:r>
          </a:p>
          <a:p>
            <a:pPr lvl="3"/>
            <a:r>
              <a:rPr lang="en-US" altLang="ko-KR" sz="1600" dirty="0" smtClean="0"/>
              <a:t>No intervention</a:t>
            </a:r>
          </a:p>
          <a:p>
            <a:pPr lvl="2"/>
            <a:r>
              <a:rPr lang="en-US" altLang="ko-KR" sz="2000" dirty="0" smtClean="0"/>
              <a:t>Smoking intervention</a:t>
            </a:r>
          </a:p>
          <a:p>
            <a:pPr lvl="3"/>
            <a:r>
              <a:rPr lang="en-US" altLang="ko-KR" sz="1600" dirty="0" smtClean="0"/>
              <a:t>Smoking cessation program</a:t>
            </a:r>
          </a:p>
          <a:p>
            <a:pPr lvl="1"/>
            <a:r>
              <a:rPr lang="en-US" altLang="ko-KR" sz="2400" dirty="0" smtClean="0"/>
              <a:t>Sustained quitters (SQs</a:t>
            </a:r>
            <a:r>
              <a:rPr lang="en-US" altLang="ko-KR" sz="2400" dirty="0"/>
              <a:t>), Continuing </a:t>
            </a:r>
            <a:r>
              <a:rPr lang="en-US" altLang="ko-KR" sz="2400" dirty="0" smtClean="0"/>
              <a:t>smokers (CSs) and Intermittent </a:t>
            </a:r>
            <a:r>
              <a:rPr lang="en-US" altLang="ko-KR" sz="2400" dirty="0"/>
              <a:t>quitters (IQs</a:t>
            </a:r>
            <a:r>
              <a:rPr lang="en-US" altLang="ko-KR" sz="2400" dirty="0" smtClean="0"/>
              <a:t>)</a:t>
            </a:r>
          </a:p>
          <a:p>
            <a:pPr lvl="2"/>
            <a:r>
              <a:rPr lang="en-US" altLang="ko-KR" sz="2000" dirty="0"/>
              <a:t>Sustained </a:t>
            </a:r>
            <a:r>
              <a:rPr lang="en-US" altLang="ko-KR" sz="2000" dirty="0" smtClean="0"/>
              <a:t>quitters</a:t>
            </a:r>
          </a:p>
          <a:p>
            <a:pPr lvl="3"/>
            <a:r>
              <a:rPr lang="en-US" altLang="ko-KR" sz="1600" dirty="0" smtClean="0"/>
              <a:t>Ex-smokers at each of the follow-up visits </a:t>
            </a:r>
          </a:p>
          <a:p>
            <a:pPr lvl="2"/>
            <a:r>
              <a:rPr lang="en-US" altLang="ko-KR" sz="2000" dirty="0" smtClean="0"/>
              <a:t>Continuing smokers </a:t>
            </a:r>
          </a:p>
          <a:p>
            <a:pPr lvl="3"/>
            <a:r>
              <a:rPr lang="en-US" altLang="ko-KR" sz="1600" dirty="0" smtClean="0"/>
              <a:t>Reported smoking at all scheduled follow-up visits</a:t>
            </a:r>
          </a:p>
          <a:p>
            <a:pPr lvl="2"/>
            <a:r>
              <a:rPr lang="en-US" altLang="ko-KR" sz="2000" dirty="0"/>
              <a:t>Intermittent </a:t>
            </a:r>
            <a:r>
              <a:rPr lang="en-US" altLang="ko-KR" sz="2000" dirty="0" smtClean="0"/>
              <a:t>quitters</a:t>
            </a:r>
          </a:p>
          <a:p>
            <a:pPr lvl="3"/>
            <a:r>
              <a:rPr lang="en-US" altLang="ko-KR" sz="1600" dirty="0" smtClean="0"/>
              <a:t>Smoking </a:t>
            </a:r>
            <a:r>
              <a:rPr lang="en-US" altLang="ko-KR" sz="1600" dirty="0"/>
              <a:t>at some but not all of </a:t>
            </a:r>
            <a:r>
              <a:rPr lang="en-US" altLang="ko-KR" sz="1600" dirty="0" smtClean="0"/>
              <a:t>their </a:t>
            </a:r>
            <a:r>
              <a:rPr lang="en-US" altLang="ko-KR" sz="1600" dirty="0"/>
              <a:t>visits</a:t>
            </a:r>
            <a:endParaRPr lang="en-US" altLang="ko-KR" sz="1600" dirty="0" smtClean="0"/>
          </a:p>
          <a:p>
            <a:pPr lvl="2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22741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onse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yonsei</Template>
  <TotalTime>5403</TotalTime>
  <Words>1505</Words>
  <Application>Microsoft Office PowerPoint</Application>
  <PresentationFormat>화면 슬라이드 쇼(4:3)</PresentationFormat>
  <Paragraphs>187</Paragraphs>
  <Slides>30</Slides>
  <Notes>12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1" baseType="lpstr">
      <vt:lpstr>yonsei</vt:lpstr>
      <vt:lpstr>PowerPoint 프레젠테이션</vt:lpstr>
      <vt:lpstr>Introduction</vt:lpstr>
      <vt:lpstr>Introduction</vt:lpstr>
      <vt:lpstr>Introduction</vt:lpstr>
      <vt:lpstr>PowerPoint 프레젠테이션</vt:lpstr>
      <vt:lpstr>Background</vt:lpstr>
      <vt:lpstr>Background</vt:lpstr>
      <vt:lpstr>Methods</vt:lpstr>
      <vt:lpstr>Methods</vt:lpstr>
      <vt:lpstr>Methods</vt:lpstr>
      <vt:lpstr>Results</vt:lpstr>
      <vt:lpstr>PowerPoint 프레젠테이션</vt:lpstr>
      <vt:lpstr>PowerPoint 프레젠테이션</vt:lpstr>
      <vt:lpstr>Results</vt:lpstr>
      <vt:lpstr>Discussion &amp; Summary</vt:lpstr>
      <vt:lpstr>PowerPoint 프레젠테이션</vt:lpstr>
      <vt:lpstr>Background</vt:lpstr>
      <vt:lpstr>Methods</vt:lpstr>
      <vt:lpstr>Methods</vt:lpstr>
      <vt:lpstr>Methods</vt:lpstr>
      <vt:lpstr>Results</vt:lpstr>
      <vt:lpstr>Results</vt:lpstr>
      <vt:lpstr>PowerPoint 프레젠테이션</vt:lpstr>
      <vt:lpstr>PowerPoint 프레젠테이션</vt:lpstr>
      <vt:lpstr>PowerPoint 프레젠테이션</vt:lpstr>
      <vt:lpstr>Discussion &amp; Summary</vt:lpstr>
      <vt:lpstr>Discussion &amp; Summary</vt:lpstr>
      <vt:lpstr>Study plan</vt:lpstr>
      <vt:lpstr>Reference</vt:lpstr>
      <vt:lpstr>PowerPoint 프레젠테이션</vt:lpstr>
    </vt:vector>
  </TitlesOfParts>
  <Company>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임아영</cp:lastModifiedBy>
  <cp:revision>400</cp:revision>
  <dcterms:created xsi:type="dcterms:W3CDTF">2010-08-12T13:33:42Z</dcterms:created>
  <dcterms:modified xsi:type="dcterms:W3CDTF">2015-04-13T21:01:22Z</dcterms:modified>
</cp:coreProperties>
</file>