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0"/>
  </p:notesMasterIdLst>
  <p:sldIdLst>
    <p:sldId id="256" r:id="rId2"/>
    <p:sldId id="258" r:id="rId3"/>
    <p:sldId id="298" r:id="rId4"/>
    <p:sldId id="274" r:id="rId5"/>
    <p:sldId id="299" r:id="rId6"/>
    <p:sldId id="257" r:id="rId7"/>
    <p:sldId id="263" r:id="rId8"/>
    <p:sldId id="262" r:id="rId9"/>
    <p:sldId id="266" r:id="rId10"/>
    <p:sldId id="259" r:id="rId11"/>
    <p:sldId id="260" r:id="rId12"/>
    <p:sldId id="261" r:id="rId13"/>
    <p:sldId id="264" r:id="rId14"/>
    <p:sldId id="272" r:id="rId15"/>
    <p:sldId id="267" r:id="rId16"/>
    <p:sldId id="276" r:id="rId17"/>
    <p:sldId id="279" r:id="rId18"/>
    <p:sldId id="275" r:id="rId19"/>
    <p:sldId id="286" r:id="rId20"/>
    <p:sldId id="297" r:id="rId21"/>
    <p:sldId id="289" r:id="rId22"/>
    <p:sldId id="294" r:id="rId23"/>
    <p:sldId id="296" r:id="rId24"/>
    <p:sldId id="295" r:id="rId25"/>
    <p:sldId id="288" r:id="rId26"/>
    <p:sldId id="284" r:id="rId27"/>
    <p:sldId id="265" r:id="rId28"/>
    <p:sldId id="273" r:id="rId29"/>
    <p:sldId id="269" r:id="rId30"/>
    <p:sldId id="271" r:id="rId31"/>
    <p:sldId id="278" r:id="rId32"/>
    <p:sldId id="280" r:id="rId33"/>
    <p:sldId id="277" r:id="rId34"/>
    <p:sldId id="291" r:id="rId35"/>
    <p:sldId id="292" r:id="rId36"/>
    <p:sldId id="285" r:id="rId37"/>
    <p:sldId id="293" r:id="rId38"/>
    <p:sldId id="290" r:id="rId39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29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79"/>
    <p:restoredTop sz="94690"/>
  </p:normalViewPr>
  <p:slideViewPr>
    <p:cSldViewPr snapToGrid="0" snapToObjects="1" showGuides="1">
      <p:cViewPr varScale="1">
        <p:scale>
          <a:sx n="186" d="100"/>
          <a:sy n="186" d="100"/>
        </p:scale>
        <p:origin x="472" y="192"/>
      </p:cViewPr>
      <p:guideLst>
        <p:guide orient="horz" pos="2137"/>
        <p:guide pos="290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648A18-14DA-5846-A217-8C443AC32B0C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kumimoji="1" lang="ko-KR" altLang="en-US"/>
              <a:t>마스터 텍스트 스타일 편집
둘째 수준
셋째 수준
넷째 수준
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9E9DD-4668-B149-B87C-18BD4C67E70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6671966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9E9DD-4668-B149-B87C-18BD4C67E70E}" type="slidenum">
              <a:rPr kumimoji="1" lang="ko-KR" altLang="en-US" smtClean="0"/>
              <a:t>12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1794957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09E9DD-4668-B149-B87C-18BD4C67E70E}" type="slidenum">
              <a:rPr kumimoji="1" lang="ko-KR" altLang="en-US" smtClean="0"/>
              <a:t>37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7485801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209E9DD-4668-B149-B87C-18BD4C67E70E}" type="slidenum">
              <a:rPr kumimoji="1" lang="ko-KR" altLang="en-US" smtClean="0"/>
              <a:t>38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3959334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81776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7366032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6152187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977667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290679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3990584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1748070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1636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826414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419352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87971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
둘째 수준
셋째 수준
넷째 수준
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36AA9-C60E-BA4F-9B9E-8FB62B4B539D}" type="datetimeFigureOut">
              <a:rPr kumimoji="1" lang="ko-KR" altLang="en-US" smtClean="0"/>
              <a:t>2018. 9. 12.</a:t>
            </a:fld>
            <a:endParaRPr kumimoji="1"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1B1DC-8BE6-8445-9D8F-667056A901AE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1544501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4BD3845-4EC6-1643-B7FB-BCD3D455D5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kumimoji="1" lang="en-US" altLang="ko-KR" b="1" dirty="0">
                <a:latin typeface="+mn-lt"/>
              </a:rPr>
              <a:t>Research Meeting</a:t>
            </a:r>
            <a:endParaRPr kumimoji="1" lang="ko-KR" altLang="en-US" b="1" dirty="0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8E802A06-4DA5-F444-8593-84376508AB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5202238"/>
            <a:ext cx="6858000" cy="1655762"/>
          </a:xfrm>
        </p:spPr>
        <p:txBody>
          <a:bodyPr/>
          <a:lstStyle/>
          <a:p>
            <a:r>
              <a:rPr kumimoji="1" lang="en-US" altLang="ko-KR" dirty="0"/>
              <a:t>M.D. Sung</a:t>
            </a:r>
          </a:p>
          <a:p>
            <a:endParaRPr kumimoji="1" lang="ko-KR" alt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736869-2B1A-3948-AD10-23A09DA20BBE}"/>
              </a:ext>
            </a:extLst>
          </p:cNvPr>
          <p:cNvSpPr txBox="1"/>
          <p:nvPr/>
        </p:nvSpPr>
        <p:spPr>
          <a:xfrm>
            <a:off x="1213184" y="3512964"/>
            <a:ext cx="6717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ko-KR" sz="2800" dirty="0" err="1"/>
              <a:t>Mortaility</a:t>
            </a:r>
            <a:r>
              <a:rPr kumimoji="1" lang="en-US" altLang="ko-KR" sz="2800" dirty="0"/>
              <a:t> and Sepsis prediction Model</a:t>
            </a:r>
            <a:endParaRPr kumimoji="1" lang="ko-KR" altLang="en-US" sz="2800" dirty="0"/>
          </a:p>
        </p:txBody>
      </p:sp>
    </p:spTree>
    <p:extLst>
      <p:ext uri="{BB962C8B-B14F-4D97-AF65-F5344CB8AC3E}">
        <p14:creationId xmlns:p14="http://schemas.microsoft.com/office/powerpoint/2010/main" val="37599018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E6745B74-35E7-4247-BC8A-8A89DE17BB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250" y="1435434"/>
            <a:ext cx="8699500" cy="52705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6428F37-534D-454C-B4F7-39F577113094}"/>
              </a:ext>
            </a:extLst>
          </p:cNvPr>
          <p:cNvSpPr txBox="1"/>
          <p:nvPr/>
        </p:nvSpPr>
        <p:spPr>
          <a:xfrm>
            <a:off x="2536346" y="433137"/>
            <a:ext cx="41548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3200" b="1" dirty="0"/>
              <a:t>Rapid Response System</a:t>
            </a:r>
            <a:endParaRPr kumimoji="1" lang="ko-KR" altLang="en-US" sz="3200" b="1" dirty="0"/>
          </a:p>
        </p:txBody>
      </p:sp>
      <p:sp>
        <p:nvSpPr>
          <p:cNvPr id="6" name="모서리가 둥근 직사각형 5">
            <a:extLst>
              <a:ext uri="{FF2B5EF4-FFF2-40B4-BE49-F238E27FC236}">
                <a16:creationId xmlns:a16="http://schemas.microsoft.com/office/drawing/2014/main" id="{A2BFBA77-6FA5-E246-BBA1-A199269625B2}"/>
              </a:ext>
            </a:extLst>
          </p:cNvPr>
          <p:cNvSpPr/>
          <p:nvPr/>
        </p:nvSpPr>
        <p:spPr>
          <a:xfrm>
            <a:off x="222250" y="5486400"/>
            <a:ext cx="4349750" cy="1219534"/>
          </a:xfrm>
          <a:prstGeom prst="round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7" name="모서리가 둥근 직사각형 6">
            <a:extLst>
              <a:ext uri="{FF2B5EF4-FFF2-40B4-BE49-F238E27FC236}">
                <a16:creationId xmlns:a16="http://schemas.microsoft.com/office/drawing/2014/main" id="{93A02D94-27C1-DE42-BD20-539B55EDBA81}"/>
              </a:ext>
            </a:extLst>
          </p:cNvPr>
          <p:cNvSpPr/>
          <p:nvPr/>
        </p:nvSpPr>
        <p:spPr>
          <a:xfrm>
            <a:off x="199855" y="3015915"/>
            <a:ext cx="1901661" cy="834189"/>
          </a:xfrm>
          <a:prstGeom prst="round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7324679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9E631D5-BEE5-0846-97A5-1BE4BE7E9A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0020"/>
            <a:ext cx="9144000" cy="653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3652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내용 개체 틀 4">
            <a:extLst>
              <a:ext uri="{FF2B5EF4-FFF2-40B4-BE49-F238E27FC236}">
                <a16:creationId xmlns:a16="http://schemas.microsoft.com/office/drawing/2014/main" id="{0B890BA4-9DC1-A145-8D36-1CA552BF87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9724"/>
          <a:stretch/>
        </p:blipFill>
        <p:spPr>
          <a:xfrm>
            <a:off x="2457425" y="0"/>
            <a:ext cx="4302176" cy="6907997"/>
          </a:xfrm>
        </p:spPr>
      </p:pic>
    </p:spTree>
    <p:extLst>
      <p:ext uri="{BB962C8B-B14F-4D97-AF65-F5344CB8AC3E}">
        <p14:creationId xmlns:p14="http://schemas.microsoft.com/office/powerpoint/2010/main" val="29646892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C7B69F6-3BD5-7344-9EF0-BD87810D8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4052"/>
            <a:ext cx="9144000" cy="2409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5092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그림 2">
            <a:extLst>
              <a:ext uri="{FF2B5EF4-FFF2-40B4-BE49-F238E27FC236}">
                <a16:creationId xmlns:a16="http://schemas.microsoft.com/office/drawing/2014/main" id="{E024CA13-04ED-7D43-832B-761E4DE5A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1417"/>
            <a:ext cx="9144000" cy="4095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3842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>
            <a:extLst>
              <a:ext uri="{FF2B5EF4-FFF2-40B4-BE49-F238E27FC236}">
                <a16:creationId xmlns:a16="http://schemas.microsoft.com/office/drawing/2014/main" id="{237A8594-CB11-EC41-88F0-6DCA182465B5}"/>
              </a:ext>
            </a:extLst>
          </p:cNvPr>
          <p:cNvSpPr/>
          <p:nvPr/>
        </p:nvSpPr>
        <p:spPr>
          <a:xfrm>
            <a:off x="481263" y="1459832"/>
            <a:ext cx="3898231" cy="123524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6000" dirty="0">
                <a:solidFill>
                  <a:schemeClr val="tx1"/>
                </a:solidFill>
              </a:rPr>
              <a:t>ICU</a:t>
            </a:r>
            <a:endParaRPr kumimoji="1" lang="ko-KR" altLang="en-US" sz="6000" dirty="0">
              <a:solidFill>
                <a:schemeClr val="tx1"/>
              </a:solidFill>
            </a:endParaRPr>
          </a:p>
        </p:txBody>
      </p:sp>
      <p:sp>
        <p:nvSpPr>
          <p:cNvPr id="5" name="모서리가 둥근 직사각형 4">
            <a:extLst>
              <a:ext uri="{FF2B5EF4-FFF2-40B4-BE49-F238E27FC236}">
                <a16:creationId xmlns:a16="http://schemas.microsoft.com/office/drawing/2014/main" id="{2B46B6C1-AC53-9F4A-BB76-BA83BBED21CB}"/>
              </a:ext>
            </a:extLst>
          </p:cNvPr>
          <p:cNvSpPr/>
          <p:nvPr/>
        </p:nvSpPr>
        <p:spPr>
          <a:xfrm>
            <a:off x="4772527" y="1459832"/>
            <a:ext cx="3898231" cy="1235242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6000" dirty="0">
                <a:solidFill>
                  <a:schemeClr val="tx1"/>
                </a:solidFill>
              </a:rPr>
              <a:t>WARD</a:t>
            </a:r>
            <a:endParaRPr kumimoji="1" lang="ko-KR" altLang="en-US" sz="6000" dirty="0">
              <a:solidFill>
                <a:schemeClr val="tx1"/>
              </a:solidFill>
            </a:endParaRPr>
          </a:p>
        </p:txBody>
      </p:sp>
      <p:sp>
        <p:nvSpPr>
          <p:cNvPr id="6" name="모서리가 둥근 직사각형 5">
            <a:extLst>
              <a:ext uri="{FF2B5EF4-FFF2-40B4-BE49-F238E27FC236}">
                <a16:creationId xmlns:a16="http://schemas.microsoft.com/office/drawing/2014/main" id="{A1DE3A8E-7B17-D343-A178-E7B97441938F}"/>
              </a:ext>
            </a:extLst>
          </p:cNvPr>
          <p:cNvSpPr/>
          <p:nvPr/>
        </p:nvSpPr>
        <p:spPr>
          <a:xfrm>
            <a:off x="481263" y="3007895"/>
            <a:ext cx="3898231" cy="123524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4800" dirty="0">
                <a:solidFill>
                  <a:schemeClr val="tx1"/>
                </a:solidFill>
              </a:rPr>
              <a:t>Mortality</a:t>
            </a:r>
            <a:endParaRPr kumimoji="1" lang="ko-KR" altLang="en-US" sz="4800" dirty="0">
              <a:solidFill>
                <a:schemeClr val="tx1"/>
              </a:solidFill>
            </a:endParaRPr>
          </a:p>
        </p:txBody>
      </p:sp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68AAE3DB-BC94-DF4B-ABD0-05A55F800DC1}"/>
              </a:ext>
            </a:extLst>
          </p:cNvPr>
          <p:cNvSpPr/>
          <p:nvPr/>
        </p:nvSpPr>
        <p:spPr>
          <a:xfrm>
            <a:off x="481263" y="4555958"/>
            <a:ext cx="3898231" cy="123524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4800" dirty="0">
                <a:solidFill>
                  <a:schemeClr val="tx1"/>
                </a:solidFill>
              </a:rPr>
              <a:t>Sepsis</a:t>
            </a:r>
            <a:endParaRPr kumimoji="1" lang="ko-KR" altLang="en-US" sz="6000" dirty="0">
              <a:solidFill>
                <a:schemeClr val="tx1"/>
              </a:solidFill>
            </a:endParaRPr>
          </a:p>
        </p:txBody>
      </p:sp>
      <p:sp>
        <p:nvSpPr>
          <p:cNvPr id="10" name="모서리가 둥근 직사각형 9">
            <a:extLst>
              <a:ext uri="{FF2B5EF4-FFF2-40B4-BE49-F238E27FC236}">
                <a16:creationId xmlns:a16="http://schemas.microsoft.com/office/drawing/2014/main" id="{74B3C6D0-F436-1148-B986-207819207689}"/>
              </a:ext>
            </a:extLst>
          </p:cNvPr>
          <p:cNvSpPr/>
          <p:nvPr/>
        </p:nvSpPr>
        <p:spPr>
          <a:xfrm>
            <a:off x="4772527" y="3007895"/>
            <a:ext cx="3898231" cy="1235242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4800" dirty="0">
                <a:solidFill>
                  <a:schemeClr val="tx1"/>
                </a:solidFill>
              </a:rPr>
              <a:t>Mortality</a:t>
            </a:r>
            <a:endParaRPr kumimoji="1" lang="ko-KR" altLang="en-US" sz="4800" dirty="0">
              <a:solidFill>
                <a:schemeClr val="tx1"/>
              </a:solidFill>
            </a:endParaRPr>
          </a:p>
        </p:txBody>
      </p:sp>
      <p:sp>
        <p:nvSpPr>
          <p:cNvPr id="11" name="모서리가 둥근 직사각형 10">
            <a:extLst>
              <a:ext uri="{FF2B5EF4-FFF2-40B4-BE49-F238E27FC236}">
                <a16:creationId xmlns:a16="http://schemas.microsoft.com/office/drawing/2014/main" id="{D673F1EF-129F-B64D-9F77-2731FDB5490D}"/>
              </a:ext>
            </a:extLst>
          </p:cNvPr>
          <p:cNvSpPr/>
          <p:nvPr/>
        </p:nvSpPr>
        <p:spPr>
          <a:xfrm>
            <a:off x="4772527" y="4555958"/>
            <a:ext cx="3898231" cy="1235242"/>
          </a:xfrm>
          <a:prstGeom prst="round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4800" dirty="0">
                <a:solidFill>
                  <a:schemeClr val="tx1"/>
                </a:solidFill>
              </a:rPr>
              <a:t>Sepsis</a:t>
            </a:r>
            <a:endParaRPr kumimoji="1" lang="ko-KR" alt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88891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>
            <a:extLst>
              <a:ext uri="{FF2B5EF4-FFF2-40B4-BE49-F238E27FC236}">
                <a16:creationId xmlns:a16="http://schemas.microsoft.com/office/drawing/2014/main" id="{48A3F298-7254-D64B-AD68-BB6329B4F3BB}"/>
              </a:ext>
            </a:extLst>
          </p:cNvPr>
          <p:cNvSpPr/>
          <p:nvPr/>
        </p:nvSpPr>
        <p:spPr>
          <a:xfrm>
            <a:off x="481263" y="1459832"/>
            <a:ext cx="3898231" cy="123524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6000" dirty="0">
                <a:solidFill>
                  <a:schemeClr val="tx1"/>
                </a:solidFill>
              </a:rPr>
              <a:t>ICU</a:t>
            </a:r>
            <a:endParaRPr kumimoji="1" lang="ko-KR" altLang="en-US" sz="6000" dirty="0">
              <a:solidFill>
                <a:schemeClr val="tx1"/>
              </a:solidFill>
            </a:endParaRPr>
          </a:p>
        </p:txBody>
      </p:sp>
      <p:sp>
        <p:nvSpPr>
          <p:cNvPr id="5" name="모서리가 둥근 직사각형 4">
            <a:extLst>
              <a:ext uri="{FF2B5EF4-FFF2-40B4-BE49-F238E27FC236}">
                <a16:creationId xmlns:a16="http://schemas.microsoft.com/office/drawing/2014/main" id="{DBF19571-7612-AA4C-9D81-4AFB97A9F539}"/>
              </a:ext>
            </a:extLst>
          </p:cNvPr>
          <p:cNvSpPr/>
          <p:nvPr/>
        </p:nvSpPr>
        <p:spPr>
          <a:xfrm>
            <a:off x="481263" y="3007895"/>
            <a:ext cx="3898231" cy="123524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4800" dirty="0">
                <a:solidFill>
                  <a:schemeClr val="tx1"/>
                </a:solidFill>
              </a:rPr>
              <a:t>Mortality</a:t>
            </a:r>
            <a:endParaRPr kumimoji="1" lang="ko-KR" altLang="en-US" sz="4800" dirty="0">
              <a:solidFill>
                <a:schemeClr val="tx1"/>
              </a:solidFill>
            </a:endParaRPr>
          </a:p>
        </p:txBody>
      </p:sp>
      <p:sp>
        <p:nvSpPr>
          <p:cNvPr id="6" name="모서리가 둥근 직사각형 5">
            <a:extLst>
              <a:ext uri="{FF2B5EF4-FFF2-40B4-BE49-F238E27FC236}">
                <a16:creationId xmlns:a16="http://schemas.microsoft.com/office/drawing/2014/main" id="{A8F74C42-F3CB-7548-B785-AC51DB082B1F}"/>
              </a:ext>
            </a:extLst>
          </p:cNvPr>
          <p:cNvSpPr/>
          <p:nvPr/>
        </p:nvSpPr>
        <p:spPr>
          <a:xfrm>
            <a:off x="481263" y="4555958"/>
            <a:ext cx="3898231" cy="1235242"/>
          </a:xfrm>
          <a:prstGeom prst="round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4800" dirty="0">
                <a:solidFill>
                  <a:schemeClr val="tx1"/>
                </a:solidFill>
              </a:rPr>
              <a:t>Sepsis</a:t>
            </a:r>
            <a:endParaRPr kumimoji="1" lang="ko-KR" altLang="en-US" sz="6000" dirty="0">
              <a:solidFill>
                <a:schemeClr val="tx1"/>
              </a:solidFill>
            </a:endParaRPr>
          </a:p>
        </p:txBody>
      </p:sp>
      <p:sp>
        <p:nvSpPr>
          <p:cNvPr id="7" name="모서리가 둥근 직사각형 6">
            <a:extLst>
              <a:ext uri="{FF2B5EF4-FFF2-40B4-BE49-F238E27FC236}">
                <a16:creationId xmlns:a16="http://schemas.microsoft.com/office/drawing/2014/main" id="{22CE6F30-FA36-D640-B9B4-722E9A62E629}"/>
              </a:ext>
            </a:extLst>
          </p:cNvPr>
          <p:cNvSpPr/>
          <p:nvPr/>
        </p:nvSpPr>
        <p:spPr>
          <a:xfrm>
            <a:off x="4852737" y="645695"/>
            <a:ext cx="3898231" cy="1235242"/>
          </a:xfrm>
          <a:prstGeom prst="round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6000" dirty="0">
                <a:solidFill>
                  <a:schemeClr val="tx1"/>
                </a:solidFill>
              </a:rPr>
              <a:t>Severance</a:t>
            </a:r>
            <a:endParaRPr kumimoji="1" lang="ko-KR" altLang="en-US" sz="6000" dirty="0">
              <a:solidFill>
                <a:schemeClr val="tx1"/>
              </a:solidFill>
            </a:endParaRPr>
          </a:p>
        </p:txBody>
      </p:sp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7A9C35FF-9BEA-C344-9BE0-832EE1B4A33B}"/>
              </a:ext>
            </a:extLst>
          </p:cNvPr>
          <p:cNvSpPr/>
          <p:nvPr/>
        </p:nvSpPr>
        <p:spPr>
          <a:xfrm>
            <a:off x="4852737" y="2193758"/>
            <a:ext cx="3898231" cy="1235242"/>
          </a:xfrm>
          <a:prstGeom prst="roundRect">
            <a:avLst/>
          </a:prstGeom>
          <a:solidFill>
            <a:schemeClr val="accent2"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ko-KR" sz="6000" dirty="0">
                <a:solidFill>
                  <a:schemeClr val="tx1"/>
                </a:solidFill>
              </a:rPr>
              <a:t>MIMIC III</a:t>
            </a:r>
            <a:endParaRPr kumimoji="1" lang="ko-KR" altLang="en-US" sz="6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83790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54E38330-A398-B241-90AF-A82C09FA68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00125"/>
            <a:ext cx="9144000" cy="485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681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8CF02637-B107-C640-88C3-ABBFF05BF725}"/>
              </a:ext>
            </a:extLst>
          </p:cNvPr>
          <p:cNvSpPr txBox="1"/>
          <p:nvPr/>
        </p:nvSpPr>
        <p:spPr>
          <a:xfrm>
            <a:off x="0" y="32085"/>
            <a:ext cx="2710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/>
              <a:t>Machine Learning Pipeline</a:t>
            </a:r>
            <a:endParaRPr kumimoji="1" lang="ko-KR" altLang="en-US" b="1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F1C79297-F917-C84C-BDC7-86E344C606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5913" y="401417"/>
            <a:ext cx="8585200" cy="6642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6945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B49C81-3354-764F-A4FB-4E0018BB183A}"/>
              </a:ext>
            </a:extLst>
          </p:cNvPr>
          <p:cNvSpPr txBox="1"/>
          <p:nvPr/>
        </p:nvSpPr>
        <p:spPr>
          <a:xfrm>
            <a:off x="1199278" y="3007767"/>
            <a:ext cx="681847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4400" b="1" dirty="0"/>
              <a:t>Mortality</a:t>
            </a:r>
            <a:r>
              <a:rPr kumimoji="1" lang="ko-KR" altLang="en-US" sz="4400" b="1" dirty="0"/>
              <a:t> </a:t>
            </a:r>
            <a:r>
              <a:rPr kumimoji="1" lang="en-US" altLang="ko-KR" sz="4400" b="1" dirty="0"/>
              <a:t>And Cardiac arrest</a:t>
            </a:r>
            <a:endParaRPr kumimoji="1" lang="ko-KR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600807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AEDC9B0-A16F-8346-8B1A-167A83FF143A}"/>
              </a:ext>
            </a:extLst>
          </p:cNvPr>
          <p:cNvSpPr txBox="1"/>
          <p:nvPr/>
        </p:nvSpPr>
        <p:spPr>
          <a:xfrm>
            <a:off x="1360469" y="3100100"/>
            <a:ext cx="638123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3200" b="1" dirty="0"/>
              <a:t>Mortality and Sudden Cardiac Arrest</a:t>
            </a:r>
            <a:endParaRPr kumimoji="1"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2846740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FE1E71AD-517D-064E-AF17-C6BC7CE857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228216"/>
            <a:ext cx="9144000" cy="240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8556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BD76CF70-1B77-8443-B033-BF7FDA1F96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74865"/>
            <a:ext cx="9144000" cy="5308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05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81D1D970-2573-4948-8CCC-A9E929468F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350" y="450850"/>
            <a:ext cx="8369300" cy="595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62151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그림 6">
            <a:extLst>
              <a:ext uri="{FF2B5EF4-FFF2-40B4-BE49-F238E27FC236}">
                <a16:creationId xmlns:a16="http://schemas.microsoft.com/office/drawing/2014/main" id="{646484F2-2B85-AC49-98AB-A66901E61F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95476"/>
            <a:ext cx="9144000" cy="5467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97857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A41CEC2-397F-4E4B-B62C-4644A651DF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9543" b="8909"/>
          <a:stretch/>
        </p:blipFill>
        <p:spPr>
          <a:xfrm>
            <a:off x="266613" y="0"/>
            <a:ext cx="4034404" cy="62470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587FC8C-0CCD-7447-9CC7-6637166FE6A7}"/>
              </a:ext>
            </a:extLst>
          </p:cNvPr>
          <p:cNvSpPr txBox="1"/>
          <p:nvPr/>
        </p:nvSpPr>
        <p:spPr>
          <a:xfrm>
            <a:off x="898216" y="6488668"/>
            <a:ext cx="3077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Severance hospital and AUROC</a:t>
            </a:r>
            <a:endParaRPr kumimoji="1" lang="ko-KR" altLang="en-US" dirty="0"/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id="{0BCB07C4-76B5-1E43-BEA3-141CE6712B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9140" y="0"/>
            <a:ext cx="4017177" cy="624705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D42903-E4FD-2541-A817-793CF768198C}"/>
              </a:ext>
            </a:extLst>
          </p:cNvPr>
          <p:cNvSpPr txBox="1"/>
          <p:nvPr/>
        </p:nvSpPr>
        <p:spPr>
          <a:xfrm>
            <a:off x="5658038" y="6481533"/>
            <a:ext cx="2179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MIMIC III and AUROC</a:t>
            </a:r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0190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B49C81-3354-764F-A4FB-4E0018BB183A}"/>
              </a:ext>
            </a:extLst>
          </p:cNvPr>
          <p:cNvSpPr txBox="1"/>
          <p:nvPr/>
        </p:nvSpPr>
        <p:spPr>
          <a:xfrm>
            <a:off x="3797810" y="3007767"/>
            <a:ext cx="162140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4400" b="1" dirty="0"/>
              <a:t>Sepsis</a:t>
            </a:r>
            <a:endParaRPr kumimoji="1" lang="ko-KR" alt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55486671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>
            <a:extLst>
              <a:ext uri="{FF2B5EF4-FFF2-40B4-BE49-F238E27FC236}">
                <a16:creationId xmlns:a16="http://schemas.microsoft.com/office/drawing/2014/main" id="{FAB26DEC-72D9-A242-BDCC-53D28E4C35A1}"/>
              </a:ext>
            </a:extLst>
          </p:cNvPr>
          <p:cNvSpPr/>
          <p:nvPr/>
        </p:nvSpPr>
        <p:spPr>
          <a:xfrm>
            <a:off x="604250" y="2034391"/>
            <a:ext cx="2286000" cy="99060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INFECTION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5" name="모서리가 둥근 직사각형 4">
            <a:extLst>
              <a:ext uri="{FF2B5EF4-FFF2-40B4-BE49-F238E27FC236}">
                <a16:creationId xmlns:a16="http://schemas.microsoft.com/office/drawing/2014/main" id="{1D9F67B7-B02F-CB4F-A9ED-E383A85F588F}"/>
              </a:ext>
            </a:extLst>
          </p:cNvPr>
          <p:cNvSpPr/>
          <p:nvPr/>
        </p:nvSpPr>
        <p:spPr>
          <a:xfrm>
            <a:off x="4906212" y="2042388"/>
            <a:ext cx="3429000" cy="990600"/>
          </a:xfrm>
          <a:prstGeom prst="roundRect">
            <a:avLst/>
          </a:prstGeom>
          <a:solidFill>
            <a:srgbClr val="00206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Organ Dysfunction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C077CEE-1C1B-EA41-9A39-2EA2BC828D21}"/>
              </a:ext>
            </a:extLst>
          </p:cNvPr>
          <p:cNvSpPr txBox="1"/>
          <p:nvPr/>
        </p:nvSpPr>
        <p:spPr>
          <a:xfrm>
            <a:off x="5781572" y="1682888"/>
            <a:ext cx="16782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Life threatening</a:t>
            </a:r>
            <a:endParaRPr kumimoji="1" lang="ko-KR" altLang="en-US" dirty="0"/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FCB2E9D4-7DA6-2C42-A1D0-40E19D6B05B1}"/>
              </a:ext>
            </a:extLst>
          </p:cNvPr>
          <p:cNvCxnSpPr/>
          <p:nvPr/>
        </p:nvCxnSpPr>
        <p:spPr>
          <a:xfrm>
            <a:off x="3212431" y="2537688"/>
            <a:ext cx="1371600" cy="0"/>
          </a:xfrm>
          <a:prstGeom prst="straightConnector1">
            <a:avLst/>
          </a:prstGeom>
          <a:ln w="38100">
            <a:solidFill>
              <a:schemeClr val="tx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19758C5-7ACE-F446-83C1-F4ABB34FFAAE}"/>
              </a:ext>
            </a:extLst>
          </p:cNvPr>
          <p:cNvSpPr txBox="1"/>
          <p:nvPr/>
        </p:nvSpPr>
        <p:spPr>
          <a:xfrm>
            <a:off x="2890250" y="2168356"/>
            <a:ext cx="1976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/>
              <a:t>Host dysregulation</a:t>
            </a:r>
            <a:endParaRPr kumimoji="1" lang="ko-KR" altLang="en-US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1D86526-8F2E-C040-8FF6-E1C07FBFFF8C}"/>
              </a:ext>
            </a:extLst>
          </p:cNvPr>
          <p:cNvSpPr txBox="1"/>
          <p:nvPr/>
        </p:nvSpPr>
        <p:spPr>
          <a:xfrm>
            <a:off x="6009935" y="3023156"/>
            <a:ext cx="1221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dirty="0"/>
              <a:t>SOFA score</a:t>
            </a:r>
            <a:endParaRPr kumimoji="1" lang="ko-KR" altLang="en-US" dirty="0"/>
          </a:p>
        </p:txBody>
      </p:sp>
      <p:grpSp>
        <p:nvGrpSpPr>
          <p:cNvPr id="14" name="그룹 13">
            <a:extLst>
              <a:ext uri="{FF2B5EF4-FFF2-40B4-BE49-F238E27FC236}">
                <a16:creationId xmlns:a16="http://schemas.microsoft.com/office/drawing/2014/main" id="{2675FBDF-D391-1748-9166-9CDA275AFC33}"/>
              </a:ext>
            </a:extLst>
          </p:cNvPr>
          <p:cNvGrpSpPr/>
          <p:nvPr/>
        </p:nvGrpSpPr>
        <p:grpSpPr>
          <a:xfrm>
            <a:off x="0" y="394351"/>
            <a:ext cx="6224337" cy="1280540"/>
            <a:chOff x="0" y="644513"/>
            <a:chExt cx="7520797" cy="1716506"/>
          </a:xfrm>
        </p:grpSpPr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822AF91E-CE87-AA42-9375-29E3F75A5F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b="74971"/>
            <a:stretch/>
          </p:blipFill>
          <p:spPr>
            <a:xfrm>
              <a:off x="0" y="644513"/>
              <a:ext cx="7516368" cy="1716506"/>
            </a:xfrm>
            <a:prstGeom prst="rect">
              <a:avLst/>
            </a:prstGeom>
          </p:spPr>
        </p:pic>
        <p:sp>
          <p:nvSpPr>
            <p:cNvPr id="13" name="모서리가 둥근 직사각형 12">
              <a:extLst>
                <a:ext uri="{FF2B5EF4-FFF2-40B4-BE49-F238E27FC236}">
                  <a16:creationId xmlns:a16="http://schemas.microsoft.com/office/drawing/2014/main" id="{B9A865AD-D0A0-3141-B2B6-D5A212249D08}"/>
                </a:ext>
              </a:extLst>
            </p:cNvPr>
            <p:cNvSpPr/>
            <p:nvPr/>
          </p:nvSpPr>
          <p:spPr>
            <a:xfrm>
              <a:off x="4429" y="1173903"/>
              <a:ext cx="7516368" cy="1187116"/>
            </a:xfrm>
            <a:prstGeom prst="roundRect">
              <a:avLst/>
            </a:prstGeom>
            <a:solidFill>
              <a:srgbClr val="FF0000">
                <a:alpha val="25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</p:grpSp>
      <p:pic>
        <p:nvPicPr>
          <p:cNvPr id="15" name="그림 14">
            <a:extLst>
              <a:ext uri="{FF2B5EF4-FFF2-40B4-BE49-F238E27FC236}">
                <a16:creationId xmlns:a16="http://schemas.microsoft.com/office/drawing/2014/main" id="{BB940B29-4E44-F64F-A69C-9F1BE391A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4232" y="3400485"/>
            <a:ext cx="6769768" cy="3354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7988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AB35D11B-9679-124D-993B-8545769BEA4D}"/>
              </a:ext>
            </a:extLst>
          </p:cNvPr>
          <p:cNvSpPr txBox="1"/>
          <p:nvPr/>
        </p:nvSpPr>
        <p:spPr>
          <a:xfrm>
            <a:off x="0" y="0"/>
            <a:ext cx="805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/>
              <a:t>Model</a:t>
            </a:r>
            <a:endParaRPr kumimoji="1" lang="ko-KR" altLang="en-US" b="1" dirty="0"/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39923801-0EFD-484C-9D74-5B5EB9E6FD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623" y="1030705"/>
            <a:ext cx="9056377" cy="479659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69E9C48-9F9F-FB49-BF8F-E2A8B48616A2}"/>
              </a:ext>
            </a:extLst>
          </p:cNvPr>
          <p:cNvSpPr txBox="1"/>
          <p:nvPr/>
        </p:nvSpPr>
        <p:spPr>
          <a:xfrm>
            <a:off x="3772495" y="2173705"/>
            <a:ext cx="1003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/>
              <a:t>Features</a:t>
            </a:r>
            <a:endParaRPr kumimoji="1" lang="ko-KR" altLang="en-US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8E2038-1906-3A46-B0F7-F1D65BB004C6}"/>
              </a:ext>
            </a:extLst>
          </p:cNvPr>
          <p:cNvSpPr txBox="1"/>
          <p:nvPr/>
        </p:nvSpPr>
        <p:spPr>
          <a:xfrm>
            <a:off x="2768759" y="4122820"/>
            <a:ext cx="1003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/>
              <a:t>Features</a:t>
            </a:r>
            <a:endParaRPr kumimoji="1"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99767949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모서리가 둥근 직사각형 3">
            <a:extLst>
              <a:ext uri="{FF2B5EF4-FFF2-40B4-BE49-F238E27FC236}">
                <a16:creationId xmlns:a16="http://schemas.microsoft.com/office/drawing/2014/main" id="{E53B3C20-3DCC-5347-A77E-710F0BEA7944}"/>
              </a:ext>
            </a:extLst>
          </p:cNvPr>
          <p:cNvSpPr/>
          <p:nvPr/>
        </p:nvSpPr>
        <p:spPr>
          <a:xfrm>
            <a:off x="1278019" y="2925703"/>
            <a:ext cx="2286000" cy="990600"/>
          </a:xfrm>
          <a:prstGeom prst="roundRect">
            <a:avLst/>
          </a:prstGeom>
          <a:solidFill>
            <a:srgbClr val="FFC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Features</a:t>
            </a:r>
            <a:endParaRPr lang="ko-KR" altLang="en-US" sz="2800" b="1" dirty="0">
              <a:solidFill>
                <a:schemeClr val="tx1"/>
              </a:solidFill>
            </a:endParaRPr>
          </a:p>
        </p:txBody>
      </p:sp>
      <p:sp>
        <p:nvSpPr>
          <p:cNvPr id="5" name="모서리가 둥근 직사각형 4">
            <a:extLst>
              <a:ext uri="{FF2B5EF4-FFF2-40B4-BE49-F238E27FC236}">
                <a16:creationId xmlns:a16="http://schemas.microsoft.com/office/drawing/2014/main" id="{06811F9D-F4AF-EF42-9326-457EF3C78B11}"/>
              </a:ext>
            </a:extLst>
          </p:cNvPr>
          <p:cNvSpPr/>
          <p:nvPr/>
        </p:nvSpPr>
        <p:spPr>
          <a:xfrm>
            <a:off x="5579981" y="2933700"/>
            <a:ext cx="2246156" cy="990600"/>
          </a:xfrm>
          <a:prstGeom prst="roundRect">
            <a:avLst/>
          </a:prstGeom>
          <a:solidFill>
            <a:srgbClr val="00206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b="1" dirty="0">
                <a:solidFill>
                  <a:schemeClr val="tx1"/>
                </a:solidFill>
              </a:rPr>
              <a:t>Event</a:t>
            </a:r>
            <a:endParaRPr lang="ko-KR" altLang="en-US" sz="2800" dirty="0">
              <a:solidFill>
                <a:srgbClr val="FF0000"/>
              </a:solidFill>
            </a:endParaRPr>
          </a:p>
        </p:txBody>
      </p:sp>
      <p:cxnSp>
        <p:nvCxnSpPr>
          <p:cNvPr id="7" name="직선 화살표 연결선 6">
            <a:extLst>
              <a:ext uri="{FF2B5EF4-FFF2-40B4-BE49-F238E27FC236}">
                <a16:creationId xmlns:a16="http://schemas.microsoft.com/office/drawing/2014/main" id="{B4A52153-5226-FF4A-A8F0-EF1AC4511D86}"/>
              </a:ext>
            </a:extLst>
          </p:cNvPr>
          <p:cNvCxnSpPr/>
          <p:nvPr/>
        </p:nvCxnSpPr>
        <p:spPr>
          <a:xfrm>
            <a:off x="3886200" y="3429000"/>
            <a:ext cx="1371600" cy="0"/>
          </a:xfrm>
          <a:prstGeom prst="straightConnector1">
            <a:avLst/>
          </a:prstGeom>
          <a:ln w="38100">
            <a:solidFill>
              <a:schemeClr val="tx1">
                <a:alpha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FF3671EC-48E5-4748-AD93-D2F2736ABA2A}"/>
              </a:ext>
            </a:extLst>
          </p:cNvPr>
          <p:cNvSpPr txBox="1"/>
          <p:nvPr/>
        </p:nvSpPr>
        <p:spPr>
          <a:xfrm>
            <a:off x="3886200" y="3059668"/>
            <a:ext cx="1301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b="1" dirty="0"/>
              <a:t>K hours ago</a:t>
            </a:r>
            <a:endParaRPr kumimoji="1" lang="ko-KR" altLang="en-US" b="1" dirty="0"/>
          </a:p>
        </p:txBody>
      </p:sp>
    </p:spTree>
    <p:extLst>
      <p:ext uri="{BB962C8B-B14F-4D97-AF65-F5344CB8AC3E}">
        <p14:creationId xmlns:p14="http://schemas.microsoft.com/office/powerpoint/2010/main" val="21480027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4E8F67B3-D867-2D46-B8BC-E982DDE0FE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79880"/>
            <a:ext cx="9144000" cy="32982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F866F83-F24F-9040-BD01-D1FB6751BD3A}"/>
              </a:ext>
            </a:extLst>
          </p:cNvPr>
          <p:cNvSpPr txBox="1"/>
          <p:nvPr/>
        </p:nvSpPr>
        <p:spPr>
          <a:xfrm>
            <a:off x="2839453" y="3429000"/>
            <a:ext cx="2727158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en-US" altLang="ko-KR" sz="1400" dirty="0">
                <a:latin typeface="Times" pitchFamily="2" charset="0"/>
                <a:cs typeface="Thonburi" pitchFamily="2" charset="-34"/>
              </a:rPr>
              <a:t>MICU, SICU, HICU, NCIU, CCU</a:t>
            </a:r>
            <a:endParaRPr kumimoji="1" lang="ko-KR" altLang="en-US" sz="1400" dirty="0">
              <a:latin typeface="Times" pitchFamily="2" charset="0"/>
              <a:cs typeface="Thonburi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13385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D1D72E99-5ABC-9445-8D5C-D764252DBC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7306"/>
            <a:ext cx="9144000" cy="6743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71391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7863FAC5-D5E0-664F-99AD-1FAA54D69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42257"/>
            <a:ext cx="9144000" cy="557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7645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0256C293-401C-354D-941F-454B4AD1F789}"/>
              </a:ext>
            </a:extLst>
          </p:cNvPr>
          <p:cNvSpPr/>
          <p:nvPr/>
        </p:nvSpPr>
        <p:spPr>
          <a:xfrm>
            <a:off x="352927" y="6211669"/>
            <a:ext cx="890779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ko-KR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Calvert, J. S., et al. (2016). A computational approach to early sepsis detection. </a:t>
            </a:r>
            <a:r>
              <a:rPr lang="en" altLang="ko-KR" i="1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Computers in Biology and Medicine</a:t>
            </a:r>
            <a:r>
              <a:rPr lang="en" altLang="ko-KR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, </a:t>
            </a:r>
            <a:r>
              <a:rPr lang="en" altLang="ko-KR" i="1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74</a:t>
            </a:r>
            <a:r>
              <a:rPr lang="en" altLang="ko-KR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(C), 69–73. </a:t>
            </a:r>
            <a:endParaRPr lang="en" altLang="ko-KR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604384B6-2410-0542-B293-4AE5D3B55C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520598"/>
            <a:ext cx="9144000" cy="3816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79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36FA6EE4-4858-E143-9770-5D256D4ADC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5838"/>
            <a:ext cx="9144000" cy="3426323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3B58425B-8560-3444-BD22-F2ACE638F130}"/>
              </a:ext>
            </a:extLst>
          </p:cNvPr>
          <p:cNvSpPr/>
          <p:nvPr/>
        </p:nvSpPr>
        <p:spPr>
          <a:xfrm>
            <a:off x="92660" y="5934670"/>
            <a:ext cx="903170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ko-KR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Mao, Q., et al. (2018). </a:t>
            </a:r>
            <a:r>
              <a:rPr lang="en" altLang="ko-KR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Multicentre</a:t>
            </a:r>
            <a:r>
              <a:rPr lang="en" altLang="ko-KR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 validation of a sepsis prediction algorithm using only vital sign data in the emergency department, general ward and ICU. </a:t>
            </a:r>
          </a:p>
          <a:p>
            <a:pPr algn="r"/>
            <a:r>
              <a:rPr lang="en" altLang="ko-KR" i="1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BMJ Open</a:t>
            </a:r>
            <a:r>
              <a:rPr lang="en" altLang="ko-KR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, </a:t>
            </a:r>
            <a:r>
              <a:rPr lang="en" altLang="ko-KR" i="1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8</a:t>
            </a:r>
            <a:r>
              <a:rPr lang="en" altLang="ko-KR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(1), e017833–11. </a:t>
            </a:r>
            <a:endParaRPr lang="en" altLang="ko-KR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16845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그림 1">
            <a:extLst>
              <a:ext uri="{FF2B5EF4-FFF2-40B4-BE49-F238E27FC236}">
                <a16:creationId xmlns:a16="http://schemas.microsoft.com/office/drawing/2014/main" id="{4889C532-6E96-B64B-89B4-32E53C28E5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605" y="0"/>
            <a:ext cx="78667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4552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095B01DD-5E2B-8A40-8247-A414E83874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694" y="0"/>
            <a:ext cx="75346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69806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440A76D-C1D4-4B46-BC84-F0C7C5DC3456}"/>
              </a:ext>
            </a:extLst>
          </p:cNvPr>
          <p:cNvSpPr txBox="1"/>
          <p:nvPr/>
        </p:nvSpPr>
        <p:spPr>
          <a:xfrm>
            <a:off x="3403218" y="3100100"/>
            <a:ext cx="261982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3200" b="1" dirty="0"/>
              <a:t>In the future…</a:t>
            </a:r>
            <a:endParaRPr kumimoji="1"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21043455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129CE5C-9B8E-7A48-A4C5-6059D65498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06301"/>
            <a:ext cx="9144000" cy="6045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10147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내용 개체 틀 4">
            <a:extLst>
              <a:ext uri="{FF2B5EF4-FFF2-40B4-BE49-F238E27FC236}">
                <a16:creationId xmlns:a16="http://schemas.microsoft.com/office/drawing/2014/main" id="{566B22E5-BFCD-8F47-91FC-CF2EB222655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69454"/>
          <a:stretch/>
        </p:blipFill>
        <p:spPr>
          <a:xfrm>
            <a:off x="0" y="0"/>
            <a:ext cx="9144000" cy="656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9557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내용 개체 틀 4">
            <a:extLst>
              <a:ext uri="{FF2B5EF4-FFF2-40B4-BE49-F238E27FC236}">
                <a16:creationId xmlns:a16="http://schemas.microsoft.com/office/drawing/2014/main" id="{C14E578F-B59B-EB43-BF15-0E8BEA373B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30669" b="45640"/>
          <a:stretch/>
        </p:blipFill>
        <p:spPr>
          <a:xfrm>
            <a:off x="0" y="776837"/>
            <a:ext cx="9144000" cy="5089890"/>
          </a:xfrm>
        </p:spPr>
      </p:pic>
    </p:spTree>
    <p:extLst>
      <p:ext uri="{BB962C8B-B14F-4D97-AF65-F5344CB8AC3E}">
        <p14:creationId xmlns:p14="http://schemas.microsoft.com/office/powerpoint/2010/main" val="369503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89FE332-7CFF-6C4E-914E-6936B0E33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1450"/>
            <a:ext cx="9148002" cy="5015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7485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4924601-2928-A447-9380-2ED7CD6D4C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776" y="0"/>
            <a:ext cx="7959474" cy="6256803"/>
          </a:xfrm>
          <a:prstGeom prst="rect">
            <a:avLst/>
          </a:prstGeom>
        </p:spPr>
      </p:pic>
      <p:sp>
        <p:nvSpPr>
          <p:cNvPr id="5" name="직사각형 4">
            <a:extLst>
              <a:ext uri="{FF2B5EF4-FFF2-40B4-BE49-F238E27FC236}">
                <a16:creationId xmlns:a16="http://schemas.microsoft.com/office/drawing/2014/main" id="{9EB26241-23F2-1547-BE23-9B887005BCBE}"/>
              </a:ext>
            </a:extLst>
          </p:cNvPr>
          <p:cNvSpPr/>
          <p:nvPr/>
        </p:nvSpPr>
        <p:spPr>
          <a:xfrm>
            <a:off x="2701636" y="6396335"/>
            <a:ext cx="64423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" altLang="ko-KR" sz="120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de </a:t>
            </a:r>
            <a:r>
              <a:rPr lang="en" altLang="ko-KR" sz="1200" dirty="0" err="1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Grooth</a:t>
            </a:r>
            <a:r>
              <a:rPr lang="en" altLang="ko-KR" sz="1200" dirty="0">
                <a:solidFill>
                  <a:schemeClr val="bg1">
                    <a:lumMod val="50000"/>
                  </a:schemeClr>
                </a:solidFill>
                <a:latin typeface="Helvetica" pitchFamily="2" charset="0"/>
              </a:rPr>
              <a:t>, H.-J., et al.(2017). SOFA and mortality endpoints in randomized controlled trials: a systematic review and meta-regression analysis, 1–9. </a:t>
            </a:r>
            <a:endParaRPr lang="en" altLang="ko-KR" sz="1200" dirty="0">
              <a:solidFill>
                <a:schemeClr val="bg1">
                  <a:lumMod val="50000"/>
                </a:schemeClr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4416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9088FACB-D5AE-2E47-BE34-84CF0C64D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54761"/>
            <a:ext cx="9090408" cy="334847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48CF5C71-A685-6F4D-A677-9978666FE900}"/>
              </a:ext>
            </a:extLst>
          </p:cNvPr>
          <p:cNvSpPr txBox="1"/>
          <p:nvPr/>
        </p:nvSpPr>
        <p:spPr>
          <a:xfrm>
            <a:off x="2808728" y="705853"/>
            <a:ext cx="35994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ko-KR" sz="3200" b="1" dirty="0"/>
              <a:t>Sepsis – 1Hr. Bundle</a:t>
            </a:r>
            <a:endParaRPr kumimoji="1" lang="ko-KR" alt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38761160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1DDE3A5-E122-784C-9546-C88309701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850" y="1111250"/>
            <a:ext cx="8750300" cy="463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419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689A4030-33BE-C742-8B89-A94FF8F045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39242"/>
            <a:ext cx="9144000" cy="257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29913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2E1E5E33-5747-5045-8D18-1C5B8BE23C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0250" y="0"/>
            <a:ext cx="5143500" cy="6858000"/>
          </a:xfrm>
          <a:prstGeom prst="rect">
            <a:avLst/>
          </a:prstGeom>
        </p:spPr>
      </p:pic>
      <p:sp>
        <p:nvSpPr>
          <p:cNvPr id="6" name="모서리가 둥근 직사각형 5">
            <a:extLst>
              <a:ext uri="{FF2B5EF4-FFF2-40B4-BE49-F238E27FC236}">
                <a16:creationId xmlns:a16="http://schemas.microsoft.com/office/drawing/2014/main" id="{51043D8D-2299-C044-84AF-C006F6981157}"/>
              </a:ext>
            </a:extLst>
          </p:cNvPr>
          <p:cNvSpPr/>
          <p:nvPr/>
        </p:nvSpPr>
        <p:spPr>
          <a:xfrm>
            <a:off x="2000250" y="994611"/>
            <a:ext cx="2234866" cy="1973178"/>
          </a:xfrm>
          <a:prstGeom prst="round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  <p:sp>
        <p:nvSpPr>
          <p:cNvPr id="7" name="모서리가 둥근 직사각형 6">
            <a:extLst>
              <a:ext uri="{FF2B5EF4-FFF2-40B4-BE49-F238E27FC236}">
                <a16:creationId xmlns:a16="http://schemas.microsoft.com/office/drawing/2014/main" id="{9B8301D0-735B-2442-88A3-4EA3C77ADEAB}"/>
              </a:ext>
            </a:extLst>
          </p:cNvPr>
          <p:cNvSpPr/>
          <p:nvPr/>
        </p:nvSpPr>
        <p:spPr>
          <a:xfrm>
            <a:off x="4382503" y="1572126"/>
            <a:ext cx="1569118" cy="1973178"/>
          </a:xfrm>
          <a:prstGeom prst="roundRect">
            <a:avLst/>
          </a:prstGeom>
          <a:solidFill>
            <a:srgbClr val="FF0000">
              <a:alpha val="2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42605865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702</TotalTime>
  <Words>187</Words>
  <Application>Microsoft Macintosh PowerPoint</Application>
  <PresentationFormat>화면 슬라이드 쇼(4:3)</PresentationFormat>
  <Paragraphs>42</Paragraphs>
  <Slides>38</Slides>
  <Notes>3</Notes>
  <HiddenSlides>5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38</vt:i4>
      </vt:variant>
    </vt:vector>
  </HeadingPairs>
  <TitlesOfParts>
    <vt:vector size="46" baseType="lpstr">
      <vt:lpstr>맑은 고딕</vt:lpstr>
      <vt:lpstr>Arial</vt:lpstr>
      <vt:lpstr>Calibri</vt:lpstr>
      <vt:lpstr>Calibri Light</vt:lpstr>
      <vt:lpstr>Helvetica</vt:lpstr>
      <vt:lpstr>Thonburi</vt:lpstr>
      <vt:lpstr>Times</vt:lpstr>
      <vt:lpstr>Office 테마</vt:lpstr>
      <vt:lpstr>Research Meeting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 Meeting Mortaility and Sepsis prediction Model</dc:title>
  <dc:creator>Sung Min Dong</dc:creator>
  <cp:lastModifiedBy>Mindong</cp:lastModifiedBy>
  <cp:revision>25</cp:revision>
  <dcterms:created xsi:type="dcterms:W3CDTF">2018-09-12T00:14:27Z</dcterms:created>
  <dcterms:modified xsi:type="dcterms:W3CDTF">2018-09-12T14:36:08Z</dcterms:modified>
</cp:coreProperties>
</file>