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1" r:id="rId19"/>
    <p:sldId id="273" r:id="rId20"/>
    <p:sldId id="275" r:id="rId21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8035" autoAdjust="0"/>
    <p:restoredTop sz="75785" autoAdjust="0"/>
  </p:normalViewPr>
  <p:slideViewPr>
    <p:cSldViewPr>
      <p:cViewPr>
        <p:scale>
          <a:sx n="65" d="100"/>
          <a:sy n="65" d="100"/>
        </p:scale>
        <p:origin x="-1044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47517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02254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3500438"/>
            <a:ext cx="8001056" cy="3000396"/>
          </a:xfrm>
        </p:spPr>
        <p:txBody>
          <a:bodyPr/>
          <a:lstStyle/>
          <a:p>
            <a:r>
              <a:rPr lang="nl-NL" altLang="ko-KR" sz="1600" smtClean="0"/>
              <a:t>Els van Nood</a:t>
            </a:r>
            <a:r>
              <a:rPr lang="nl-NL" altLang="ko-KR" sz="1600" smtClean="0"/>
              <a:t>, </a:t>
            </a:r>
            <a:r>
              <a:rPr lang="nl-NL" altLang="ko-KR" sz="1600" smtClean="0"/>
              <a:t> </a:t>
            </a:r>
            <a:r>
              <a:rPr lang="nl-NL" altLang="ko-KR" sz="1600" smtClean="0"/>
              <a:t>Anne Vrieze</a:t>
            </a:r>
            <a:r>
              <a:rPr lang="nl-NL" altLang="ko-KR" sz="1600" smtClean="0"/>
              <a:t>, </a:t>
            </a:r>
            <a:r>
              <a:rPr lang="nl-NL" altLang="ko-KR" sz="1600" smtClean="0"/>
              <a:t> </a:t>
            </a:r>
            <a:r>
              <a:rPr lang="nl-NL" altLang="ko-KR" sz="1600" smtClean="0"/>
              <a:t>Max Nieuwdorp</a:t>
            </a:r>
            <a:r>
              <a:rPr lang="nl-NL" altLang="ko-KR" sz="1600" smtClean="0"/>
              <a:t>, </a:t>
            </a:r>
            <a:endParaRPr lang="nl-NL" altLang="ko-KR" sz="1600" smtClean="0"/>
          </a:p>
          <a:p>
            <a:r>
              <a:rPr lang="en-US" altLang="ko-KR" sz="1600" smtClean="0"/>
              <a:t>Susana Fuentes</a:t>
            </a:r>
            <a:r>
              <a:rPr lang="en-US" altLang="ko-KR" sz="1600" smtClean="0"/>
              <a:t>, </a:t>
            </a:r>
            <a:r>
              <a:rPr lang="en-US" altLang="ko-KR" sz="1600" smtClean="0"/>
              <a:t>Erwin </a:t>
            </a:r>
            <a:r>
              <a:rPr lang="en-US" altLang="ko-KR" sz="1600" smtClean="0"/>
              <a:t>G. </a:t>
            </a:r>
            <a:r>
              <a:rPr lang="en-US" altLang="ko-KR" sz="1600" smtClean="0"/>
              <a:t>Zoetendal</a:t>
            </a:r>
            <a:r>
              <a:rPr lang="en-US" altLang="ko-KR" sz="1600" smtClean="0"/>
              <a:t>,, </a:t>
            </a:r>
            <a:r>
              <a:rPr lang="en-US" altLang="ko-KR" sz="1600" smtClean="0"/>
              <a:t>Willem M. </a:t>
            </a:r>
            <a:r>
              <a:rPr lang="en-US" altLang="ko-KR" sz="1600" smtClean="0"/>
              <a:t>de </a:t>
            </a:r>
            <a:r>
              <a:rPr lang="en-US" altLang="ko-KR" sz="1600" smtClean="0"/>
              <a:t>Vos,</a:t>
            </a:r>
            <a:endParaRPr lang="en-US" altLang="ko-KR" sz="1600" smtClean="0"/>
          </a:p>
          <a:p>
            <a:r>
              <a:rPr lang="en-US" altLang="ko-KR" sz="1600" smtClean="0"/>
              <a:t>Caroline E</a:t>
            </a:r>
            <a:r>
              <a:rPr lang="en-US" altLang="ko-KR" sz="1600" smtClean="0"/>
              <a:t>. </a:t>
            </a:r>
            <a:r>
              <a:rPr lang="en-US" altLang="ko-KR" sz="1600" smtClean="0"/>
              <a:t>Visser,Ed </a:t>
            </a:r>
            <a:r>
              <a:rPr lang="en-US" altLang="ko-KR" sz="1600" smtClean="0"/>
              <a:t>J. </a:t>
            </a:r>
            <a:r>
              <a:rPr lang="en-US" altLang="ko-KR" sz="1600" smtClean="0"/>
              <a:t>Kuijper</a:t>
            </a:r>
            <a:r>
              <a:rPr lang="en-US" altLang="ko-KR" sz="1600" smtClean="0"/>
              <a:t>,</a:t>
            </a:r>
            <a:endParaRPr lang="en-US" altLang="ko-KR" sz="1600" smtClean="0"/>
          </a:p>
          <a:p>
            <a:r>
              <a:rPr lang="en-US" altLang="ko-KR" sz="1600" smtClean="0"/>
              <a:t>Joep F.W.M. </a:t>
            </a:r>
            <a:r>
              <a:rPr lang="en-US" altLang="ko-KR" sz="1600" smtClean="0"/>
              <a:t>Bartelsman</a:t>
            </a:r>
            <a:r>
              <a:rPr lang="en-US" altLang="ko-KR" sz="1600" smtClean="0"/>
              <a:t>, </a:t>
            </a:r>
            <a:r>
              <a:rPr lang="en-US" altLang="ko-KR" sz="1600" smtClean="0"/>
              <a:t>Jan G.P. Tijssen</a:t>
            </a:r>
            <a:r>
              <a:rPr lang="en-US" altLang="ko-KR" sz="1600" smtClean="0"/>
              <a:t>, </a:t>
            </a:r>
            <a:endParaRPr lang="en-US" altLang="ko-KR" sz="1600" smtClean="0"/>
          </a:p>
          <a:p>
            <a:r>
              <a:rPr lang="en-US" altLang="ko-KR" sz="1600" smtClean="0"/>
              <a:t>Peter </a:t>
            </a:r>
            <a:r>
              <a:rPr lang="en-US" altLang="ko-KR" sz="1600" smtClean="0"/>
              <a:t>Speelman., </a:t>
            </a:r>
            <a:r>
              <a:rPr lang="en-US" altLang="ko-KR" sz="1600" smtClean="0"/>
              <a:t>Marcel G.W. Dijkgraaf</a:t>
            </a:r>
            <a:r>
              <a:rPr lang="en-US" altLang="ko-KR" sz="1600" smtClean="0"/>
              <a:t>, </a:t>
            </a:r>
            <a:endParaRPr lang="en-US" altLang="ko-KR" sz="1600" smtClean="0"/>
          </a:p>
          <a:p>
            <a:r>
              <a:rPr lang="en-US" altLang="ko-KR" sz="1600" smtClean="0"/>
              <a:t>and Josbert J</a:t>
            </a:r>
            <a:r>
              <a:rPr lang="en-US" altLang="ko-KR" sz="1600" smtClean="0"/>
              <a:t>. </a:t>
            </a:r>
            <a:r>
              <a:rPr lang="en-US" altLang="ko-KR" sz="1600" smtClean="0"/>
              <a:t>Keller</a:t>
            </a:r>
            <a:r>
              <a:rPr lang="en-US" altLang="ko-KR" sz="1600" smtClean="0"/>
              <a:t>.</a:t>
            </a:r>
            <a:endParaRPr lang="en-US" altLang="ko-KR" sz="1600" smtClean="0"/>
          </a:p>
          <a:p>
            <a:endParaRPr lang="en-US" altLang="ko-KR" sz="200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r>
              <a:rPr lang="en-US" altLang="ko-KR" sz="2000" smtClean="0"/>
              <a:t>n engl </a:t>
            </a:r>
            <a:r>
              <a:rPr lang="en-US" altLang="ko-KR" sz="2000" smtClean="0"/>
              <a:t>j </a:t>
            </a:r>
            <a:r>
              <a:rPr lang="en-US" altLang="ko-KR" sz="2000" smtClean="0"/>
              <a:t>med on </a:t>
            </a:r>
            <a:r>
              <a:rPr lang="en-US" altLang="ko-KR" sz="2000" smtClean="0"/>
              <a:t>January </a:t>
            </a:r>
            <a:r>
              <a:rPr lang="en-US" altLang="ko-KR" sz="2000" smtClean="0"/>
              <a:t>16,2013</a:t>
            </a:r>
            <a:endParaRPr lang="en-US" altLang="ko-KR" sz="200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r>
              <a:rPr lang="en-US" altLang="ko-KR" sz="200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R3 </a:t>
            </a:r>
            <a:r>
              <a:rPr lang="ko-KR" altLang="en-US" sz="200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황의동</a:t>
            </a:r>
            <a:endParaRPr lang="en-US" altLang="ko-KR" sz="20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1785926"/>
            <a:ext cx="9144000" cy="1755787"/>
          </a:xfrm>
        </p:spPr>
        <p:txBody>
          <a:bodyPr/>
          <a:lstStyle/>
          <a:p>
            <a:r>
              <a:rPr lang="en-US" altLang="ko-KR" sz="3200" smtClean="0"/>
              <a:t>Duodenal Infusion of Donor Feces</a:t>
            </a:r>
            <a:br>
              <a:rPr lang="en-US" altLang="ko-KR" sz="3200" smtClean="0"/>
            </a:br>
            <a:r>
              <a:rPr lang="en-US" altLang="ko-KR" sz="3200" smtClean="0"/>
              <a:t>for Recurrent </a:t>
            </a:r>
            <a:r>
              <a:rPr lang="en-US" altLang="ko-KR" sz="3200" i="1" smtClean="0"/>
              <a:t>Clostridium difficile</a:t>
            </a:r>
            <a:endParaRPr lang="ko-KR" altLang="en-US" sz="32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smtClean="0"/>
              <a:t>Methods </a:t>
            </a:r>
            <a:r>
              <a:rPr lang="en-US" altLang="ko-KR" b="0" smtClean="0"/>
              <a:t>(7)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smtClean="0"/>
              <a:t>Feces </a:t>
            </a:r>
            <a:r>
              <a:rPr lang="en-US" altLang="ko-KR" sz="2800" smtClean="0"/>
              <a:t>were collected by the donor on the day </a:t>
            </a:r>
            <a:r>
              <a:rPr lang="en-US" altLang="ko-KR" sz="2800" smtClean="0"/>
              <a:t>of </a:t>
            </a:r>
            <a:r>
              <a:rPr lang="en-US" altLang="ko-KR" sz="2800" smtClean="0"/>
              <a:t>infusion.</a:t>
            </a:r>
          </a:p>
          <a:p>
            <a:endParaRPr lang="en-US" altLang="ko-KR" smtClean="0"/>
          </a:p>
          <a:p>
            <a:r>
              <a:rPr lang="en-US" altLang="ko-KR" sz="2800" smtClean="0"/>
              <a:t>Feces were </a:t>
            </a:r>
            <a:r>
              <a:rPr lang="en-US" altLang="ko-KR" sz="2800" smtClean="0">
                <a:solidFill>
                  <a:srgbClr val="FFFF00"/>
                </a:solidFill>
              </a:rPr>
              <a:t>diluted with 500 ml of sterile saline</a:t>
            </a:r>
            <a:r>
              <a:rPr lang="en-US" altLang="ko-KR" sz="2800" smtClean="0"/>
              <a:t>, solution was stirred, and the supernatant strained and poured in a </a:t>
            </a:r>
            <a:r>
              <a:rPr lang="en-US" altLang="ko-KR" sz="2800" smtClean="0"/>
              <a:t>sterile </a:t>
            </a:r>
            <a:r>
              <a:rPr lang="en-US" altLang="ko-KR" sz="2800" smtClean="0"/>
              <a:t>bottle.</a:t>
            </a:r>
          </a:p>
          <a:p>
            <a:endParaRPr lang="en-US" altLang="ko-KR" sz="2800" smtClean="0"/>
          </a:p>
          <a:p>
            <a:r>
              <a:rPr lang="en-US" altLang="ko-KR" sz="2800" smtClean="0"/>
              <a:t>Within </a:t>
            </a:r>
            <a:r>
              <a:rPr lang="en-US" altLang="ko-KR" sz="2800" smtClean="0"/>
              <a:t>6 hours after collection of feces by the donor, the solution was infused through a nasoduodenal tube </a:t>
            </a:r>
            <a:r>
              <a:rPr lang="en-US" altLang="ko-KR" sz="2800" smtClean="0">
                <a:solidFill>
                  <a:srgbClr val="FFFF00"/>
                </a:solidFill>
              </a:rPr>
              <a:t>(2 to 3 minutes per 50 ml)</a:t>
            </a:r>
          </a:p>
          <a:p>
            <a:endParaRPr lang="en-US" altLang="ko-KR" smtClean="0"/>
          </a:p>
          <a:p>
            <a:endParaRPr lang="en-US" altLang="ko-KR" smtClean="0"/>
          </a:p>
          <a:p>
            <a:endParaRPr lang="en-US" altLang="ko-KR" smtClean="0"/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Outcomes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P</a:t>
            </a:r>
            <a:r>
              <a:rPr lang="en-US" altLang="ko-KR" smtClean="0"/>
              <a:t>rimary </a:t>
            </a:r>
            <a:r>
              <a:rPr lang="en-US" altLang="ko-KR" smtClean="0"/>
              <a:t>end point was the resolution of diarrhea associated with </a:t>
            </a:r>
            <a:r>
              <a:rPr lang="en-US" altLang="ko-KR" i="1" smtClean="0"/>
              <a:t>C. difficile </a:t>
            </a:r>
            <a:r>
              <a:rPr lang="en-US" altLang="ko-KR" smtClean="0"/>
              <a:t>infection </a:t>
            </a:r>
            <a:r>
              <a:rPr lang="en-US" altLang="ko-KR" smtClean="0">
                <a:solidFill>
                  <a:srgbClr val="FFFF00"/>
                </a:solidFill>
              </a:rPr>
              <a:t>without relapse after 10 weeks</a:t>
            </a:r>
            <a:endParaRPr lang="ko-KR" altLang="en-US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mtClean="0"/>
              <a:t>  after </a:t>
            </a:r>
            <a:r>
              <a:rPr lang="en-US" altLang="ko-KR" smtClean="0"/>
              <a:t>the initiation </a:t>
            </a:r>
            <a:r>
              <a:rPr lang="en-US" altLang="ko-KR" smtClean="0"/>
              <a:t>of </a:t>
            </a:r>
            <a:r>
              <a:rPr lang="en-US" altLang="ko-KR" smtClean="0"/>
              <a:t>therapy.</a:t>
            </a:r>
          </a:p>
          <a:p>
            <a:pPr>
              <a:buNone/>
            </a:pPr>
            <a:endParaRPr lang="en-US" altLang="ko-KR" smtClean="0"/>
          </a:p>
          <a:p>
            <a:r>
              <a:rPr lang="en-US" altLang="ko-KR" smtClean="0"/>
              <a:t>Relapse was </a:t>
            </a:r>
            <a:r>
              <a:rPr lang="en-US" altLang="ko-KR" smtClean="0"/>
              <a:t>defined as </a:t>
            </a:r>
            <a:r>
              <a:rPr lang="en-US" altLang="ko-KR" smtClean="0">
                <a:solidFill>
                  <a:srgbClr val="FFFF00"/>
                </a:solidFill>
              </a:rPr>
              <a:t>diarrhea</a:t>
            </a:r>
            <a:r>
              <a:rPr lang="en-US" altLang="ko-KR" smtClean="0"/>
              <a:t> with a positive </a:t>
            </a:r>
            <a:r>
              <a:rPr lang="en-US" altLang="ko-KR" smtClean="0"/>
              <a:t>stool </a:t>
            </a:r>
            <a:r>
              <a:rPr lang="en-US" altLang="ko-KR" smtClean="0"/>
              <a:t>test for </a:t>
            </a:r>
            <a:r>
              <a:rPr lang="en-US" altLang="ko-KR" i="1" smtClean="0">
                <a:solidFill>
                  <a:srgbClr val="FFFF00"/>
                </a:solidFill>
              </a:rPr>
              <a:t>C. difficile toxin.</a:t>
            </a:r>
            <a:endParaRPr lang="en-US" altLang="ko-KR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altLang="ko-KR" smtClean="0"/>
          </a:p>
          <a:p>
            <a:endParaRPr lang="en-US" altLang="ko-KR" smtClean="0"/>
          </a:p>
          <a:p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Documents and Settings\sv34b001\바탕 화면\1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358246" cy="5857916"/>
          </a:xfrm>
          <a:prstGeom prst="rect">
            <a:avLst/>
          </a:prstGeom>
          <a:noFill/>
        </p:spPr>
      </p:pic>
      <p:cxnSp>
        <p:nvCxnSpPr>
          <p:cNvPr id="6" name="직선 연결선 5"/>
          <p:cNvCxnSpPr/>
          <p:nvPr/>
        </p:nvCxnSpPr>
        <p:spPr>
          <a:xfrm>
            <a:off x="642910" y="4000504"/>
            <a:ext cx="4714908" cy="1588"/>
          </a:xfrm>
          <a:prstGeom prst="line">
            <a:avLst/>
          </a:prstGeom>
          <a:ln w="254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642910" y="3643314"/>
            <a:ext cx="4714908" cy="1588"/>
          </a:xfrm>
          <a:prstGeom prst="line">
            <a:avLst/>
          </a:prstGeom>
          <a:ln w="254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642910" y="4357694"/>
            <a:ext cx="7500990" cy="1588"/>
          </a:xfrm>
          <a:prstGeom prst="line">
            <a:avLst/>
          </a:prstGeom>
          <a:ln w="254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Results (1)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January 2008 through </a:t>
            </a:r>
            <a:r>
              <a:rPr lang="en-US" altLang="ko-KR" smtClean="0"/>
              <a:t>April </a:t>
            </a:r>
            <a:r>
              <a:rPr lang="en-US" altLang="ko-KR" smtClean="0"/>
              <a:t>2010.</a:t>
            </a:r>
          </a:p>
          <a:p>
            <a:endParaRPr lang="en-US" altLang="ko-KR" smtClean="0"/>
          </a:p>
          <a:p>
            <a:r>
              <a:rPr lang="en-US" altLang="ko-KR" smtClean="0"/>
              <a:t>Initially,the </a:t>
            </a:r>
            <a:r>
              <a:rPr lang="en-US" altLang="ko-KR" smtClean="0"/>
              <a:t>inclusion of 40 patients per </a:t>
            </a:r>
            <a:r>
              <a:rPr lang="en-US" altLang="ko-KR" smtClean="0"/>
              <a:t>study </a:t>
            </a:r>
            <a:r>
              <a:rPr lang="en-US" altLang="ko-KR" smtClean="0"/>
              <a:t>group was </a:t>
            </a:r>
            <a:r>
              <a:rPr lang="en-US" altLang="ko-KR" smtClean="0"/>
              <a:t>planned</a:t>
            </a:r>
            <a:r>
              <a:rPr lang="en-US" altLang="ko-KR" smtClean="0"/>
              <a:t>.</a:t>
            </a:r>
          </a:p>
          <a:p>
            <a:endParaRPr lang="en-US" altLang="ko-KR" smtClean="0"/>
          </a:p>
          <a:p>
            <a:r>
              <a:rPr lang="en-US" altLang="ko-KR" smtClean="0"/>
              <a:t>most </a:t>
            </a:r>
            <a:r>
              <a:rPr lang="en-US" altLang="ko-KR" smtClean="0"/>
              <a:t>patients in </a:t>
            </a:r>
            <a:r>
              <a:rPr lang="en-US" altLang="ko-KR" smtClean="0"/>
              <a:t>both </a:t>
            </a:r>
            <a:r>
              <a:rPr lang="en-US" altLang="ko-KR" smtClean="0"/>
              <a:t>control groups </a:t>
            </a:r>
            <a:r>
              <a:rPr lang="en-US" altLang="ko-KR" smtClean="0"/>
              <a:t>had </a:t>
            </a:r>
            <a:r>
              <a:rPr lang="en-US" altLang="ko-KR" smtClean="0"/>
              <a:t>a </a:t>
            </a:r>
            <a:r>
              <a:rPr lang="en-US" altLang="ko-KR" smtClean="0"/>
              <a:t>relapse,</a:t>
            </a:r>
            <a:r>
              <a:rPr lang="en-US" altLang="ko-KR" smtClean="0"/>
              <a:t> advised termination of </a:t>
            </a:r>
            <a:r>
              <a:rPr lang="en-US" altLang="ko-KR" smtClean="0"/>
              <a:t>the </a:t>
            </a:r>
            <a:r>
              <a:rPr lang="en-US" altLang="ko-KR" smtClean="0"/>
              <a:t>trial.</a:t>
            </a:r>
            <a:endParaRPr lang="ko-K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Results </a:t>
            </a:r>
            <a:r>
              <a:rPr lang="en-US" altLang="ko-KR" smtClean="0"/>
              <a:t>(2)</a:t>
            </a:r>
            <a:endParaRPr lang="ko-KR" alt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7"/>
            <a:ext cx="835824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1472" y="5072074"/>
            <a:ext cx="778674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smtClean="0"/>
              <a:t>Overall, donor feces cured 15 of 16 patients (94%)</a:t>
            </a:r>
          </a:p>
          <a:p>
            <a:endParaRPr lang="en-US" altLang="ko-KR" sz="1600" b="1" smtClean="0"/>
          </a:p>
          <a:p>
            <a:r>
              <a:rPr lang="en-US" altLang="ko-KR" sz="1600" b="1" smtClean="0"/>
              <a:t>Resolution of infection occurred </a:t>
            </a:r>
          </a:p>
          <a:p>
            <a:pPr lvl="1"/>
            <a:r>
              <a:rPr lang="en-US" altLang="ko-KR" sz="1600" b="1" smtClean="0"/>
              <a:t>in 4 of 13 patients (31%) in the vancomycin-alone group </a:t>
            </a:r>
          </a:p>
          <a:p>
            <a:endParaRPr lang="en-US" altLang="ko-KR" sz="1600" b="1" smtClean="0"/>
          </a:p>
          <a:p>
            <a:pPr lvl="1"/>
            <a:r>
              <a:rPr lang="en-US" altLang="ko-KR" sz="1600" b="1" smtClean="0"/>
              <a:t>in 3 of 13 patients (23%) in the group receiving vancomycin with </a:t>
            </a:r>
            <a:r>
              <a:rPr lang="en-US" altLang="ko-KR" sz="1600" b="1" smtClean="0"/>
              <a:t>bowel </a:t>
            </a:r>
            <a:r>
              <a:rPr lang="en-US" altLang="ko-KR" sz="1600" b="1" smtClean="0"/>
              <a:t>lavage.</a:t>
            </a:r>
            <a:endParaRPr lang="ko-KR" altLang="en-US" sz="1600" b="1" smtClean="0"/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Results </a:t>
            </a:r>
            <a:r>
              <a:rPr lang="en-US" altLang="ko-KR" smtClean="0"/>
              <a:t>(3)</a:t>
            </a:r>
            <a:endParaRPr lang="ko-KR" altLang="en-US"/>
          </a:p>
        </p:txBody>
      </p:sp>
      <p:pic>
        <p:nvPicPr>
          <p:cNvPr id="2050" name="Picture 2" descr="C:\Documents and Settings\sv34b001\바탕 화면\123_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000924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Discussion (1)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smtClean="0"/>
              <a:t>Small but open-label</a:t>
            </a:r>
            <a:r>
              <a:rPr lang="en-US" altLang="ko-KR" sz="2800" smtClean="0"/>
              <a:t>, randomized</a:t>
            </a:r>
            <a:r>
              <a:rPr lang="en-US" altLang="ko-KR" sz="2800" smtClean="0"/>
              <a:t>, </a:t>
            </a:r>
            <a:r>
              <a:rPr lang="en-US" altLang="ko-KR" sz="2800" smtClean="0"/>
              <a:t>controlled  trial.</a:t>
            </a:r>
          </a:p>
          <a:p>
            <a:endParaRPr lang="en-US" altLang="ko-KR" sz="2800" smtClean="0"/>
          </a:p>
          <a:p>
            <a:r>
              <a:rPr lang="en-US" altLang="ko-KR" sz="2800" smtClean="0"/>
              <a:t>study </a:t>
            </a:r>
            <a:r>
              <a:rPr lang="en-US" altLang="ko-KR" sz="2800" smtClean="0"/>
              <a:t>population </a:t>
            </a:r>
            <a:r>
              <a:rPr lang="en-US" altLang="ko-KR" sz="2800" smtClean="0"/>
              <a:t>of mainly </a:t>
            </a:r>
            <a:r>
              <a:rPr lang="en-US" altLang="ko-KR" sz="2800" smtClean="0"/>
              <a:t>elderly patients reflects the </a:t>
            </a:r>
            <a:r>
              <a:rPr lang="en-US" altLang="ko-KR" sz="2800" smtClean="0"/>
              <a:t>population </a:t>
            </a:r>
            <a:r>
              <a:rPr lang="en-US" altLang="ko-KR" sz="2800" smtClean="0"/>
              <a:t>in whom </a:t>
            </a:r>
            <a:r>
              <a:rPr lang="en-US" altLang="ko-KR" sz="2800" i="1" smtClean="0"/>
              <a:t>C. </a:t>
            </a:r>
            <a:r>
              <a:rPr lang="en-US" altLang="ko-KR" sz="2800" i="1" smtClean="0"/>
              <a:t>difficile </a:t>
            </a:r>
            <a:r>
              <a:rPr lang="en-US" altLang="ko-KR" sz="2800" i="1" smtClean="0"/>
              <a:t>infection.</a:t>
            </a:r>
            <a:endParaRPr lang="en-US" altLang="ko-KR" sz="2800" smtClean="0"/>
          </a:p>
          <a:p>
            <a:pPr>
              <a:buNone/>
            </a:pPr>
            <a:endParaRPr lang="en-US" altLang="ko-KR" sz="2800" smtClean="0"/>
          </a:p>
          <a:p>
            <a:r>
              <a:rPr lang="en-US" altLang="ko-KR" sz="2800" smtClean="0"/>
              <a:t>found </a:t>
            </a:r>
            <a:r>
              <a:rPr lang="en-US" altLang="ko-KR" sz="2800" smtClean="0"/>
              <a:t>that the infusion of donor feces is</a:t>
            </a:r>
          </a:p>
          <a:p>
            <a:pPr>
              <a:buNone/>
            </a:pPr>
            <a:r>
              <a:rPr lang="en-US" altLang="ko-KR" sz="2800" smtClean="0"/>
              <a:t>   a </a:t>
            </a:r>
            <a:r>
              <a:rPr lang="en-US" altLang="ko-KR" sz="2800" smtClean="0"/>
              <a:t>potential therapeutic strategy </a:t>
            </a:r>
            <a:r>
              <a:rPr lang="en-US" altLang="ko-KR" sz="2800" smtClean="0"/>
              <a:t>against </a:t>
            </a:r>
            <a:r>
              <a:rPr lang="en-US" altLang="ko-KR" sz="2800" smtClean="0"/>
              <a:t>recurrent </a:t>
            </a:r>
            <a:r>
              <a:rPr lang="en-US" altLang="ko-KR" sz="2800" i="1" smtClean="0"/>
              <a:t>C</a:t>
            </a:r>
            <a:r>
              <a:rPr lang="en-US" altLang="ko-KR" sz="2800" i="1" smtClean="0"/>
              <a:t>. </a:t>
            </a:r>
            <a:r>
              <a:rPr lang="en-US" altLang="ko-KR" sz="2800" i="1" smtClean="0"/>
              <a:t>difficile </a:t>
            </a:r>
            <a:r>
              <a:rPr lang="en-US" altLang="ko-KR" sz="2800" i="1" smtClean="0"/>
              <a:t>infection.</a:t>
            </a:r>
            <a:endParaRPr lang="ko-KR" altLang="en-US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Discussion (2)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efficacy of antibiotic therapy decreases</a:t>
            </a:r>
          </a:p>
          <a:p>
            <a:pPr>
              <a:buNone/>
            </a:pPr>
            <a:r>
              <a:rPr lang="en-US" altLang="ko-KR" smtClean="0"/>
              <a:t>   with subsequent recurrences, and it seems reasonable to initiate treatment with donor-feces infusion after the second or third relapse.</a:t>
            </a:r>
          </a:p>
          <a:p>
            <a:endParaRPr lang="ko-KR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Discussion </a:t>
            </a:r>
            <a:r>
              <a:rPr lang="en-US" altLang="ko-KR" smtClean="0"/>
              <a:t>(2)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excluded </a:t>
            </a:r>
            <a:r>
              <a:rPr lang="en-US" altLang="ko-KR" smtClean="0"/>
              <a:t>three </a:t>
            </a:r>
            <a:r>
              <a:rPr lang="en-US" altLang="ko-KR" smtClean="0"/>
              <a:t>groups.</a:t>
            </a:r>
          </a:p>
          <a:p>
            <a:pPr>
              <a:buNone/>
            </a:pPr>
            <a:r>
              <a:rPr lang="en-US" altLang="ko-KR" smtClean="0">
                <a:solidFill>
                  <a:schemeClr val="tx1"/>
                </a:solidFill>
              </a:rPr>
              <a:t>  - prolonged immunodeficiency.</a:t>
            </a:r>
          </a:p>
          <a:p>
            <a:endParaRPr lang="en-US" altLang="ko-KR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smtClean="0">
                <a:solidFill>
                  <a:schemeClr val="tx1"/>
                </a:solidFill>
              </a:rPr>
              <a:t>  - critically </a:t>
            </a:r>
            <a:r>
              <a:rPr lang="en-US" altLang="ko-KR" smtClean="0">
                <a:solidFill>
                  <a:schemeClr val="tx1"/>
                </a:solidFill>
              </a:rPr>
              <a:t>ill </a:t>
            </a:r>
            <a:r>
              <a:rPr lang="en-US" altLang="ko-KR" smtClean="0">
                <a:solidFill>
                  <a:schemeClr val="tx1"/>
                </a:solidFill>
              </a:rPr>
              <a:t>patients </a:t>
            </a:r>
            <a:r>
              <a:rPr lang="en-US" altLang="ko-KR" smtClean="0">
                <a:solidFill>
                  <a:schemeClr val="tx1"/>
                </a:solidFill>
              </a:rPr>
              <a:t>(</a:t>
            </a:r>
            <a:r>
              <a:rPr lang="en-US" altLang="ko-KR" smtClean="0">
                <a:solidFill>
                  <a:schemeClr val="tx1"/>
                </a:solidFill>
              </a:rPr>
              <a:t>ICU</a:t>
            </a:r>
            <a:r>
              <a:rPr lang="en-US" altLang="ko-KR" smtClean="0">
                <a:solidFill>
                  <a:schemeClr val="tx1"/>
                </a:solidFill>
              </a:rPr>
              <a:t>)</a:t>
            </a:r>
          </a:p>
          <a:p>
            <a:endParaRPr lang="en-US" altLang="ko-KR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smtClean="0">
                <a:solidFill>
                  <a:schemeClr val="tx1"/>
                </a:solidFill>
              </a:rPr>
              <a:t>  - patients requiring </a:t>
            </a:r>
            <a:r>
              <a:rPr lang="en-US" altLang="ko-KR" smtClean="0">
                <a:solidFill>
                  <a:schemeClr val="tx1"/>
                </a:solidFill>
              </a:rPr>
              <a:t>additional antibiotics to treat </a:t>
            </a:r>
            <a:r>
              <a:rPr lang="en-US" altLang="ko-KR" smtClean="0">
                <a:solidFill>
                  <a:schemeClr val="tx1"/>
                </a:solidFill>
              </a:rPr>
              <a:t>infections </a:t>
            </a:r>
            <a:r>
              <a:rPr lang="en-US" altLang="ko-KR" smtClean="0">
                <a:solidFill>
                  <a:schemeClr val="tx1"/>
                </a:solidFill>
              </a:rPr>
              <a:t>other than </a:t>
            </a:r>
            <a:r>
              <a:rPr lang="en-US" altLang="ko-KR" i="1" smtClean="0">
                <a:solidFill>
                  <a:schemeClr val="tx1"/>
                </a:solidFill>
              </a:rPr>
              <a:t>C</a:t>
            </a:r>
            <a:r>
              <a:rPr lang="en-US" altLang="ko-KR" i="1" smtClean="0">
                <a:solidFill>
                  <a:schemeClr val="tx1"/>
                </a:solidFill>
              </a:rPr>
              <a:t>. </a:t>
            </a:r>
            <a:r>
              <a:rPr lang="en-US" altLang="ko-KR" i="1" smtClean="0">
                <a:solidFill>
                  <a:schemeClr val="tx1"/>
                </a:solidFill>
              </a:rPr>
              <a:t>difficile.</a:t>
            </a:r>
            <a:endParaRPr lang="ko-KR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Discussion </a:t>
            </a:r>
            <a:r>
              <a:rPr lang="en-US" altLang="ko-KR" smtClean="0"/>
              <a:t>(3)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Questions </a:t>
            </a:r>
            <a:r>
              <a:rPr lang="en-US" altLang="ko-KR" smtClean="0"/>
              <a:t>remain </a:t>
            </a:r>
            <a:r>
              <a:rPr lang="en-US" altLang="ko-KR" smtClean="0"/>
              <a:t>unanswered.</a:t>
            </a:r>
          </a:p>
          <a:p>
            <a:pPr>
              <a:buNone/>
            </a:pPr>
            <a:r>
              <a:rPr lang="en-US" altLang="ko-KR" smtClean="0"/>
              <a:t>  </a:t>
            </a:r>
          </a:p>
          <a:p>
            <a:pPr>
              <a:buNone/>
            </a:pPr>
            <a:r>
              <a:rPr lang="en-US" altLang="ko-KR" smtClean="0">
                <a:solidFill>
                  <a:schemeClr val="tx1"/>
                </a:solidFill>
              </a:rPr>
              <a:t> </a:t>
            </a:r>
            <a:r>
              <a:rPr lang="en-US" altLang="ko-KR" smtClean="0">
                <a:solidFill>
                  <a:schemeClr val="tx1"/>
                </a:solidFill>
              </a:rPr>
              <a:t> -optimal protocol </a:t>
            </a:r>
            <a:r>
              <a:rPr lang="en-US" altLang="ko-KR" smtClean="0">
                <a:solidFill>
                  <a:schemeClr val="tx1"/>
                </a:solidFill>
              </a:rPr>
              <a:t>for donor-feces infusion </a:t>
            </a:r>
            <a:r>
              <a:rPr lang="en-US" altLang="ko-KR" smtClean="0">
                <a:solidFill>
                  <a:schemeClr val="tx1"/>
                </a:solidFill>
              </a:rPr>
              <a:t>is </a:t>
            </a:r>
            <a:r>
              <a:rPr lang="en-US" altLang="ko-KR" smtClean="0">
                <a:solidFill>
                  <a:schemeClr val="tx1"/>
                </a:solidFill>
              </a:rPr>
              <a:t>unknown.</a:t>
            </a:r>
          </a:p>
          <a:p>
            <a:pPr>
              <a:buNone/>
            </a:pPr>
            <a:r>
              <a:rPr lang="en-US" altLang="ko-KR" smtClean="0">
                <a:solidFill>
                  <a:schemeClr val="tx1"/>
                </a:solidFill>
              </a:rPr>
              <a:t>  </a:t>
            </a:r>
          </a:p>
          <a:p>
            <a:pPr>
              <a:buNone/>
            </a:pPr>
            <a:r>
              <a:rPr lang="en-US" altLang="ko-KR" smtClean="0">
                <a:solidFill>
                  <a:schemeClr val="tx1"/>
                </a:solidFill>
              </a:rPr>
              <a:t>  -bowel lavage </a:t>
            </a:r>
            <a:r>
              <a:rPr lang="en-US" altLang="ko-KR" smtClean="0">
                <a:solidFill>
                  <a:schemeClr val="tx1"/>
                </a:solidFill>
              </a:rPr>
              <a:t>indeed contributes to the efficacy </a:t>
            </a:r>
            <a:r>
              <a:rPr lang="en-US" altLang="ko-KR" smtClean="0">
                <a:solidFill>
                  <a:schemeClr val="tx1"/>
                </a:solidFill>
              </a:rPr>
              <a:t>of </a:t>
            </a:r>
            <a:r>
              <a:rPr lang="en-US" altLang="ko-KR" smtClean="0">
                <a:solidFill>
                  <a:schemeClr val="tx1"/>
                </a:solidFill>
              </a:rPr>
              <a:t>donor- feces </a:t>
            </a:r>
            <a:r>
              <a:rPr lang="en-US" altLang="ko-KR" smtClean="0">
                <a:solidFill>
                  <a:schemeClr val="tx1"/>
                </a:solidFill>
              </a:rPr>
              <a:t>infusion is </a:t>
            </a:r>
            <a:r>
              <a:rPr lang="en-US" altLang="ko-KR" smtClean="0">
                <a:solidFill>
                  <a:schemeClr val="tx1"/>
                </a:solidFill>
              </a:rPr>
              <a:t>not </a:t>
            </a:r>
            <a:r>
              <a:rPr lang="en-US" altLang="ko-KR" smtClean="0">
                <a:solidFill>
                  <a:schemeClr val="tx1"/>
                </a:solidFill>
              </a:rPr>
              <a:t>known.</a:t>
            </a:r>
            <a:endParaRPr lang="ko-KR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Introduction (1)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r>
              <a:rPr lang="en-US" altLang="ko-KR" sz="2600" smtClean="0"/>
              <a:t>Not </a:t>
            </a:r>
            <a:r>
              <a:rPr lang="en-US" altLang="ko-KR" sz="2600" smtClean="0"/>
              <a:t>induce a durable response </a:t>
            </a:r>
            <a:r>
              <a:rPr lang="en-US" altLang="ko-KR" sz="2600" smtClean="0"/>
              <a:t>in </a:t>
            </a:r>
            <a:r>
              <a:rPr lang="en-US" altLang="ko-KR" sz="2600" smtClean="0"/>
              <a:t>approximately </a:t>
            </a:r>
          </a:p>
          <a:p>
            <a:pPr>
              <a:buNone/>
            </a:pPr>
            <a:r>
              <a:rPr lang="en-US" altLang="ko-KR" sz="2600" smtClean="0"/>
              <a:t> </a:t>
            </a:r>
            <a:r>
              <a:rPr lang="en-US" altLang="ko-KR" sz="2600" smtClean="0"/>
              <a:t>  15 </a:t>
            </a:r>
            <a:r>
              <a:rPr lang="en-US" altLang="ko-KR" sz="2600" smtClean="0"/>
              <a:t>to 26% </a:t>
            </a:r>
            <a:r>
              <a:rPr lang="en-US" altLang="ko-KR" sz="2600" smtClean="0"/>
              <a:t>of </a:t>
            </a:r>
            <a:r>
              <a:rPr lang="en-US" altLang="ko-KR" sz="2600" smtClean="0"/>
              <a:t>patients.</a:t>
            </a:r>
            <a:endParaRPr lang="en-US" altLang="ko-KR" smtClean="0"/>
          </a:p>
          <a:p>
            <a:r>
              <a:rPr lang="en-US" altLang="ko-KR" sz="2600" smtClean="0"/>
              <a:t>The </a:t>
            </a:r>
            <a:r>
              <a:rPr lang="en-US" altLang="ko-KR" sz="2600" smtClean="0"/>
              <a:t>estimated efficacy of antibiotic therapy for a first recurrence is </a:t>
            </a:r>
            <a:r>
              <a:rPr lang="en-US" altLang="ko-KR" sz="2600" smtClean="0"/>
              <a:t>60</a:t>
            </a:r>
            <a:r>
              <a:rPr lang="en-US" altLang="ko-KR" sz="2600" smtClean="0"/>
              <a:t>%.</a:t>
            </a:r>
            <a:endParaRPr lang="en-US" altLang="ko-KR" smtClean="0"/>
          </a:p>
          <a:p>
            <a:r>
              <a:rPr lang="en-US" altLang="ko-KR" sz="2600" smtClean="0"/>
              <a:t>Mechanisms </a:t>
            </a:r>
            <a:r>
              <a:rPr lang="en-US" altLang="ko-KR" sz="2600" smtClean="0"/>
              <a:t>that have been proposed for recurrence </a:t>
            </a:r>
            <a:r>
              <a:rPr lang="en-US" altLang="ko-KR" sz="2600" smtClean="0"/>
              <a:t>include </a:t>
            </a:r>
            <a:endParaRPr lang="en-US" altLang="ko-KR" sz="2600" smtClean="0"/>
          </a:p>
          <a:p>
            <a:pPr marL="342900" lvl="1" indent="-342900">
              <a:buNone/>
            </a:pPr>
            <a:r>
              <a:rPr lang="en-US" altLang="ko-KR" smtClean="0"/>
              <a:t>     - </a:t>
            </a:r>
            <a:r>
              <a:rPr lang="en-US" altLang="ko-KR" sz="2400" smtClean="0"/>
              <a:t>persistence </a:t>
            </a:r>
            <a:r>
              <a:rPr lang="en-US" altLang="ko-KR" sz="2400" smtClean="0"/>
              <a:t>of spores of </a:t>
            </a:r>
            <a:r>
              <a:rPr lang="en-US" altLang="ko-KR" sz="2400" i="1" smtClean="0"/>
              <a:t>C</a:t>
            </a:r>
            <a:r>
              <a:rPr lang="en-US" altLang="ko-KR" sz="2400" i="1" smtClean="0"/>
              <a:t>. </a:t>
            </a:r>
            <a:r>
              <a:rPr lang="en-US" altLang="ko-KR" sz="2400" i="1" smtClean="0"/>
              <a:t>difficile</a:t>
            </a:r>
          </a:p>
          <a:p>
            <a:pPr marL="342900" lvl="1" indent="-342900">
              <a:buNone/>
            </a:pPr>
            <a:r>
              <a:rPr lang="en-US" altLang="ko-KR" i="1" smtClean="0"/>
              <a:t> </a:t>
            </a:r>
            <a:r>
              <a:rPr lang="en-US" altLang="ko-KR" i="1" smtClean="0"/>
              <a:t>    - </a:t>
            </a:r>
            <a:r>
              <a:rPr lang="en-US" altLang="ko-KR" sz="2400" smtClean="0"/>
              <a:t>diminished Ab response </a:t>
            </a:r>
            <a:r>
              <a:rPr lang="en-US" altLang="ko-KR" sz="2400" smtClean="0"/>
              <a:t>to </a:t>
            </a:r>
            <a:r>
              <a:rPr lang="en-US" altLang="ko-KR" sz="2400" smtClean="0"/>
              <a:t>clostridium </a:t>
            </a:r>
            <a:r>
              <a:rPr lang="en-US" altLang="ko-KR" sz="2400" smtClean="0"/>
              <a:t>toxins</a:t>
            </a:r>
          </a:p>
          <a:p>
            <a:pPr marL="342900" lvl="1" indent="-342900">
              <a:buNone/>
            </a:pPr>
            <a:r>
              <a:rPr lang="en-US" altLang="ko-KR" smtClean="0"/>
              <a:t> </a:t>
            </a:r>
            <a:r>
              <a:rPr lang="en-US" altLang="ko-KR" smtClean="0"/>
              <a:t>    </a:t>
            </a:r>
            <a:r>
              <a:rPr lang="en-US" altLang="ko-KR" sz="2400" smtClean="0"/>
              <a:t>- </a:t>
            </a:r>
            <a:r>
              <a:rPr lang="en-US" altLang="ko-KR" sz="2400" smtClean="0"/>
              <a:t>persistent disturbance with a </a:t>
            </a:r>
            <a:r>
              <a:rPr lang="en-US" altLang="ko-KR" sz="2400" smtClean="0">
                <a:solidFill>
                  <a:srgbClr val="FFFF00"/>
                </a:solidFill>
              </a:rPr>
              <a:t>reduced diversity </a:t>
            </a:r>
            <a:r>
              <a:rPr lang="en-US" altLang="ko-KR" sz="2400" smtClean="0">
                <a:solidFill>
                  <a:srgbClr val="FFFF00"/>
                </a:solidFill>
              </a:rPr>
              <a:t>of </a:t>
            </a:r>
            <a:endParaRPr lang="en-US" altLang="ko-KR" sz="2400" smtClean="0">
              <a:solidFill>
                <a:srgbClr val="FFFF00"/>
              </a:solidFill>
            </a:endParaRPr>
          </a:p>
          <a:p>
            <a:pPr marL="342900" lvl="1" indent="-342900">
              <a:buNone/>
            </a:pPr>
            <a:r>
              <a:rPr lang="en-US" altLang="ko-KR" sz="2400" smtClean="0">
                <a:solidFill>
                  <a:srgbClr val="FFFF00"/>
                </a:solidFill>
              </a:rPr>
              <a:t> </a:t>
            </a:r>
            <a:r>
              <a:rPr lang="en-US" altLang="ko-KR" sz="2400" smtClean="0">
                <a:solidFill>
                  <a:srgbClr val="FFFF00"/>
                </a:solidFill>
              </a:rPr>
              <a:t>       intestinal </a:t>
            </a:r>
            <a:r>
              <a:rPr lang="en-US" altLang="ko-KR" sz="2400" smtClean="0">
                <a:solidFill>
                  <a:srgbClr val="FFFF00"/>
                </a:solidFill>
              </a:rPr>
              <a:t>microbiota</a:t>
            </a:r>
            <a:endParaRPr lang="ko-KR" altLang="en-US" sz="2400" smtClean="0">
              <a:solidFill>
                <a:srgbClr val="FFFF00"/>
              </a:solidFill>
            </a:endParaRPr>
          </a:p>
          <a:p>
            <a:pPr marL="342900" lvl="1" indent="-342900">
              <a:buNone/>
            </a:pPr>
            <a:endParaRPr lang="en-US" altLang="ko-KR" smtClean="0"/>
          </a:p>
          <a:p>
            <a:pPr marL="342900" lvl="1" indent="-342900">
              <a:buNone/>
            </a:pPr>
            <a:endParaRPr lang="en-US" altLang="ko-KR" i="1" smtClean="0"/>
          </a:p>
          <a:p>
            <a:endParaRPr lang="en-US" altLang="ko-KR" smtClean="0"/>
          </a:p>
          <a:p>
            <a:endParaRPr lang="en-US" altLang="ko-KR" smtClean="0"/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Conclusion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In conclusion, in patients with recurrent </a:t>
            </a:r>
            <a:r>
              <a:rPr lang="en-US" altLang="ko-KR" i="1" smtClean="0"/>
              <a:t>C</a:t>
            </a:r>
            <a:r>
              <a:rPr lang="en-US" altLang="ko-KR" i="1" smtClean="0"/>
              <a:t>. </a:t>
            </a:r>
            <a:r>
              <a:rPr lang="en-US" altLang="ko-KR" i="1" smtClean="0"/>
              <a:t>difficile </a:t>
            </a:r>
            <a:r>
              <a:rPr lang="en-US" altLang="ko-KR" smtClean="0"/>
              <a:t>infection</a:t>
            </a:r>
            <a:r>
              <a:rPr lang="en-US" altLang="ko-KR" smtClean="0"/>
              <a:t>, the infusion of donor feces</a:t>
            </a:r>
            <a:r>
              <a:rPr lang="en-US" altLang="ko-KR" smtClean="0"/>
              <a:t>, </a:t>
            </a:r>
            <a:r>
              <a:rPr lang="en-US" altLang="ko-KR" smtClean="0"/>
              <a:t>as compared </a:t>
            </a:r>
            <a:r>
              <a:rPr lang="en-US" altLang="ko-KR" smtClean="0"/>
              <a:t>with vancomycin therapy, </a:t>
            </a:r>
            <a:r>
              <a:rPr lang="en-US" altLang="ko-KR" smtClean="0"/>
              <a:t>resulted </a:t>
            </a:r>
            <a:r>
              <a:rPr lang="en-US" altLang="ko-KR" smtClean="0"/>
              <a:t>in better </a:t>
            </a:r>
            <a:r>
              <a:rPr lang="en-US" altLang="ko-KR" smtClean="0"/>
              <a:t>treatment outcomes</a:t>
            </a:r>
            <a:r>
              <a:rPr lang="en-US" altLang="ko-KR" smtClean="0"/>
              <a:t>. </a:t>
            </a:r>
            <a:endParaRPr lang="en-US" altLang="ko-KR" smtClean="0"/>
          </a:p>
          <a:p>
            <a:endParaRPr lang="en-US" altLang="ko-KR" smtClean="0"/>
          </a:p>
          <a:p>
            <a:r>
              <a:rPr lang="en-US" altLang="ko-KR" smtClean="0"/>
              <a:t>In </a:t>
            </a:r>
            <a:r>
              <a:rPr lang="en-US" altLang="ko-KR" smtClean="0"/>
              <a:t>particular</a:t>
            </a:r>
            <a:r>
              <a:rPr lang="en-US" altLang="ko-KR" smtClean="0"/>
              <a:t>, </a:t>
            </a:r>
            <a:r>
              <a:rPr lang="en-US" altLang="ko-KR" smtClean="0"/>
              <a:t>patients with </a:t>
            </a:r>
            <a:r>
              <a:rPr lang="en-US" altLang="ko-KR" smtClean="0"/>
              <a:t>multiple relapses of </a:t>
            </a:r>
            <a:r>
              <a:rPr lang="en-US" altLang="ko-KR" i="1" smtClean="0"/>
              <a:t>C. difficile infection benefited</a:t>
            </a:r>
          </a:p>
          <a:p>
            <a:pPr>
              <a:buNone/>
            </a:pPr>
            <a:r>
              <a:rPr lang="en-US" altLang="ko-KR" smtClean="0"/>
              <a:t>   from </a:t>
            </a:r>
            <a:r>
              <a:rPr lang="en-US" altLang="ko-KR" smtClean="0"/>
              <a:t>this unconventional approach.</a:t>
            </a:r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Introduction </a:t>
            </a:r>
            <a:r>
              <a:rPr lang="en-US" altLang="ko-KR" smtClean="0"/>
              <a:t>(2)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FFFF00"/>
                </a:solidFill>
              </a:rPr>
              <a:t>Infusion of </a:t>
            </a:r>
            <a:r>
              <a:rPr lang="en-US" altLang="ko-KR" smtClean="0">
                <a:solidFill>
                  <a:srgbClr val="FFFF00"/>
                </a:solidFill>
              </a:rPr>
              <a:t>feces </a:t>
            </a:r>
            <a:r>
              <a:rPr lang="en-US" altLang="ko-KR" smtClean="0">
                <a:solidFill>
                  <a:srgbClr val="FFFF00"/>
                </a:solidFill>
              </a:rPr>
              <a:t> </a:t>
            </a:r>
            <a:r>
              <a:rPr lang="en-US" altLang="ko-KR" smtClean="0"/>
              <a:t>from </a:t>
            </a:r>
            <a:r>
              <a:rPr lang="en-US" altLang="ko-KR" smtClean="0"/>
              <a:t>healthy donors has been reported as an effective treatment for recurrent </a:t>
            </a:r>
            <a:r>
              <a:rPr lang="en-US" altLang="ko-KR" i="1" smtClean="0"/>
              <a:t>C. difficile </a:t>
            </a:r>
            <a:r>
              <a:rPr lang="en-US" altLang="ko-KR" smtClean="0"/>
              <a:t>infection in more than </a:t>
            </a:r>
            <a:r>
              <a:rPr lang="en-US" altLang="ko-KR" smtClean="0"/>
              <a:t>300 </a:t>
            </a:r>
            <a:r>
              <a:rPr lang="en-US" altLang="ko-KR" smtClean="0"/>
              <a:t>patients.</a:t>
            </a:r>
            <a:endParaRPr lang="en-US" altLang="ko-KR" smtClean="0"/>
          </a:p>
          <a:p>
            <a:endParaRPr lang="en-US" altLang="ko-KR" smtClean="0"/>
          </a:p>
          <a:p>
            <a:r>
              <a:rPr lang="en-US" altLang="ko-KR" smtClean="0"/>
              <a:t>lack of </a:t>
            </a:r>
            <a:r>
              <a:rPr lang="en-US" altLang="ko-KR" smtClean="0">
                <a:solidFill>
                  <a:srgbClr val="FFFF00"/>
                </a:solidFill>
              </a:rPr>
              <a:t>randomized trials </a:t>
            </a:r>
            <a:r>
              <a:rPr lang="en-US" altLang="ko-KR" smtClean="0"/>
              <a:t>supporting its efficacy and the unappealing nature of </a:t>
            </a:r>
            <a:r>
              <a:rPr lang="en-US" altLang="ko-KR" smtClean="0"/>
              <a:t>the </a:t>
            </a:r>
            <a:r>
              <a:rPr lang="en-US" altLang="ko-KR" smtClean="0"/>
              <a:t>treatment.</a:t>
            </a:r>
            <a:endParaRPr lang="ko-KR" altLang="en-US" smtClean="0"/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smtClean="0"/>
              <a:t>Methods (1)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Patients </a:t>
            </a:r>
            <a:r>
              <a:rPr lang="en-US" altLang="ko-KR" smtClean="0"/>
              <a:t>who were at least 18 years of age and who had a life expectancy of at least </a:t>
            </a:r>
            <a:r>
              <a:rPr lang="en-US" altLang="ko-KR" smtClean="0"/>
              <a:t>3 </a:t>
            </a:r>
            <a:r>
              <a:rPr lang="en-US" altLang="ko-KR" smtClean="0"/>
              <a:t>months.</a:t>
            </a:r>
          </a:p>
          <a:p>
            <a:endParaRPr lang="en-US" altLang="ko-KR" smtClean="0"/>
          </a:p>
          <a:p>
            <a:r>
              <a:rPr lang="en-US" altLang="ko-KR" smtClean="0"/>
              <a:t>Exclusion </a:t>
            </a:r>
            <a:r>
              <a:rPr lang="en-US" altLang="ko-KR" smtClean="0"/>
              <a:t>criteria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</a:rPr>
              <a:t>   - Compromised immunity(</a:t>
            </a:r>
            <a:r>
              <a:rPr lang="en-US" altLang="ko-KR" sz="2400" smtClean="0">
                <a:solidFill>
                  <a:schemeClr val="tx1"/>
                </a:solidFill>
              </a:rPr>
              <a:t>recent </a:t>
            </a:r>
            <a:r>
              <a:rPr lang="en-US" altLang="ko-KR" sz="2400" smtClean="0">
                <a:solidFill>
                  <a:schemeClr val="tx1"/>
                </a:solidFill>
              </a:rPr>
              <a:t>CTx)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</a:rPr>
              <a:t>   - HIV  (CD4&lt;240)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</a:rPr>
              <a:t>   - Prednisolone(&gt;</a:t>
            </a:r>
            <a:r>
              <a:rPr lang="en-US" altLang="ko-KR" sz="2400" smtClean="0">
                <a:solidFill>
                  <a:schemeClr val="tx1"/>
                </a:solidFill>
              </a:rPr>
              <a:t>60 mg </a:t>
            </a:r>
            <a:r>
              <a:rPr lang="en-US" altLang="ko-KR" sz="2400" smtClean="0">
                <a:solidFill>
                  <a:schemeClr val="tx1"/>
                </a:solidFill>
              </a:rPr>
              <a:t>per </a:t>
            </a:r>
            <a:r>
              <a:rPr lang="en-US" altLang="ko-KR" sz="2400" smtClean="0">
                <a:solidFill>
                  <a:schemeClr val="tx1"/>
                </a:solidFill>
              </a:rPr>
              <a:t>day)</a:t>
            </a:r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</a:rPr>
              <a:t>   - Pregnancy,</a:t>
            </a:r>
            <a:r>
              <a:rPr lang="en-US" altLang="ko-KR" sz="2400" smtClean="0">
                <a:solidFill>
                  <a:schemeClr val="tx1"/>
                </a:solidFill>
              </a:rPr>
              <a:t> use </a:t>
            </a:r>
            <a:r>
              <a:rPr lang="en-US" altLang="ko-KR" sz="2400" smtClean="0">
                <a:solidFill>
                  <a:schemeClr val="tx1"/>
                </a:solidFill>
              </a:rPr>
              <a:t>of </a:t>
            </a:r>
            <a:r>
              <a:rPr lang="en-US" altLang="ko-KR" sz="2400" smtClean="0">
                <a:solidFill>
                  <a:schemeClr val="tx1"/>
                </a:solidFill>
              </a:rPr>
              <a:t>antibiotics,ICU </a:t>
            </a:r>
          </a:p>
          <a:p>
            <a:endParaRPr lang="en-US" altLang="ko-KR" smtClean="0"/>
          </a:p>
          <a:p>
            <a:endParaRPr lang="en-US" altLang="ko-KR" smtClean="0"/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smtClean="0"/>
              <a:t>Methods </a:t>
            </a:r>
            <a:r>
              <a:rPr lang="en-US" altLang="ko-KR" b="0" smtClean="0"/>
              <a:t>(2)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i="1" smtClean="0"/>
              <a:t>C. difficile </a:t>
            </a:r>
            <a:r>
              <a:rPr lang="en-US" altLang="ko-KR" smtClean="0"/>
              <a:t>infection was defined as </a:t>
            </a:r>
          </a:p>
          <a:p>
            <a:pPr lvl="1"/>
            <a:r>
              <a:rPr lang="en-US" altLang="ko-KR" smtClean="0">
                <a:solidFill>
                  <a:srgbClr val="FFFF00"/>
                </a:solidFill>
              </a:rPr>
              <a:t>diarrhea</a:t>
            </a:r>
          </a:p>
          <a:p>
            <a:pPr lvl="1"/>
            <a:r>
              <a:rPr lang="en-US" altLang="ko-KR" smtClean="0"/>
              <a:t>a positive stool test for </a:t>
            </a:r>
            <a:r>
              <a:rPr lang="en-US" altLang="ko-KR" i="1" smtClean="0"/>
              <a:t>C. difficile </a:t>
            </a:r>
            <a:r>
              <a:rPr lang="en-US" altLang="ko-KR" smtClean="0">
                <a:solidFill>
                  <a:srgbClr val="FFFF00"/>
                </a:solidFill>
              </a:rPr>
              <a:t>toxin</a:t>
            </a:r>
          </a:p>
          <a:p>
            <a:pPr marL="342900" lvl="1" indent="-342900">
              <a:buNone/>
            </a:pPr>
            <a:endParaRPr lang="en-US" altLang="ko-KR" sz="320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342900" lvl="1" indent="-342900">
              <a:buFont typeface="Wingdings" pitchFamily="2" charset="2"/>
              <a:buChar char="ü"/>
            </a:pPr>
            <a:r>
              <a:rPr lang="en-US" altLang="ko-KR" sz="3200" smtClean="0">
                <a:solidFill>
                  <a:srgbClr val="FFFF00"/>
                </a:solidFill>
              </a:rPr>
              <a:t>relapse </a:t>
            </a:r>
            <a:r>
              <a:rPr lang="en-US" altLang="ko-KR" sz="3200" smtClean="0">
                <a:solidFill>
                  <a:srgbClr val="FFFF00"/>
                </a:solidFill>
              </a:rPr>
              <a:t>of C. difficile infection </a:t>
            </a:r>
            <a:r>
              <a:rPr lang="en-US" altLang="ko-KR" sz="320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after at least one course of adequate antibiotic therapy.</a:t>
            </a:r>
          </a:p>
          <a:p>
            <a:endParaRPr lang="en-US" altLang="ko-KR" smtClean="0">
              <a:solidFill>
                <a:srgbClr val="FFFF00"/>
              </a:solidFill>
            </a:endParaRPr>
          </a:p>
          <a:p>
            <a:endParaRPr lang="en-US" altLang="ko-KR" smtClean="0">
              <a:solidFill>
                <a:srgbClr val="FFFF00"/>
              </a:solidFill>
            </a:endParaRPr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smtClean="0"/>
              <a:t>Methods </a:t>
            </a:r>
            <a:r>
              <a:rPr lang="en-US" altLang="ko-KR" b="0" smtClean="0"/>
              <a:t>(3)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randomly </a:t>
            </a:r>
            <a:r>
              <a:rPr lang="en-US" altLang="ko-KR" smtClean="0"/>
              <a:t>assigned </a:t>
            </a:r>
            <a:r>
              <a:rPr lang="en-US" altLang="ko-KR" smtClean="0"/>
              <a:t> </a:t>
            </a:r>
            <a:r>
              <a:rPr lang="en-US" altLang="ko-KR" smtClean="0">
                <a:solidFill>
                  <a:srgbClr val="FFFF00"/>
                </a:solidFill>
              </a:rPr>
              <a:t>three therapies.</a:t>
            </a:r>
            <a:endParaRPr lang="en-US" altLang="ko-KR" smtClean="0">
              <a:solidFill>
                <a:srgbClr val="FFFF00"/>
              </a:solidFill>
            </a:endParaRPr>
          </a:p>
          <a:p>
            <a:pPr marL="342900" lvl="1" indent="-342900">
              <a:buNone/>
            </a:pPr>
            <a:r>
              <a:rPr lang="en-US" altLang="ko-KR" smtClean="0"/>
              <a:t>   -</a:t>
            </a:r>
            <a:r>
              <a:rPr lang="en-US" altLang="ko-KR" sz="2400" smtClean="0"/>
              <a:t> </a:t>
            </a:r>
            <a:r>
              <a:rPr lang="en-US" altLang="ko-KR" sz="2400" smtClean="0"/>
              <a:t>initial </a:t>
            </a:r>
            <a:r>
              <a:rPr lang="en-US" altLang="ko-KR" sz="2400" smtClean="0"/>
              <a:t>vancomycin regimen (500 mg orally four times per day for 4 days), followed by bowel lavage and subsequent infusion of a solution of donor feces through a </a:t>
            </a:r>
            <a:r>
              <a:rPr lang="en-US" altLang="ko-KR" sz="2400" smtClean="0"/>
              <a:t>nasoduodenal </a:t>
            </a:r>
            <a:r>
              <a:rPr lang="en-US" altLang="ko-KR" sz="2400" smtClean="0"/>
              <a:t>tube.</a:t>
            </a:r>
          </a:p>
          <a:p>
            <a:pPr marL="342900" lvl="1" indent="-342900">
              <a:buNone/>
            </a:pPr>
            <a:endParaRPr lang="en-US" altLang="ko-KR" sz="2400" smtClean="0"/>
          </a:p>
          <a:p>
            <a:pPr marL="342900" lvl="1" indent="-342900">
              <a:buNone/>
            </a:pPr>
            <a:r>
              <a:rPr lang="en-US" altLang="ko-KR" sz="2400" smtClean="0"/>
              <a:t>   -</a:t>
            </a:r>
            <a:r>
              <a:rPr lang="en-US" altLang="ko-KR" smtClean="0"/>
              <a:t>standard </a:t>
            </a:r>
            <a:r>
              <a:rPr lang="en-US" altLang="ko-KR" smtClean="0"/>
              <a:t>vancomycin </a:t>
            </a:r>
            <a:r>
              <a:rPr lang="en-US" altLang="ko-KR" smtClean="0"/>
              <a:t>regimen.</a:t>
            </a:r>
          </a:p>
          <a:p>
            <a:pPr marL="342900" lvl="1" indent="-342900">
              <a:buNone/>
            </a:pPr>
            <a:r>
              <a:rPr lang="en-US" altLang="ko-KR" sz="1800" smtClean="0"/>
              <a:t> </a:t>
            </a:r>
            <a:r>
              <a:rPr lang="en-US" altLang="ko-KR" sz="1800" smtClean="0"/>
              <a:t>    (</a:t>
            </a:r>
            <a:r>
              <a:rPr lang="en-US" altLang="ko-KR" sz="1800" smtClean="0"/>
              <a:t>500 mg orally four times per day for14 </a:t>
            </a:r>
            <a:r>
              <a:rPr lang="en-US" altLang="ko-KR" sz="1800" smtClean="0"/>
              <a:t>days</a:t>
            </a:r>
            <a:r>
              <a:rPr lang="en-US" altLang="ko-KR" sz="1800" smtClean="0"/>
              <a:t>)</a:t>
            </a:r>
          </a:p>
          <a:p>
            <a:pPr marL="342900" lvl="1" indent="-342900">
              <a:buNone/>
            </a:pPr>
            <a:endParaRPr lang="en-US" altLang="ko-KR" sz="1800" smtClean="0"/>
          </a:p>
          <a:p>
            <a:pPr marL="342900" lvl="1" indent="-342900">
              <a:buNone/>
            </a:pPr>
            <a:r>
              <a:rPr lang="en-US" altLang="ko-KR" smtClean="0"/>
              <a:t> </a:t>
            </a:r>
            <a:r>
              <a:rPr lang="en-US" altLang="ko-KR" smtClean="0"/>
              <a:t> -standard </a:t>
            </a:r>
            <a:r>
              <a:rPr lang="en-US" altLang="ko-KR" smtClean="0"/>
              <a:t>vancomycin regimen </a:t>
            </a:r>
            <a:r>
              <a:rPr lang="en-US" altLang="ko-KR" smtClean="0"/>
              <a:t>with </a:t>
            </a:r>
            <a:r>
              <a:rPr lang="en-US" altLang="ko-KR" smtClean="0"/>
              <a:t>bowel lavage</a:t>
            </a:r>
            <a:endParaRPr lang="en-US" altLang="ko-KR" smtClean="0"/>
          </a:p>
          <a:p>
            <a:pPr marL="342900" lvl="1" indent="-342900">
              <a:buNone/>
            </a:pPr>
            <a:r>
              <a:rPr lang="en-US" altLang="ko-KR" smtClean="0"/>
              <a:t> </a:t>
            </a:r>
          </a:p>
          <a:p>
            <a:pPr marL="342900" lvl="1" indent="-342900">
              <a:buNone/>
            </a:pPr>
            <a:endParaRPr lang="en-US" altLang="ko-KR" smtClean="0"/>
          </a:p>
          <a:p>
            <a:pPr marL="342900" lvl="1" indent="-342900">
              <a:buNone/>
            </a:pPr>
            <a:endParaRPr lang="en-US" altLang="ko-KR" smtClean="0"/>
          </a:p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smtClean="0"/>
              <a:t>Methods </a:t>
            </a:r>
            <a:r>
              <a:rPr lang="en-US" altLang="ko-KR" b="0" smtClean="0"/>
              <a:t>(4)</a:t>
            </a:r>
            <a:endParaRPr lang="ko-KR" altLang="en-US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smtClean="0"/>
              <a:t>Methods (5)</a:t>
            </a:r>
            <a:endParaRPr lang="ko-KR" alt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00174"/>
            <a:ext cx="8286808" cy="507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smtClean="0"/>
              <a:t>Methods </a:t>
            </a:r>
            <a:r>
              <a:rPr lang="en-US" altLang="ko-KR" b="0" smtClean="0"/>
              <a:t>(6)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Donors </a:t>
            </a:r>
            <a:r>
              <a:rPr lang="en-US" altLang="ko-KR" smtClean="0"/>
              <a:t>(&lt;60 years </a:t>
            </a:r>
            <a:r>
              <a:rPr lang="en-US" altLang="ko-KR" smtClean="0"/>
              <a:t>of </a:t>
            </a:r>
            <a:r>
              <a:rPr lang="en-US" altLang="ko-KR" smtClean="0"/>
              <a:t>age):</a:t>
            </a:r>
            <a:r>
              <a:rPr lang="en-US" altLang="ko-KR" smtClean="0"/>
              <a:t>25 donors</a:t>
            </a:r>
            <a:endParaRPr lang="en-US" altLang="ko-KR" smtClean="0"/>
          </a:p>
          <a:p>
            <a:pPr>
              <a:buNone/>
            </a:pPr>
            <a:r>
              <a:rPr lang="en-US" altLang="ko-KR" smtClean="0"/>
              <a:t>   </a:t>
            </a:r>
          </a:p>
          <a:p>
            <a:pPr>
              <a:buNone/>
            </a:pPr>
            <a:r>
              <a:rPr lang="en-US" altLang="ko-KR" smtClean="0"/>
              <a:t>- </a:t>
            </a:r>
            <a:r>
              <a:rPr lang="en-US" altLang="ko-KR" sz="2400" smtClean="0">
                <a:solidFill>
                  <a:schemeClr val="tx1"/>
                </a:solidFill>
              </a:rPr>
              <a:t>questionnaire </a:t>
            </a:r>
            <a:r>
              <a:rPr lang="en-US" altLang="ko-KR" sz="2400" smtClean="0">
                <a:solidFill>
                  <a:schemeClr val="tx1"/>
                </a:solidFill>
              </a:rPr>
              <a:t>for </a:t>
            </a:r>
            <a:r>
              <a:rPr lang="en-US" altLang="ko-KR" sz="2400" smtClean="0">
                <a:solidFill>
                  <a:schemeClr val="tx1"/>
                </a:solidFill>
              </a:rPr>
              <a:t>potentially </a:t>
            </a:r>
            <a:r>
              <a:rPr lang="en-US" altLang="ko-KR" sz="2400" smtClean="0">
                <a:solidFill>
                  <a:schemeClr val="tx1"/>
                </a:solidFill>
              </a:rPr>
              <a:t>transmissible disease.</a:t>
            </a:r>
            <a:endParaRPr lang="en-US" altLang="ko-KR" smtClean="0"/>
          </a:p>
          <a:p>
            <a:pPr>
              <a:buNone/>
            </a:pPr>
            <a:r>
              <a:rPr lang="en-US" altLang="ko-KR" sz="2400" smtClean="0">
                <a:solidFill>
                  <a:schemeClr val="tx1"/>
                </a:solidFill>
              </a:rPr>
              <a:t>    - screened </a:t>
            </a:r>
            <a:r>
              <a:rPr lang="en-US" altLang="ko-KR" sz="2400" smtClean="0">
                <a:solidFill>
                  <a:schemeClr val="tx1"/>
                </a:solidFill>
              </a:rPr>
              <a:t>for </a:t>
            </a:r>
            <a:r>
              <a:rPr lang="en-US" altLang="ko-KR" sz="2400" smtClean="0">
                <a:solidFill>
                  <a:schemeClr val="tx1"/>
                </a:solidFill>
              </a:rPr>
              <a:t>parasites,</a:t>
            </a:r>
            <a:r>
              <a:rPr lang="en-US" altLang="ko-KR" sz="2400" i="1" smtClean="0">
                <a:solidFill>
                  <a:schemeClr val="tx1"/>
                </a:solidFill>
              </a:rPr>
              <a:t> C</a:t>
            </a:r>
            <a:r>
              <a:rPr lang="en-US" altLang="ko-KR" sz="2400" i="1" smtClean="0">
                <a:solidFill>
                  <a:schemeClr val="tx1"/>
                </a:solidFill>
              </a:rPr>
              <a:t>. </a:t>
            </a:r>
            <a:r>
              <a:rPr lang="en-US" altLang="ko-KR" sz="2400" i="1" smtClean="0">
                <a:solidFill>
                  <a:schemeClr val="tx1"/>
                </a:solidFill>
              </a:rPr>
              <a:t>difficile,</a:t>
            </a:r>
            <a:r>
              <a:rPr lang="en-US" altLang="ko-KR" sz="2400" smtClean="0">
                <a:solidFill>
                  <a:schemeClr val="tx1"/>
                </a:solidFill>
              </a:rPr>
              <a:t> </a:t>
            </a:r>
            <a:r>
              <a:rPr lang="en-US" altLang="ko-KR" sz="2400" smtClean="0">
                <a:solidFill>
                  <a:schemeClr val="tx1"/>
                </a:solidFill>
              </a:rPr>
              <a:t>enteropathogenic </a:t>
            </a:r>
            <a:r>
              <a:rPr lang="en-US" altLang="ko-KR" sz="2400" smtClean="0">
                <a:solidFill>
                  <a:schemeClr val="tx1"/>
                </a:solidFill>
              </a:rPr>
              <a:t>         bacteria,</a:t>
            </a:r>
            <a:r>
              <a:rPr lang="en-US" altLang="ko-KR" sz="2400" smtClean="0">
                <a:solidFill>
                  <a:schemeClr val="tx1"/>
                </a:solidFill>
              </a:rPr>
              <a:t> </a:t>
            </a:r>
            <a:r>
              <a:rPr lang="en-US" altLang="ko-KR" sz="2400" smtClean="0">
                <a:solidFill>
                  <a:schemeClr val="tx1"/>
                </a:solidFill>
              </a:rPr>
              <a:t>HIV,</a:t>
            </a:r>
            <a:r>
              <a:rPr lang="en-US" altLang="ko-KR" sz="2400" smtClean="0">
                <a:solidFill>
                  <a:schemeClr val="tx1"/>
                </a:solidFill>
              </a:rPr>
              <a:t> </a:t>
            </a:r>
            <a:r>
              <a:rPr lang="en-US" altLang="ko-KR" sz="2400" smtClean="0">
                <a:solidFill>
                  <a:schemeClr val="tx1"/>
                </a:solidFill>
              </a:rPr>
              <a:t>hepatitis…</a:t>
            </a:r>
          </a:p>
          <a:p>
            <a:pPr>
              <a:buNone/>
            </a:pPr>
            <a:endParaRPr lang="en-US" altLang="ko-KR" sz="240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sz="2400" smtClean="0"/>
              <a:t>-A </a:t>
            </a:r>
            <a:r>
              <a:rPr lang="en-US" altLang="ko-KR" sz="2400" smtClean="0"/>
              <a:t>donor pool was created, and </a:t>
            </a:r>
            <a:r>
              <a:rPr lang="en-US" altLang="ko-KR" sz="2400" smtClean="0">
                <a:solidFill>
                  <a:srgbClr val="FFFF00"/>
                </a:solidFill>
              </a:rPr>
              <a:t>screening was repeated every </a:t>
            </a:r>
            <a:r>
              <a:rPr lang="en-US" altLang="ko-KR" sz="2400" smtClean="0">
                <a:solidFill>
                  <a:srgbClr val="FFFF00"/>
                </a:solidFill>
              </a:rPr>
              <a:t>4 </a:t>
            </a:r>
            <a:r>
              <a:rPr lang="en-US" altLang="ko-KR" sz="2400" smtClean="0">
                <a:solidFill>
                  <a:srgbClr val="FFFF00"/>
                </a:solidFill>
              </a:rPr>
              <a:t>months.</a:t>
            </a:r>
            <a:endParaRPr lang="en-US" altLang="ko-KR" sz="240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altLang="ko-KR" sz="2400" smtClean="0"/>
          </a:p>
          <a:p>
            <a:pPr>
              <a:buNone/>
            </a:pPr>
            <a:endParaRPr lang="en-US" altLang="ko-KR" sz="240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ko-KR" sz="2400" smtClean="0">
              <a:solidFill>
                <a:schemeClr val="tx1"/>
              </a:solidFill>
            </a:endParaRPr>
          </a:p>
          <a:p>
            <a:pPr>
              <a:buNone/>
            </a:pPr>
            <a:endParaRPr lang="ko-KR" altLang="en-US" sz="2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7977</TotalTime>
  <Words>813</Words>
  <Application>Microsoft Office PowerPoint</Application>
  <PresentationFormat>화면 슬라이드 쇼(4:3)</PresentationFormat>
  <Paragraphs>120</Paragraphs>
  <Slides>20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Office 테마</vt:lpstr>
      <vt:lpstr>Duodenal Infusion of Donor Feces for Recurrent Clostridium difficile</vt:lpstr>
      <vt:lpstr>Introduction (1)</vt:lpstr>
      <vt:lpstr>Introduction (2)</vt:lpstr>
      <vt:lpstr>Methods (1)</vt:lpstr>
      <vt:lpstr>Methods (2)</vt:lpstr>
      <vt:lpstr>Methods (3)</vt:lpstr>
      <vt:lpstr>Methods (4)</vt:lpstr>
      <vt:lpstr>Methods (5)</vt:lpstr>
      <vt:lpstr>Methods (6)</vt:lpstr>
      <vt:lpstr>Methods (7)</vt:lpstr>
      <vt:lpstr>Outcomes</vt:lpstr>
      <vt:lpstr>슬라이드 12</vt:lpstr>
      <vt:lpstr>Results (1)</vt:lpstr>
      <vt:lpstr>Results (2)</vt:lpstr>
      <vt:lpstr>Results (3)</vt:lpstr>
      <vt:lpstr>Discussion (1)</vt:lpstr>
      <vt:lpstr>Discussion (2)</vt:lpstr>
      <vt:lpstr>Discussion (2)</vt:lpstr>
      <vt:lpstr>Discussion (3)</vt:lpstr>
      <vt:lpstr>Conclusion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sv34b001</cp:lastModifiedBy>
  <cp:revision>929</cp:revision>
  <dcterms:created xsi:type="dcterms:W3CDTF">2002-05-31T16:21:56Z</dcterms:created>
  <dcterms:modified xsi:type="dcterms:W3CDTF">2013-01-30T17:14:59Z</dcterms:modified>
</cp:coreProperties>
</file>