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5" r:id="rId2"/>
    <p:sldId id="286" r:id="rId3"/>
    <p:sldId id="290" r:id="rId4"/>
    <p:sldId id="287" r:id="rId5"/>
    <p:sldId id="288" r:id="rId6"/>
    <p:sldId id="291" r:id="rId7"/>
    <p:sldId id="292" r:id="rId8"/>
    <p:sldId id="284" r:id="rId9"/>
    <p:sldId id="294" r:id="rId10"/>
    <p:sldId id="269" r:id="rId11"/>
    <p:sldId id="270" r:id="rId12"/>
    <p:sldId id="278" r:id="rId13"/>
    <p:sldId id="281" r:id="rId14"/>
    <p:sldId id="280" r:id="rId15"/>
    <p:sldId id="282" r:id="rId16"/>
    <p:sldId id="283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9" d="100"/>
          <a:sy n="109" d="100"/>
        </p:scale>
        <p:origin x="-16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675414-1D6C-48F1-92A3-7038DBD2B7CB}" type="datetimeFigureOut">
              <a:rPr lang="ko-KR" altLang="en-US" smtClean="0"/>
              <a:pPr/>
              <a:t>2015-11-19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9405B-B2A9-4181-902E-0EE115C152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increased serum IgG4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levels and IgG4+ plasma cells have been revealed to be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common to a variety of localized and non-specific chronic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inflammatory conditions, including malignancies, infections,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chronic skin lesions and rheumatic diseases. Care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must therefore be taken to correctly interpret the plasma cell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counts associated with these typical histopathology features.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A99C1-0FB3-44B2-A672-77C28B34B3AE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2900-D79D-47D7-B2F7-7B49DD2F9D90}" type="datetimeFigureOut">
              <a:rPr lang="ko-KR" altLang="en-US" smtClean="0"/>
              <a:pPr/>
              <a:t>2015-11-19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20D65-07A5-481C-9FCC-5AF9EBCC1B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289131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2900-D79D-47D7-B2F7-7B49DD2F9D90}" type="datetimeFigureOut">
              <a:rPr lang="ko-KR" altLang="en-US" smtClean="0"/>
              <a:pPr/>
              <a:t>2015-11-19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20D65-07A5-481C-9FCC-5AF9EBCC1B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4046656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2900-D79D-47D7-B2F7-7B49DD2F9D90}" type="datetimeFigureOut">
              <a:rPr lang="ko-KR" altLang="en-US" smtClean="0"/>
              <a:pPr/>
              <a:t>2015-11-19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20D65-07A5-481C-9FCC-5AF9EBCC1B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012952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2900-D79D-47D7-B2F7-7B49DD2F9D90}" type="datetimeFigureOut">
              <a:rPr lang="ko-KR" altLang="en-US" smtClean="0"/>
              <a:pPr/>
              <a:t>2015-11-19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20D65-07A5-481C-9FCC-5AF9EBCC1B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7492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2900-D79D-47D7-B2F7-7B49DD2F9D90}" type="datetimeFigureOut">
              <a:rPr lang="ko-KR" altLang="en-US" smtClean="0"/>
              <a:pPr/>
              <a:t>2015-11-19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20D65-07A5-481C-9FCC-5AF9EBCC1B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133280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2900-D79D-47D7-B2F7-7B49DD2F9D90}" type="datetimeFigureOut">
              <a:rPr lang="ko-KR" altLang="en-US" smtClean="0"/>
              <a:pPr/>
              <a:t>2015-11-19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20D65-07A5-481C-9FCC-5AF9EBCC1B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554298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2900-D79D-47D7-B2F7-7B49DD2F9D90}" type="datetimeFigureOut">
              <a:rPr lang="ko-KR" altLang="en-US" smtClean="0"/>
              <a:pPr/>
              <a:t>2015-11-19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20D65-07A5-481C-9FCC-5AF9EBCC1B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672849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2900-D79D-47D7-B2F7-7B49DD2F9D90}" type="datetimeFigureOut">
              <a:rPr lang="ko-KR" altLang="en-US" smtClean="0"/>
              <a:pPr/>
              <a:t>2015-11-19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20D65-07A5-481C-9FCC-5AF9EBCC1B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17272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2900-D79D-47D7-B2F7-7B49DD2F9D90}" type="datetimeFigureOut">
              <a:rPr lang="ko-KR" altLang="en-US" smtClean="0"/>
              <a:pPr/>
              <a:t>2015-11-19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20D65-07A5-481C-9FCC-5AF9EBCC1B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673835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2900-D79D-47D7-B2F7-7B49DD2F9D90}" type="datetimeFigureOut">
              <a:rPr lang="ko-KR" altLang="en-US" smtClean="0"/>
              <a:pPr/>
              <a:t>2015-11-19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20D65-07A5-481C-9FCC-5AF9EBCC1B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62185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52900-D79D-47D7-B2F7-7B49DD2F9D90}" type="datetimeFigureOut">
              <a:rPr lang="ko-KR" altLang="en-US" smtClean="0"/>
              <a:pPr/>
              <a:t>2015-11-19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20D65-07A5-481C-9FCC-5AF9EBCC1B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711744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52900-D79D-47D7-B2F7-7B49DD2F9D90}" type="datetimeFigureOut">
              <a:rPr lang="ko-KR" altLang="en-US" smtClean="0"/>
              <a:pPr/>
              <a:t>2015-11-19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20D65-07A5-481C-9FCC-5AF9EBCC1B7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883570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VATS conference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Pathology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4096442 </a:t>
            </a:r>
            <a:r>
              <a:rPr lang="ko-KR" altLang="en-US" dirty="0" smtClean="0"/>
              <a:t>이</a:t>
            </a:r>
            <a:r>
              <a:rPr lang="en-US" altLang="ko-KR" dirty="0" smtClean="0"/>
              <a:t>O</a:t>
            </a:r>
            <a:r>
              <a:rPr lang="ko-KR" altLang="en-US" dirty="0" err="1" smtClean="0"/>
              <a:t>희</a:t>
            </a:r>
            <a:r>
              <a:rPr lang="ko-KR" altLang="en-US" dirty="0" smtClean="0"/>
              <a:t> </a:t>
            </a:r>
            <a:r>
              <a:rPr lang="en-US" altLang="ko-KR" dirty="0" smtClean="0"/>
              <a:t>29/F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SS13-03916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3-03916 -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3-03916 -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3-03916 -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3-03916 -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3-03916 -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3-03916 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  <p:sp>
        <p:nvSpPr>
          <p:cNvPr id="5" name="TextBox 4"/>
          <p:cNvSpPr txBox="1"/>
          <p:nvPr/>
        </p:nvSpPr>
        <p:spPr>
          <a:xfrm>
            <a:off x="3275856" y="4581128"/>
            <a:ext cx="5616624" cy="20621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1. The </a:t>
            </a:r>
            <a:r>
              <a:rPr lang="en-US" altLang="ko-KR" sz="1600" dirty="0" err="1" smtClean="0"/>
              <a:t>immunohistochemical</a:t>
            </a:r>
            <a:r>
              <a:rPr lang="en-US" altLang="ko-KR" sz="1600" dirty="0" smtClean="0"/>
              <a:t> stains for </a:t>
            </a:r>
            <a:r>
              <a:rPr lang="en-US" altLang="ko-KR" sz="1600" dirty="0" err="1" smtClean="0"/>
              <a:t>IgG</a:t>
            </a:r>
            <a:r>
              <a:rPr lang="en-US" altLang="ko-KR" sz="1600" dirty="0" smtClean="0"/>
              <a:t> and IgG4</a:t>
            </a:r>
            <a:endParaRPr lang="ko-KR" altLang="en-US" sz="1600" dirty="0" smtClean="0"/>
          </a:p>
          <a:p>
            <a:r>
              <a:rPr lang="en-US" altLang="ko-KR" sz="1600" dirty="0" smtClean="0"/>
              <a:t>1) Number of IgG4 positive plasma cells: 224/HPF (hot spot)</a:t>
            </a:r>
            <a:endParaRPr lang="ko-KR" altLang="en-US" sz="1600" dirty="0" smtClean="0"/>
          </a:p>
          <a:p>
            <a:r>
              <a:rPr lang="en-US" altLang="ko-KR" sz="1600" dirty="0" smtClean="0"/>
              <a:t>2) IgG4:IgG ratio: 60.4%</a:t>
            </a:r>
            <a:endParaRPr lang="ko-KR" altLang="en-US" sz="1600" dirty="0" smtClean="0"/>
          </a:p>
          <a:p>
            <a:endParaRPr lang="ko-KR" altLang="en-US" sz="1600" dirty="0" smtClean="0"/>
          </a:p>
          <a:p>
            <a:r>
              <a:rPr lang="en-US" altLang="ko-KR" sz="1600" dirty="0" smtClean="0"/>
              <a:t>2. These findings suggest the probable </a:t>
            </a:r>
            <a:r>
              <a:rPr lang="en-US" altLang="ko-KR" sz="1600" dirty="0" err="1" smtClean="0"/>
              <a:t>histologic</a:t>
            </a:r>
            <a:r>
              <a:rPr lang="en-US" altLang="ko-KR" sz="1600" dirty="0" smtClean="0"/>
              <a:t> features of IgG4-related disease (Reference: Modern pathology (2012) 25, 1181-1192). Clinical correlation is required.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8070249 </a:t>
            </a:r>
            <a:r>
              <a:rPr lang="ko-KR" altLang="en-US" dirty="0" smtClean="0"/>
              <a:t>홍</a:t>
            </a:r>
            <a:r>
              <a:rPr lang="en-US" altLang="ko-KR" dirty="0" smtClean="0"/>
              <a:t>O</a:t>
            </a:r>
            <a:r>
              <a:rPr lang="ko-KR" altLang="en-US" dirty="0" smtClean="0"/>
              <a:t>수 </a:t>
            </a:r>
            <a:r>
              <a:rPr lang="en-US" altLang="ko-KR" dirty="0" smtClean="0"/>
              <a:t>75/M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SS15-31404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5-31404 H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내용 개체 틀 4" descr="SS15-31404 HE x2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5-31404 HE x200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848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5-31404 HE x400 Ig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66477" y="1600200"/>
            <a:ext cx="601104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내용 개체 틀 3" descr="SS15-31404 HE x400 IgG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66477" y="703237"/>
            <a:ext cx="6011045" cy="4525963"/>
          </a:xfrm>
        </p:spPr>
      </p:pic>
      <p:sp>
        <p:nvSpPr>
          <p:cNvPr id="5" name="TextBox 4"/>
          <p:cNvSpPr txBox="1"/>
          <p:nvPr/>
        </p:nvSpPr>
        <p:spPr>
          <a:xfrm>
            <a:off x="6156176" y="5445224"/>
            <a:ext cx="2553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-IgG4 count: 32/HPF</a:t>
            </a:r>
            <a:endParaRPr lang="ko-KR" altLang="en-US" dirty="0" smtClean="0"/>
          </a:p>
          <a:p>
            <a:r>
              <a:rPr lang="en-US" altLang="ko-KR" dirty="0" smtClean="0"/>
              <a:t>-</a:t>
            </a:r>
            <a:r>
              <a:rPr lang="en-US" altLang="ko-KR" dirty="0" err="1" smtClean="0"/>
              <a:t>IgG</a:t>
            </a:r>
            <a:r>
              <a:rPr lang="en-US" altLang="ko-KR" dirty="0" smtClean="0"/>
              <a:t> count: 76/HPF</a:t>
            </a:r>
            <a:endParaRPr lang="ko-KR" altLang="en-US" dirty="0" smtClean="0"/>
          </a:p>
          <a:p>
            <a:r>
              <a:rPr lang="en-US" altLang="ko-KR" dirty="0" smtClean="0"/>
              <a:t>-IgG4/</a:t>
            </a:r>
            <a:r>
              <a:rPr lang="en-US" altLang="ko-KR" dirty="0" err="1" smtClean="0"/>
              <a:t>IgG</a:t>
            </a:r>
            <a:r>
              <a:rPr lang="en-US" altLang="ko-KR" dirty="0" smtClean="0"/>
              <a:t> ratio &gt; 40%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0726" t="13360" r="21998" b="2317"/>
          <a:stretch>
            <a:fillRect/>
          </a:stretch>
        </p:blipFill>
        <p:spPr bwMode="auto">
          <a:xfrm>
            <a:off x="323528" y="44624"/>
            <a:ext cx="5688632" cy="6699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228184" y="5805264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i="1" dirty="0" smtClean="0"/>
              <a:t>Mod </a:t>
            </a:r>
            <a:r>
              <a:rPr lang="en-US" altLang="ko-KR" i="1" dirty="0" err="1" smtClean="0"/>
              <a:t>Pathol</a:t>
            </a:r>
            <a:r>
              <a:rPr lang="en-US" altLang="ko-KR" i="1" dirty="0" smtClean="0"/>
              <a:t>. 2012;25:1181-92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Autofit/>
          </a:bodyPr>
          <a:lstStyle/>
          <a:p>
            <a:r>
              <a:rPr lang="en-US" altLang="ko-KR" sz="2400" b="1" dirty="0"/>
              <a:t>Other diseases associated with infiltrating</a:t>
            </a:r>
            <a:br>
              <a:rPr lang="en-US" altLang="ko-KR" sz="2400" b="1" dirty="0"/>
            </a:br>
            <a:r>
              <a:rPr lang="en-US" altLang="ko-KR" sz="2400" b="1" dirty="0"/>
              <a:t>IgG4-positive cells in the lung or </a:t>
            </a:r>
            <a:r>
              <a:rPr lang="en-US" altLang="ko-KR" sz="2400" b="1" dirty="0" smtClean="0"/>
              <a:t>elevated serum IgG4</a:t>
            </a:r>
            <a:endParaRPr lang="ko-KR" altLang="en-US" sz="24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85595"/>
            <a:ext cx="3024336" cy="4939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484784"/>
            <a:ext cx="4032448" cy="457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411760" y="6372036"/>
            <a:ext cx="6615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Yi </a:t>
            </a:r>
            <a:r>
              <a:rPr lang="en-US" altLang="ko-KR" i="1" dirty="0" smtClean="0"/>
              <a:t>et al</a:t>
            </a:r>
            <a:r>
              <a:rPr lang="en-US" altLang="ko-KR" dirty="0" smtClean="0"/>
              <a:t>, Seminars in Diagnostic Pathology (2012) 29, 219-225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171</Words>
  <Application>Microsoft Office PowerPoint</Application>
  <PresentationFormat>화면 슬라이드 쇼(4:3)</PresentationFormat>
  <Paragraphs>25</Paragraphs>
  <Slides>16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7" baseType="lpstr">
      <vt:lpstr>Office 테마</vt:lpstr>
      <vt:lpstr>VATS conference</vt:lpstr>
      <vt:lpstr>8070249 홍O수 75/M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Other diseases associated with infiltrating IgG4-positive cells in the lung or elevated serum IgG4</vt:lpstr>
      <vt:lpstr>4096442 이O희 29/F</vt:lpstr>
      <vt:lpstr>슬라이드 11</vt:lpstr>
      <vt:lpstr>슬라이드 12</vt:lpstr>
      <vt:lpstr>슬라이드 13</vt:lpstr>
      <vt:lpstr>슬라이드 14</vt:lpstr>
      <vt:lpstr>슬라이드 15</vt:lpstr>
      <vt:lpstr>슬라이드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심효섭</dc:creator>
  <cp:lastModifiedBy>shimhs</cp:lastModifiedBy>
  <cp:revision>23</cp:revision>
  <dcterms:created xsi:type="dcterms:W3CDTF">2011-03-24T04:56:25Z</dcterms:created>
  <dcterms:modified xsi:type="dcterms:W3CDTF">2015-11-18T21:59:12Z</dcterms:modified>
</cp:coreProperties>
</file>