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84" r:id="rId3"/>
    <p:sldId id="294" r:id="rId4"/>
    <p:sldId id="288" r:id="rId5"/>
    <p:sldId id="290" r:id="rId6"/>
    <p:sldId id="311" r:id="rId7"/>
    <p:sldId id="312" r:id="rId8"/>
    <p:sldId id="313" r:id="rId9"/>
    <p:sldId id="314" r:id="rId10"/>
    <p:sldId id="292" r:id="rId11"/>
    <p:sldId id="293" r:id="rId12"/>
    <p:sldId id="317" r:id="rId13"/>
    <p:sldId id="316" r:id="rId14"/>
    <p:sldId id="297" r:id="rId15"/>
    <p:sldId id="295" r:id="rId16"/>
    <p:sldId id="298" r:id="rId17"/>
    <p:sldId id="299" r:id="rId18"/>
    <p:sldId id="300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961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559" autoAdjust="0"/>
  </p:normalViewPr>
  <p:slideViewPr>
    <p:cSldViewPr>
      <p:cViewPr varScale="1">
        <p:scale>
          <a:sx n="54" d="100"/>
          <a:sy n="54" d="100"/>
        </p:scale>
        <p:origin x="-18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47BD2D-ADD2-4E67-9543-E4A6AC9A31B8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DFF3D6-E809-459C-9DC8-C4F3412D2F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endParaRPr lang="en-US" altLang="ko-KR" sz="2400" dirty="0" smtClean="0"/>
          </a:p>
        </p:txBody>
      </p:sp>
      <p:sp>
        <p:nvSpPr>
          <p:cNvPr id="174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DD9849-C536-42E1-9023-E62E49199BB3}" type="slidenum">
              <a:rPr lang="ko-KR" altLang="en-US" smtClean="0"/>
              <a:pPr/>
              <a:t>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11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14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6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sz="1200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7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sz="1200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8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ko-KR" sz="1200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9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C33DE9-F115-4306-B01E-D62781CA5656}" type="slidenum">
              <a:rPr lang="ko-KR" altLang="en-US" smtClean="0"/>
              <a:pPr/>
              <a:t>10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37575-E465-4720-AAD3-ADD0E617B5C8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7AAA9-4D9E-4CE8-8835-59F510C52F9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B4B1C-B75C-4332-A9DB-534FD900694B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968DB-EFEB-4024-8C16-4090BD45D8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53897-D2A1-4CBD-AF7E-DD8B96DABBD8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027F0-16E8-4B36-A9B0-267296239C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363D4-DE80-4890-ABE0-6B182FD54AF2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E497-39F4-41B6-8086-CF04FDA4138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1BEB3-7BA3-40F7-BF73-6E582691E746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7ABF-8FF5-4FF3-982B-F33D715D28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B467A-631E-411A-B937-46916ECF0C41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8A65B-EC13-4DE6-AF1C-1F6ABBC42C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E3EA-55E3-47AA-A01C-E2B3D32EC3DC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494E6-9CA6-43B3-97DB-4C1C07836F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CAF4E-D548-4D38-922C-C33299C14247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DD9E3-0A5A-459F-B6FD-46FE5B78AD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4D4B-77C7-4F67-8CFD-7F48ADD34755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880C4-874E-4AED-AD77-082DF94BA1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B911-F676-44F5-B462-48D56A71CBC0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CE4B-3E60-480B-8EA9-59782A0ADFD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92E25-F36B-4B5C-999F-C3636D83B4FB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904C9-0BBD-48E2-8940-DF55F6B5506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6CD17C7-8E99-43BA-BA97-C278C483E336}" type="datetimeFigureOut">
              <a:rPr lang="ko-KR" altLang="en-US"/>
              <a:pPr>
                <a:defRPr/>
              </a:pPr>
              <a:t>2015-12-20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7BECA0E-6A4F-471B-8A53-B4FEA0592E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frm=1&amp;source=images&amp;cd=&amp;cad=rja&amp;uact=8&amp;ved=0ahUKEwi3pemkg87JAhWDq6YKHcxiBEwQjRwIBw&amp;url=http://m.blog.daum.net/_blog/_m/articleView.do?blogid=0H6G9&amp;articleno=6092003&amp;bvm=bv.109395566,d.dGY&amp;psig=AFQjCNGPph4SSN6vEag_47fqrdblxdKgCQ&amp;ust=144972457473306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s://www.google.co.kr/url?sa=i&amp;rct=j&amp;q=&amp;esrc=s&amp;frm=1&amp;source=images&amp;cd=&amp;cad=rja&amp;uact=8&amp;ved=0ahUKEwjgwqHVg87JAhWiq6YKHWBeCd8QjRwIBw&amp;url=https://www.doylestownhealth.org/medical-services/cancer-institute/cancer-types/lung-cancer/screening--diagnosis-for-lung-cancer/endobronchial-ultrasound-ebus&amp;bvm=bv.109395566,d.dGY&amp;psig=AFQjCNFbQtQzUOJz34f75wd0xZe-G-T11g&amp;ust=1449724736868005" TargetMode="Externa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google.co.kr/url?sa=i&amp;rct=j&amp;q=&amp;esrc=s&amp;frm=1&amp;source=images&amp;cd=&amp;cad=rja&amp;uact=8&amp;ved=0ahUKEwiezsqphM7JAhWIMaYKHX33DewQjRwIBw&amp;url=http://www.npscreen.com/&amp;psig=AFQjCNGsN6XkqQMcrKZ2HivnJa-pOVpAmw&amp;ust=144972488866801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www.google.co.kr/url?sa=i&amp;rct=j&amp;q=&amp;esrc=s&amp;frm=1&amp;source=images&amp;cd=&amp;cad=rja&amp;uact=8&amp;ved=0ahUKEwjhyqbEhM7JAhUFF6YKHTlTCqsQjRwIBw&amp;url=https://www.fphcare.co.nz/respiratory/adult-and-pediatric-care/optiflow/humidification-systems/&amp;bvm=bv.109395566,d.dGY&amp;psig=AFQjCNEOy3Kb7nyW-XbMGNp60MTABvJFOw&amp;ust=1449724957617569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8"/>
          <p:cNvSpPr txBox="1">
            <a:spLocks noChangeArrowheads="1"/>
          </p:cNvSpPr>
          <p:nvPr/>
        </p:nvSpPr>
        <p:spPr bwMode="auto">
          <a:xfrm>
            <a:off x="251520" y="620688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&lt;In depth Review&gt;</a:t>
            </a:r>
          </a:p>
          <a:p>
            <a:r>
              <a:rPr lang="en-US" altLang="ko-KR" sz="3200" dirty="0" smtClean="0">
                <a:latin typeface="HY견고딕" pitchFamily="18" charset="-127"/>
                <a:ea typeface="HY견고딕" pitchFamily="18" charset="-127"/>
              </a:rPr>
              <a:t>New scoring system for predicting intra-procedure oxygen </a:t>
            </a:r>
            <a:r>
              <a:rPr lang="en-US" altLang="ko-KR" sz="3200" dirty="0" err="1" smtClean="0">
                <a:latin typeface="HY견고딕" pitchFamily="18" charset="-127"/>
                <a:ea typeface="HY견고딕" pitchFamily="18" charset="-127"/>
              </a:rPr>
              <a:t>desaturation</a:t>
            </a:r>
            <a:r>
              <a:rPr lang="en-US" altLang="ko-KR" sz="3200" dirty="0" smtClean="0">
                <a:latin typeface="HY견고딕" pitchFamily="18" charset="-127"/>
                <a:ea typeface="HY견고딕" pitchFamily="18" charset="-127"/>
              </a:rPr>
              <a:t> in patients with sedation during </a:t>
            </a:r>
            <a:r>
              <a:rPr lang="en-US" altLang="ko-KR" sz="3200" dirty="0" err="1" smtClean="0">
                <a:latin typeface="HY견고딕" pitchFamily="18" charset="-127"/>
                <a:ea typeface="HY견고딕" pitchFamily="18" charset="-127"/>
              </a:rPr>
              <a:t>bronchoscopy</a:t>
            </a:r>
            <a:r>
              <a:rPr lang="en-US" altLang="ko-KR" sz="320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ko-KR" altLang="ko-KR" sz="32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Arial Unicode MS" pitchFamily="50" charset="-127"/>
            </a:endParaRPr>
          </a:p>
        </p:txBody>
      </p:sp>
      <p:sp>
        <p:nvSpPr>
          <p:cNvPr id="3075" name="직사각형 1"/>
          <p:cNvSpPr>
            <a:spLocks noChangeArrowheads="1"/>
          </p:cNvSpPr>
          <p:nvPr/>
        </p:nvSpPr>
        <p:spPr bwMode="auto">
          <a:xfrm>
            <a:off x="323528" y="4941168"/>
            <a:ext cx="502285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R3 </a:t>
            </a:r>
            <a:r>
              <a:rPr lang="ko-KR" altLang="en-US" sz="3200" b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최지수</a:t>
            </a:r>
            <a:endParaRPr lang="en-US" altLang="ko-KR" sz="3200" b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r>
              <a:rPr lang="en-US" altLang="ko-KR" sz="2000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(</a:t>
            </a:r>
            <a:r>
              <a:rPr lang="en-US" altLang="ko-KR" sz="2000" b="1" dirty="0" err="1" smtClean="0"/>
              <a:t>supervisior</a:t>
            </a:r>
            <a:r>
              <a:rPr lang="en-US" altLang="ko-KR" sz="2000" b="1" dirty="0" smtClean="0"/>
              <a:t> pf. </a:t>
            </a:r>
            <a:r>
              <a:rPr lang="ko-KR" altLang="en-US" sz="2000" b="1" dirty="0" smtClean="0"/>
              <a:t>이영석</a:t>
            </a:r>
            <a:r>
              <a:rPr lang="en-US" altLang="ko-KR" sz="2000" b="1" dirty="0" smtClean="0"/>
              <a:t>)</a:t>
            </a:r>
            <a:endParaRPr lang="ko-KR" altLang="ko-KR" sz="2000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b="1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700807"/>
            <a:ext cx="8892480" cy="4309467"/>
          </a:xfrm>
        </p:spPr>
        <p:txBody>
          <a:bodyPr/>
          <a:lstStyle/>
          <a:p>
            <a:r>
              <a:rPr lang="en-US" altLang="ko-KR" sz="2800" dirty="0" smtClean="0"/>
              <a:t>Complication of flexible </a:t>
            </a:r>
            <a:r>
              <a:rPr lang="en-US" altLang="ko-KR" sz="2800" dirty="0" err="1" smtClean="0"/>
              <a:t>bronchoscopy</a:t>
            </a:r>
            <a:r>
              <a:rPr lang="en-US" altLang="ko-KR" sz="2800" dirty="0" smtClean="0"/>
              <a:t> with sedation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Severe bleeding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</a:t>
            </a:r>
            <a:r>
              <a:rPr lang="en-US" altLang="ko-KR" sz="2000" b="1" u="sng" dirty="0" smtClean="0"/>
              <a:t>Hypoxemia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Cardiac arrhythmia requiring treatment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Seizures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Myocardial infarction/pulmonary edema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</a:t>
            </a:r>
            <a:r>
              <a:rPr lang="en-US" altLang="ko-KR" sz="2000" dirty="0" err="1" smtClean="0"/>
              <a:t>Pneumothorax</a:t>
            </a:r>
            <a:r>
              <a:rPr lang="en-US" altLang="ko-KR" sz="2000" dirty="0" smtClean="0"/>
              <a:t> requiring aspiration/</a:t>
            </a:r>
            <a:r>
              <a:rPr lang="en-US" altLang="ko-KR" sz="2000" dirty="0" err="1" smtClean="0"/>
              <a:t>intercostal</a:t>
            </a:r>
            <a:r>
              <a:rPr lang="en-US" altLang="ko-KR" sz="2000" dirty="0" smtClean="0"/>
              <a:t> drain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</a:t>
            </a:r>
            <a:r>
              <a:rPr lang="en-US" altLang="ko-KR" sz="2000" dirty="0" err="1" smtClean="0"/>
              <a:t>Oversedation</a:t>
            </a:r>
            <a:r>
              <a:rPr lang="en-US" altLang="ko-KR" sz="2000" dirty="0" smtClean="0"/>
              <a:t> requiring </a:t>
            </a:r>
            <a:r>
              <a:rPr lang="en-US" altLang="ko-KR" sz="2000" dirty="0" err="1" smtClean="0"/>
              <a:t>ventilatory</a:t>
            </a:r>
            <a:r>
              <a:rPr lang="en-US" altLang="ko-KR" sz="2000" dirty="0" smtClean="0"/>
              <a:t> support or reversal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Hospitalization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Admission to intensive care unit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Death</a:t>
            </a:r>
          </a:p>
          <a:p>
            <a:pPr>
              <a:buNone/>
            </a:pPr>
            <a:endParaRPr lang="en-US" altLang="ko-KR" sz="2400" dirty="0" smtClean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907705" y="6581001"/>
            <a:ext cx="72362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Du Rand IA, et al.  BTS guideline for diagnostic flexible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bronchoscopy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in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adults.Thorax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2013; 68: i1-i44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Introduction</a:t>
            </a:r>
            <a:endParaRPr lang="ko-KR" altLang="en-US" b="1" dirty="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3949427"/>
          </a:xfrm>
        </p:spPr>
        <p:txBody>
          <a:bodyPr/>
          <a:lstStyle/>
          <a:p>
            <a:r>
              <a:rPr lang="ko-KR" altLang="en-US" sz="2800" dirty="0" smtClean="0"/>
              <a:t>의식 하 진정요법을 통한 기관지 </a:t>
            </a:r>
            <a:r>
              <a:rPr lang="ko-KR" altLang="en-US" sz="2800" dirty="0" smtClean="0"/>
              <a:t>내시경에 </a:t>
            </a:r>
            <a:r>
              <a:rPr lang="ko-KR" altLang="en-US" sz="2800" dirty="0" smtClean="0"/>
              <a:t>대한 기존 </a:t>
            </a:r>
            <a:r>
              <a:rPr lang="ko-KR" altLang="en-US" sz="2800" dirty="0" smtClean="0"/>
              <a:t>연구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 </a:t>
            </a:r>
            <a:r>
              <a:rPr lang="ko-KR" altLang="en-US" sz="2400" dirty="0" smtClean="0"/>
              <a:t>의식 </a:t>
            </a:r>
            <a:r>
              <a:rPr lang="ko-KR" altLang="en-US" sz="2400" dirty="0" smtClean="0"/>
              <a:t>하 진정요법을 통한 기관지 내시경 시술이 환자나 시술자에게 실질적으로 안정감을 </a:t>
            </a:r>
            <a:r>
              <a:rPr lang="ko-KR" altLang="en-US" sz="2400" dirty="0" smtClean="0"/>
              <a:t>주는가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Jose RJ, </a:t>
            </a:r>
            <a:r>
              <a:rPr lang="en-US" altLang="ko-KR" sz="2000" dirty="0" smtClean="0"/>
              <a:t>et al. </a:t>
            </a:r>
            <a:r>
              <a:rPr lang="en-US" altLang="ko-KR" sz="2000" dirty="0" smtClean="0"/>
              <a:t>Sedation for flexible </a:t>
            </a:r>
            <a:r>
              <a:rPr lang="en-US" altLang="ko-KR" sz="2000" dirty="0" err="1" smtClean="0"/>
              <a:t>bronchoscopy</a:t>
            </a:r>
            <a:r>
              <a:rPr lang="en-US" altLang="ko-KR" sz="2000" dirty="0" smtClean="0"/>
              <a:t>: current and emerging evidence. </a:t>
            </a:r>
            <a:r>
              <a:rPr lang="en-US" altLang="ko-KR" sz="2000" i="1" dirty="0" err="1" smtClean="0"/>
              <a:t>Eur</a:t>
            </a:r>
            <a:r>
              <a:rPr lang="en-US" altLang="ko-KR" sz="2000" i="1" dirty="0" smtClean="0"/>
              <a:t> </a:t>
            </a:r>
            <a:r>
              <a:rPr lang="en-US" altLang="ko-KR" sz="2000" i="1" dirty="0" err="1" smtClean="0"/>
              <a:t>Respir</a:t>
            </a:r>
            <a:r>
              <a:rPr lang="en-US" altLang="ko-KR" sz="2000" i="1" dirty="0" smtClean="0"/>
              <a:t> Rev</a:t>
            </a:r>
            <a:r>
              <a:rPr lang="en-US" altLang="ko-KR" sz="2000" dirty="0" smtClean="0"/>
              <a:t> 2013; </a:t>
            </a:r>
            <a:r>
              <a:rPr lang="en-US" altLang="ko-KR" sz="2000" dirty="0" smtClean="0"/>
              <a:t>22:106-116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Hirose </a:t>
            </a:r>
            <a:r>
              <a:rPr lang="en-US" altLang="ko-KR" sz="2000" dirty="0" smtClean="0"/>
              <a:t>T, et </a:t>
            </a:r>
            <a:r>
              <a:rPr lang="en-US" altLang="ko-KR" sz="2000" dirty="0" smtClean="0"/>
              <a:t>al. Patient satisfaction with sedation for flexible </a:t>
            </a:r>
            <a:r>
              <a:rPr lang="en-US" altLang="ko-KR" sz="2000" dirty="0" err="1" smtClean="0"/>
              <a:t>bronchoscopy</a:t>
            </a:r>
            <a:r>
              <a:rPr lang="en-US" altLang="ko-KR" sz="2000" dirty="0" smtClean="0"/>
              <a:t>. </a:t>
            </a:r>
            <a:r>
              <a:rPr lang="en-US" altLang="ko-KR" sz="2000" i="1" dirty="0" err="1" smtClean="0"/>
              <a:t>Respirology</a:t>
            </a:r>
            <a:r>
              <a:rPr lang="en-US" altLang="ko-KR" sz="2000" dirty="0" smtClean="0"/>
              <a:t> 2008; </a:t>
            </a:r>
            <a:r>
              <a:rPr lang="en-US" altLang="ko-KR" sz="2000" dirty="0" smtClean="0"/>
              <a:t>13:722-727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000" dirty="0" smtClean="0"/>
              <a:t> </a:t>
            </a: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</a:p>
          <a:p>
            <a:pPr>
              <a:buNone/>
            </a:pP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381947"/>
          </a:xfrm>
        </p:spPr>
        <p:txBody>
          <a:bodyPr/>
          <a:lstStyle/>
          <a:p>
            <a:r>
              <a:rPr lang="ko-KR" altLang="en-US" sz="2800" dirty="0" smtClean="0"/>
              <a:t>의식 하 진정요법을 통한 기관지 내시경에 대한 기존 </a:t>
            </a:r>
            <a:r>
              <a:rPr lang="ko-KR" altLang="en-US" sz="2800" dirty="0" smtClean="0"/>
              <a:t>연구</a:t>
            </a: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-  </a:t>
            </a:r>
            <a:r>
              <a:rPr lang="ko-KR" altLang="en-US" sz="2400" dirty="0" smtClean="0"/>
              <a:t>어떤 제제를 이용하여 진정 요법을 하는 것이 더 </a:t>
            </a:r>
            <a:r>
              <a:rPr lang="ko-KR" altLang="en-US" sz="2400" dirty="0" smtClean="0"/>
              <a:t>효과적인가</a:t>
            </a:r>
            <a:endParaRPr lang="ko-KR" altLang="en-US" sz="2400" dirty="0" smtClean="0"/>
          </a:p>
          <a:p>
            <a:pPr>
              <a:buNone/>
            </a:pPr>
            <a:r>
              <a:rPr lang="en-US" altLang="ko-KR" sz="24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smtClean="0"/>
              <a:t>Ogawa T, et al. Prospective analysis of efficacy and safety of an individualized-</a:t>
            </a:r>
            <a:r>
              <a:rPr lang="en-US" altLang="ko-KR" sz="2000" dirty="0" err="1" smtClean="0"/>
              <a:t>midazolam</a:t>
            </a:r>
            <a:r>
              <a:rPr lang="en-US" altLang="ko-KR" sz="2000" dirty="0" smtClean="0"/>
              <a:t>-dosing protocol for sedation during prolonged </a:t>
            </a:r>
            <a:r>
              <a:rPr lang="en-US" altLang="ko-KR" sz="2000" dirty="0" err="1" smtClean="0"/>
              <a:t>bronchoscopy</a:t>
            </a:r>
            <a:r>
              <a:rPr lang="en-US" altLang="ko-KR" sz="2000" dirty="0" smtClean="0"/>
              <a:t>. </a:t>
            </a:r>
            <a:r>
              <a:rPr lang="en-US" altLang="ko-KR" sz="2000" i="1" dirty="0" err="1" smtClean="0"/>
              <a:t>Respir</a:t>
            </a:r>
            <a:r>
              <a:rPr lang="en-US" altLang="ko-KR" sz="2000" i="1" dirty="0" smtClean="0"/>
              <a:t> </a:t>
            </a:r>
            <a:r>
              <a:rPr lang="en-US" altLang="ko-KR" sz="2000" i="1" dirty="0" err="1" smtClean="0"/>
              <a:t>Investig</a:t>
            </a:r>
            <a:r>
              <a:rPr lang="en-US" altLang="ko-KR" sz="2000" i="1" dirty="0" smtClean="0"/>
              <a:t> </a:t>
            </a:r>
            <a:r>
              <a:rPr lang="en-US" altLang="ko-KR" sz="2000" dirty="0" smtClean="0"/>
              <a:t>2014; 52:153-159</a:t>
            </a:r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 </a:t>
            </a:r>
            <a:r>
              <a:rPr lang="en-US" altLang="ko-KR" sz="2000" dirty="0" err="1" smtClean="0"/>
              <a:t>Chhajed</a:t>
            </a:r>
            <a:r>
              <a:rPr lang="en-US" altLang="ko-KR" sz="2000" dirty="0" smtClean="0"/>
              <a:t> PN, et al. Sedative drug requirements during flexible </a:t>
            </a:r>
            <a:r>
              <a:rPr lang="en-US" altLang="ko-KR" sz="2000" dirty="0" err="1" smtClean="0"/>
              <a:t>bronchoscopy</a:t>
            </a:r>
            <a:r>
              <a:rPr lang="en-US" altLang="ko-KR" sz="2000" dirty="0" smtClean="0"/>
              <a:t>. </a:t>
            </a:r>
            <a:r>
              <a:rPr lang="en-US" altLang="ko-KR" sz="2000" i="1" dirty="0" smtClean="0"/>
              <a:t>Respiration </a:t>
            </a:r>
            <a:r>
              <a:rPr lang="en-US" altLang="ko-KR" sz="2000" dirty="0" smtClean="0"/>
              <a:t>2005; 72:617-621</a:t>
            </a:r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→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Ryu</a:t>
            </a:r>
            <a:r>
              <a:rPr lang="en-US" altLang="ko-KR" sz="2000" dirty="0" smtClean="0"/>
              <a:t> JH, et al. Randomized double-blind study of </a:t>
            </a:r>
            <a:r>
              <a:rPr lang="en-US" altLang="ko-KR" sz="2000" dirty="0" err="1" smtClean="0"/>
              <a:t>remifentanil</a:t>
            </a:r>
            <a:r>
              <a:rPr lang="en-US" altLang="ko-KR" sz="2000" dirty="0" smtClean="0"/>
              <a:t> and </a:t>
            </a:r>
            <a:r>
              <a:rPr lang="en-US" altLang="ko-KR" sz="2000" dirty="0" err="1" smtClean="0"/>
              <a:t>dexmedetomidine</a:t>
            </a:r>
            <a:r>
              <a:rPr lang="en-US" altLang="ko-KR" sz="2000" dirty="0" smtClean="0"/>
              <a:t> for flexible </a:t>
            </a:r>
            <a:r>
              <a:rPr lang="en-US" altLang="ko-KR" sz="2000" dirty="0" err="1" smtClean="0"/>
              <a:t>bronchoscopy</a:t>
            </a:r>
            <a:r>
              <a:rPr lang="en-US" altLang="ko-KR" sz="2000" dirty="0" smtClean="0"/>
              <a:t>. </a:t>
            </a:r>
            <a:r>
              <a:rPr lang="en-US" altLang="ko-KR" sz="2000" i="1" dirty="0" smtClean="0"/>
              <a:t>Br J </a:t>
            </a:r>
            <a:r>
              <a:rPr lang="en-US" altLang="ko-KR" sz="2000" i="1" dirty="0" err="1" smtClean="0"/>
              <a:t>Anaesth</a:t>
            </a:r>
            <a:r>
              <a:rPr lang="en-US" altLang="ko-KR" sz="2000" i="1" dirty="0" smtClean="0"/>
              <a:t> </a:t>
            </a:r>
            <a:r>
              <a:rPr lang="en-US" altLang="ko-KR" sz="2000" dirty="0" smtClean="0"/>
              <a:t>2012; 108:503-511</a:t>
            </a:r>
          </a:p>
          <a:p>
            <a:endParaRPr lang="ko-KR" alt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86"/>
            <a:ext cx="7920880" cy="685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b="1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4309467"/>
          </a:xfrm>
        </p:spPr>
        <p:txBody>
          <a:bodyPr/>
          <a:lstStyle/>
          <a:p>
            <a:r>
              <a:rPr lang="en-US" altLang="ko-KR" sz="2400" dirty="0" smtClean="0"/>
              <a:t>The risk factors for hypoxemia in children younger than 5 years old undergoing rigid </a:t>
            </a:r>
            <a:r>
              <a:rPr lang="en-US" altLang="ko-KR" sz="2400" dirty="0" err="1" smtClean="0"/>
              <a:t>bronchoscopy</a:t>
            </a:r>
            <a:r>
              <a:rPr lang="en-US" altLang="ko-KR" sz="2400" dirty="0" smtClean="0"/>
              <a:t> for foreign body removal.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(journal </a:t>
            </a:r>
            <a:r>
              <a:rPr lang="en-US" altLang="ko-KR" sz="2400" dirty="0" err="1" smtClean="0"/>
              <a:t>abstrct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붙이기</a:t>
            </a:r>
            <a:r>
              <a:rPr lang="en-US" altLang="ko-KR" sz="2400" dirty="0" smtClean="0"/>
              <a:t>!!)</a:t>
            </a:r>
            <a:endParaRPr lang="en-US" altLang="ko-KR" sz="2400" dirty="0" smtClean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067175" y="6581001"/>
            <a:ext cx="5076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Du Rand IA, et al. Thorax 2013; 68: i1-i44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36504"/>
          </a:xfrm>
        </p:spPr>
        <p:txBody>
          <a:bodyPr/>
          <a:lstStyle/>
          <a:p>
            <a:pPr>
              <a:buNone/>
            </a:pPr>
            <a:r>
              <a:rPr lang="en-US" altLang="ko-KR" sz="2800" dirty="0" smtClean="0"/>
              <a:t> </a:t>
            </a:r>
            <a:r>
              <a:rPr lang="ko-KR" altLang="en-US" sz="2800" dirty="0" smtClean="0"/>
              <a:t>→ </a:t>
            </a:r>
            <a:r>
              <a:rPr lang="en-US" altLang="ko-KR" sz="2800" dirty="0" smtClean="0"/>
              <a:t>New scoring system for predicting </a:t>
            </a:r>
            <a:r>
              <a:rPr lang="en-US" altLang="ko-KR" sz="2800" dirty="0" err="1" smtClean="0"/>
              <a:t>intraprocedure</a:t>
            </a:r>
            <a:r>
              <a:rPr lang="en-US" altLang="ko-KR" sz="2800" dirty="0" smtClean="0"/>
              <a:t> oxygen </a:t>
            </a:r>
            <a:r>
              <a:rPr lang="en-US" altLang="ko-KR" sz="2800" dirty="0" err="1" smtClean="0"/>
              <a:t>desaturation</a:t>
            </a:r>
            <a:r>
              <a:rPr lang="en-US" altLang="ko-KR" sz="2800" dirty="0" smtClean="0"/>
              <a:t> in patients with sedation during </a:t>
            </a:r>
            <a:r>
              <a:rPr lang="en-US" altLang="ko-KR" sz="2800" dirty="0" err="1" smtClean="0"/>
              <a:t>bronchoscopy</a:t>
            </a:r>
            <a:r>
              <a:rPr lang="en-US" altLang="ko-KR" sz="2800" dirty="0" smtClean="0"/>
              <a:t>!!</a:t>
            </a:r>
          </a:p>
          <a:p>
            <a:pPr>
              <a:buNone/>
            </a:pPr>
            <a:endParaRPr lang="en-US" altLang="ko-KR" dirty="0" smtClean="0"/>
          </a:p>
          <a:p>
            <a:r>
              <a:rPr lang="ko-KR" altLang="en-US" sz="2800" dirty="0" smtClean="0"/>
              <a:t>의식 </a:t>
            </a:r>
            <a:r>
              <a:rPr lang="ko-KR" altLang="en-US" sz="2800" dirty="0" smtClean="0"/>
              <a:t>하 진정요법을 통한 기관지 내시경 시술 중 산소 포화도 감소의 위험 인자 </a:t>
            </a:r>
          </a:p>
          <a:p>
            <a:pPr>
              <a:buNone/>
            </a:pPr>
            <a:r>
              <a:rPr lang="en-US" altLang="ko-KR" sz="2000" dirty="0" smtClean="0"/>
              <a:t>  - </a:t>
            </a:r>
            <a:r>
              <a:rPr lang="ko-KR" altLang="en-US" sz="2000" dirty="0" smtClean="0"/>
              <a:t>소아에서 위험인자로 알려진 시술 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시술 종류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나이가 성인에서도 위험인자가 되는 지 확인 할뿐만 아니라 </a:t>
            </a:r>
            <a:r>
              <a:rPr lang="ko-KR" altLang="en-US" sz="2000" dirty="0" err="1" smtClean="0"/>
              <a:t>폐기능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동반 질환 등 일반적으로 저산소증의 </a:t>
            </a:r>
            <a:r>
              <a:rPr lang="ko-KR" altLang="en-US" sz="2000" dirty="0" smtClean="0"/>
              <a:t>위험인자로 </a:t>
            </a:r>
            <a:r>
              <a:rPr lang="ko-KR" altLang="en-US" sz="2000" dirty="0" smtClean="0"/>
              <a:t>알려진 요소들이 예측 인자가 될 수 있는지 확인한다</a:t>
            </a:r>
            <a:r>
              <a:rPr lang="en-US" altLang="ko-KR" sz="2000" dirty="0" smtClean="0"/>
              <a:t>.</a:t>
            </a:r>
            <a:endParaRPr lang="ko-KR" altLang="en-US" sz="2000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Patient preparation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3489251"/>
          </a:xfrm>
        </p:spPr>
        <p:txBody>
          <a:bodyPr/>
          <a:lstStyle/>
          <a:p>
            <a:r>
              <a:rPr lang="en-US" altLang="ko-KR" sz="2400" dirty="0" smtClean="0"/>
              <a:t>2013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월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일부터 </a:t>
            </a:r>
            <a:r>
              <a:rPr lang="en-US" altLang="ko-KR" sz="2400" dirty="0" smtClean="0"/>
              <a:t>2014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12</a:t>
            </a:r>
            <a:r>
              <a:rPr lang="ko-KR" altLang="en-US" sz="2400" dirty="0" smtClean="0"/>
              <a:t>월 </a:t>
            </a:r>
            <a:r>
              <a:rPr lang="en-US" altLang="ko-KR" sz="2400" dirty="0" smtClean="0"/>
              <a:t>31</a:t>
            </a:r>
            <a:r>
              <a:rPr lang="ko-KR" altLang="en-US" sz="2400" dirty="0" smtClean="0"/>
              <a:t>일까지 본원에서 의식 하 진정요법을 통한 기관지 내시경 시술을 받은 </a:t>
            </a:r>
            <a:r>
              <a:rPr lang="ko-KR" altLang="en-US" sz="2400" dirty="0" smtClean="0"/>
              <a:t>환자를 대상</a:t>
            </a:r>
            <a:r>
              <a:rPr lang="en-US" altLang="ko-KR" sz="2400" dirty="0" smtClean="0"/>
              <a:t>, 20</a:t>
            </a:r>
            <a:r>
              <a:rPr lang="ko-KR" altLang="en-US" sz="2400" dirty="0" smtClean="0"/>
              <a:t>세 이상인 환자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   </a:t>
            </a:r>
            <a:r>
              <a:rPr lang="ko-KR" altLang="en-US" sz="2400" dirty="0" smtClean="0"/>
              <a:t>→ 저산소증의 </a:t>
            </a:r>
            <a:r>
              <a:rPr lang="ko-KR" altLang="en-US" sz="2400" dirty="0" smtClean="0"/>
              <a:t>정의에 해당하는 환자 군과 저산소증이 없는 환자 군으로 </a:t>
            </a:r>
            <a:r>
              <a:rPr lang="ko-KR" altLang="en-US" sz="2400" dirty="0" smtClean="0"/>
              <a:t>분류</a:t>
            </a:r>
            <a:endParaRPr lang="en-US" altLang="ko-KR" sz="2400" dirty="0" smtClean="0"/>
          </a:p>
          <a:p>
            <a:pPr>
              <a:buNone/>
            </a:pPr>
            <a:endParaRPr lang="en-US" altLang="ko-KR" sz="2800" dirty="0" smtClean="0"/>
          </a:p>
          <a:p>
            <a:r>
              <a:rPr lang="en-US" altLang="ko-KR" sz="2400" dirty="0" smtClean="0"/>
              <a:t>Exclusion</a:t>
            </a:r>
          </a:p>
          <a:p>
            <a:pPr>
              <a:buNone/>
            </a:pPr>
            <a:r>
              <a:rPr lang="en-US" altLang="ko-KR" sz="2000" dirty="0" smtClean="0"/>
              <a:t> - </a:t>
            </a:r>
            <a:r>
              <a:rPr lang="en-US" altLang="ko-KR" sz="2000" dirty="0" smtClean="0"/>
              <a:t>20</a:t>
            </a:r>
            <a:r>
              <a:rPr lang="ko-KR" altLang="en-US" sz="2000" dirty="0" smtClean="0"/>
              <a:t>세 미만인 환자</a:t>
            </a:r>
          </a:p>
          <a:p>
            <a:pPr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해당 기간 내 의식하 진정 요법을 시행하지 않고 기관지 내시경을 시행한 환자</a:t>
            </a:r>
          </a:p>
          <a:p>
            <a:pPr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시술 도중 모니터링 자료가 구비되지 않은 환자</a:t>
            </a:r>
          </a:p>
          <a:p>
            <a:pPr>
              <a:buNone/>
            </a:pPr>
            <a:r>
              <a:rPr lang="en-US" altLang="ko-KR" sz="2000" dirty="0" smtClean="0"/>
              <a:t> - </a:t>
            </a:r>
            <a:r>
              <a:rPr lang="ko-KR" altLang="en-US" sz="2000" dirty="0" smtClean="0"/>
              <a:t>의무기록이 충실하지 않아 환자 파악이 되지 않는 환자</a:t>
            </a:r>
          </a:p>
          <a:p>
            <a:endParaRPr lang="ko-KR" altLang="en-US" sz="2800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Definition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Hypoxemia</a:t>
            </a:r>
          </a:p>
          <a:p>
            <a:pPr>
              <a:buNone/>
            </a:pPr>
            <a:r>
              <a:rPr lang="en-US" altLang="ko-KR" sz="2400" dirty="0" smtClean="0"/>
              <a:t> - monitoring via an accurate non-invasive method, pulse </a:t>
            </a:r>
            <a:r>
              <a:rPr lang="en-US" altLang="ko-KR" sz="2400" dirty="0" err="1" smtClean="0"/>
              <a:t>oximetry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pulse </a:t>
            </a:r>
            <a:r>
              <a:rPr lang="en-US" altLang="ko-KR" sz="2400" dirty="0" err="1" smtClean="0"/>
              <a:t>oximeter</a:t>
            </a:r>
            <a:r>
              <a:rPr lang="en-US" altLang="ko-KR" sz="2400" dirty="0" smtClean="0"/>
              <a:t> oxygen saturation (SpO2) &gt; 5% change, or SpO2 &lt; 90% and prolonged (&gt;1min)</a:t>
            </a:r>
          </a:p>
          <a:p>
            <a:endParaRPr lang="en-US" altLang="ko-KR" dirty="0" smtClean="0"/>
          </a:p>
          <a:p>
            <a:r>
              <a:rPr lang="en-US" altLang="ko-KR" sz="2800" dirty="0" smtClean="0"/>
              <a:t>Moderate sedation: </a:t>
            </a:r>
            <a:r>
              <a:rPr lang="en-US" altLang="ko-KR" sz="2400" dirty="0" smtClean="0"/>
              <a:t>Movement or eye-opening to voice (but no eye contact)</a:t>
            </a:r>
            <a:endParaRPr lang="en-US" altLang="ko-KR" sz="2400" dirty="0" smtClean="0"/>
          </a:p>
          <a:p>
            <a:r>
              <a:rPr lang="en-US" altLang="ko-KR" sz="2800" dirty="0" smtClean="0"/>
              <a:t>Sedative drug: </a:t>
            </a:r>
            <a:r>
              <a:rPr lang="en-US" altLang="ko-KR" sz="2400" dirty="0" err="1" smtClean="0"/>
              <a:t>Fentanyl</a:t>
            </a:r>
            <a:r>
              <a:rPr lang="en-US" altLang="ko-KR" sz="2400" dirty="0" smtClean="0"/>
              <a:t> 50µg + </a:t>
            </a:r>
            <a:r>
              <a:rPr lang="en-US" altLang="ko-KR" sz="2400" dirty="0" err="1" smtClean="0"/>
              <a:t>Midazolam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1-5mg</a:t>
            </a:r>
          </a:p>
          <a:p>
            <a:pPr>
              <a:buNone/>
            </a:pPr>
            <a:r>
              <a:rPr lang="en-US" altLang="ko-KR" sz="2400" dirty="0" smtClean="0"/>
              <a:t>                   (</a:t>
            </a:r>
            <a:r>
              <a:rPr lang="ko-KR" altLang="en-US" sz="2400" dirty="0" smtClean="0"/>
              <a:t>환자의 체형에 따라 시술자가 용량을 결정함</a:t>
            </a:r>
            <a:r>
              <a:rPr lang="en-US" altLang="ko-KR" sz="2400" dirty="0" smtClean="0"/>
              <a:t>)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ko-KR" altLang="en-US" sz="2800" b="1" dirty="0" smtClean="0"/>
              <a:t>조사항목</a:t>
            </a:r>
            <a:endParaRPr lang="en-US" altLang="ko-KR" sz="2800" b="1" dirty="0" smtClean="0"/>
          </a:p>
          <a:p>
            <a:endParaRPr lang="en-US" altLang="ko-KR" sz="2800" b="1" dirty="0" smtClean="0"/>
          </a:p>
          <a:p>
            <a:pPr>
              <a:buNone/>
            </a:pPr>
            <a:r>
              <a:rPr lang="en-US" altLang="ko-KR" sz="2000" dirty="0" smtClean="0"/>
              <a:t>- </a:t>
            </a:r>
            <a:r>
              <a:rPr lang="ko-KR" altLang="en-US" sz="2000" dirty="0" smtClean="0"/>
              <a:t>인구학적 정보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나이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성별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흡연력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동반 질환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몸무게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진단 명</a:t>
            </a:r>
          </a:p>
          <a:p>
            <a:pPr>
              <a:buNone/>
            </a:pPr>
            <a:r>
              <a:rPr lang="en-US" altLang="ko-KR" sz="2000" dirty="0" smtClean="0"/>
              <a:t>- </a:t>
            </a:r>
            <a:r>
              <a:rPr lang="ko-KR" altLang="en-US" sz="2000" dirty="0" err="1" smtClean="0"/>
              <a:t>폐기능</a:t>
            </a:r>
            <a:r>
              <a:rPr lang="ko-KR" altLang="en-US" sz="2000" dirty="0" smtClean="0"/>
              <a:t> 검사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기관지 </a:t>
            </a:r>
            <a:r>
              <a:rPr lang="ko-KR" altLang="en-US" sz="2000" dirty="0" err="1" smtClean="0"/>
              <a:t>확장제</a:t>
            </a:r>
            <a:r>
              <a:rPr lang="ko-KR" altLang="en-US" sz="2000" dirty="0" smtClean="0"/>
              <a:t> 전후 </a:t>
            </a:r>
            <a:r>
              <a:rPr lang="ko-KR" altLang="en-US" sz="2000" dirty="0" err="1" smtClean="0"/>
              <a:t>폐기능</a:t>
            </a:r>
            <a:r>
              <a:rPr lang="ko-KR" altLang="en-US" sz="2000" dirty="0" smtClean="0"/>
              <a:t> 검사 결과</a:t>
            </a:r>
          </a:p>
          <a:p>
            <a:pPr>
              <a:buNone/>
            </a:pPr>
            <a:r>
              <a:rPr lang="en-US" altLang="ko-KR" sz="2000" dirty="0" smtClean="0"/>
              <a:t>- </a:t>
            </a:r>
            <a:r>
              <a:rPr lang="ko-KR" altLang="en-US" sz="2000" dirty="0" err="1" smtClean="0"/>
              <a:t>심초음파</a:t>
            </a:r>
            <a:r>
              <a:rPr lang="ko-KR" altLang="en-US" sz="2000" dirty="0" smtClean="0"/>
              <a:t> 검사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판막 질환 유무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폐동맥 고혈압 유무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심박출량</a:t>
            </a:r>
            <a:endParaRPr lang="ko-KR" altLang="en-US" sz="2000" dirty="0" smtClean="0"/>
          </a:p>
          <a:p>
            <a:pPr>
              <a:buNone/>
            </a:pPr>
            <a:r>
              <a:rPr lang="en-US" altLang="ko-KR" sz="2000" dirty="0" smtClean="0"/>
              <a:t>- </a:t>
            </a:r>
            <a:r>
              <a:rPr lang="ko-KR" altLang="en-US" sz="2000" dirty="0" smtClean="0"/>
              <a:t>기관지 내시경 검사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시술 목적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시술 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약제 용량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시술 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진정 하 진정요법 유지 시간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저산소증 유무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시술의 편안함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시술자의 시술 경력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기관지 내시경의 직경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산소 투여 용량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출혈 여부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객담 양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후두 운동</a:t>
            </a:r>
          </a:p>
          <a:p>
            <a:pPr>
              <a:buNone/>
            </a:pPr>
            <a:r>
              <a:rPr lang="en-US" altLang="ko-KR" sz="2000" dirty="0" smtClean="0"/>
              <a:t>- </a:t>
            </a:r>
            <a:r>
              <a:rPr lang="ko-KR" altLang="en-US" sz="2000" dirty="0" smtClean="0"/>
              <a:t>영상 자료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가슴 컴퓨터 단층 촬영에서 폐기종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무기폐</a:t>
            </a:r>
            <a:r>
              <a:rPr lang="ko-KR" altLang="en-US" sz="2000" dirty="0" smtClean="0"/>
              <a:t> 등 저산소증 유발할 수 있는 소견 유무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2043658"/>
          </a:xfrm>
        </p:spPr>
        <p:txBody>
          <a:bodyPr>
            <a:normAutofit/>
          </a:bodyPr>
          <a:lstStyle/>
          <a:p>
            <a:r>
              <a:rPr lang="ko-KR" altLang="en-US" sz="3200" b="1" dirty="0"/>
              <a:t>기관지 내시경 시술 중에 의식 하 진정 요법을 받은 환자에서 산소 포화도 감소의 예측 모델 개발</a:t>
            </a:r>
            <a:br>
              <a:rPr lang="ko-KR" altLang="en-US" sz="3200" b="1" dirty="0"/>
            </a:br>
            <a:endParaRPr lang="ko-KR" altLang="en-US" sz="32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625624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1"/>
                </a:solidFill>
              </a:rPr>
              <a:t>이 영 석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68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sz="3600" b="1" smtClean="0"/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781128"/>
          </a:xfrm>
        </p:spPr>
        <p:txBody>
          <a:bodyPr/>
          <a:lstStyle/>
          <a:p>
            <a:r>
              <a:rPr lang="en-US" altLang="ko-KR" sz="2400" dirty="0" smtClean="0"/>
              <a:t>Flexible </a:t>
            </a:r>
            <a:r>
              <a:rPr lang="en-US" altLang="ko-KR" sz="2400" dirty="0" err="1" smtClean="0"/>
              <a:t>bronchoscopy</a:t>
            </a:r>
            <a:r>
              <a:rPr lang="en-US" altLang="ko-KR" sz="2400" dirty="0" smtClean="0"/>
              <a:t>(FB)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commonly performed by respiratory physicians.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the gold standard for directly </a:t>
            </a:r>
            <a:r>
              <a:rPr lang="en-US" altLang="ko-KR" sz="2000" dirty="0" err="1" smtClean="0"/>
              <a:t>visualising</a:t>
            </a:r>
            <a:r>
              <a:rPr lang="en-US" altLang="ko-KR" sz="2000" dirty="0" smtClean="0"/>
              <a:t> the airways, allowing for numerous diagnostic and therapeutic interventions. 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Thus, newer more advanced techniques, including EBUS-TBNA, may require longer procedure time. </a:t>
            </a:r>
          </a:p>
          <a:p>
            <a:pPr>
              <a:buNone/>
            </a:pPr>
            <a:endParaRPr lang="en-US" altLang="ko-KR" sz="2400" dirty="0" smtClean="0"/>
          </a:p>
          <a:p>
            <a:r>
              <a:rPr lang="en-US" altLang="ko-KR" sz="2000" dirty="0" smtClean="0"/>
              <a:t>However, 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FB can cause </a:t>
            </a:r>
            <a:r>
              <a:rPr lang="en-US" altLang="ko-KR" sz="2000" dirty="0" err="1" smtClean="0"/>
              <a:t>dysphagia</a:t>
            </a:r>
            <a:r>
              <a:rPr lang="en-US" altLang="ko-KR" sz="2000" dirty="0" smtClean="0"/>
              <a:t>, cough, nose pain, throat pain and fear.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>- In Japan, 84% of patients undergoing FB complain of problems, </a:t>
            </a:r>
            <a:endParaRPr lang="en-US" altLang="ko-KR" sz="2000" dirty="0" smtClean="0"/>
          </a:p>
        </p:txBody>
      </p:sp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4067175" y="6211669"/>
            <a:ext cx="5076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Takashi Hirose et al.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Respirology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2008: 13: 722-727</a:t>
            </a:r>
          </a:p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Ricardo J. Jose et al.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Eur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Respir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Rev 2013: 22: 128: 106-116</a:t>
            </a:r>
          </a:p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Tomomi Ogawa et al. J.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Resinv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: 52: 2014: 153-159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2448272"/>
          </a:xfrm>
        </p:spPr>
        <p:txBody>
          <a:bodyPr>
            <a:normAutofit/>
          </a:bodyPr>
          <a:lstStyle/>
          <a:p>
            <a:r>
              <a:rPr lang="ko-KR" altLang="en-US" sz="2400" b="1" dirty="0" smtClean="0"/>
              <a:t>연구비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의과대학 신진교수연구비</a:t>
            </a:r>
            <a:endParaRPr lang="en-US" altLang="ko-KR" sz="2400" b="1" dirty="0" smtClean="0"/>
          </a:p>
          <a:p>
            <a:endParaRPr lang="en-US" altLang="ko-KR" sz="2400" b="1" dirty="0" smtClean="0"/>
          </a:p>
          <a:p>
            <a:r>
              <a:rPr lang="ko-KR" altLang="en-US" sz="2400" b="1" dirty="0" smtClean="0"/>
              <a:t>금   액</a:t>
            </a:r>
            <a:r>
              <a:rPr lang="en-US" altLang="ko-KR" sz="2400" b="1" dirty="0"/>
              <a:t> </a:t>
            </a:r>
            <a:r>
              <a:rPr lang="en-US" altLang="ko-KR" sz="2400" b="1" dirty="0" smtClean="0"/>
              <a:t>: 2000</a:t>
            </a:r>
            <a:r>
              <a:rPr lang="ko-KR" altLang="en-US" sz="2400" b="1" dirty="0" smtClean="0"/>
              <a:t>만원</a:t>
            </a:r>
            <a:endParaRPr lang="en-US" altLang="ko-KR" sz="2400" b="1" dirty="0" smtClean="0"/>
          </a:p>
          <a:p>
            <a:endParaRPr lang="en-US" altLang="ko-KR" sz="2400" b="1" dirty="0" smtClean="0"/>
          </a:p>
          <a:p>
            <a:r>
              <a:rPr lang="ko-KR" altLang="en-US" sz="2400" b="1" dirty="0" smtClean="0"/>
              <a:t>기   간 </a:t>
            </a:r>
            <a:r>
              <a:rPr lang="en-US" altLang="ko-KR" sz="2400" b="1" dirty="0" smtClean="0"/>
              <a:t>: 2016</a:t>
            </a:r>
            <a:r>
              <a:rPr lang="ko-KR" altLang="en-US" sz="2400" b="1" dirty="0" smtClean="0"/>
              <a:t>년 </a:t>
            </a:r>
            <a:r>
              <a:rPr lang="en-US" altLang="ko-KR" sz="2400" b="1" dirty="0" smtClean="0"/>
              <a:t>5</a:t>
            </a:r>
            <a:r>
              <a:rPr lang="ko-KR" altLang="en-US" sz="2400" b="1" dirty="0" smtClean="0"/>
              <a:t>월 </a:t>
            </a:r>
            <a:r>
              <a:rPr lang="en-US" altLang="ko-KR" sz="2400" b="1" dirty="0" smtClean="0"/>
              <a:t>30</a:t>
            </a:r>
            <a:r>
              <a:rPr lang="ko-KR" altLang="en-US" sz="2400" b="1" dirty="0" smtClean="0"/>
              <a:t>일까지</a:t>
            </a:r>
            <a:endParaRPr lang="en-US" altLang="ko-KR" sz="2400" b="1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637293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916832"/>
            <a:ext cx="5020376" cy="4477375"/>
          </a:xfrm>
        </p:spPr>
      </p:pic>
      <p:pic>
        <p:nvPicPr>
          <p:cNvPr id="1026" name="Picture 2" descr="http://cfile237.uf.daum.net/image/267A1A4E539138AF234F2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5294" y="1196752"/>
            <a:ext cx="26193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doylestownhealth.org/~/media/dh-site/images/cancer/ebusendoscopelung1.ashx?la=en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5914" y="3861048"/>
            <a:ext cx="3278134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7733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npscreen.com/wp-content/uploads/2015/02/early-detect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258" y="2019405"/>
            <a:ext cx="4282013" cy="313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fphcare.co.nz/files/images/global/product-images/850_optiflow_sml-jpg/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394" y="1556792"/>
            <a:ext cx="3024336" cy="406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8663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500" y="712267"/>
            <a:ext cx="9001000" cy="5433467"/>
          </a:xfrm>
        </p:spPr>
        <p:txBody>
          <a:bodyPr/>
          <a:lstStyle/>
          <a:p>
            <a:r>
              <a:rPr lang="ko-KR" altLang="en-US" sz="2400" b="1" dirty="0" smtClean="0"/>
              <a:t>연구 목표</a:t>
            </a:r>
            <a:endParaRPr lang="en-US" altLang="ko-KR" sz="2400" b="1" dirty="0" smtClean="0"/>
          </a:p>
          <a:p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ko-KR" altLang="en-US" sz="2400" b="1" dirty="0" smtClean="0"/>
              <a:t>의식 </a:t>
            </a:r>
            <a:r>
              <a:rPr lang="ko-KR" altLang="en-US" sz="2400" b="1" dirty="0"/>
              <a:t>하 진정요법을 통한 기관지 내시경 시술 중 산소 </a:t>
            </a:r>
            <a:r>
              <a:rPr lang="ko-KR" altLang="en-US" sz="2400" b="1" dirty="0" smtClean="0"/>
              <a:t>포화도 </a:t>
            </a:r>
            <a:r>
              <a:rPr lang="ko-KR" altLang="en-US" sz="2400" b="1" dirty="0"/>
              <a:t>감소의 위험 인자 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ko-KR" altLang="en-US" sz="2400" b="1" dirty="0"/>
          </a:p>
          <a:p>
            <a:pPr>
              <a:buFontTx/>
              <a:buChar char="-"/>
            </a:pPr>
            <a:r>
              <a:rPr lang="ko-KR" altLang="en-US" sz="2400" b="1" dirty="0" smtClean="0"/>
              <a:t>위험 </a:t>
            </a:r>
            <a:r>
              <a:rPr lang="ko-KR" altLang="en-US" sz="2400" b="1" dirty="0"/>
              <a:t>인자들을 이용한 </a:t>
            </a:r>
            <a:r>
              <a:rPr lang="en-US" altLang="ko-KR" sz="2400" b="1" dirty="0"/>
              <a:t>New scoring system </a:t>
            </a:r>
            <a:r>
              <a:rPr lang="ko-KR" altLang="en-US" sz="2400" b="1" dirty="0" smtClean="0"/>
              <a:t>개발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ko-KR" altLang="en-US" sz="2400" b="1" dirty="0"/>
          </a:p>
          <a:p>
            <a:pPr>
              <a:buFontTx/>
              <a:buChar char="-"/>
            </a:pPr>
            <a:r>
              <a:rPr lang="en-US" altLang="ko-KR" sz="2400" b="1" dirty="0" smtClean="0"/>
              <a:t>New </a:t>
            </a:r>
            <a:r>
              <a:rPr lang="en-US" altLang="ko-KR" sz="2400" b="1" dirty="0"/>
              <a:t>scoring system </a:t>
            </a:r>
            <a:r>
              <a:rPr lang="ko-KR" altLang="en-US" sz="2400" b="1" dirty="0"/>
              <a:t>의 유용성을 알아보기 위해 </a:t>
            </a:r>
            <a:r>
              <a:rPr lang="en-US" altLang="ko-KR" sz="2400" b="1" dirty="0" smtClean="0"/>
              <a:t>Validation </a:t>
            </a:r>
            <a:r>
              <a:rPr lang="ko-KR" altLang="en-US" sz="2400" b="1" dirty="0" smtClean="0"/>
              <a:t>시행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ko-KR" altLang="en-US" sz="2400" b="1" dirty="0"/>
          </a:p>
          <a:p>
            <a:pPr marL="0" indent="0">
              <a:buNone/>
            </a:pPr>
            <a:r>
              <a:rPr lang="en-US" altLang="ko-KR" sz="2400" b="1" dirty="0" smtClean="0"/>
              <a:t>-  Total </a:t>
            </a:r>
            <a:r>
              <a:rPr lang="en-US" altLang="ko-KR" sz="2400" b="1" dirty="0"/>
              <a:t>Score </a:t>
            </a:r>
            <a:r>
              <a:rPr lang="ko-KR" altLang="en-US" sz="2400" b="1" dirty="0"/>
              <a:t>에 따른 </a:t>
            </a:r>
            <a:r>
              <a:rPr lang="en-US" altLang="ko-KR" sz="2400" b="1" dirty="0"/>
              <a:t>Action Plan </a:t>
            </a:r>
            <a:r>
              <a:rPr lang="ko-KR" altLang="en-US" sz="2400" b="1" dirty="0"/>
              <a:t>설정</a:t>
            </a:r>
          </a:p>
          <a:p>
            <a:pPr marL="0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4457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4360" y="568251"/>
            <a:ext cx="8435280" cy="5721499"/>
          </a:xfrm>
        </p:spPr>
        <p:txBody>
          <a:bodyPr>
            <a:normAutofit lnSpcReduction="10000"/>
          </a:bodyPr>
          <a:lstStyle/>
          <a:p>
            <a:r>
              <a:rPr lang="ko-KR" altLang="en-US" sz="2400" b="1" dirty="0" smtClean="0">
                <a:latin typeface="+mj-lt"/>
              </a:rPr>
              <a:t>연구 디자인</a:t>
            </a:r>
            <a:r>
              <a:rPr lang="en-US" altLang="ko-KR" sz="2400" b="1" dirty="0" smtClean="0">
                <a:latin typeface="+mj-lt"/>
              </a:rPr>
              <a:t>: </a:t>
            </a:r>
            <a:r>
              <a:rPr lang="ko-KR" altLang="en-US" sz="2400" b="1" dirty="0" err="1" smtClean="0">
                <a:latin typeface="+mj-lt"/>
              </a:rPr>
              <a:t>후향적</a:t>
            </a:r>
            <a:r>
              <a:rPr lang="ko-KR" altLang="en-US" sz="2400" b="1" dirty="0" smtClean="0">
                <a:latin typeface="+mj-lt"/>
              </a:rPr>
              <a:t> </a:t>
            </a:r>
            <a:r>
              <a:rPr lang="ko-KR" altLang="en-US" sz="2400" b="1" dirty="0" err="1" smtClean="0">
                <a:latin typeface="+mj-lt"/>
              </a:rPr>
              <a:t>코흐트</a:t>
            </a:r>
            <a:r>
              <a:rPr lang="ko-KR" altLang="en-US" sz="2400" b="1" dirty="0" smtClean="0">
                <a:latin typeface="+mj-lt"/>
              </a:rPr>
              <a:t> 연구</a:t>
            </a:r>
            <a:endParaRPr lang="en-US" altLang="ko-KR" sz="2400" b="1" dirty="0" smtClean="0">
              <a:latin typeface="+mj-lt"/>
            </a:endParaRPr>
          </a:p>
          <a:p>
            <a:endParaRPr lang="en-US" altLang="ko-KR" sz="2400" b="1" dirty="0" smtClean="0">
              <a:latin typeface="+mj-lt"/>
            </a:endParaRPr>
          </a:p>
          <a:p>
            <a:r>
              <a:rPr lang="ko-KR" altLang="en-US" sz="2400" b="1" dirty="0" smtClean="0">
                <a:latin typeface="+mj-lt"/>
              </a:rPr>
              <a:t>연구 모집단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- 2013</a:t>
            </a:r>
            <a:r>
              <a:rPr lang="ko-KR" altLang="en-US" sz="2400" b="1" dirty="0" smtClean="0">
                <a:latin typeface="+mj-lt"/>
              </a:rPr>
              <a:t>년 </a:t>
            </a:r>
            <a:r>
              <a:rPr lang="en-US" altLang="ko-KR" sz="2400" b="1" dirty="0" smtClean="0">
                <a:latin typeface="+mj-lt"/>
              </a:rPr>
              <a:t>8</a:t>
            </a:r>
            <a:r>
              <a:rPr lang="ko-KR" altLang="en-US" sz="2400" b="1" dirty="0" smtClean="0">
                <a:latin typeface="+mj-lt"/>
              </a:rPr>
              <a:t>월 </a:t>
            </a:r>
            <a:r>
              <a:rPr lang="en-US" altLang="ko-KR" sz="2400" b="1" dirty="0" smtClean="0">
                <a:latin typeface="+mj-lt"/>
              </a:rPr>
              <a:t>1</a:t>
            </a:r>
            <a:r>
              <a:rPr lang="ko-KR" altLang="en-US" sz="2400" b="1" dirty="0" smtClean="0">
                <a:latin typeface="+mj-lt"/>
              </a:rPr>
              <a:t>일</a:t>
            </a:r>
            <a:r>
              <a:rPr lang="en-US" altLang="ko-KR" sz="2400" b="1" dirty="0" smtClean="0">
                <a:latin typeface="+mj-lt"/>
              </a:rPr>
              <a:t>-2014</a:t>
            </a:r>
            <a:r>
              <a:rPr lang="ko-KR" altLang="en-US" sz="2400" b="1" dirty="0" smtClean="0">
                <a:latin typeface="+mj-lt"/>
              </a:rPr>
              <a:t>년 </a:t>
            </a:r>
            <a:r>
              <a:rPr lang="en-US" altLang="ko-KR" sz="2400" b="1" dirty="0" smtClean="0">
                <a:latin typeface="+mj-lt"/>
              </a:rPr>
              <a:t>12</a:t>
            </a:r>
            <a:r>
              <a:rPr lang="ko-KR" altLang="en-US" sz="2400" b="1" dirty="0" smtClean="0">
                <a:latin typeface="+mj-lt"/>
              </a:rPr>
              <a:t>월 </a:t>
            </a:r>
            <a:r>
              <a:rPr lang="en-US" altLang="ko-KR" sz="2400" b="1" dirty="0" smtClean="0">
                <a:latin typeface="+mj-lt"/>
              </a:rPr>
              <a:t>31</a:t>
            </a:r>
            <a:r>
              <a:rPr lang="ko-KR" altLang="en-US" sz="2400" b="1" dirty="0" smtClean="0">
                <a:latin typeface="+mj-lt"/>
              </a:rPr>
              <a:t>일까지 기관지내시경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</a:t>
            </a:r>
            <a:r>
              <a:rPr lang="ko-KR" altLang="en-US" sz="2400" b="1" dirty="0" smtClean="0">
                <a:latin typeface="+mj-lt"/>
              </a:rPr>
              <a:t>  시행한 환자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endParaRPr lang="en-US" altLang="ko-KR" sz="2400" b="1" dirty="0" smtClean="0">
              <a:latin typeface="+mj-lt"/>
            </a:endParaRPr>
          </a:p>
          <a:p>
            <a:r>
              <a:rPr lang="ko-KR" altLang="en-US" sz="2400" b="1" dirty="0" smtClean="0">
                <a:latin typeface="+mj-lt"/>
              </a:rPr>
              <a:t>저산소증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- SPO2 &gt;5% change or SpO2&lt;90% </a:t>
            </a:r>
            <a:r>
              <a:rPr lang="ko-KR" altLang="en-US" sz="2400" b="1" dirty="0" smtClean="0">
                <a:latin typeface="+mj-lt"/>
              </a:rPr>
              <a:t>가 </a:t>
            </a:r>
            <a:r>
              <a:rPr lang="en-US" altLang="ko-KR" sz="2400" b="1" dirty="0" smtClean="0">
                <a:latin typeface="+mj-lt"/>
              </a:rPr>
              <a:t>1</a:t>
            </a:r>
            <a:r>
              <a:rPr lang="ko-KR" altLang="en-US" sz="2400" b="1" dirty="0" smtClean="0">
                <a:latin typeface="+mj-lt"/>
              </a:rPr>
              <a:t>분 이상 지속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  </a:t>
            </a:r>
            <a:r>
              <a:rPr lang="ko-KR" altLang="en-US" sz="2400" b="1" dirty="0" smtClean="0">
                <a:latin typeface="+mj-lt"/>
              </a:rPr>
              <a:t>되는 경우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endParaRPr lang="en-US" altLang="ko-KR" sz="2400" b="1" dirty="0" smtClean="0">
              <a:latin typeface="+mj-lt"/>
            </a:endParaRPr>
          </a:p>
          <a:p>
            <a:r>
              <a:rPr lang="ko-KR" altLang="en-US" sz="2400" b="1" dirty="0" smtClean="0">
                <a:latin typeface="+mj-lt"/>
              </a:rPr>
              <a:t>예상되는 </a:t>
            </a:r>
            <a:r>
              <a:rPr lang="en-US" altLang="ko-KR" sz="2400" b="1" dirty="0" smtClean="0">
                <a:latin typeface="+mj-lt"/>
              </a:rPr>
              <a:t>N </a:t>
            </a:r>
            <a:r>
              <a:rPr lang="ko-KR" altLang="en-US" sz="2400" b="1" dirty="0" smtClean="0">
                <a:latin typeface="+mj-lt"/>
              </a:rPr>
              <a:t>수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- </a:t>
            </a:r>
            <a:r>
              <a:rPr lang="ko-KR" altLang="en-US" sz="2400" b="1" dirty="0" smtClean="0">
                <a:latin typeface="+mj-lt"/>
              </a:rPr>
              <a:t>총 시행건수</a:t>
            </a:r>
            <a:r>
              <a:rPr lang="en-US" altLang="ko-KR" sz="2400" b="1" dirty="0" smtClean="0">
                <a:latin typeface="+mj-lt"/>
              </a:rPr>
              <a:t>: 2454</a:t>
            </a:r>
            <a:r>
              <a:rPr lang="ko-KR" altLang="en-US" sz="2400" b="1" dirty="0" smtClean="0">
                <a:latin typeface="+mj-lt"/>
              </a:rPr>
              <a:t>명</a:t>
            </a:r>
            <a:endParaRPr lang="en-US" altLang="ko-KR" sz="2400" b="1" dirty="0" smtClean="0">
              <a:latin typeface="+mj-lt"/>
            </a:endParaRPr>
          </a:p>
          <a:p>
            <a:pPr marL="0" indent="0">
              <a:buNone/>
            </a:pPr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- </a:t>
            </a:r>
            <a:r>
              <a:rPr lang="ko-KR" altLang="en-US" sz="2400" b="1" dirty="0" smtClean="0">
                <a:latin typeface="+mj-lt"/>
              </a:rPr>
              <a:t>저산소증 건수</a:t>
            </a:r>
            <a:r>
              <a:rPr lang="en-US" altLang="ko-KR" sz="2400" b="1" dirty="0" smtClean="0">
                <a:latin typeface="+mj-lt"/>
              </a:rPr>
              <a:t>: 848</a:t>
            </a:r>
            <a:r>
              <a:rPr lang="ko-KR" altLang="en-US" sz="2400" b="1" dirty="0" smtClean="0">
                <a:latin typeface="+mj-lt"/>
              </a:rPr>
              <a:t>명</a:t>
            </a:r>
            <a:endParaRPr lang="ko-KR" alt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72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18356" y="728700"/>
            <a:ext cx="8507288" cy="5400600"/>
          </a:xfrm>
        </p:spPr>
        <p:txBody>
          <a:bodyPr>
            <a:normAutofit lnSpcReduction="10000"/>
          </a:bodyPr>
          <a:lstStyle/>
          <a:p>
            <a:r>
              <a:rPr lang="en-US" altLang="ko-KR" sz="2400" b="1" dirty="0" smtClean="0"/>
              <a:t>Dataset</a:t>
            </a:r>
          </a:p>
          <a:p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 smtClean="0"/>
              <a:t>  - </a:t>
            </a:r>
            <a:r>
              <a:rPr lang="ko-KR" altLang="en-US" sz="2400" b="1" dirty="0"/>
              <a:t>인구학적 정보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나이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성별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흡연력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동반 질환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키</a:t>
            </a:r>
            <a:r>
              <a:rPr lang="en-US" altLang="ko-KR" sz="2400" b="1" dirty="0"/>
              <a:t>, 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몸무게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진단명</a:t>
            </a:r>
            <a:endParaRPr lang="ko-KR" altLang="en-US" sz="2400" b="1" dirty="0"/>
          </a:p>
          <a:p>
            <a:pPr marL="0" indent="0" fontAlgn="base">
              <a:buNone/>
            </a:pPr>
            <a:r>
              <a:rPr lang="en-US" altLang="ko-KR" sz="2400" b="1" dirty="0" smtClean="0"/>
              <a:t>  - </a:t>
            </a:r>
            <a:r>
              <a:rPr lang="ko-KR" altLang="en-US" sz="2400" b="1" dirty="0" err="1"/>
              <a:t>폐기능</a:t>
            </a:r>
            <a:r>
              <a:rPr lang="ko-KR" altLang="en-US" sz="2400" b="1" dirty="0"/>
              <a:t> 검사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기관지 </a:t>
            </a:r>
            <a:r>
              <a:rPr lang="ko-KR" altLang="en-US" sz="2400" b="1" dirty="0" err="1"/>
              <a:t>확장제</a:t>
            </a:r>
            <a:r>
              <a:rPr lang="ko-KR" altLang="en-US" sz="2400" b="1" dirty="0"/>
              <a:t> 전후 </a:t>
            </a:r>
            <a:r>
              <a:rPr lang="ko-KR" altLang="en-US" sz="2400" b="1" dirty="0" err="1"/>
              <a:t>폐기능</a:t>
            </a:r>
            <a:r>
              <a:rPr lang="ko-KR" altLang="en-US" sz="2400" b="1" dirty="0"/>
              <a:t> 검사 결과</a:t>
            </a:r>
          </a:p>
          <a:p>
            <a:pPr marL="0" indent="0" fontAlgn="base">
              <a:buNone/>
            </a:pPr>
            <a:r>
              <a:rPr lang="en-US" altLang="ko-KR" sz="2400" b="1" dirty="0" smtClean="0"/>
              <a:t>  - </a:t>
            </a:r>
            <a:r>
              <a:rPr lang="ko-KR" altLang="en-US" sz="2400" b="1" dirty="0" err="1"/>
              <a:t>심초음파</a:t>
            </a:r>
            <a:r>
              <a:rPr lang="ko-KR" altLang="en-US" sz="2400" b="1" dirty="0"/>
              <a:t> 검사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판막 질환 유무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폐동맥 고혈압 유무</a:t>
            </a:r>
            <a:r>
              <a:rPr lang="en-US" altLang="ko-KR" sz="2400" b="1" dirty="0"/>
              <a:t>, 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 err="1" smtClean="0"/>
              <a:t>심박출량</a:t>
            </a:r>
            <a:endParaRPr lang="ko-KR" altLang="en-US" sz="2400" b="1" dirty="0"/>
          </a:p>
          <a:p>
            <a:pPr marL="0" indent="0" fontAlgn="base">
              <a:buNone/>
            </a:pPr>
            <a:r>
              <a:rPr lang="en-US" altLang="ko-KR" sz="2400" b="1" dirty="0" smtClean="0"/>
              <a:t>  - </a:t>
            </a:r>
            <a:r>
              <a:rPr lang="ko-KR" altLang="en-US" sz="2400" b="1" dirty="0"/>
              <a:t>기관지 내시경 검사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시술 목적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시술 명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약제 용량</a:t>
            </a:r>
            <a:r>
              <a:rPr lang="en-US" altLang="ko-KR" sz="2400" b="1" dirty="0"/>
              <a:t>, 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시술 </a:t>
            </a:r>
            <a:r>
              <a:rPr lang="ko-KR" altLang="en-US" sz="2400" b="1" dirty="0"/>
              <a:t>시간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진정 하 진정요법 유지 시간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저산소증 유무</a:t>
            </a:r>
            <a:r>
              <a:rPr lang="en-US" altLang="ko-KR" sz="2400" b="1" dirty="0" smtClean="0"/>
              <a:t>,</a:t>
            </a:r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/>
              <a:t>시술의 편안함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시술자의 시술 경력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기관지 내시경의 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직경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산소 투여 용량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출혈 여부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객담 양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후두 </a:t>
            </a:r>
            <a:r>
              <a:rPr lang="ko-KR" altLang="en-US" sz="2400" b="1" dirty="0" smtClean="0"/>
              <a:t>운동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- </a:t>
            </a:r>
            <a:r>
              <a:rPr lang="ko-KR" altLang="en-US" sz="2400" b="1" dirty="0"/>
              <a:t>영상 자료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가슴 컴퓨터 단층 촬영에서 폐기종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무기폐</a:t>
            </a:r>
            <a:r>
              <a:rPr lang="ko-KR" altLang="en-US" sz="2400" b="1" dirty="0"/>
              <a:t> </a:t>
            </a:r>
            <a:r>
              <a:rPr lang="ko-KR" altLang="en-US" sz="2400" b="1" dirty="0" smtClean="0"/>
              <a:t>등</a:t>
            </a:r>
            <a:endParaRPr lang="en-US" altLang="ko-KR" sz="2400" b="1" dirty="0" smtClean="0"/>
          </a:p>
          <a:p>
            <a:pPr marL="0" indent="0" fontAlgn="base">
              <a:buNone/>
            </a:pPr>
            <a:r>
              <a:rPr lang="en-US" altLang="ko-KR" sz="2400" b="1" dirty="0"/>
              <a:t>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저산소증 </a:t>
            </a:r>
            <a:r>
              <a:rPr lang="ko-KR" altLang="en-US" sz="2400" b="1" dirty="0"/>
              <a:t>유발할 수 있는 소견 유무</a:t>
            </a:r>
          </a:p>
          <a:p>
            <a:pPr marL="0" indent="0">
              <a:buNone/>
            </a:pP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3704317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818710"/>
            <a:ext cx="8229600" cy="5220580"/>
          </a:xfrm>
        </p:spPr>
        <p:txBody>
          <a:bodyPr>
            <a:normAutofit/>
          </a:bodyPr>
          <a:lstStyle/>
          <a:p>
            <a:r>
              <a:rPr lang="ko-KR" altLang="en-US" b="1" dirty="0" smtClean="0"/>
              <a:t>연구 일정</a:t>
            </a:r>
            <a:endParaRPr lang="en-US" altLang="ko-KR" b="1" dirty="0" smtClean="0"/>
          </a:p>
          <a:p>
            <a:endParaRPr lang="en-US" altLang="ko-KR" b="1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12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문헌 추가 고찰 및 엑셀파일 만들기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-2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데이터 정리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-4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통계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en-US" altLang="ko-KR" sz="2400" b="1" dirty="0" smtClean="0"/>
          </a:p>
          <a:p>
            <a:pPr>
              <a:buFontTx/>
              <a:buChar char="-"/>
            </a:pPr>
            <a:r>
              <a:rPr lang="en-US" altLang="ko-KR" sz="2400" b="1" dirty="0" smtClean="0"/>
              <a:t>5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논문 작성</a:t>
            </a:r>
            <a:endParaRPr lang="en-US" altLang="ko-KR" sz="2400" b="1" dirty="0" smtClean="0"/>
          </a:p>
          <a:p>
            <a:pPr>
              <a:buFontTx/>
              <a:buChar char="-"/>
            </a:pPr>
            <a:endParaRPr lang="en-US" altLang="ko-KR" sz="2400" b="1" dirty="0"/>
          </a:p>
          <a:p>
            <a:pPr>
              <a:buFontTx/>
              <a:buChar char="-"/>
            </a:pPr>
            <a:r>
              <a:rPr lang="en-US" altLang="ko-KR" sz="2400" b="1" dirty="0" smtClean="0"/>
              <a:t>6</a:t>
            </a:r>
            <a:r>
              <a:rPr lang="ko-KR" altLang="en-US" sz="2400" b="1" dirty="0" smtClean="0"/>
              <a:t>월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전문 학술지에 투고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433929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b="1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464496"/>
          </a:xfrm>
        </p:spPr>
        <p:txBody>
          <a:bodyPr/>
          <a:lstStyle/>
          <a:p>
            <a:r>
              <a:rPr lang="en-US" altLang="ko-KR" dirty="0" smtClean="0"/>
              <a:t>Moderate sedation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- commonly used in </a:t>
            </a:r>
            <a:r>
              <a:rPr lang="en-US" altLang="ko-KR" sz="2400" dirty="0" err="1" smtClean="0"/>
              <a:t>bronchoscopy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a drug-induced depression in </a:t>
            </a:r>
            <a:r>
              <a:rPr lang="en-US" altLang="ko-KR" sz="2400" dirty="0" err="1" smtClean="0"/>
              <a:t>consiciousness</a:t>
            </a:r>
            <a:r>
              <a:rPr lang="en-US" altLang="ko-KR" sz="2400" dirty="0" smtClean="0"/>
              <a:t> wherein patients can respond purposefully to verbal commands while maintaining a functional airway, spontaneous ventilation, and cardiovascular function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- Optimal procedural conditions are achieved when patients are comfortable, physicians are able to perform the procedure, and risk is minimized</a:t>
            </a: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 lvl="1"/>
            <a:endParaRPr lang="ko-KR" altLang="en-US" sz="2400" dirty="0" smtClean="0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067175" y="6581001"/>
            <a:ext cx="50768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Momen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Wahidi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et al. chest 2011; 140(5):1342-1350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b="1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4309467"/>
          </a:xfrm>
        </p:spPr>
        <p:txBody>
          <a:bodyPr/>
          <a:lstStyle/>
          <a:p>
            <a:r>
              <a:rPr lang="en-US" altLang="ko-KR" dirty="0" smtClean="0"/>
              <a:t>Sedation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- Definition</a:t>
            </a:r>
            <a:r>
              <a:rPr lang="en-US" altLang="ko-KR" sz="2400" dirty="0" smtClean="0"/>
              <a:t>: the reduction of </a:t>
            </a:r>
            <a:r>
              <a:rPr lang="en-US" altLang="ko-KR" sz="2400" dirty="0" smtClean="0"/>
              <a:t>irritability </a:t>
            </a:r>
            <a:r>
              <a:rPr lang="en-US" altLang="ko-KR" sz="2400" dirty="0" smtClean="0"/>
              <a:t>or agitation by administration of </a:t>
            </a:r>
            <a:r>
              <a:rPr lang="en-US" altLang="ko-KR" sz="2400" dirty="0" smtClean="0"/>
              <a:t>sedative </a:t>
            </a:r>
            <a:r>
              <a:rPr lang="en-US" altLang="ko-KR" sz="2400" dirty="0" smtClean="0"/>
              <a:t>drugs, generally to facilitate a medical procedure or diagnostic </a:t>
            </a:r>
            <a:r>
              <a:rPr lang="en-US" altLang="ko-KR" sz="2400" dirty="0" smtClean="0"/>
              <a:t>procedure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- Sedation Scale: Ramsay scale(RS), </a:t>
            </a:r>
            <a:r>
              <a:rPr lang="en-US" altLang="ko-KR" sz="2400" i="1" u="sng" dirty="0" smtClean="0"/>
              <a:t>Richmond agitation-sedation scale(RASS)</a:t>
            </a:r>
            <a:r>
              <a:rPr lang="en-US" altLang="ko-KR" sz="2400" dirty="0" smtClean="0"/>
              <a:t>, Modified observer’s </a:t>
            </a:r>
            <a:r>
              <a:rPr lang="en-US" altLang="ko-KR" sz="2400" dirty="0" err="1" smtClean="0"/>
              <a:t>accessment</a:t>
            </a:r>
            <a:r>
              <a:rPr lang="en-US" altLang="ko-KR" sz="2400" dirty="0" smtClean="0"/>
              <a:t> of alertness/sedation(MOAAS) scale, Sedation-Agitation scale(SAS).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 lvl="1"/>
            <a:endParaRPr lang="ko-KR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smtClean="0"/>
              <a:t>Introduction</a:t>
            </a:r>
            <a:endParaRPr lang="ko-KR" altLang="en-US" b="1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4309467"/>
          </a:xfrm>
        </p:spPr>
        <p:txBody>
          <a:bodyPr/>
          <a:lstStyle/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pPr lvl="1"/>
            <a:endParaRPr lang="ko-KR" altLang="en-US" sz="2400" dirty="0" smtClean="0"/>
          </a:p>
        </p:txBody>
      </p:sp>
      <p:pic>
        <p:nvPicPr>
          <p:cNvPr id="4" name="그림 3" descr="708387-fi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268760"/>
            <a:ext cx="6561537" cy="532859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259632" y="5085184"/>
            <a:ext cx="6552728" cy="36004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Sedation drug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589387"/>
          </a:xfrm>
        </p:spPr>
        <p:txBody>
          <a:bodyPr/>
          <a:lstStyle/>
          <a:p>
            <a:r>
              <a:rPr lang="en-US" altLang="ko-KR" sz="2800" dirty="0" err="1" smtClean="0"/>
              <a:t>Lidocaine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the most commonly used topical anesthetic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suppressing cough, short half-life, wide safety margin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to reduce the total dose of sedation needed during the procedure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endParaRPr lang="en-US" altLang="ko-KR" sz="2400" dirty="0" smtClean="0"/>
          </a:p>
          <a:p>
            <a:endParaRPr lang="en-US" altLang="ko-KR" sz="2400" dirty="0" smtClean="0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-1" y="6396335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Du Rand IA, et al.  BTS guideline for diagnostic flexible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bronchoscopy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in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adults.Thorax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2013; 68: i1-i44</a:t>
            </a:r>
            <a:endParaRPr lang="en-US" altLang="ko-KR" sz="1200" i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r"/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Momen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Wahidi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et al. chest 2011; 140(5):1342-1350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Sedation drug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09467"/>
          </a:xfrm>
        </p:spPr>
        <p:txBody>
          <a:bodyPr/>
          <a:lstStyle/>
          <a:p>
            <a:r>
              <a:rPr lang="en-US" altLang="ko-KR" sz="2800" dirty="0" smtClean="0"/>
              <a:t>Benzodiazepines(</a:t>
            </a:r>
            <a:r>
              <a:rPr lang="en-US" altLang="ko-KR" sz="2800" dirty="0" err="1" smtClean="0"/>
              <a:t>eg</a:t>
            </a:r>
            <a:r>
              <a:rPr lang="en-US" altLang="ko-KR" sz="2800" dirty="0" smtClean="0"/>
              <a:t>, </a:t>
            </a:r>
            <a:r>
              <a:rPr lang="en-US" altLang="ko-KR" sz="2800" dirty="0" err="1" smtClean="0"/>
              <a:t>midazolam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r>
              <a:rPr lang="en-US" altLang="ko-KR" sz="2400" dirty="0" smtClean="0"/>
              <a:t> - sedation, </a:t>
            </a:r>
            <a:r>
              <a:rPr lang="en-US" altLang="ko-KR" sz="2400" dirty="0" err="1" smtClean="0"/>
              <a:t>anxiolysis</a:t>
            </a:r>
            <a:r>
              <a:rPr lang="en-US" altLang="ko-KR" sz="2400" dirty="0" smtClean="0"/>
              <a:t> and </a:t>
            </a:r>
            <a:r>
              <a:rPr lang="en-US" altLang="ko-KR" sz="2400" dirty="0" err="1" smtClean="0"/>
              <a:t>anterograde</a:t>
            </a:r>
            <a:r>
              <a:rPr lang="en-US" altLang="ko-KR" sz="2400" dirty="0" smtClean="0"/>
              <a:t> amnesia</a:t>
            </a:r>
          </a:p>
          <a:p>
            <a:pPr>
              <a:buNone/>
            </a:pPr>
            <a:r>
              <a:rPr lang="en-US" altLang="ko-KR" sz="2400" dirty="0" smtClean="0"/>
              <a:t> - a rapid onset of action</a:t>
            </a:r>
          </a:p>
          <a:p>
            <a:pPr>
              <a:buNone/>
            </a:pPr>
            <a:r>
              <a:rPr lang="en-US" altLang="ko-KR" sz="2400" dirty="0" smtClean="0"/>
              <a:t> - binding to and increasing activity of </a:t>
            </a:r>
            <a:r>
              <a:rPr lang="ko-KR" altLang="en-US" sz="2400" dirty="0" smtClean="0"/>
              <a:t>ɤ</a:t>
            </a:r>
            <a:r>
              <a:rPr lang="en-US" altLang="ko-KR" sz="2400" dirty="0" smtClean="0"/>
              <a:t>-</a:t>
            </a:r>
            <a:r>
              <a:rPr lang="en-US" altLang="ko-KR" sz="2400" dirty="0" err="1" smtClean="0"/>
              <a:t>aminobutyric</a:t>
            </a:r>
            <a:r>
              <a:rPr lang="en-US" altLang="ko-KR" sz="2400" dirty="0" smtClean="0"/>
              <a:t> acid(GABA), a major brain </a:t>
            </a:r>
            <a:r>
              <a:rPr lang="en-US" altLang="ko-KR" sz="2400" dirty="0" err="1" smtClean="0"/>
              <a:t>neuroinhibitory</a:t>
            </a:r>
            <a:r>
              <a:rPr lang="en-US" altLang="ko-KR" sz="2400" dirty="0" smtClean="0"/>
              <a:t> transmitter.</a:t>
            </a:r>
          </a:p>
          <a:p>
            <a:pPr>
              <a:buNone/>
            </a:pPr>
            <a:r>
              <a:rPr lang="en-US" altLang="ko-KR" sz="2400" dirty="0" smtClean="0"/>
              <a:t> - another: </a:t>
            </a:r>
            <a:r>
              <a:rPr lang="en-US" altLang="ko-KR" sz="2400" dirty="0" err="1" smtClean="0"/>
              <a:t>propofol</a:t>
            </a:r>
            <a:r>
              <a:rPr lang="en-US" altLang="ko-KR" sz="2400" dirty="0" smtClean="0"/>
              <a:t>, shorter recovery </a:t>
            </a:r>
            <a:r>
              <a:rPr lang="en-US" altLang="ko-KR" sz="2400" dirty="0" smtClean="0"/>
              <a:t>time</a:t>
            </a:r>
          </a:p>
          <a:p>
            <a:endParaRPr lang="en-US" altLang="ko-KR" sz="2400" dirty="0" smtClean="0"/>
          </a:p>
          <a:p>
            <a:r>
              <a:rPr lang="en-US" altLang="ko-KR" sz="2800" dirty="0" err="1" smtClean="0"/>
              <a:t>Opioids</a:t>
            </a:r>
            <a:r>
              <a:rPr lang="en-US" altLang="ko-KR" sz="2800" dirty="0" smtClean="0"/>
              <a:t> (</a:t>
            </a:r>
            <a:r>
              <a:rPr lang="en-US" altLang="ko-KR" sz="2800" dirty="0" err="1" smtClean="0"/>
              <a:t>eg</a:t>
            </a:r>
            <a:r>
              <a:rPr lang="en-US" altLang="ko-KR" sz="2800" dirty="0" smtClean="0"/>
              <a:t>. </a:t>
            </a:r>
            <a:r>
              <a:rPr lang="en-US" altLang="ko-KR" sz="2800" dirty="0" err="1" smtClean="0"/>
              <a:t>Fentanyl</a:t>
            </a:r>
            <a:r>
              <a:rPr lang="en-US" altLang="ko-KR" sz="2800" dirty="0" smtClean="0"/>
              <a:t>, </a:t>
            </a:r>
            <a:r>
              <a:rPr lang="en-US" altLang="ko-KR" sz="2800" dirty="0" err="1" smtClean="0"/>
              <a:t>alfentanil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are known to be µ-</a:t>
            </a:r>
            <a:r>
              <a:rPr lang="en-US" altLang="ko-KR" sz="2400" dirty="0" err="1" smtClean="0"/>
              <a:t>opioid</a:t>
            </a:r>
            <a:r>
              <a:rPr lang="en-US" altLang="ko-KR" sz="2400" dirty="0" smtClean="0"/>
              <a:t> receptor agonists</a:t>
            </a:r>
          </a:p>
          <a:p>
            <a:pPr>
              <a:buNone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- analgesia, sedation and suppression of the cough reflex</a:t>
            </a:r>
          </a:p>
          <a:p>
            <a:pPr>
              <a:buNone/>
            </a:pPr>
            <a:endParaRPr lang="en-US" altLang="ko-KR" sz="2400" dirty="0" smtClean="0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-1" y="6396335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Du Rand IA, et al.  BTS guideline for diagnostic flexible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bronchoscopy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in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adults.Thorax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2013; 68: i1-i44</a:t>
            </a:r>
            <a:endParaRPr lang="en-US" altLang="ko-KR" sz="1200" i="1" dirty="0" smtClean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r"/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Momen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M. </a:t>
            </a:r>
            <a:r>
              <a:rPr lang="en-US" altLang="ko-KR" sz="1200" i="1" dirty="0" err="1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Wahidi</a:t>
            </a:r>
            <a:r>
              <a:rPr lang="en-US" altLang="ko-KR" sz="1200" i="1" dirty="0" smtClean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et al. chest 2011; 140(5):1342-1350</a:t>
            </a:r>
            <a:endParaRPr lang="ko-KR" altLang="en-US" sz="1200" i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Sedation drug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021435"/>
          </a:xfrm>
        </p:spPr>
        <p:txBody>
          <a:bodyPr/>
          <a:lstStyle/>
          <a:p>
            <a:r>
              <a:rPr lang="en-US" altLang="ko-KR" sz="2400" dirty="0" err="1" smtClean="0"/>
              <a:t>Midazolam</a:t>
            </a:r>
            <a:r>
              <a:rPr lang="en-US" altLang="ko-KR" sz="2400" dirty="0" smtClean="0"/>
              <a:t> can improve </a:t>
            </a:r>
            <a:r>
              <a:rPr lang="en-US" altLang="ko-KR" sz="2400" dirty="0" err="1" smtClean="0"/>
              <a:t>bronchoscopy</a:t>
            </a:r>
            <a:r>
              <a:rPr lang="en-US" altLang="ko-KR" sz="2400" dirty="0" smtClean="0"/>
              <a:t> tolerance, decrease discomfort, improve </a:t>
            </a:r>
            <a:r>
              <a:rPr lang="en-US" altLang="ko-KR" sz="2400" dirty="0" err="1" smtClean="0"/>
              <a:t>bronchoscopic</a:t>
            </a:r>
            <a:r>
              <a:rPr lang="en-US" altLang="ko-KR" sz="2400" dirty="0" smtClean="0"/>
              <a:t> conditions and increase willingness of patients to have further </a:t>
            </a:r>
            <a:r>
              <a:rPr lang="en-US" altLang="ko-KR" sz="2400" dirty="0" err="1" smtClean="0"/>
              <a:t>bronchoscopies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Addition of an </a:t>
            </a:r>
            <a:r>
              <a:rPr lang="en-US" altLang="ko-KR" sz="2400" dirty="0" err="1" smtClean="0"/>
              <a:t>opioid</a:t>
            </a:r>
            <a:r>
              <a:rPr lang="en-US" altLang="ko-KR" sz="2400" dirty="0" smtClean="0"/>
              <a:t> to </a:t>
            </a:r>
            <a:r>
              <a:rPr lang="en-US" altLang="ko-KR" sz="2400" dirty="0" err="1" smtClean="0"/>
              <a:t>midazolam</a:t>
            </a:r>
            <a:r>
              <a:rPr lang="en-US" altLang="ko-KR" sz="2400" dirty="0" smtClean="0"/>
              <a:t> is associated with an improvement in cough, reduced </a:t>
            </a:r>
            <a:r>
              <a:rPr lang="en-US" altLang="ko-KR" sz="2400" dirty="0" err="1" smtClean="0"/>
              <a:t>lidocaine</a:t>
            </a:r>
            <a:r>
              <a:rPr lang="en-US" altLang="ko-KR" sz="2400" dirty="0" smtClean="0"/>
              <a:t> usage and increased patient tolerance to </a:t>
            </a:r>
            <a:r>
              <a:rPr lang="en-US" altLang="ko-KR" sz="2400" dirty="0" err="1" smtClean="0"/>
              <a:t>bronchoscopy</a:t>
            </a:r>
            <a:r>
              <a:rPr lang="en-US" altLang="ko-KR" sz="2400" dirty="0" smtClean="0"/>
              <a:t>.</a:t>
            </a:r>
          </a:p>
          <a:p>
            <a:endParaRPr lang="en-US" altLang="ko-KR" sz="2400" dirty="0" smtClean="0"/>
          </a:p>
          <a:p>
            <a:pPr>
              <a:buNone/>
            </a:pPr>
            <a:r>
              <a:rPr lang="en-US" altLang="ko-KR" sz="1800" i="1" dirty="0" smtClean="0"/>
              <a:t>        - </a:t>
            </a:r>
            <a:r>
              <a:rPr lang="en-US" altLang="ko-KR" sz="1800" dirty="0" smtClean="0"/>
              <a:t>BTS </a:t>
            </a:r>
            <a:r>
              <a:rPr lang="en-US" altLang="ko-KR" sz="1800" dirty="0" smtClean="0"/>
              <a:t>guideline for diagnostic flexible </a:t>
            </a:r>
            <a:r>
              <a:rPr lang="en-US" altLang="ko-KR" sz="1800" dirty="0" err="1" smtClean="0"/>
              <a:t>bronchoscopy</a:t>
            </a:r>
            <a:r>
              <a:rPr lang="en-US" altLang="ko-KR" sz="1800" dirty="0" smtClean="0"/>
              <a:t> in </a:t>
            </a:r>
            <a:r>
              <a:rPr lang="en-US" altLang="ko-KR" sz="1800" dirty="0" err="1" smtClean="0"/>
              <a:t>adults</a:t>
            </a:r>
            <a:r>
              <a:rPr lang="en-US" altLang="ko-KR" sz="1800" i="1" dirty="0" err="1" smtClean="0"/>
              <a:t>.Thorax</a:t>
            </a:r>
            <a:r>
              <a:rPr lang="en-US" altLang="ko-KR" sz="1800" i="1" dirty="0" smtClean="0"/>
              <a:t> </a:t>
            </a:r>
            <a:r>
              <a:rPr lang="en-US" altLang="ko-KR" sz="1800" i="1" dirty="0" smtClean="0"/>
              <a:t>2013</a:t>
            </a:r>
            <a:endParaRPr lang="en-US" altLang="ko-KR" sz="1800" i="1" dirty="0" smtClean="0"/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pPr>
              <a:buNone/>
            </a:pP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Sedation drug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021435"/>
          </a:xfrm>
        </p:spPr>
        <p:txBody>
          <a:bodyPr/>
          <a:lstStyle/>
          <a:p>
            <a:pPr marL="0" indent="0">
              <a:spcBef>
                <a:spcPct val="30000"/>
              </a:spcBef>
              <a:defRPr/>
            </a:pPr>
            <a:r>
              <a:rPr lang="en-US" altLang="ko-KR" sz="2400" dirty="0" smtClean="0"/>
              <a:t> </a:t>
            </a:r>
            <a:r>
              <a:rPr lang="en-US" altLang="ko-KR" sz="2800" dirty="0" smtClean="0"/>
              <a:t>One </a:t>
            </a:r>
            <a:r>
              <a:rPr lang="en-US" altLang="ko-KR" sz="2800" dirty="0" smtClean="0"/>
              <a:t>randomized study has demonstrated that the combination of </a:t>
            </a:r>
            <a:r>
              <a:rPr lang="en-US" altLang="ko-KR" sz="2800" dirty="0" err="1" smtClean="0"/>
              <a:t>opioids</a:t>
            </a:r>
            <a:r>
              <a:rPr lang="en-US" altLang="ko-KR" sz="2800" dirty="0" smtClean="0"/>
              <a:t> and benzodiazepines over benzodiazepines alone led to better patient tolerance of the procedure</a:t>
            </a:r>
            <a:r>
              <a:rPr lang="en-US" altLang="ko-KR" sz="2800" dirty="0" smtClean="0"/>
              <a:t>.</a:t>
            </a:r>
          </a:p>
          <a:p>
            <a:pPr marL="0" indent="0" algn="r">
              <a:spcBef>
                <a:spcPct val="30000"/>
              </a:spcBef>
              <a:buNone/>
              <a:defRPr/>
            </a:pPr>
            <a:r>
              <a:rPr lang="en-US" altLang="ko-KR" sz="2400" dirty="0" smtClean="0"/>
              <a:t> </a:t>
            </a:r>
            <a:r>
              <a:rPr lang="en-US" altLang="ko-KR" sz="2400" dirty="0" smtClean="0"/>
              <a:t>  </a:t>
            </a:r>
            <a:r>
              <a:rPr lang="en-US" altLang="ko-KR" sz="1600" dirty="0" smtClean="0"/>
              <a:t>- </a:t>
            </a:r>
            <a:r>
              <a:rPr lang="en-US" altLang="ko-KR" sz="1600" dirty="0" err="1" smtClean="0"/>
              <a:t>Momen</a:t>
            </a:r>
            <a:r>
              <a:rPr lang="en-US" altLang="ko-KR" sz="1600" dirty="0" smtClean="0"/>
              <a:t> M. et al. American college of chest physicians consensus statement on the use of topical anesthesia, analgesia, and sedation during flexible </a:t>
            </a:r>
            <a:r>
              <a:rPr lang="en-US" altLang="ko-KR" sz="1600" dirty="0" err="1" smtClean="0"/>
              <a:t>bronchoscopy</a:t>
            </a:r>
            <a:r>
              <a:rPr lang="en-US" altLang="ko-KR" sz="1600" dirty="0" smtClean="0"/>
              <a:t> in adult patients. Chest 2011; 140(5): 1342-1350</a:t>
            </a:r>
            <a:endParaRPr lang="en-US" altLang="ko-KR" sz="1600" dirty="0" smtClean="0"/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pPr>
              <a:buNone/>
            </a:pPr>
            <a:endParaRPr lang="en-US" altLang="ko-K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</TotalTime>
  <Words>1491</Words>
  <Application>Microsoft Office PowerPoint</Application>
  <PresentationFormat>화면 슬라이드 쇼(4:3)</PresentationFormat>
  <Paragraphs>193</Paragraphs>
  <Slides>26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굴림</vt:lpstr>
      <vt:lpstr>Arial</vt:lpstr>
      <vt:lpstr>맑은 고딕</vt:lpstr>
      <vt:lpstr>Arial Unicode MS</vt:lpstr>
      <vt:lpstr>Office 테마</vt:lpstr>
      <vt:lpstr>슬라이드 1</vt:lpstr>
      <vt:lpstr>Introduction</vt:lpstr>
      <vt:lpstr>Introduction</vt:lpstr>
      <vt:lpstr>Introduction</vt:lpstr>
      <vt:lpstr>Introduction</vt:lpstr>
      <vt:lpstr>Sedation drug</vt:lpstr>
      <vt:lpstr>Sedation drug</vt:lpstr>
      <vt:lpstr>Sedation drug</vt:lpstr>
      <vt:lpstr>Sedation drug</vt:lpstr>
      <vt:lpstr>Introduction</vt:lpstr>
      <vt:lpstr>Introduction</vt:lpstr>
      <vt:lpstr>슬라이드 12</vt:lpstr>
      <vt:lpstr>슬라이드 13</vt:lpstr>
      <vt:lpstr>Introduction</vt:lpstr>
      <vt:lpstr>슬라이드 15</vt:lpstr>
      <vt:lpstr>Patient preparation</vt:lpstr>
      <vt:lpstr>Definition</vt:lpstr>
      <vt:lpstr>슬라이드 18</vt:lpstr>
      <vt:lpstr>기관지 내시경 시술 중에 의식 하 진정 요법을 받은 환자에서 산소 포화도 감소의 예측 모델 개발 </vt:lpstr>
      <vt:lpstr>슬라이드 20</vt:lpstr>
      <vt:lpstr>Background</vt:lpstr>
      <vt:lpstr>Background</vt:lpstr>
      <vt:lpstr>슬라이드 23</vt:lpstr>
      <vt:lpstr>슬라이드 24</vt:lpstr>
      <vt:lpstr>슬라이드 25</vt:lpstr>
      <vt:lpstr>슬라이드 26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Choi j</cp:lastModifiedBy>
  <cp:revision>143</cp:revision>
  <dcterms:created xsi:type="dcterms:W3CDTF">2010-08-12T13:33:42Z</dcterms:created>
  <dcterms:modified xsi:type="dcterms:W3CDTF">2015-12-20T14:12:26Z</dcterms:modified>
</cp:coreProperties>
</file>