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7" r:id="rId2"/>
    <p:sldId id="277" r:id="rId3"/>
    <p:sldId id="370" r:id="rId4"/>
    <p:sldId id="371" r:id="rId5"/>
    <p:sldId id="352" r:id="rId6"/>
    <p:sldId id="376" r:id="rId7"/>
    <p:sldId id="353" r:id="rId8"/>
    <p:sldId id="354" r:id="rId9"/>
    <p:sldId id="372" r:id="rId10"/>
    <p:sldId id="382" r:id="rId11"/>
    <p:sldId id="355" r:id="rId12"/>
    <p:sldId id="374" r:id="rId13"/>
    <p:sldId id="381" r:id="rId14"/>
    <p:sldId id="356" r:id="rId15"/>
    <p:sldId id="375" r:id="rId16"/>
    <p:sldId id="350" r:id="rId17"/>
    <p:sldId id="377" r:id="rId18"/>
    <p:sldId id="357" r:id="rId19"/>
    <p:sldId id="358" r:id="rId20"/>
    <p:sldId id="378" r:id="rId21"/>
    <p:sldId id="367" r:id="rId22"/>
    <p:sldId id="359" r:id="rId23"/>
    <p:sldId id="368" r:id="rId24"/>
    <p:sldId id="379" r:id="rId25"/>
    <p:sldId id="369" r:id="rId26"/>
    <p:sldId id="380" r:id="rId27"/>
    <p:sldId id="360" r:id="rId28"/>
    <p:sldId id="361" r:id="rId29"/>
    <p:sldId id="351" r:id="rId30"/>
    <p:sldId id="364" r:id="rId31"/>
    <p:sldId id="363" r:id="rId32"/>
    <p:sldId id="263" r:id="rId3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55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보통 스타일 4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67" autoAdjust="0"/>
    <p:restoredTop sz="84901" autoAdjust="0"/>
  </p:normalViewPr>
  <p:slideViewPr>
    <p:cSldViewPr snapToGrid="0" snapToObjects="1" showGuides="1">
      <p:cViewPr>
        <p:scale>
          <a:sx n="100" d="100"/>
          <a:sy n="100" d="100"/>
        </p:scale>
        <p:origin x="174" y="-6"/>
      </p:cViewPr>
      <p:guideLst>
        <p:guide orient="horz" pos="2160"/>
        <p:guide pos="3840"/>
        <p:guide pos="55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51CB1D-3241-4B16-8AEE-F9D53719E46B}" type="datetimeFigureOut">
              <a:rPr lang="ko-KR" altLang="en-US" smtClean="0"/>
              <a:t>2022-06-06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A8AFE7-797C-4B86-845B-7B5EF23600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838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02664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>
                <a:effectLst/>
              </a:rPr>
              <a:t>연구에 사용되었던 인공호흡기 이탈 프로토콜 입니다</a:t>
            </a:r>
            <a:r>
              <a:rPr lang="en-US" altLang="ko-KR" dirty="0" smtClean="0">
                <a:effectLst/>
              </a:rPr>
              <a:t>. </a:t>
            </a:r>
            <a:r>
              <a:rPr lang="ko-KR" altLang="en-US" dirty="0" smtClean="0">
                <a:effectLst/>
              </a:rPr>
              <a:t>인공호흡기 이탈이 가능한 환자는 </a:t>
            </a:r>
            <a:r>
              <a:rPr lang="en-US" altLang="ko-KR" dirty="0" smtClean="0">
                <a:effectLst/>
              </a:rPr>
              <a:t>SBT</a:t>
            </a:r>
            <a:r>
              <a:rPr lang="ko-KR" altLang="en-US" dirty="0" smtClean="0">
                <a:effectLst/>
              </a:rPr>
              <a:t>를 시행하였고 각각의 </a:t>
            </a:r>
            <a:r>
              <a:rPr lang="en-US" altLang="ko-KR" dirty="0" smtClean="0">
                <a:effectLst/>
              </a:rPr>
              <a:t>Criteria</a:t>
            </a:r>
            <a:r>
              <a:rPr lang="ko-KR" altLang="en-US" dirty="0" smtClean="0">
                <a:effectLst/>
              </a:rPr>
              <a:t>를 통하여 성공과 실패를 판단하였습니다</a:t>
            </a:r>
            <a:r>
              <a:rPr lang="en-US" altLang="ko-KR" dirty="0" smtClean="0">
                <a:effectLst/>
              </a:rPr>
              <a:t>.</a:t>
            </a:r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91066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>
                <a:effectLst/>
              </a:rPr>
              <a:t>30</a:t>
            </a:r>
            <a:r>
              <a:rPr lang="ko-KR" altLang="en-US" dirty="0" smtClean="0">
                <a:effectLst/>
              </a:rPr>
              <a:t>일</a:t>
            </a:r>
            <a:r>
              <a:rPr lang="ko-KR" altLang="en-US" baseline="0" dirty="0" smtClean="0">
                <a:effectLst/>
              </a:rPr>
              <a:t> 이후</a:t>
            </a:r>
            <a:r>
              <a:rPr lang="ko-KR" altLang="en-US" dirty="0" smtClean="0">
                <a:effectLst/>
              </a:rPr>
              <a:t> 치료</a:t>
            </a:r>
            <a:r>
              <a:rPr lang="en-US" altLang="ko-KR" dirty="0" smtClean="0">
                <a:effectLst/>
              </a:rPr>
              <a:t>,</a:t>
            </a:r>
            <a:r>
              <a:rPr lang="ko-KR" altLang="en-US" dirty="0" smtClean="0">
                <a:effectLst/>
              </a:rPr>
              <a:t>대조군에서의 누적 인공호흡기 </a:t>
            </a:r>
            <a:r>
              <a:rPr lang="ko-KR" altLang="en-US" dirty="0" err="1" smtClean="0">
                <a:effectLst/>
              </a:rPr>
              <a:t>이탈율을</a:t>
            </a:r>
            <a:r>
              <a:rPr lang="ko-KR" altLang="en-US" dirty="0" smtClean="0">
                <a:effectLst/>
              </a:rPr>
              <a:t> </a:t>
            </a:r>
            <a:r>
              <a:rPr lang="en-US" altLang="ko-KR" dirty="0" smtClean="0">
                <a:effectLst/>
              </a:rPr>
              <a:t>Primary endpoint</a:t>
            </a:r>
            <a:r>
              <a:rPr lang="ko-KR" altLang="en-US" dirty="0" smtClean="0">
                <a:effectLst/>
              </a:rPr>
              <a:t>로 설정하였습니다</a:t>
            </a:r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30974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>
                <a:effectLst/>
              </a:rPr>
              <a:t>Secondary</a:t>
            </a:r>
            <a:r>
              <a:rPr lang="en-US" altLang="ko-KR" baseline="0" dirty="0" smtClean="0">
                <a:effectLst/>
              </a:rPr>
              <a:t> endpoint</a:t>
            </a:r>
            <a:r>
              <a:rPr lang="ko-KR" altLang="en-US" baseline="0" dirty="0" smtClean="0">
                <a:effectLst/>
              </a:rPr>
              <a:t>들로는 최대호기압의 변화</a:t>
            </a:r>
            <a:r>
              <a:rPr lang="en-US" altLang="ko-KR" baseline="0" dirty="0" smtClean="0">
                <a:effectLst/>
              </a:rPr>
              <a:t>, </a:t>
            </a:r>
            <a:r>
              <a:rPr lang="ko-KR" altLang="en-US" baseline="0" dirty="0" smtClean="0">
                <a:effectLst/>
              </a:rPr>
              <a:t>최대호기압의 </a:t>
            </a:r>
            <a:r>
              <a:rPr lang="ko-KR" altLang="en-US" baseline="0" dirty="0" err="1" smtClean="0">
                <a:effectLst/>
              </a:rPr>
              <a:t>일간변화</a:t>
            </a:r>
            <a:r>
              <a:rPr lang="en-US" altLang="ko-KR" baseline="0" dirty="0" smtClean="0">
                <a:effectLst/>
              </a:rPr>
              <a:t>, 30</a:t>
            </a:r>
            <a:r>
              <a:rPr lang="ko-KR" altLang="en-US" baseline="0" dirty="0" smtClean="0">
                <a:effectLst/>
              </a:rPr>
              <a:t>일 사망률</a:t>
            </a:r>
            <a:r>
              <a:rPr lang="en-US" altLang="ko-KR" baseline="0" dirty="0" smtClean="0">
                <a:effectLst/>
              </a:rPr>
              <a:t>, RSBI </a:t>
            </a:r>
            <a:r>
              <a:rPr lang="ko-KR" altLang="en-US" baseline="0" dirty="0" smtClean="0">
                <a:effectLst/>
              </a:rPr>
              <a:t>등이 설정되었습니다</a:t>
            </a:r>
            <a:r>
              <a:rPr lang="en-US" altLang="ko-KR" baseline="0" dirty="0" smtClean="0">
                <a:effectLst/>
              </a:rPr>
              <a:t>.</a:t>
            </a:r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89036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>
                <a:effectLst/>
              </a:rPr>
              <a:t>Safety endpoint</a:t>
            </a:r>
            <a:r>
              <a:rPr lang="ko-KR" altLang="en-US" dirty="0" smtClean="0">
                <a:effectLst/>
              </a:rPr>
              <a:t>는 사망 등과 같은 중대한 </a:t>
            </a:r>
            <a:r>
              <a:rPr lang="ko-KR" altLang="en-US" dirty="0" err="1" smtClean="0">
                <a:effectLst/>
              </a:rPr>
              <a:t>유해사례로</a:t>
            </a:r>
            <a:r>
              <a:rPr lang="ko-KR" altLang="en-US" dirty="0" smtClean="0">
                <a:effectLst/>
              </a:rPr>
              <a:t> 설정되었고 </a:t>
            </a:r>
            <a:r>
              <a:rPr lang="en-US" altLang="ko-KR" dirty="0" smtClean="0">
                <a:effectLst/>
              </a:rPr>
              <a:t>Exploratory</a:t>
            </a:r>
            <a:r>
              <a:rPr lang="en-US" altLang="ko-KR" baseline="0" dirty="0" smtClean="0">
                <a:effectLst/>
              </a:rPr>
              <a:t> endpoint</a:t>
            </a:r>
            <a:r>
              <a:rPr lang="ko-KR" altLang="en-US" baseline="0" dirty="0" smtClean="0">
                <a:effectLst/>
              </a:rPr>
              <a:t>로는 누적 </a:t>
            </a:r>
            <a:r>
              <a:rPr lang="ko-KR" altLang="en-US" baseline="0" dirty="0" err="1" smtClean="0">
                <a:effectLst/>
              </a:rPr>
              <a:t>퇴실률</a:t>
            </a:r>
            <a:r>
              <a:rPr lang="ko-KR" altLang="en-US" baseline="0" dirty="0" smtClean="0">
                <a:effectLst/>
              </a:rPr>
              <a:t> 혹은 </a:t>
            </a:r>
            <a:r>
              <a:rPr lang="ko-KR" altLang="en-US" baseline="0" dirty="0" err="1" smtClean="0">
                <a:effectLst/>
              </a:rPr>
              <a:t>퇴원률로</a:t>
            </a:r>
            <a:r>
              <a:rPr lang="ko-KR" altLang="en-US" baseline="0" dirty="0" smtClean="0">
                <a:effectLst/>
              </a:rPr>
              <a:t> 설정되었습니다</a:t>
            </a:r>
            <a:r>
              <a:rPr lang="en-US" altLang="ko-KR" baseline="0" dirty="0" smtClean="0">
                <a:effectLst/>
              </a:rPr>
              <a:t>.</a:t>
            </a:r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64932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>
                <a:effectLst/>
              </a:rPr>
              <a:t>각각의 항목들에 대하여 해당하는 통계 모델들이 적용되었고</a:t>
            </a:r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47304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>
                <a:effectLst/>
              </a:rPr>
              <a:t>치료군에</a:t>
            </a:r>
            <a:r>
              <a:rPr lang="ko-KR" altLang="en-US" dirty="0" smtClean="0">
                <a:effectLst/>
              </a:rPr>
              <a:t> 대하여서는 </a:t>
            </a:r>
            <a:r>
              <a:rPr lang="en-US" altLang="ko-KR" dirty="0" smtClean="0">
                <a:effectLst/>
              </a:rPr>
              <a:t>TTDN</a:t>
            </a:r>
            <a:r>
              <a:rPr lang="ko-KR" altLang="en-US" dirty="0" smtClean="0">
                <a:effectLst/>
              </a:rPr>
              <a:t>을</a:t>
            </a:r>
            <a:r>
              <a:rPr lang="ko-KR" altLang="en-US" baseline="0" dirty="0" smtClean="0">
                <a:effectLst/>
              </a:rPr>
              <a:t> 받지 못하는 환자들을 제외한 인원을 적용한 </a:t>
            </a:r>
            <a:r>
              <a:rPr lang="en-US" altLang="ko-KR" baseline="0" dirty="0" smtClean="0">
                <a:effectLst/>
              </a:rPr>
              <a:t>modified intent to treat population</a:t>
            </a:r>
            <a:r>
              <a:rPr lang="ko-KR" altLang="en-US" baseline="0" dirty="0" smtClean="0">
                <a:effectLst/>
              </a:rPr>
              <a:t>을 사용하였습니다</a:t>
            </a:r>
            <a:r>
              <a:rPr lang="en-US" altLang="ko-KR" baseline="0" dirty="0" smtClean="0">
                <a:effectLst/>
              </a:rPr>
              <a:t>.</a:t>
            </a:r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49564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>
                <a:effectLst/>
              </a:rPr>
              <a:t>총 </a:t>
            </a:r>
            <a:r>
              <a:rPr lang="en-US" altLang="ko-KR" dirty="0" smtClean="0">
                <a:effectLst/>
              </a:rPr>
              <a:t>127</a:t>
            </a:r>
            <a:r>
              <a:rPr lang="ko-KR" altLang="en-US" dirty="0" smtClean="0">
                <a:effectLst/>
              </a:rPr>
              <a:t>명의 환자가</a:t>
            </a:r>
            <a:r>
              <a:rPr lang="ko-KR" altLang="en-US" baseline="0" dirty="0" smtClean="0">
                <a:effectLst/>
              </a:rPr>
              <a:t> 처음 참여 가능하였고 이중 </a:t>
            </a:r>
            <a:r>
              <a:rPr lang="en-US" altLang="ko-KR" baseline="0" dirty="0" smtClean="0">
                <a:effectLst/>
              </a:rPr>
              <a:t>3</a:t>
            </a:r>
            <a:r>
              <a:rPr lang="ko-KR" altLang="en-US" baseline="0" dirty="0" smtClean="0">
                <a:effectLst/>
              </a:rPr>
              <a:t>명은 </a:t>
            </a:r>
            <a:r>
              <a:rPr lang="en-US" altLang="ko-KR" baseline="0" dirty="0" smtClean="0">
                <a:effectLst/>
              </a:rPr>
              <a:t>Exclusion criteria</a:t>
            </a:r>
            <a:r>
              <a:rPr lang="ko-KR" altLang="en-US" baseline="0" dirty="0" smtClean="0">
                <a:effectLst/>
              </a:rPr>
              <a:t>에 해당하여 제외되었으며 </a:t>
            </a:r>
            <a:r>
              <a:rPr lang="en-US" altLang="ko-KR" baseline="0" dirty="0" smtClean="0">
                <a:effectLst/>
              </a:rPr>
              <a:t>12</a:t>
            </a:r>
            <a:r>
              <a:rPr lang="ko-KR" altLang="en-US" baseline="0" dirty="0" smtClean="0">
                <a:effectLst/>
              </a:rPr>
              <a:t>명은 연구자들의 트레이닝 목적으로 치료만 받은 환자들 이었습니다</a:t>
            </a:r>
            <a:r>
              <a:rPr lang="en-US" altLang="ko-KR" baseline="0" dirty="0" smtClean="0">
                <a:effectLst/>
              </a:rPr>
              <a:t>.</a:t>
            </a:r>
            <a:r>
              <a:rPr lang="ko-KR" altLang="en-US" baseline="0" dirty="0" smtClean="0">
                <a:effectLst/>
              </a:rPr>
              <a:t> </a:t>
            </a:r>
            <a:endParaRPr lang="en-US" altLang="ko-KR" baseline="0" dirty="0" smtClean="0">
              <a:effectLst/>
            </a:endParaRPr>
          </a:p>
          <a:p>
            <a:r>
              <a:rPr lang="ko-KR" altLang="en-US" baseline="0" dirty="0" smtClean="0">
                <a:effectLst/>
              </a:rPr>
              <a:t>그래서 </a:t>
            </a:r>
            <a:r>
              <a:rPr lang="en-US" altLang="ko-KR" baseline="0" dirty="0" smtClean="0">
                <a:effectLst/>
              </a:rPr>
              <a:t>112</a:t>
            </a:r>
            <a:r>
              <a:rPr lang="ko-KR" altLang="en-US" baseline="0" dirty="0" smtClean="0">
                <a:effectLst/>
              </a:rPr>
              <a:t>명의 환자가 남았고 이들은 무작위 배정을 통하여 </a:t>
            </a:r>
            <a:r>
              <a:rPr lang="ko-KR" altLang="en-US" baseline="0" dirty="0" err="1" smtClean="0">
                <a:effectLst/>
              </a:rPr>
              <a:t>치료군에</a:t>
            </a:r>
            <a:r>
              <a:rPr lang="ko-KR" altLang="en-US" baseline="0" dirty="0" smtClean="0">
                <a:effectLst/>
              </a:rPr>
              <a:t> </a:t>
            </a:r>
            <a:r>
              <a:rPr lang="en-US" altLang="ko-KR" baseline="0" dirty="0" smtClean="0">
                <a:effectLst/>
              </a:rPr>
              <a:t>57</a:t>
            </a:r>
            <a:r>
              <a:rPr lang="ko-KR" altLang="en-US" baseline="0" dirty="0" smtClean="0">
                <a:effectLst/>
              </a:rPr>
              <a:t>명</a:t>
            </a:r>
            <a:r>
              <a:rPr lang="en-US" altLang="ko-KR" baseline="0" dirty="0" smtClean="0">
                <a:effectLst/>
              </a:rPr>
              <a:t>, </a:t>
            </a:r>
            <a:r>
              <a:rPr lang="ko-KR" altLang="en-US" baseline="0" dirty="0" err="1" smtClean="0">
                <a:effectLst/>
              </a:rPr>
              <a:t>대조군에</a:t>
            </a:r>
            <a:r>
              <a:rPr lang="ko-KR" altLang="en-US" baseline="0" dirty="0" smtClean="0">
                <a:effectLst/>
              </a:rPr>
              <a:t> </a:t>
            </a:r>
            <a:r>
              <a:rPr lang="en-US" altLang="ko-KR" baseline="0" dirty="0" smtClean="0">
                <a:effectLst/>
              </a:rPr>
              <a:t>55</a:t>
            </a:r>
            <a:r>
              <a:rPr lang="ko-KR" altLang="en-US" baseline="0" dirty="0" smtClean="0">
                <a:effectLst/>
              </a:rPr>
              <a:t>명이 배정되었습니다</a:t>
            </a:r>
            <a:r>
              <a:rPr lang="en-US" altLang="ko-KR" baseline="0" dirty="0" smtClean="0">
                <a:effectLst/>
              </a:rPr>
              <a:t>. </a:t>
            </a:r>
            <a:r>
              <a:rPr lang="ko-KR" altLang="en-US" baseline="0" dirty="0" smtClean="0">
                <a:effectLst/>
              </a:rPr>
              <a:t>치료군 중 </a:t>
            </a:r>
            <a:r>
              <a:rPr lang="en-US" altLang="ko-KR" baseline="0" dirty="0" smtClean="0">
                <a:effectLst/>
              </a:rPr>
              <a:t>14</a:t>
            </a:r>
            <a:r>
              <a:rPr lang="ko-KR" altLang="en-US" baseline="0" dirty="0" smtClean="0">
                <a:effectLst/>
              </a:rPr>
              <a:t>명은 </a:t>
            </a:r>
            <a:r>
              <a:rPr lang="ko-KR" altLang="en-US" baseline="0" dirty="0" err="1" smtClean="0">
                <a:effectLst/>
              </a:rPr>
              <a:t>경정맥</a:t>
            </a:r>
            <a:r>
              <a:rPr lang="ko-KR" altLang="en-US" baseline="0" dirty="0" smtClean="0">
                <a:effectLst/>
              </a:rPr>
              <a:t> </a:t>
            </a:r>
            <a:r>
              <a:rPr lang="ko-KR" altLang="en-US" baseline="0" dirty="0" err="1" smtClean="0">
                <a:effectLst/>
              </a:rPr>
              <a:t>카테터</a:t>
            </a:r>
            <a:r>
              <a:rPr lang="ko-KR" altLang="en-US" baseline="0" dirty="0" smtClean="0">
                <a:effectLst/>
              </a:rPr>
              <a:t> 거치에 실패하거나 </a:t>
            </a:r>
            <a:r>
              <a:rPr lang="en-US" altLang="ko-KR" baseline="0" dirty="0" smtClean="0">
                <a:effectLst/>
              </a:rPr>
              <a:t>Pacing</a:t>
            </a:r>
            <a:r>
              <a:rPr lang="ko-KR" altLang="en-US" baseline="0" dirty="0" smtClean="0">
                <a:effectLst/>
              </a:rPr>
              <a:t>이 적절히 들어가지 않아</a:t>
            </a:r>
            <a:endParaRPr lang="en-US" altLang="ko-KR" baseline="0" dirty="0" smtClean="0">
              <a:effectLst/>
            </a:endParaRPr>
          </a:p>
          <a:p>
            <a:r>
              <a:rPr lang="ko-KR" altLang="en-US" baseline="0" dirty="0" smtClean="0">
                <a:effectLst/>
              </a:rPr>
              <a:t>제외되었고 최종적으로 </a:t>
            </a:r>
            <a:r>
              <a:rPr lang="ko-KR" altLang="en-US" baseline="0" dirty="0" err="1" smtClean="0">
                <a:effectLst/>
              </a:rPr>
              <a:t>치료군에는</a:t>
            </a:r>
            <a:r>
              <a:rPr lang="ko-KR" altLang="en-US" baseline="0" dirty="0" smtClean="0">
                <a:effectLst/>
              </a:rPr>
              <a:t> </a:t>
            </a:r>
            <a:r>
              <a:rPr lang="en-US" altLang="ko-KR" baseline="0" dirty="0" smtClean="0">
                <a:effectLst/>
              </a:rPr>
              <a:t>43</a:t>
            </a:r>
            <a:r>
              <a:rPr lang="ko-KR" altLang="en-US" baseline="0" dirty="0" smtClean="0">
                <a:effectLst/>
              </a:rPr>
              <a:t>명의 참가자만이 남았습니다</a:t>
            </a:r>
            <a:r>
              <a:rPr lang="en-US" altLang="ko-KR" baseline="0" dirty="0" smtClean="0">
                <a:effectLst/>
              </a:rPr>
              <a:t>. 43</a:t>
            </a:r>
            <a:r>
              <a:rPr lang="ko-KR" altLang="en-US" baseline="0" dirty="0" smtClean="0">
                <a:effectLst/>
              </a:rPr>
              <a:t>명의 치료군 중 </a:t>
            </a:r>
            <a:r>
              <a:rPr lang="en-US" altLang="ko-KR" baseline="0" dirty="0" smtClean="0">
                <a:effectLst/>
              </a:rPr>
              <a:t>38</a:t>
            </a:r>
            <a:r>
              <a:rPr lang="ko-KR" altLang="en-US" baseline="0" dirty="0" smtClean="0">
                <a:effectLst/>
              </a:rPr>
              <a:t>명이 </a:t>
            </a:r>
            <a:r>
              <a:rPr lang="en-US" altLang="ko-KR" baseline="0" dirty="0" smtClean="0">
                <a:effectLst/>
              </a:rPr>
              <a:t>30</a:t>
            </a:r>
            <a:r>
              <a:rPr lang="ko-KR" altLang="en-US" baseline="0" dirty="0" smtClean="0">
                <a:effectLst/>
              </a:rPr>
              <a:t>일 기간의 연구를 마쳤고 </a:t>
            </a:r>
            <a:r>
              <a:rPr lang="en-US" altLang="ko-KR" baseline="0" dirty="0" smtClean="0">
                <a:effectLst/>
              </a:rPr>
              <a:t>3</a:t>
            </a:r>
            <a:r>
              <a:rPr lang="ko-KR" altLang="en-US" baseline="0" dirty="0" smtClean="0">
                <a:effectLst/>
              </a:rPr>
              <a:t>명은 </a:t>
            </a:r>
            <a:r>
              <a:rPr lang="en-US" altLang="ko-KR" baseline="0" dirty="0" smtClean="0">
                <a:effectLst/>
              </a:rPr>
              <a:t>30</a:t>
            </a:r>
            <a:r>
              <a:rPr lang="ko-KR" altLang="en-US" baseline="0" dirty="0" smtClean="0">
                <a:effectLst/>
              </a:rPr>
              <a:t>일 이전에 사망하였습니다</a:t>
            </a:r>
            <a:r>
              <a:rPr lang="en-US" altLang="ko-KR" baseline="0" dirty="0" smtClean="0">
                <a:effectLst/>
              </a:rPr>
              <a:t>. </a:t>
            </a:r>
            <a:r>
              <a:rPr lang="ko-KR" altLang="en-US" baseline="0" dirty="0" smtClean="0">
                <a:effectLst/>
              </a:rPr>
              <a:t>대조군 </a:t>
            </a:r>
            <a:r>
              <a:rPr lang="en-US" altLang="ko-KR" baseline="0" dirty="0" smtClean="0">
                <a:effectLst/>
              </a:rPr>
              <a:t>55</a:t>
            </a:r>
            <a:r>
              <a:rPr lang="ko-KR" altLang="en-US" baseline="0" dirty="0" smtClean="0">
                <a:effectLst/>
              </a:rPr>
              <a:t>명 중 </a:t>
            </a:r>
            <a:r>
              <a:rPr lang="en-US" altLang="ko-KR" baseline="0" dirty="0" smtClean="0">
                <a:effectLst/>
              </a:rPr>
              <a:t>45</a:t>
            </a:r>
            <a:r>
              <a:rPr lang="ko-KR" altLang="en-US" baseline="0" dirty="0" smtClean="0">
                <a:effectLst/>
              </a:rPr>
              <a:t>명이 </a:t>
            </a:r>
            <a:r>
              <a:rPr lang="en-US" altLang="ko-KR" baseline="0" dirty="0" smtClean="0">
                <a:effectLst/>
              </a:rPr>
              <a:t>30</a:t>
            </a:r>
            <a:r>
              <a:rPr lang="ko-KR" altLang="en-US" baseline="0" dirty="0" smtClean="0">
                <a:effectLst/>
              </a:rPr>
              <a:t>일 기간의 연구를 마쳤고 </a:t>
            </a:r>
            <a:r>
              <a:rPr lang="en-US" altLang="ko-KR" baseline="0" dirty="0" smtClean="0">
                <a:effectLst/>
              </a:rPr>
              <a:t>8</a:t>
            </a:r>
            <a:r>
              <a:rPr lang="ko-KR" altLang="en-US" baseline="0" dirty="0" smtClean="0">
                <a:effectLst/>
              </a:rPr>
              <a:t>명은 </a:t>
            </a:r>
            <a:r>
              <a:rPr lang="en-US" altLang="ko-KR" baseline="0" dirty="0" smtClean="0">
                <a:effectLst/>
              </a:rPr>
              <a:t>30</a:t>
            </a:r>
            <a:r>
              <a:rPr lang="ko-KR" altLang="en-US" baseline="0" dirty="0" smtClean="0">
                <a:effectLst/>
              </a:rPr>
              <a:t>일 이전에 사망하였습니다</a:t>
            </a:r>
            <a:r>
              <a:rPr lang="en-US" altLang="ko-KR" baseline="0" dirty="0" smtClean="0">
                <a:effectLst/>
              </a:rPr>
              <a:t>.</a:t>
            </a:r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65789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참가자들의 기본 특성을 비교한 표 입니다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BMI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Baseline MIP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제외한 수치들에서는 통계학적인 차이가 없었습니다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48363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>
                <a:effectLst/>
              </a:rPr>
              <a:t>평균 </a:t>
            </a:r>
            <a:r>
              <a:rPr lang="en-US" altLang="ko-KR" dirty="0" smtClean="0">
                <a:effectLst/>
              </a:rPr>
              <a:t>TTDN</a:t>
            </a:r>
            <a:r>
              <a:rPr lang="en-US" altLang="ko-KR" baseline="0" dirty="0" smtClean="0">
                <a:effectLst/>
              </a:rPr>
              <a:t> </a:t>
            </a:r>
            <a:r>
              <a:rPr lang="ko-KR" altLang="en-US" dirty="0" err="1" smtClean="0">
                <a:effectLst/>
              </a:rPr>
              <a:t>카테터</a:t>
            </a:r>
            <a:r>
              <a:rPr lang="ko-KR" altLang="en-US" dirty="0" smtClean="0">
                <a:effectLst/>
              </a:rPr>
              <a:t> 거치 기간은 </a:t>
            </a:r>
            <a:r>
              <a:rPr lang="en-US" altLang="ko-KR" dirty="0" smtClean="0">
                <a:effectLst/>
              </a:rPr>
              <a:t>10</a:t>
            </a:r>
            <a:r>
              <a:rPr lang="ko-KR" altLang="en-US" dirty="0" smtClean="0">
                <a:effectLst/>
              </a:rPr>
              <a:t>일 이였고 </a:t>
            </a:r>
            <a:endParaRPr lang="en-US" altLang="ko-KR" dirty="0" smtClean="0">
              <a:effectLst/>
            </a:endParaRPr>
          </a:p>
          <a:p>
            <a:r>
              <a:rPr lang="ko-KR" altLang="en-US" dirty="0" smtClean="0">
                <a:effectLst/>
              </a:rPr>
              <a:t>평균 적으로 하루 </a:t>
            </a:r>
            <a:r>
              <a:rPr lang="en-US" altLang="ko-KR" dirty="0" smtClean="0">
                <a:effectLst/>
              </a:rPr>
              <a:t>72</a:t>
            </a:r>
            <a:r>
              <a:rPr lang="ko-KR" altLang="en-US" dirty="0" smtClean="0">
                <a:effectLst/>
              </a:rPr>
              <a:t>회 </a:t>
            </a:r>
            <a:r>
              <a:rPr lang="ko-KR" altLang="en-US" dirty="0" err="1" smtClean="0">
                <a:effectLst/>
              </a:rPr>
              <a:t>신경자극이</a:t>
            </a:r>
            <a:r>
              <a:rPr lang="ko-KR" altLang="en-US" dirty="0" smtClean="0">
                <a:effectLst/>
              </a:rPr>
              <a:t> 이루어졌으며 </a:t>
            </a:r>
            <a:endParaRPr lang="en-US" altLang="ko-KR" dirty="0" smtClean="0">
              <a:effectLst/>
            </a:endParaRPr>
          </a:p>
          <a:p>
            <a:r>
              <a:rPr lang="en-US" altLang="ko-KR" dirty="0" smtClean="0">
                <a:effectLst/>
              </a:rPr>
              <a:t>79%</a:t>
            </a:r>
            <a:r>
              <a:rPr lang="ko-KR" altLang="en-US" dirty="0" smtClean="0">
                <a:effectLst/>
              </a:rPr>
              <a:t>의 환자들이 계획된 하루 </a:t>
            </a:r>
            <a:r>
              <a:rPr lang="en-US" altLang="ko-KR" dirty="0" smtClean="0">
                <a:effectLst/>
              </a:rPr>
              <a:t>120</a:t>
            </a:r>
            <a:r>
              <a:rPr lang="ko-KR" altLang="en-US" dirty="0" smtClean="0">
                <a:effectLst/>
              </a:rPr>
              <a:t>회의 신경자극 중 </a:t>
            </a:r>
            <a:r>
              <a:rPr lang="en-US" altLang="ko-KR" dirty="0" smtClean="0">
                <a:effectLst/>
              </a:rPr>
              <a:t>50%</a:t>
            </a:r>
            <a:r>
              <a:rPr lang="ko-KR" altLang="en-US" dirty="0" smtClean="0">
                <a:effectLst/>
              </a:rPr>
              <a:t>이상을 받았습니다</a:t>
            </a:r>
            <a:r>
              <a:rPr lang="en-US" altLang="ko-KR" dirty="0" smtClean="0">
                <a:effectLst/>
              </a:rPr>
              <a:t>.</a:t>
            </a:r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83996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>
                <a:effectLst/>
              </a:rPr>
              <a:t>인공호흡기 이탈까지의 평균 기간은 치료군</a:t>
            </a:r>
            <a:r>
              <a:rPr lang="en-US" altLang="ko-KR" dirty="0" smtClean="0">
                <a:effectLst/>
              </a:rPr>
              <a:t>, </a:t>
            </a:r>
            <a:r>
              <a:rPr lang="ko-KR" altLang="en-US" dirty="0" smtClean="0">
                <a:effectLst/>
              </a:rPr>
              <a:t>대조군 각각 </a:t>
            </a:r>
            <a:r>
              <a:rPr lang="en-US" altLang="ko-KR" dirty="0" smtClean="0">
                <a:effectLst/>
              </a:rPr>
              <a:t>12.7, 14.1</a:t>
            </a:r>
            <a:r>
              <a:rPr lang="ko-KR" altLang="en-US" dirty="0" smtClean="0">
                <a:effectLst/>
              </a:rPr>
              <a:t>일 이였으나 </a:t>
            </a:r>
            <a:r>
              <a:rPr lang="en-US" altLang="ko-KR" dirty="0" smtClean="0">
                <a:effectLst/>
              </a:rPr>
              <a:t>P</a:t>
            </a:r>
            <a:r>
              <a:rPr lang="ko-KR" altLang="en-US" dirty="0" smtClean="0">
                <a:effectLst/>
              </a:rPr>
              <a:t>값이 </a:t>
            </a:r>
            <a:r>
              <a:rPr lang="en-US" altLang="ko-KR" dirty="0" smtClean="0">
                <a:effectLst/>
              </a:rPr>
              <a:t>0.49</a:t>
            </a:r>
            <a:r>
              <a:rPr lang="ko-KR" altLang="en-US" dirty="0" smtClean="0">
                <a:effectLst/>
              </a:rPr>
              <a:t>로 통계학적으로 유의미한 차이는 없었습니다</a:t>
            </a:r>
            <a:r>
              <a:rPr lang="en-US" altLang="ko-KR" dirty="0" smtClean="0">
                <a:effectLst/>
              </a:rPr>
              <a:t>.</a:t>
            </a:r>
          </a:p>
          <a:p>
            <a:r>
              <a:rPr lang="ko-KR" altLang="en-US" dirty="0" smtClean="0">
                <a:effectLst/>
              </a:rPr>
              <a:t>누적 인공호흡기 이탈</a:t>
            </a:r>
            <a:r>
              <a:rPr lang="ko-KR" altLang="en-US" baseline="0" dirty="0" smtClean="0">
                <a:effectLst/>
              </a:rPr>
              <a:t> 성공률과 </a:t>
            </a:r>
            <a:r>
              <a:rPr lang="en-US" altLang="ko-KR" baseline="0" dirty="0" err="1" smtClean="0">
                <a:effectLst/>
              </a:rPr>
              <a:t>Extubation</a:t>
            </a:r>
            <a:r>
              <a:rPr lang="en-US" altLang="ko-KR" baseline="0" dirty="0" smtClean="0">
                <a:effectLst/>
              </a:rPr>
              <a:t> </a:t>
            </a:r>
            <a:r>
              <a:rPr lang="ko-KR" altLang="en-US" baseline="0" dirty="0" smtClean="0">
                <a:effectLst/>
              </a:rPr>
              <a:t>이후의 </a:t>
            </a:r>
            <a:r>
              <a:rPr lang="en-US" altLang="ko-KR" baseline="0" dirty="0" smtClean="0">
                <a:effectLst/>
              </a:rPr>
              <a:t>NIV </a:t>
            </a:r>
            <a:r>
              <a:rPr lang="ko-KR" altLang="en-US" baseline="0" dirty="0" smtClean="0">
                <a:effectLst/>
              </a:rPr>
              <a:t>사용률 또한 통계학적으로 유의미한 차이는 없었습니다</a:t>
            </a:r>
            <a:r>
              <a:rPr lang="en-US" altLang="ko-KR" baseline="0" dirty="0" smtClean="0">
                <a:effectLst/>
              </a:rPr>
              <a:t>.</a:t>
            </a:r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8609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>
                <a:effectLst/>
              </a:rPr>
              <a:t>Introduction</a:t>
            </a:r>
            <a:r>
              <a:rPr lang="ko-KR" altLang="en-US" baseline="0" dirty="0" smtClean="0">
                <a:effectLst/>
              </a:rPr>
              <a:t> 입니다</a:t>
            </a:r>
            <a:r>
              <a:rPr lang="en-US" altLang="ko-KR" baseline="0" dirty="0" smtClean="0">
                <a:effectLst/>
              </a:rPr>
              <a:t>.</a:t>
            </a:r>
          </a:p>
          <a:p>
            <a:r>
              <a:rPr lang="ko-KR" altLang="en-US" baseline="0" dirty="0" err="1" smtClean="0">
                <a:effectLst/>
              </a:rPr>
              <a:t>기계호흡은</a:t>
            </a:r>
            <a:r>
              <a:rPr lang="ko-KR" altLang="en-US" baseline="0" dirty="0" smtClean="0">
                <a:effectLst/>
              </a:rPr>
              <a:t> 중환자실에서 가장 자주 사용되는 </a:t>
            </a:r>
            <a:r>
              <a:rPr lang="en-US" altLang="ko-KR" baseline="0" dirty="0" smtClean="0">
                <a:effectLst/>
              </a:rPr>
              <a:t>live saving </a:t>
            </a:r>
            <a:r>
              <a:rPr lang="en-US" altLang="ko-KR" baseline="0" dirty="0" err="1" smtClean="0">
                <a:effectLst/>
              </a:rPr>
              <a:t>techniqu</a:t>
            </a:r>
            <a:r>
              <a:rPr lang="ko-KR" altLang="en-US" baseline="0" dirty="0" smtClean="0">
                <a:effectLst/>
              </a:rPr>
              <a:t>으로</a:t>
            </a:r>
            <a:endParaRPr lang="en-US" altLang="ko-KR" baseline="0" dirty="0" smtClean="0">
              <a:effectLst/>
            </a:endParaRPr>
          </a:p>
          <a:p>
            <a:r>
              <a:rPr lang="ko-KR" altLang="en-US" baseline="0" dirty="0" smtClean="0">
                <a:effectLst/>
              </a:rPr>
              <a:t>인공호흡기 유도 </a:t>
            </a:r>
            <a:r>
              <a:rPr lang="ko-KR" altLang="en-US" baseline="0" dirty="0" err="1" smtClean="0">
                <a:effectLst/>
              </a:rPr>
              <a:t>폐손상</a:t>
            </a:r>
            <a:r>
              <a:rPr lang="ko-KR" altLang="en-US" baseline="0" dirty="0" smtClean="0">
                <a:effectLst/>
              </a:rPr>
              <a:t> 및 감염과 관련이 있다 알려져 있으며</a:t>
            </a:r>
            <a:endParaRPr lang="en-US" altLang="ko-KR" baseline="0" dirty="0" smtClean="0">
              <a:effectLst/>
            </a:endParaRPr>
          </a:p>
          <a:p>
            <a:r>
              <a:rPr lang="ko-KR" altLang="en-US" dirty="0" smtClean="0">
                <a:effectLst/>
              </a:rPr>
              <a:t>동물실험에서는</a:t>
            </a:r>
            <a:r>
              <a:rPr lang="ko-KR" altLang="en-US" baseline="0" dirty="0" smtClean="0">
                <a:effectLst/>
              </a:rPr>
              <a:t> 인공호흡기 유도 </a:t>
            </a:r>
            <a:r>
              <a:rPr lang="ko-KR" altLang="en-US" baseline="0" dirty="0" err="1" smtClean="0">
                <a:effectLst/>
              </a:rPr>
              <a:t>횡경막</a:t>
            </a:r>
            <a:r>
              <a:rPr lang="ko-KR" altLang="en-US" baseline="0" dirty="0" smtClean="0">
                <a:effectLst/>
              </a:rPr>
              <a:t> 기능장애</a:t>
            </a:r>
            <a:r>
              <a:rPr lang="en-US" altLang="ko-KR" baseline="0" dirty="0" smtClean="0">
                <a:effectLst/>
              </a:rPr>
              <a:t>(VIDD)</a:t>
            </a:r>
            <a:r>
              <a:rPr lang="ko-KR" altLang="en-US" baseline="0" dirty="0" smtClean="0">
                <a:effectLst/>
              </a:rPr>
              <a:t>와의 </a:t>
            </a:r>
            <a:r>
              <a:rPr lang="ko-KR" altLang="en-US" baseline="0" dirty="0" err="1" smtClean="0">
                <a:effectLst/>
              </a:rPr>
              <a:t>연광성도</a:t>
            </a:r>
            <a:r>
              <a:rPr lang="ko-KR" altLang="en-US" baseline="0" dirty="0" smtClean="0">
                <a:effectLst/>
              </a:rPr>
              <a:t> 보고되었습니다</a:t>
            </a:r>
            <a:r>
              <a:rPr lang="en-US" altLang="ko-KR" baseline="0" dirty="0" smtClean="0">
                <a:effectLst/>
              </a:rPr>
              <a:t>.</a:t>
            </a:r>
            <a:r>
              <a:rPr lang="ko-KR" altLang="en-US" baseline="0" dirty="0" smtClean="0">
                <a:effectLst/>
              </a:rPr>
              <a:t> </a:t>
            </a:r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179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>
                <a:effectLst/>
              </a:rPr>
              <a:t>인공호흡기 이탈이나 </a:t>
            </a:r>
            <a:r>
              <a:rPr lang="en-US" altLang="ko-KR" baseline="0" dirty="0" smtClean="0">
                <a:effectLst/>
              </a:rPr>
              <a:t>30</a:t>
            </a:r>
            <a:r>
              <a:rPr lang="ko-KR" altLang="en-US" baseline="0" dirty="0" smtClean="0">
                <a:effectLst/>
              </a:rPr>
              <a:t>일 이전 </a:t>
            </a:r>
            <a:r>
              <a:rPr lang="ko-KR" altLang="en-US" baseline="0" dirty="0" err="1" smtClean="0">
                <a:effectLst/>
              </a:rPr>
              <a:t>누적사망률</a:t>
            </a:r>
            <a:r>
              <a:rPr lang="ko-KR" altLang="en-US" baseline="0" dirty="0" smtClean="0">
                <a:effectLst/>
              </a:rPr>
              <a:t> 또한 두 군간의 유의미한 차이는 없었습니다</a:t>
            </a:r>
            <a:r>
              <a:rPr lang="en-US" altLang="ko-KR" baseline="0" dirty="0" smtClean="0">
                <a:effectLst/>
              </a:rPr>
              <a:t>.</a:t>
            </a:r>
          </a:p>
          <a:p>
            <a:r>
              <a:rPr lang="en-US" altLang="ko-KR" baseline="0" dirty="0" smtClean="0">
                <a:effectLst/>
              </a:rPr>
              <a:t>Baseline</a:t>
            </a:r>
            <a:r>
              <a:rPr lang="ko-KR" altLang="en-US" baseline="0" dirty="0" smtClean="0">
                <a:effectLst/>
              </a:rPr>
              <a:t>에서 두 군간에 차이를 보였던 </a:t>
            </a:r>
            <a:r>
              <a:rPr lang="en-US" altLang="ko-KR" baseline="0" dirty="0" smtClean="0">
                <a:effectLst/>
              </a:rPr>
              <a:t>MIP</a:t>
            </a:r>
            <a:r>
              <a:rPr lang="ko-KR" altLang="en-US" baseline="0" dirty="0" smtClean="0">
                <a:effectLst/>
              </a:rPr>
              <a:t>와 </a:t>
            </a:r>
            <a:r>
              <a:rPr lang="en-US" altLang="ko-KR" baseline="0" dirty="0" smtClean="0">
                <a:effectLst/>
              </a:rPr>
              <a:t>BMI</a:t>
            </a:r>
            <a:r>
              <a:rPr lang="ko-KR" altLang="en-US" baseline="0" dirty="0" smtClean="0">
                <a:effectLst/>
              </a:rPr>
              <a:t>에 대한 보정을 하면</a:t>
            </a:r>
            <a:endParaRPr lang="en-US" altLang="ko-KR" baseline="0" dirty="0" smtClean="0">
              <a:effectLst/>
            </a:endParaRPr>
          </a:p>
          <a:p>
            <a:r>
              <a:rPr lang="ko-KR" altLang="en-US" dirty="0" smtClean="0">
                <a:effectLst/>
              </a:rPr>
              <a:t>인공호흡기 </a:t>
            </a:r>
            <a:r>
              <a:rPr lang="ko-KR" altLang="en-US" dirty="0" err="1" smtClean="0">
                <a:effectLst/>
              </a:rPr>
              <a:t>이탈률에서</a:t>
            </a:r>
            <a:r>
              <a:rPr lang="ko-KR" altLang="en-US" dirty="0" smtClean="0">
                <a:effectLst/>
              </a:rPr>
              <a:t> </a:t>
            </a:r>
            <a:r>
              <a:rPr lang="en-US" altLang="ko-KR" dirty="0" smtClean="0">
                <a:effectLst/>
              </a:rPr>
              <a:t>Baseline MIP</a:t>
            </a:r>
            <a:r>
              <a:rPr lang="ko-KR" altLang="en-US" dirty="0" smtClean="0">
                <a:effectLst/>
              </a:rPr>
              <a:t>와 </a:t>
            </a:r>
            <a:r>
              <a:rPr lang="en-US" altLang="ko-KR" dirty="0" smtClean="0">
                <a:effectLst/>
              </a:rPr>
              <a:t>Baseline BMI </a:t>
            </a:r>
            <a:r>
              <a:rPr lang="ko-KR" altLang="en-US" dirty="0" smtClean="0">
                <a:effectLst/>
              </a:rPr>
              <a:t>모두 통계학적으로 유의미한 차이를 보였습니다</a:t>
            </a:r>
            <a:r>
              <a:rPr lang="en-US" altLang="ko-KR" dirty="0" smtClean="0">
                <a:effectLst/>
              </a:rPr>
              <a:t>.</a:t>
            </a:r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03991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>
                <a:effectLst/>
              </a:rPr>
              <a:t>Primary</a:t>
            </a:r>
            <a:r>
              <a:rPr lang="en-US" altLang="ko-KR" baseline="0" dirty="0" smtClean="0">
                <a:effectLst/>
              </a:rPr>
              <a:t>, Secondary </a:t>
            </a:r>
            <a:r>
              <a:rPr lang="en-US" altLang="ko-KR" baseline="0" dirty="0" err="1" smtClean="0">
                <a:effectLst/>
              </a:rPr>
              <a:t>outcom</a:t>
            </a:r>
            <a:r>
              <a:rPr lang="ko-KR" altLang="en-US" baseline="0" dirty="0" smtClean="0">
                <a:effectLst/>
              </a:rPr>
              <a:t>에 대한 표 입니다</a:t>
            </a:r>
            <a:endParaRPr lang="en-US" altLang="ko-KR" baseline="0" dirty="0" smtClean="0">
              <a:effectLst/>
            </a:endParaRPr>
          </a:p>
          <a:p>
            <a:r>
              <a:rPr lang="en-US" altLang="ko-KR" baseline="0" dirty="0" smtClean="0">
                <a:effectLst/>
              </a:rPr>
              <a:t>MIP</a:t>
            </a:r>
            <a:r>
              <a:rPr lang="ko-KR" altLang="en-US" baseline="0" dirty="0" smtClean="0">
                <a:effectLst/>
              </a:rPr>
              <a:t>와 </a:t>
            </a:r>
            <a:r>
              <a:rPr lang="en-US" altLang="ko-KR" baseline="0" dirty="0" smtClean="0">
                <a:effectLst/>
              </a:rPr>
              <a:t>Diaphragm thickening fraction </a:t>
            </a:r>
            <a:r>
              <a:rPr lang="ko-KR" altLang="en-US" baseline="0" dirty="0" smtClean="0">
                <a:effectLst/>
              </a:rPr>
              <a:t>외에는 두 군간의 통계학적으로 유의미한 차이를 보이지 않습니다</a:t>
            </a:r>
            <a:r>
              <a:rPr lang="en-US" altLang="ko-KR" baseline="0" dirty="0" smtClean="0">
                <a:effectLst/>
              </a:rPr>
              <a:t>.</a:t>
            </a:r>
            <a:r>
              <a:rPr lang="ko-KR" altLang="en-US" baseline="0" dirty="0" smtClean="0">
                <a:effectLst/>
              </a:rPr>
              <a:t> </a:t>
            </a:r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81224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>
                <a:effectLst/>
              </a:rPr>
              <a:t>Baseline</a:t>
            </a:r>
            <a:r>
              <a:rPr lang="en-US" altLang="ko-KR" baseline="0" dirty="0" smtClean="0">
                <a:effectLst/>
              </a:rPr>
              <a:t> MIP</a:t>
            </a:r>
            <a:r>
              <a:rPr lang="ko-KR" altLang="en-US" baseline="0" dirty="0" smtClean="0">
                <a:effectLst/>
              </a:rPr>
              <a:t>에서의 변화는</a:t>
            </a:r>
            <a:endParaRPr lang="en-US" altLang="ko-KR" baseline="0" dirty="0" smtClean="0">
              <a:effectLst/>
            </a:endParaRPr>
          </a:p>
          <a:p>
            <a:r>
              <a:rPr lang="ko-KR" altLang="en-US" baseline="0" dirty="0" err="1" smtClean="0">
                <a:effectLst/>
              </a:rPr>
              <a:t>치료군에서</a:t>
            </a:r>
            <a:r>
              <a:rPr lang="ko-KR" altLang="en-US" baseline="0" dirty="0" smtClean="0">
                <a:effectLst/>
              </a:rPr>
              <a:t> </a:t>
            </a:r>
            <a:r>
              <a:rPr lang="en-US" altLang="ko-KR" baseline="0" dirty="0" smtClean="0">
                <a:effectLst/>
              </a:rPr>
              <a:t>16.6 cmH2O, </a:t>
            </a:r>
            <a:r>
              <a:rPr lang="ko-KR" altLang="en-US" baseline="0" dirty="0" err="1" smtClean="0">
                <a:effectLst/>
              </a:rPr>
              <a:t>대조군에서</a:t>
            </a:r>
            <a:r>
              <a:rPr lang="ko-KR" altLang="en-US" baseline="0" dirty="0" smtClean="0">
                <a:effectLst/>
              </a:rPr>
              <a:t> </a:t>
            </a:r>
            <a:r>
              <a:rPr lang="en-US" altLang="ko-KR" baseline="0" dirty="0" smtClean="0">
                <a:effectLst/>
              </a:rPr>
              <a:t>4.8 cmH2O</a:t>
            </a:r>
            <a:r>
              <a:rPr lang="ko-KR" altLang="en-US" baseline="0" dirty="0" smtClean="0">
                <a:effectLst/>
              </a:rPr>
              <a:t>로 나타났으며</a:t>
            </a:r>
            <a:endParaRPr lang="en-US" altLang="ko-KR" baseline="0" dirty="0" smtClean="0">
              <a:effectLst/>
            </a:endParaRPr>
          </a:p>
          <a:p>
            <a:r>
              <a:rPr lang="ko-KR" altLang="en-US" baseline="0" dirty="0" smtClean="0">
                <a:effectLst/>
              </a:rPr>
              <a:t>차이는 </a:t>
            </a:r>
            <a:r>
              <a:rPr lang="en-US" altLang="ko-KR" baseline="0" dirty="0" smtClean="0">
                <a:effectLst/>
              </a:rPr>
              <a:t>11.8 cmH2O, P</a:t>
            </a:r>
            <a:r>
              <a:rPr lang="ko-KR" altLang="en-US" baseline="0" dirty="0" smtClean="0">
                <a:effectLst/>
              </a:rPr>
              <a:t>값은 </a:t>
            </a:r>
            <a:r>
              <a:rPr lang="en-US" altLang="ko-KR" baseline="0" dirty="0" smtClean="0">
                <a:effectLst/>
              </a:rPr>
              <a:t>0.001</a:t>
            </a:r>
            <a:r>
              <a:rPr lang="ko-KR" altLang="en-US" baseline="0" dirty="0" smtClean="0">
                <a:effectLst/>
              </a:rPr>
              <a:t>로 의미 있는 차이를 보였습니다</a:t>
            </a:r>
            <a:r>
              <a:rPr lang="en-US" altLang="ko-KR" baseline="0" dirty="0" smtClean="0">
                <a:effectLst/>
              </a:rPr>
              <a:t>.</a:t>
            </a:r>
          </a:p>
          <a:p>
            <a:r>
              <a:rPr lang="ko-KR" altLang="en-US" baseline="0" dirty="0" smtClean="0">
                <a:effectLst/>
              </a:rPr>
              <a:t>이러한 통계학적 차이는 </a:t>
            </a:r>
            <a:endParaRPr lang="en-US" altLang="ko-KR" baseline="0" dirty="0" smtClean="0">
              <a:effectLst/>
            </a:endParaRPr>
          </a:p>
          <a:p>
            <a:r>
              <a:rPr lang="en-US" altLang="ko-KR" baseline="0" dirty="0" smtClean="0">
                <a:effectLst/>
              </a:rPr>
              <a:t>MIP</a:t>
            </a:r>
            <a:r>
              <a:rPr lang="ko-KR" altLang="en-US" baseline="0" dirty="0" smtClean="0">
                <a:effectLst/>
              </a:rPr>
              <a:t>와 </a:t>
            </a:r>
            <a:r>
              <a:rPr lang="en-US" altLang="ko-KR" baseline="0" dirty="0" smtClean="0">
                <a:effectLst/>
              </a:rPr>
              <a:t>BMI</a:t>
            </a:r>
            <a:r>
              <a:rPr lang="ko-KR" altLang="en-US" baseline="0" dirty="0" smtClean="0">
                <a:effectLst/>
              </a:rPr>
              <a:t>에 대한 보정 후에도 동일하게 관찰되었습니다</a:t>
            </a:r>
            <a:r>
              <a:rPr lang="en-US" altLang="ko-KR" baseline="0" dirty="0" smtClean="0">
                <a:effectLst/>
              </a:rPr>
              <a:t>.</a:t>
            </a:r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85094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>
                <a:effectLst/>
              </a:rPr>
              <a:t>시행일수별로 </a:t>
            </a:r>
            <a:r>
              <a:rPr lang="en-US" altLang="ko-KR" dirty="0" smtClean="0">
                <a:effectLst/>
              </a:rPr>
              <a:t>Baseline</a:t>
            </a:r>
            <a:r>
              <a:rPr lang="ko-KR" altLang="en-US" dirty="0" smtClean="0">
                <a:effectLst/>
              </a:rPr>
              <a:t>에서 부터의 </a:t>
            </a:r>
            <a:r>
              <a:rPr lang="en-US" altLang="ko-KR" dirty="0" smtClean="0">
                <a:effectLst/>
              </a:rPr>
              <a:t>MIP</a:t>
            </a:r>
            <a:r>
              <a:rPr lang="ko-KR" altLang="en-US" dirty="0" smtClean="0">
                <a:effectLst/>
              </a:rPr>
              <a:t>변화를 나타내는 표입니다</a:t>
            </a:r>
            <a:r>
              <a:rPr lang="en-US" altLang="ko-KR" dirty="0" smtClean="0">
                <a:effectLst/>
              </a:rPr>
              <a:t>.</a:t>
            </a:r>
          </a:p>
          <a:p>
            <a:r>
              <a:rPr lang="en-US" altLang="ko-KR" dirty="0" smtClean="0">
                <a:effectLst/>
              </a:rPr>
              <a:t>TTDN</a:t>
            </a:r>
            <a:r>
              <a:rPr lang="en-US" altLang="ko-KR" baseline="0" dirty="0" smtClean="0">
                <a:effectLst/>
              </a:rPr>
              <a:t> </a:t>
            </a:r>
            <a:r>
              <a:rPr lang="ko-KR" altLang="en-US" baseline="0" dirty="0" smtClean="0">
                <a:effectLst/>
              </a:rPr>
              <a:t>시행 </a:t>
            </a:r>
            <a:r>
              <a:rPr lang="en-US" altLang="ko-KR" baseline="0" dirty="0" smtClean="0">
                <a:effectLst/>
              </a:rPr>
              <a:t>8</a:t>
            </a:r>
            <a:r>
              <a:rPr lang="ko-KR" altLang="en-US" baseline="0" dirty="0" smtClean="0">
                <a:effectLst/>
              </a:rPr>
              <a:t>일차부터 </a:t>
            </a:r>
            <a:r>
              <a:rPr lang="ko-KR" altLang="en-US" baseline="0" dirty="0" err="1" smtClean="0">
                <a:effectLst/>
              </a:rPr>
              <a:t>치료군과</a:t>
            </a:r>
            <a:r>
              <a:rPr lang="ko-KR" altLang="en-US" baseline="0" dirty="0" smtClean="0">
                <a:effectLst/>
              </a:rPr>
              <a:t> 대조군사이의  </a:t>
            </a:r>
            <a:r>
              <a:rPr lang="en-US" altLang="ko-KR" baseline="0" dirty="0" smtClean="0">
                <a:effectLst/>
              </a:rPr>
              <a:t>MIP</a:t>
            </a:r>
            <a:r>
              <a:rPr lang="ko-KR" altLang="en-US" baseline="0" dirty="0" smtClean="0">
                <a:effectLst/>
              </a:rPr>
              <a:t>변화에서 통계학적으로 유의미한 차이가 관찰되었고 </a:t>
            </a:r>
            <a:endParaRPr lang="en-US" altLang="ko-KR" baseline="0" dirty="0" smtClean="0">
              <a:effectLst/>
            </a:endParaRPr>
          </a:p>
          <a:p>
            <a:r>
              <a:rPr lang="ko-KR" altLang="en-US" baseline="0" dirty="0" smtClean="0">
                <a:effectLst/>
              </a:rPr>
              <a:t>이러한 경향은</a:t>
            </a:r>
            <a:r>
              <a:rPr lang="en-US" altLang="ko-KR" baseline="0" dirty="0" smtClean="0">
                <a:effectLst/>
              </a:rPr>
              <a:t> Baseline MIP</a:t>
            </a:r>
            <a:r>
              <a:rPr lang="ko-KR" altLang="en-US" baseline="0" dirty="0" smtClean="0">
                <a:effectLst/>
              </a:rPr>
              <a:t>와 </a:t>
            </a:r>
            <a:r>
              <a:rPr lang="en-US" altLang="ko-KR" baseline="0" dirty="0" smtClean="0">
                <a:effectLst/>
              </a:rPr>
              <a:t>BMI</a:t>
            </a:r>
            <a:r>
              <a:rPr lang="ko-KR" altLang="en-US" baseline="0" dirty="0" smtClean="0">
                <a:effectLst/>
              </a:rPr>
              <a:t>로 조정을 거친 이후에도 </a:t>
            </a:r>
            <a:r>
              <a:rPr lang="en-US" altLang="ko-KR" baseline="0" dirty="0" smtClean="0">
                <a:effectLst/>
              </a:rPr>
              <a:t>15</a:t>
            </a:r>
            <a:r>
              <a:rPr lang="ko-KR" altLang="en-US" baseline="0" dirty="0" smtClean="0">
                <a:effectLst/>
              </a:rPr>
              <a:t>일차부터 유의미한 차이를 보였습니다</a:t>
            </a:r>
            <a:r>
              <a:rPr lang="en-US" altLang="ko-KR" baseline="0" dirty="0" smtClean="0">
                <a:effectLst/>
              </a:rPr>
              <a:t>.</a:t>
            </a:r>
            <a:r>
              <a:rPr lang="ko-KR" altLang="en-US" baseline="0" dirty="0" smtClean="0">
                <a:effectLst/>
              </a:rPr>
              <a:t> </a:t>
            </a:r>
            <a:endParaRPr lang="en-US" altLang="ko-KR" baseline="0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02221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>
                <a:effectLst/>
              </a:rPr>
              <a:t>신경자극과</a:t>
            </a:r>
            <a:r>
              <a:rPr lang="ko-KR" altLang="en-US" dirty="0" smtClean="0">
                <a:effectLst/>
              </a:rPr>
              <a:t> </a:t>
            </a:r>
            <a:r>
              <a:rPr lang="en-US" altLang="ko-KR" dirty="0" smtClean="0">
                <a:effectLst/>
              </a:rPr>
              <a:t>MIP</a:t>
            </a:r>
            <a:r>
              <a:rPr lang="en-US" altLang="ko-KR" baseline="0" dirty="0" smtClean="0">
                <a:effectLst/>
              </a:rPr>
              <a:t> </a:t>
            </a:r>
            <a:r>
              <a:rPr lang="ko-KR" altLang="en-US" baseline="0" dirty="0" smtClean="0">
                <a:effectLst/>
              </a:rPr>
              <a:t>변화 상의 </a:t>
            </a:r>
            <a:r>
              <a:rPr lang="en-US" altLang="ko-KR" baseline="0" dirty="0" smtClean="0">
                <a:effectLst/>
              </a:rPr>
              <a:t>Dose relationship</a:t>
            </a:r>
            <a:r>
              <a:rPr lang="ko-KR" altLang="en-US" baseline="0" dirty="0" smtClean="0">
                <a:effectLst/>
              </a:rPr>
              <a:t>도 관찰되었는데</a:t>
            </a:r>
            <a:endParaRPr lang="en-US" altLang="ko-KR" baseline="0" dirty="0" smtClean="0">
              <a:effectLst/>
            </a:endParaRPr>
          </a:p>
          <a:p>
            <a:r>
              <a:rPr lang="ko-KR" altLang="en-US" dirty="0" smtClean="0">
                <a:effectLst/>
              </a:rPr>
              <a:t>하루 계획된 </a:t>
            </a:r>
            <a:r>
              <a:rPr lang="en-US" altLang="ko-KR" dirty="0" smtClean="0">
                <a:effectLst/>
              </a:rPr>
              <a:t>120</a:t>
            </a:r>
            <a:r>
              <a:rPr lang="ko-KR" altLang="en-US" dirty="0" smtClean="0">
                <a:effectLst/>
              </a:rPr>
              <a:t>회의 전기자극 중 </a:t>
            </a:r>
            <a:r>
              <a:rPr lang="en-US" altLang="ko-KR" dirty="0" smtClean="0">
                <a:effectLst/>
              </a:rPr>
              <a:t>62.5% </a:t>
            </a:r>
            <a:r>
              <a:rPr lang="ko-KR" altLang="en-US" dirty="0" smtClean="0">
                <a:effectLst/>
              </a:rPr>
              <a:t>이하의 자극만 받은 환자들은 </a:t>
            </a:r>
            <a:r>
              <a:rPr lang="en-US" altLang="ko-KR" dirty="0" smtClean="0">
                <a:effectLst/>
              </a:rPr>
              <a:t>8</a:t>
            </a:r>
            <a:r>
              <a:rPr lang="ko-KR" altLang="en-US" dirty="0" smtClean="0">
                <a:effectLst/>
              </a:rPr>
              <a:t>일과 </a:t>
            </a:r>
            <a:r>
              <a:rPr lang="en-US" altLang="ko-KR" dirty="0" smtClean="0">
                <a:effectLst/>
              </a:rPr>
              <a:t>30</a:t>
            </a:r>
            <a:r>
              <a:rPr lang="ko-KR" altLang="en-US" dirty="0" smtClean="0">
                <a:effectLst/>
              </a:rPr>
              <a:t>일 자에 각각 </a:t>
            </a:r>
            <a:r>
              <a:rPr lang="en-US" altLang="ko-KR" dirty="0" smtClean="0">
                <a:effectLst/>
              </a:rPr>
              <a:t>6.7 cmH2O,</a:t>
            </a:r>
            <a:r>
              <a:rPr lang="en-US" altLang="ko-KR" baseline="0" dirty="0" smtClean="0">
                <a:effectLst/>
              </a:rPr>
              <a:t> 11.9 cmH2O</a:t>
            </a:r>
            <a:r>
              <a:rPr lang="ko-KR" altLang="en-US" baseline="0" dirty="0" smtClean="0">
                <a:effectLst/>
              </a:rPr>
              <a:t>의 </a:t>
            </a:r>
            <a:r>
              <a:rPr lang="en-US" altLang="ko-KR" baseline="0" dirty="0" smtClean="0">
                <a:effectLst/>
              </a:rPr>
              <a:t>MIP </a:t>
            </a:r>
            <a:r>
              <a:rPr lang="ko-KR" altLang="en-US" baseline="0" dirty="0" smtClean="0">
                <a:effectLst/>
              </a:rPr>
              <a:t>변화를 보인 반면에</a:t>
            </a:r>
            <a:endParaRPr lang="en-US" altLang="ko-KR" baseline="0" dirty="0" smtClean="0">
              <a:effectLst/>
            </a:endParaRPr>
          </a:p>
          <a:p>
            <a:r>
              <a:rPr lang="en-US" altLang="ko-KR" baseline="0" dirty="0" smtClean="0">
                <a:effectLst/>
              </a:rPr>
              <a:t>62.5%</a:t>
            </a:r>
            <a:r>
              <a:rPr lang="ko-KR" altLang="en-US" baseline="0" dirty="0" smtClean="0">
                <a:effectLst/>
              </a:rPr>
              <a:t>이상의 자극을 받은 환자들은 각각 </a:t>
            </a:r>
            <a:r>
              <a:rPr lang="en-US" altLang="ko-KR" baseline="0" dirty="0" smtClean="0">
                <a:effectLst/>
              </a:rPr>
              <a:t>15.4cmH2O, 21.5 cmH2O</a:t>
            </a:r>
            <a:r>
              <a:rPr lang="ko-KR" altLang="en-US" baseline="0" dirty="0" smtClean="0">
                <a:effectLst/>
              </a:rPr>
              <a:t>의 </a:t>
            </a:r>
            <a:r>
              <a:rPr lang="en-US" altLang="ko-KR" baseline="0" dirty="0" smtClean="0">
                <a:effectLst/>
              </a:rPr>
              <a:t>MIP </a:t>
            </a:r>
            <a:r>
              <a:rPr lang="ko-KR" altLang="en-US" baseline="0" dirty="0" smtClean="0">
                <a:effectLst/>
              </a:rPr>
              <a:t>변화를 보였으며 </a:t>
            </a:r>
            <a:r>
              <a:rPr lang="en-US" altLang="ko-KR" baseline="0" dirty="0" smtClean="0">
                <a:effectLst/>
              </a:rPr>
              <a:t>22</a:t>
            </a:r>
            <a:r>
              <a:rPr lang="ko-KR" altLang="en-US" baseline="0" dirty="0" smtClean="0">
                <a:effectLst/>
              </a:rPr>
              <a:t>일과 </a:t>
            </a:r>
            <a:r>
              <a:rPr lang="en-US" altLang="ko-KR" baseline="0" dirty="0" smtClean="0">
                <a:effectLst/>
              </a:rPr>
              <a:t>30</a:t>
            </a:r>
            <a:r>
              <a:rPr lang="ko-KR" altLang="en-US" baseline="0" dirty="0" smtClean="0">
                <a:effectLst/>
              </a:rPr>
              <a:t>일째에는 높은 수준의 자극을 받은 환자들에서의 </a:t>
            </a:r>
            <a:r>
              <a:rPr lang="en-US" altLang="ko-KR" baseline="0" dirty="0" smtClean="0">
                <a:effectLst/>
              </a:rPr>
              <a:t>MIP </a:t>
            </a:r>
            <a:r>
              <a:rPr lang="ko-KR" altLang="en-US" baseline="0" dirty="0" smtClean="0">
                <a:effectLst/>
              </a:rPr>
              <a:t>변화가 항상 더 높게 측정되었습니다</a:t>
            </a:r>
            <a:r>
              <a:rPr lang="en-US" altLang="ko-KR" baseline="0" dirty="0" smtClean="0">
                <a:effectLst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6793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854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>
                <a:effectLst/>
              </a:rPr>
              <a:t>초음파로 측정한 우측의 </a:t>
            </a:r>
            <a:r>
              <a:rPr lang="en-US" altLang="ko-KR" dirty="0" err="1" smtClean="0">
                <a:effectLst/>
              </a:rPr>
              <a:t>Diagrphgm</a:t>
            </a:r>
            <a:r>
              <a:rPr lang="en-US" altLang="ko-KR" dirty="0" smtClean="0">
                <a:effectLst/>
              </a:rPr>
              <a:t> thickening fraction</a:t>
            </a:r>
            <a:r>
              <a:rPr lang="ko-KR" altLang="en-US" dirty="0" smtClean="0">
                <a:effectLst/>
              </a:rPr>
              <a:t>의 경우에도 치료군 </a:t>
            </a:r>
            <a:r>
              <a:rPr lang="en-US" altLang="ko-KR" dirty="0" smtClean="0">
                <a:effectLst/>
              </a:rPr>
              <a:t>+16.6%, </a:t>
            </a:r>
            <a:r>
              <a:rPr lang="ko-KR" altLang="en-US" dirty="0" smtClean="0">
                <a:effectLst/>
              </a:rPr>
              <a:t>대조군 </a:t>
            </a:r>
            <a:r>
              <a:rPr lang="en-US" altLang="ko-KR" dirty="0" smtClean="0">
                <a:effectLst/>
              </a:rPr>
              <a:t>-13.6%</a:t>
            </a:r>
            <a:r>
              <a:rPr lang="ko-KR" altLang="en-US" baseline="0" dirty="0" smtClean="0">
                <a:effectLst/>
              </a:rPr>
              <a:t> 였고 </a:t>
            </a:r>
            <a:r>
              <a:rPr lang="en-US" altLang="ko-KR" baseline="0" dirty="0" smtClean="0">
                <a:effectLst/>
              </a:rPr>
              <a:t>P</a:t>
            </a:r>
            <a:r>
              <a:rPr lang="ko-KR" altLang="en-US" baseline="0" dirty="0" smtClean="0">
                <a:effectLst/>
              </a:rPr>
              <a:t>값 </a:t>
            </a:r>
            <a:r>
              <a:rPr lang="en-US" altLang="ko-KR" baseline="0" dirty="0" smtClean="0">
                <a:effectLst/>
              </a:rPr>
              <a:t>0.006</a:t>
            </a:r>
            <a:r>
              <a:rPr lang="ko-KR" altLang="en-US" baseline="0" dirty="0" smtClean="0">
                <a:effectLst/>
              </a:rPr>
              <a:t>으로 유의미한 차이를 보였습니다</a:t>
            </a:r>
            <a:r>
              <a:rPr lang="en-US" altLang="ko-KR" baseline="0" dirty="0" smtClean="0">
                <a:effectLst/>
              </a:rPr>
              <a:t>.</a:t>
            </a:r>
          </a:p>
          <a:p>
            <a:r>
              <a:rPr lang="ko-KR" altLang="en-US" baseline="0" dirty="0" smtClean="0">
                <a:effectLst/>
              </a:rPr>
              <a:t>그러나 </a:t>
            </a:r>
            <a:r>
              <a:rPr lang="en-US" altLang="ko-KR" baseline="0" dirty="0" err="1" smtClean="0">
                <a:effectLst/>
              </a:rPr>
              <a:t>Diaphram</a:t>
            </a:r>
            <a:r>
              <a:rPr lang="en-US" altLang="ko-KR" baseline="0" dirty="0" smtClean="0">
                <a:effectLst/>
              </a:rPr>
              <a:t> thickening </a:t>
            </a:r>
            <a:r>
              <a:rPr lang="en-US" altLang="ko-KR" baseline="0" dirty="0" err="1" smtClean="0">
                <a:effectLst/>
              </a:rPr>
              <a:t>raction</a:t>
            </a:r>
            <a:r>
              <a:rPr lang="ko-KR" altLang="en-US" baseline="0" dirty="0" smtClean="0">
                <a:effectLst/>
              </a:rPr>
              <a:t>변화와 </a:t>
            </a:r>
            <a:r>
              <a:rPr lang="en-US" altLang="ko-KR" baseline="0" dirty="0" smtClean="0">
                <a:effectLst/>
              </a:rPr>
              <a:t>MIP </a:t>
            </a:r>
            <a:r>
              <a:rPr lang="ko-KR" altLang="en-US" baseline="0" dirty="0" smtClean="0">
                <a:effectLst/>
              </a:rPr>
              <a:t>변화 사이에서 뚜렷한 연관성은 관찰되지 않았습니다</a:t>
            </a:r>
            <a:r>
              <a:rPr lang="en-US" altLang="ko-KR" baseline="0" dirty="0" smtClean="0">
                <a:effectLst/>
              </a:rPr>
              <a:t>.</a:t>
            </a:r>
            <a:r>
              <a:rPr lang="ko-KR" altLang="en-US" baseline="0" dirty="0" smtClean="0">
                <a:effectLst/>
              </a:rPr>
              <a:t>  </a:t>
            </a:r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54982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73951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>
                <a:effectLst/>
              </a:rPr>
              <a:t>30</a:t>
            </a:r>
            <a:r>
              <a:rPr lang="ko-KR" altLang="en-US" dirty="0" smtClean="0">
                <a:effectLst/>
              </a:rPr>
              <a:t>일</a:t>
            </a:r>
            <a:r>
              <a:rPr lang="ko-KR" altLang="en-US" baseline="0" dirty="0" smtClean="0">
                <a:effectLst/>
              </a:rPr>
              <a:t> 사망률</a:t>
            </a:r>
            <a:r>
              <a:rPr lang="en-US" altLang="ko-KR" baseline="0" dirty="0" smtClean="0">
                <a:effectLst/>
              </a:rPr>
              <a:t>, </a:t>
            </a:r>
            <a:r>
              <a:rPr lang="ko-KR" altLang="en-US" baseline="0" dirty="0" err="1" smtClean="0">
                <a:effectLst/>
              </a:rPr>
              <a:t>이상사례</a:t>
            </a:r>
            <a:r>
              <a:rPr lang="en-US" altLang="ko-KR" baseline="0" dirty="0" smtClean="0">
                <a:effectLst/>
              </a:rPr>
              <a:t>, 30</a:t>
            </a:r>
            <a:r>
              <a:rPr lang="ko-KR" altLang="en-US" baseline="0" dirty="0" smtClean="0">
                <a:effectLst/>
              </a:rPr>
              <a:t>일 퇴실 혹은 </a:t>
            </a:r>
            <a:r>
              <a:rPr lang="ko-KR" altLang="en-US" baseline="0" dirty="0" err="1" smtClean="0">
                <a:effectLst/>
              </a:rPr>
              <a:t>퇴원률에서</a:t>
            </a:r>
            <a:r>
              <a:rPr lang="ko-KR" altLang="en-US" baseline="0" dirty="0" smtClean="0">
                <a:effectLst/>
              </a:rPr>
              <a:t> 두 군간의 차이점은 없었습니다</a:t>
            </a:r>
            <a:r>
              <a:rPr lang="en-US" altLang="ko-KR" baseline="0" dirty="0" smtClean="0">
                <a:effectLst/>
              </a:rPr>
              <a:t>.</a:t>
            </a:r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03540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>
                <a:effectLst/>
              </a:rPr>
              <a:t>Discussion </a:t>
            </a:r>
            <a:r>
              <a:rPr lang="ko-KR" altLang="en-US" dirty="0" smtClean="0">
                <a:effectLst/>
              </a:rPr>
              <a:t>입니다</a:t>
            </a:r>
            <a:r>
              <a:rPr lang="en-US" altLang="ko-KR" dirty="0" smtClean="0">
                <a:effectLst/>
              </a:rPr>
              <a:t>.</a:t>
            </a:r>
          </a:p>
          <a:p>
            <a:r>
              <a:rPr lang="ko-KR" altLang="en-US" dirty="0" smtClean="0">
                <a:effectLst/>
              </a:rPr>
              <a:t>임시 </a:t>
            </a:r>
            <a:r>
              <a:rPr lang="ko-KR" altLang="en-US" dirty="0" err="1" smtClean="0">
                <a:effectLst/>
              </a:rPr>
              <a:t>경정맥</a:t>
            </a:r>
            <a:r>
              <a:rPr lang="ko-KR" altLang="en-US" dirty="0" smtClean="0">
                <a:effectLst/>
              </a:rPr>
              <a:t> 횡격막 신경자극술은 인공호흡기 </a:t>
            </a:r>
            <a:r>
              <a:rPr lang="ko-KR" altLang="en-US" dirty="0" err="1" smtClean="0">
                <a:effectLst/>
              </a:rPr>
              <a:t>이탈률에는</a:t>
            </a:r>
            <a:r>
              <a:rPr lang="ko-KR" altLang="en-US" dirty="0" smtClean="0">
                <a:effectLst/>
              </a:rPr>
              <a:t> 영향을 미치지 못하였지만</a:t>
            </a:r>
            <a:endParaRPr lang="en-US" altLang="ko-KR" dirty="0" smtClean="0">
              <a:effectLst/>
            </a:endParaRPr>
          </a:p>
          <a:p>
            <a:r>
              <a:rPr lang="ko-KR" altLang="en-US" dirty="0" smtClean="0">
                <a:effectLst/>
              </a:rPr>
              <a:t>최대흡기압의 증가와 관련이 있었으며 이는 횡격막의 수축력을 높이는 것에 기인하는 것으로 판단되며 </a:t>
            </a:r>
            <a:endParaRPr lang="en-US" altLang="ko-KR" dirty="0" smtClean="0">
              <a:effectLst/>
            </a:endParaRPr>
          </a:p>
          <a:p>
            <a:r>
              <a:rPr lang="en-US" altLang="ko-KR" dirty="0" smtClean="0">
                <a:effectLst/>
              </a:rPr>
              <a:t>TTDN</a:t>
            </a:r>
            <a:r>
              <a:rPr lang="ko-KR" altLang="en-US" dirty="0" smtClean="0">
                <a:effectLst/>
              </a:rPr>
              <a:t>은 횡격막의 기능에 영향을 미칠 수 있음을 시사합니다</a:t>
            </a:r>
            <a:r>
              <a:rPr lang="en-US" altLang="ko-KR" dirty="0" smtClean="0">
                <a:effectLst/>
              </a:rPr>
              <a:t>.</a:t>
            </a:r>
          </a:p>
          <a:p>
            <a:endParaRPr lang="en-US" altLang="ko-KR" dirty="0" smtClean="0">
              <a:effectLst/>
            </a:endParaRPr>
          </a:p>
          <a:p>
            <a:r>
              <a:rPr lang="ko-KR" altLang="en-US" dirty="0" smtClean="0">
                <a:effectLst/>
              </a:rPr>
              <a:t>다만 그럼에도 </a:t>
            </a:r>
            <a:r>
              <a:rPr lang="ko-KR" altLang="en-US" dirty="0" err="1" smtClean="0">
                <a:effectLst/>
              </a:rPr>
              <a:t>치료군에서</a:t>
            </a:r>
            <a:r>
              <a:rPr lang="ko-KR" altLang="en-US" dirty="0" smtClean="0">
                <a:effectLst/>
              </a:rPr>
              <a:t> 인공호흡기 이탈</a:t>
            </a:r>
            <a:r>
              <a:rPr lang="ko-KR" altLang="en-US" baseline="0" dirty="0" smtClean="0">
                <a:effectLst/>
              </a:rPr>
              <a:t> 성공률은 유의미하게 높지 않았는데</a:t>
            </a:r>
            <a:endParaRPr lang="en-US" altLang="ko-KR" baseline="0" dirty="0" smtClean="0">
              <a:effectLst/>
            </a:endParaRPr>
          </a:p>
          <a:p>
            <a:r>
              <a:rPr lang="ko-KR" altLang="en-US" baseline="0" dirty="0" smtClean="0">
                <a:effectLst/>
              </a:rPr>
              <a:t>이전 선행된 연구 결과가 많지 않았기에 정확한 </a:t>
            </a:r>
            <a:r>
              <a:rPr lang="en-US" altLang="ko-KR" baseline="0" dirty="0" smtClean="0">
                <a:effectLst/>
              </a:rPr>
              <a:t>Stimulation dose</a:t>
            </a:r>
            <a:r>
              <a:rPr lang="ko-KR" altLang="en-US" baseline="0" dirty="0" smtClean="0">
                <a:effectLst/>
              </a:rPr>
              <a:t>를 설정할 수 없었고 이에 </a:t>
            </a:r>
            <a:r>
              <a:rPr lang="en-US" altLang="ko-KR" baseline="0" dirty="0" smtClean="0">
                <a:effectLst/>
              </a:rPr>
              <a:t>Stimulation dose</a:t>
            </a:r>
            <a:r>
              <a:rPr lang="ko-KR" altLang="en-US" baseline="0" dirty="0" smtClean="0">
                <a:effectLst/>
              </a:rPr>
              <a:t>를 높인다면 다른 결과로 이어졌을 가능성이 있다 하였으며</a:t>
            </a:r>
            <a:endParaRPr lang="en-US" altLang="ko-KR" baseline="0" dirty="0" smtClean="0">
              <a:effectLst/>
            </a:endParaRPr>
          </a:p>
          <a:p>
            <a:r>
              <a:rPr lang="ko-KR" altLang="en-US" dirty="0" smtClean="0">
                <a:effectLst/>
              </a:rPr>
              <a:t>호흡기 이탈 자체에 영향을 미치는 다양한 인자들이 원인이 될 수 있다 하였습니다</a:t>
            </a:r>
            <a:r>
              <a:rPr lang="en-US" altLang="ko-KR" dirty="0" smtClean="0">
                <a:effectLst/>
              </a:rPr>
              <a:t>.</a:t>
            </a:r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3323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>
                <a:effectLst/>
              </a:rPr>
              <a:t>중환자실 세팅에서 인공호흡기 이외의 것들이 급성 횡경막장애에 영향을 미칠 수 있기에 좀더 넓은 범위로의 개념인 중환자 관련 횡격막 위약이라는 개념이 소개되었습니다</a:t>
            </a:r>
            <a:r>
              <a:rPr lang="en-US" altLang="ko-KR" dirty="0" smtClean="0">
                <a:effectLst/>
              </a:rPr>
              <a:t>.</a:t>
            </a:r>
          </a:p>
          <a:p>
            <a:r>
              <a:rPr lang="ko-KR" altLang="en-US" dirty="0" smtClean="0">
                <a:effectLst/>
              </a:rPr>
              <a:t>이러한 횡격막의 기능장애를 예방하거나 돌이킬 수 있다면 인공호흡기 기간의 감소 와 사망률의 감소에 기여할 수 있을 것으로 기대하고 있습니다만</a:t>
            </a:r>
            <a:endParaRPr lang="en-US" altLang="ko-KR" dirty="0" smtClean="0">
              <a:effectLst/>
            </a:endParaRPr>
          </a:p>
          <a:p>
            <a:r>
              <a:rPr lang="ko-KR" altLang="en-US" dirty="0" smtClean="0">
                <a:effectLst/>
              </a:rPr>
              <a:t>아직까지는 명확히 제시된 방법이 없는 상태입니다</a:t>
            </a:r>
            <a:r>
              <a:rPr lang="en-US" altLang="ko-KR" dirty="0" smtClean="0">
                <a:effectLst/>
              </a:rPr>
              <a:t>. </a:t>
            </a:r>
          </a:p>
          <a:p>
            <a:r>
              <a:rPr lang="ko-KR" altLang="en-US" dirty="0" smtClean="0">
                <a:effectLst/>
              </a:rPr>
              <a:t>다만</a:t>
            </a:r>
            <a:r>
              <a:rPr lang="en-US" altLang="ko-KR" dirty="0" smtClean="0">
                <a:effectLst/>
              </a:rPr>
              <a:t>,</a:t>
            </a:r>
            <a:r>
              <a:rPr lang="ko-KR" altLang="en-US" dirty="0" smtClean="0">
                <a:effectLst/>
              </a:rPr>
              <a:t> 동물 실험과 사람을 대상으로 시행된 연구들에서 </a:t>
            </a:r>
            <a:r>
              <a:rPr lang="en-US" altLang="ko-KR" dirty="0" smtClean="0">
                <a:effectLst/>
              </a:rPr>
              <a:t>Diaphragm</a:t>
            </a:r>
            <a:r>
              <a:rPr lang="en-US" altLang="ko-KR" baseline="0" dirty="0" smtClean="0">
                <a:effectLst/>
              </a:rPr>
              <a:t> pacing</a:t>
            </a:r>
            <a:r>
              <a:rPr lang="ko-KR" altLang="en-US" baseline="0" dirty="0" smtClean="0">
                <a:effectLst/>
              </a:rPr>
              <a:t>이</a:t>
            </a:r>
            <a:r>
              <a:rPr lang="en-US" altLang="ko-KR" baseline="0" dirty="0" smtClean="0">
                <a:effectLst/>
              </a:rPr>
              <a:t> VIDD</a:t>
            </a:r>
            <a:r>
              <a:rPr lang="ko-KR" altLang="en-US" baseline="0" dirty="0" smtClean="0">
                <a:effectLst/>
              </a:rPr>
              <a:t>나 횡격막의 위축을 완화시킬 수 있다는 것이 보고되었습니다</a:t>
            </a:r>
            <a:r>
              <a:rPr lang="en-US" altLang="ko-KR" baseline="0" dirty="0" smtClean="0">
                <a:effectLst/>
              </a:rPr>
              <a:t>.</a:t>
            </a:r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769258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>
                <a:effectLst/>
              </a:rPr>
              <a:t>본 연구의 한계점으로는</a:t>
            </a:r>
            <a:endParaRPr lang="en-US" altLang="ko-KR" dirty="0" smtClean="0">
              <a:effectLst/>
            </a:endParaRPr>
          </a:p>
          <a:p>
            <a:r>
              <a:rPr lang="en-US" altLang="ko-KR" dirty="0" smtClean="0">
                <a:effectLst/>
              </a:rPr>
              <a:t>Diaphragm</a:t>
            </a:r>
            <a:r>
              <a:rPr lang="en-US" altLang="ko-KR" baseline="0" dirty="0" smtClean="0">
                <a:effectLst/>
              </a:rPr>
              <a:t> pacing</a:t>
            </a:r>
            <a:r>
              <a:rPr lang="ko-KR" altLang="en-US" baseline="0" dirty="0" smtClean="0">
                <a:effectLst/>
              </a:rPr>
              <a:t>의 효과가 실제로 잘은 나타날 것 같지 않은 환자들이 참여함으로써 영향을 미쳤을 가능성이 있고</a:t>
            </a:r>
            <a:endParaRPr lang="en-US" altLang="ko-KR" baseline="0" dirty="0" smtClean="0">
              <a:effectLst/>
            </a:endParaRPr>
          </a:p>
          <a:p>
            <a:r>
              <a:rPr lang="ko-KR" altLang="en-US" baseline="0" dirty="0" smtClean="0">
                <a:effectLst/>
              </a:rPr>
              <a:t>이전 연구가 충분치 않아 이상적인 </a:t>
            </a:r>
            <a:r>
              <a:rPr lang="en-US" altLang="ko-KR" baseline="0" dirty="0" smtClean="0">
                <a:effectLst/>
              </a:rPr>
              <a:t>Sample size </a:t>
            </a:r>
            <a:r>
              <a:rPr lang="ko-KR" altLang="en-US" baseline="0" dirty="0" smtClean="0">
                <a:effectLst/>
              </a:rPr>
              <a:t>및 </a:t>
            </a:r>
            <a:r>
              <a:rPr lang="ko-KR" altLang="en-US" baseline="0" dirty="0" err="1" smtClean="0">
                <a:effectLst/>
              </a:rPr>
              <a:t>검정력</a:t>
            </a:r>
            <a:r>
              <a:rPr lang="ko-KR" altLang="en-US" baseline="0" dirty="0" smtClean="0">
                <a:effectLst/>
              </a:rPr>
              <a:t> 설정에 한계가 있었고</a:t>
            </a:r>
            <a:endParaRPr lang="en-US" altLang="ko-KR" baseline="0" dirty="0" smtClean="0">
              <a:effectLst/>
            </a:endParaRPr>
          </a:p>
          <a:p>
            <a:r>
              <a:rPr lang="ko-KR" altLang="en-US" baseline="0" dirty="0" smtClean="0">
                <a:effectLst/>
              </a:rPr>
              <a:t>치료군 중 오직 </a:t>
            </a:r>
            <a:r>
              <a:rPr lang="en-US" altLang="ko-KR" baseline="0" dirty="0" smtClean="0">
                <a:effectLst/>
              </a:rPr>
              <a:t>79%</a:t>
            </a:r>
            <a:r>
              <a:rPr lang="ko-KR" altLang="en-US" baseline="0" dirty="0" smtClean="0">
                <a:effectLst/>
              </a:rPr>
              <a:t>만이 계획된 신경자극 횟수의 </a:t>
            </a:r>
            <a:r>
              <a:rPr lang="en-US" altLang="ko-KR" baseline="0" dirty="0" smtClean="0">
                <a:effectLst/>
              </a:rPr>
              <a:t>50%</a:t>
            </a:r>
            <a:r>
              <a:rPr lang="ko-KR" altLang="en-US" baseline="0" dirty="0" smtClean="0">
                <a:effectLst/>
              </a:rPr>
              <a:t>이상을 받았으며</a:t>
            </a:r>
            <a:endParaRPr lang="en-US" altLang="ko-KR" baseline="0" dirty="0" smtClean="0">
              <a:effectLst/>
            </a:endParaRPr>
          </a:p>
          <a:p>
            <a:r>
              <a:rPr lang="ko-KR" altLang="en-US" baseline="0" dirty="0" smtClean="0">
                <a:effectLst/>
              </a:rPr>
              <a:t>횡격막 활성화의 개인적 차이가 존재하고</a:t>
            </a:r>
            <a:endParaRPr lang="en-US" altLang="ko-KR" baseline="0" dirty="0" smtClean="0">
              <a:effectLst/>
            </a:endParaRPr>
          </a:p>
          <a:p>
            <a:r>
              <a:rPr lang="ko-KR" altLang="en-US" baseline="0" dirty="0" smtClean="0">
                <a:effectLst/>
              </a:rPr>
              <a:t>표준화된 인공호흡기 이탈 프로토콜의 도입이 </a:t>
            </a:r>
            <a:r>
              <a:rPr lang="ko-KR" altLang="en-US" baseline="0" dirty="0" err="1" smtClean="0">
                <a:effectLst/>
              </a:rPr>
              <a:t>대조군의</a:t>
            </a:r>
            <a:r>
              <a:rPr lang="ko-KR" altLang="en-US" baseline="0" dirty="0" smtClean="0">
                <a:effectLst/>
              </a:rPr>
              <a:t> 결과를 좋게 </a:t>
            </a:r>
            <a:r>
              <a:rPr lang="ko-KR" altLang="en-US" baseline="0" dirty="0" err="1" smtClean="0">
                <a:effectLst/>
              </a:rPr>
              <a:t>함으서</a:t>
            </a:r>
            <a:r>
              <a:rPr lang="ko-KR" altLang="en-US" baseline="0" dirty="0" smtClean="0">
                <a:effectLst/>
              </a:rPr>
              <a:t> </a:t>
            </a:r>
            <a:r>
              <a:rPr lang="ko-KR" altLang="en-US" baseline="0" dirty="0" err="1" smtClean="0">
                <a:effectLst/>
              </a:rPr>
              <a:t>치료군과의</a:t>
            </a:r>
            <a:r>
              <a:rPr lang="ko-KR" altLang="en-US" baseline="0" dirty="0" smtClean="0">
                <a:effectLst/>
              </a:rPr>
              <a:t> 차이를 더욱 좁혔을 가능성이 있고</a:t>
            </a:r>
            <a:endParaRPr lang="en-US" altLang="ko-KR" baseline="0" dirty="0" smtClean="0">
              <a:effectLst/>
            </a:endParaRPr>
          </a:p>
          <a:p>
            <a:r>
              <a:rPr lang="ko-KR" altLang="en-US" baseline="0" dirty="0" smtClean="0">
                <a:effectLst/>
              </a:rPr>
              <a:t>각 기관에서 등록한 참가자들의 </a:t>
            </a:r>
            <a:r>
              <a:rPr lang="ko-KR" altLang="en-US" baseline="0" dirty="0" err="1" smtClean="0">
                <a:effectLst/>
              </a:rPr>
              <a:t>비균질성은</a:t>
            </a:r>
            <a:r>
              <a:rPr lang="ko-KR" altLang="en-US" baseline="0" dirty="0" smtClean="0">
                <a:effectLst/>
              </a:rPr>
              <a:t> </a:t>
            </a:r>
            <a:r>
              <a:rPr lang="en-US" altLang="ko-KR" baseline="0" dirty="0" smtClean="0">
                <a:effectLst/>
              </a:rPr>
              <a:t>Inclusion bias</a:t>
            </a:r>
            <a:r>
              <a:rPr lang="ko-KR" altLang="en-US" baseline="0" dirty="0" smtClean="0">
                <a:effectLst/>
              </a:rPr>
              <a:t>가 있었을 수 있음을 나타낸다 라는 것입니다</a:t>
            </a:r>
            <a:r>
              <a:rPr lang="en-US" altLang="ko-KR" baseline="0" dirty="0" smtClean="0">
                <a:effectLst/>
              </a:rPr>
              <a:t>.</a:t>
            </a:r>
            <a:r>
              <a:rPr lang="ko-KR" altLang="en-US" baseline="0" dirty="0" smtClean="0">
                <a:effectLst/>
              </a:rPr>
              <a:t> </a:t>
            </a:r>
            <a:endParaRPr lang="en-US" altLang="ko-KR" baseline="0" dirty="0" smtClean="0">
              <a:effectLst/>
            </a:endParaRPr>
          </a:p>
          <a:p>
            <a:r>
              <a:rPr lang="ko-KR" altLang="en-US" baseline="0" dirty="0" smtClean="0">
                <a:effectLst/>
              </a:rPr>
              <a:t>  </a:t>
            </a:r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941964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>
                <a:effectLst/>
              </a:rPr>
              <a:t>결론입니다</a:t>
            </a:r>
            <a:r>
              <a:rPr lang="en-US" altLang="ko-KR" dirty="0" smtClean="0">
                <a:effectLst/>
              </a:rPr>
              <a:t>.</a:t>
            </a:r>
          </a:p>
          <a:p>
            <a:r>
              <a:rPr lang="ko-KR" altLang="en-US" dirty="0" smtClean="0">
                <a:effectLst/>
              </a:rPr>
              <a:t>인공호흡기 이탈이 어려운 환자들에게서</a:t>
            </a:r>
            <a:endParaRPr lang="en-US" altLang="ko-KR" dirty="0" smtClean="0">
              <a:effectLst/>
            </a:endParaRPr>
          </a:p>
          <a:p>
            <a:r>
              <a:rPr lang="ko-KR" altLang="en-US" dirty="0" smtClean="0">
                <a:effectLst/>
              </a:rPr>
              <a:t>임시 </a:t>
            </a:r>
            <a:r>
              <a:rPr lang="ko-KR" altLang="en-US" dirty="0" err="1" smtClean="0">
                <a:effectLst/>
              </a:rPr>
              <a:t>경정맥</a:t>
            </a:r>
            <a:r>
              <a:rPr lang="ko-KR" altLang="en-US" dirty="0" smtClean="0">
                <a:effectLst/>
              </a:rPr>
              <a:t> 횡격막 신경자극술은 인공호흡기 </a:t>
            </a:r>
            <a:r>
              <a:rPr lang="ko-KR" altLang="en-US" dirty="0" err="1" smtClean="0">
                <a:effectLst/>
              </a:rPr>
              <a:t>이탈률을</a:t>
            </a:r>
            <a:r>
              <a:rPr lang="ko-KR" altLang="en-US" dirty="0" smtClean="0">
                <a:effectLst/>
              </a:rPr>
              <a:t> 증가시키지는 못하였지만</a:t>
            </a:r>
            <a:r>
              <a:rPr lang="en-US" altLang="ko-KR" dirty="0" smtClean="0">
                <a:effectLst/>
              </a:rPr>
              <a:t>. </a:t>
            </a:r>
            <a:r>
              <a:rPr lang="ko-KR" altLang="en-US" dirty="0" smtClean="0">
                <a:effectLst/>
              </a:rPr>
              <a:t>최대흡기압의 증가와는 연관이 있었다</a:t>
            </a:r>
            <a:r>
              <a:rPr lang="en-US" altLang="ko-KR" dirty="0" smtClean="0">
                <a:effectLst/>
              </a:rPr>
              <a:t> </a:t>
            </a:r>
            <a:r>
              <a:rPr lang="ko-KR" altLang="en-US" dirty="0" smtClean="0">
                <a:effectLst/>
              </a:rPr>
              <a:t>입니다</a:t>
            </a:r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59891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45705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>
                <a:effectLst/>
              </a:rPr>
              <a:t>Diaphragm</a:t>
            </a:r>
            <a:r>
              <a:rPr lang="ko-KR" altLang="en-US" dirty="0" smtClean="0">
                <a:effectLst/>
              </a:rPr>
              <a:t>의 </a:t>
            </a:r>
            <a:r>
              <a:rPr lang="en-US" altLang="ko-KR" dirty="0" smtClean="0">
                <a:effectLst/>
              </a:rPr>
              <a:t>pacing</a:t>
            </a:r>
            <a:r>
              <a:rPr lang="ko-KR" altLang="en-US" dirty="0" smtClean="0">
                <a:effectLst/>
              </a:rPr>
              <a:t>을 도와주는</a:t>
            </a:r>
            <a:r>
              <a:rPr lang="ko-KR" altLang="en-US" baseline="0" dirty="0" smtClean="0">
                <a:effectLst/>
              </a:rPr>
              <a:t> 임시 </a:t>
            </a:r>
            <a:r>
              <a:rPr lang="ko-KR" altLang="en-US" baseline="0" dirty="0" err="1" smtClean="0">
                <a:effectLst/>
              </a:rPr>
              <a:t>경정맥</a:t>
            </a:r>
            <a:r>
              <a:rPr lang="ko-KR" altLang="en-US" baseline="0" dirty="0" smtClean="0">
                <a:effectLst/>
              </a:rPr>
              <a:t> 횡격막 </a:t>
            </a:r>
            <a:r>
              <a:rPr lang="ko-KR" altLang="en-US" baseline="0" dirty="0" err="1" smtClean="0">
                <a:effectLst/>
              </a:rPr>
              <a:t>신경자극술</a:t>
            </a:r>
            <a:r>
              <a:rPr lang="ko-KR" altLang="en-US" baseline="0" dirty="0" smtClean="0">
                <a:effectLst/>
              </a:rPr>
              <a:t> 혹은 </a:t>
            </a:r>
            <a:r>
              <a:rPr lang="en-US" altLang="ko-KR" baseline="0" dirty="0" smtClean="0">
                <a:effectLst/>
              </a:rPr>
              <a:t>TTDN</a:t>
            </a:r>
            <a:r>
              <a:rPr lang="ko-KR" altLang="en-US" baseline="0" dirty="0" smtClean="0">
                <a:effectLst/>
              </a:rPr>
              <a:t>의</a:t>
            </a:r>
            <a:endParaRPr lang="en-US" altLang="ko-KR" baseline="0" dirty="0" smtClean="0">
              <a:effectLst/>
            </a:endParaRPr>
          </a:p>
          <a:p>
            <a:r>
              <a:rPr lang="ko-KR" altLang="en-US" baseline="0" dirty="0" smtClean="0">
                <a:effectLst/>
              </a:rPr>
              <a:t>인공호흡기 이탈에 어려움을 겪는 환자들에서 인공호흡기 이탈과 최대흡기압에 대한 효과를 평가하는 것이 이 연구의 </a:t>
            </a:r>
            <a:r>
              <a:rPr lang="en-US" altLang="ko-KR" baseline="0" dirty="0" smtClean="0">
                <a:effectLst/>
              </a:rPr>
              <a:t>Objective </a:t>
            </a:r>
            <a:r>
              <a:rPr lang="ko-KR" altLang="en-US" baseline="0" dirty="0" smtClean="0">
                <a:effectLst/>
              </a:rPr>
              <a:t>입니다</a:t>
            </a:r>
            <a:r>
              <a:rPr lang="en-US" altLang="ko-KR" baseline="0" dirty="0" smtClean="0">
                <a:effectLst/>
              </a:rPr>
              <a:t>. </a:t>
            </a:r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2346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>
                <a:effectLst/>
              </a:rPr>
              <a:t>이 연구는 </a:t>
            </a:r>
            <a:r>
              <a:rPr lang="ko-KR" altLang="en-US" dirty="0" err="1" smtClean="0">
                <a:effectLst/>
              </a:rPr>
              <a:t>다기관</a:t>
            </a:r>
            <a:r>
              <a:rPr lang="en-US" altLang="ko-KR" dirty="0" smtClean="0">
                <a:effectLst/>
              </a:rPr>
              <a:t>,</a:t>
            </a:r>
            <a:r>
              <a:rPr lang="en-US" altLang="ko-KR" baseline="0" dirty="0" smtClean="0">
                <a:effectLst/>
              </a:rPr>
              <a:t> </a:t>
            </a:r>
            <a:r>
              <a:rPr lang="ko-KR" altLang="en-US" baseline="0" dirty="0" smtClean="0">
                <a:effectLst/>
              </a:rPr>
              <a:t>무작위</a:t>
            </a:r>
            <a:r>
              <a:rPr lang="en-US" altLang="ko-KR" baseline="0" dirty="0" smtClean="0">
                <a:effectLst/>
              </a:rPr>
              <a:t>, </a:t>
            </a:r>
            <a:r>
              <a:rPr lang="ko-KR" altLang="en-US" baseline="0" dirty="0" smtClean="0">
                <a:effectLst/>
              </a:rPr>
              <a:t>대조 연구이며 </a:t>
            </a:r>
            <a:r>
              <a:rPr lang="en-US" altLang="ko-KR" baseline="0" dirty="0" smtClean="0">
                <a:effectLst/>
              </a:rPr>
              <a:t>2017</a:t>
            </a:r>
            <a:r>
              <a:rPr lang="ko-KR" altLang="en-US" baseline="0" dirty="0" smtClean="0">
                <a:effectLst/>
              </a:rPr>
              <a:t>년 </a:t>
            </a:r>
            <a:r>
              <a:rPr lang="en-US" altLang="ko-KR" baseline="0" dirty="0" smtClean="0">
                <a:effectLst/>
              </a:rPr>
              <a:t>9</a:t>
            </a:r>
            <a:r>
              <a:rPr lang="ko-KR" altLang="en-US" baseline="0" dirty="0" smtClean="0">
                <a:effectLst/>
              </a:rPr>
              <a:t>월에서부터 </a:t>
            </a:r>
            <a:r>
              <a:rPr lang="en-US" altLang="ko-KR" baseline="0" dirty="0" smtClean="0">
                <a:effectLst/>
              </a:rPr>
              <a:t>2020</a:t>
            </a:r>
            <a:r>
              <a:rPr lang="ko-KR" altLang="en-US" baseline="0" dirty="0" smtClean="0">
                <a:effectLst/>
              </a:rPr>
              <a:t>년 </a:t>
            </a:r>
            <a:r>
              <a:rPr lang="en-US" altLang="ko-KR" baseline="0" dirty="0" smtClean="0">
                <a:effectLst/>
              </a:rPr>
              <a:t>1</a:t>
            </a:r>
            <a:r>
              <a:rPr lang="ko-KR" altLang="en-US" baseline="0" dirty="0" smtClean="0">
                <a:effectLst/>
              </a:rPr>
              <a:t>월까지 시행되었습니다</a:t>
            </a:r>
            <a:r>
              <a:rPr lang="en-US" altLang="ko-KR" baseline="0" dirty="0" smtClean="0">
                <a:effectLst/>
              </a:rPr>
              <a:t>.</a:t>
            </a:r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6169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>
                <a:effectLst/>
              </a:rPr>
              <a:t>18</a:t>
            </a:r>
            <a:r>
              <a:rPr lang="ko-KR" altLang="en-US" dirty="0" smtClean="0">
                <a:effectLst/>
              </a:rPr>
              <a:t>세 이상의 성인 중 </a:t>
            </a:r>
            <a:r>
              <a:rPr lang="en-US" altLang="ko-KR" dirty="0" smtClean="0">
                <a:effectLst/>
              </a:rPr>
              <a:t>96</a:t>
            </a:r>
            <a:r>
              <a:rPr lang="ko-KR" altLang="en-US" dirty="0" smtClean="0">
                <a:effectLst/>
              </a:rPr>
              <a:t>시간</a:t>
            </a:r>
            <a:r>
              <a:rPr lang="ko-KR" altLang="en-US" baseline="0" dirty="0" smtClean="0">
                <a:effectLst/>
              </a:rPr>
              <a:t> 이상 기계 호흡 치료를 받았으며 최소 </a:t>
            </a:r>
            <a:r>
              <a:rPr lang="en-US" altLang="ko-KR" baseline="0" dirty="0" smtClean="0">
                <a:effectLst/>
              </a:rPr>
              <a:t>2</a:t>
            </a:r>
            <a:r>
              <a:rPr lang="ko-KR" altLang="en-US" baseline="0" dirty="0" smtClean="0">
                <a:effectLst/>
              </a:rPr>
              <a:t>회 이상 호흡기이탈에 실패한 경우 본 연구에 참여할 수 있었으며</a:t>
            </a:r>
            <a:endParaRPr lang="en-US" altLang="ko-KR" baseline="0" dirty="0" smtClean="0">
              <a:effectLst/>
            </a:endParaRPr>
          </a:p>
          <a:p>
            <a:r>
              <a:rPr lang="ko-KR" altLang="en-US" baseline="0" dirty="0" smtClean="0">
                <a:effectLst/>
              </a:rPr>
              <a:t>호흡기 이탈과 실험의 방법에 영향일 미칠 수 있는 </a:t>
            </a:r>
            <a:r>
              <a:rPr lang="en-US" altLang="ko-KR" baseline="0" dirty="0" smtClean="0">
                <a:effectLst/>
              </a:rPr>
              <a:t>Hypervolemia, Congestive heart failure, Phrenic nerve paralysis</a:t>
            </a:r>
            <a:r>
              <a:rPr lang="ko-KR" altLang="en-US" baseline="0" dirty="0" smtClean="0">
                <a:effectLst/>
              </a:rPr>
              <a:t>와 같은 상태는 </a:t>
            </a:r>
            <a:r>
              <a:rPr lang="en-US" altLang="ko-KR" baseline="0" dirty="0" smtClean="0">
                <a:effectLst/>
              </a:rPr>
              <a:t>Exclusion criteria</a:t>
            </a:r>
            <a:r>
              <a:rPr lang="ko-KR" altLang="en-US" baseline="0" dirty="0" smtClean="0">
                <a:effectLst/>
              </a:rPr>
              <a:t>에 포함되었습니다</a:t>
            </a:r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1404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>
                <a:effectLst/>
              </a:rPr>
              <a:t>실험음</a:t>
            </a:r>
            <a:r>
              <a:rPr lang="ko-KR" altLang="en-US" dirty="0" smtClean="0">
                <a:effectLst/>
              </a:rPr>
              <a:t> </a:t>
            </a:r>
            <a:r>
              <a:rPr lang="ko-KR" altLang="en-US" dirty="0" err="1" smtClean="0">
                <a:effectLst/>
              </a:rPr>
              <a:t>오픈라벨</a:t>
            </a:r>
            <a:r>
              <a:rPr lang="ko-KR" altLang="en-US" baseline="0" dirty="0" err="1" smtClean="0">
                <a:effectLst/>
              </a:rPr>
              <a:t>로</a:t>
            </a:r>
            <a:r>
              <a:rPr lang="ko-KR" altLang="en-US" baseline="0" dirty="0" smtClean="0">
                <a:effectLst/>
              </a:rPr>
              <a:t> 진행이 되었으며 치료</a:t>
            </a:r>
            <a:r>
              <a:rPr lang="en-US" altLang="ko-KR" baseline="0" dirty="0" smtClean="0">
                <a:effectLst/>
              </a:rPr>
              <a:t>, </a:t>
            </a:r>
            <a:r>
              <a:rPr lang="ko-KR" altLang="en-US" baseline="0" dirty="0" err="1" smtClean="0">
                <a:effectLst/>
              </a:rPr>
              <a:t>대조국에</a:t>
            </a:r>
            <a:r>
              <a:rPr lang="ko-KR" altLang="en-US" baseline="0" dirty="0" smtClean="0">
                <a:effectLst/>
              </a:rPr>
              <a:t> </a:t>
            </a:r>
            <a:r>
              <a:rPr lang="en-US" altLang="ko-KR" baseline="0" dirty="0" smtClean="0">
                <a:effectLst/>
              </a:rPr>
              <a:t>1:1 </a:t>
            </a:r>
            <a:r>
              <a:rPr lang="ko-KR" altLang="en-US" baseline="0" dirty="0" smtClean="0">
                <a:effectLst/>
              </a:rPr>
              <a:t>비율로 무작위 배정이 되었습니다</a:t>
            </a:r>
            <a:r>
              <a:rPr lang="en-US" altLang="ko-KR" baseline="0" dirty="0" smtClean="0">
                <a:effectLst/>
              </a:rPr>
              <a:t>.</a:t>
            </a:r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0293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>
                <a:effectLst/>
              </a:rPr>
              <a:t>치료군과</a:t>
            </a:r>
            <a:r>
              <a:rPr lang="ko-KR" altLang="en-US" dirty="0" smtClean="0">
                <a:effectLst/>
              </a:rPr>
              <a:t> 대조군 모두 인공 호흡기이탈에 관한 표준화된 프로토콜을 사용하여 </a:t>
            </a:r>
            <a:r>
              <a:rPr lang="en-US" altLang="ko-KR" dirty="0" smtClean="0">
                <a:effectLst/>
              </a:rPr>
              <a:t>SBT,</a:t>
            </a:r>
            <a:r>
              <a:rPr lang="en-US" altLang="ko-KR" baseline="0" dirty="0" smtClean="0">
                <a:effectLst/>
              </a:rPr>
              <a:t> </a:t>
            </a:r>
            <a:r>
              <a:rPr lang="en-US" altLang="ko-KR" baseline="0" dirty="0" err="1" smtClean="0">
                <a:effectLst/>
              </a:rPr>
              <a:t>Extubation</a:t>
            </a:r>
            <a:r>
              <a:rPr lang="ko-KR" altLang="en-US" baseline="0" dirty="0" smtClean="0">
                <a:effectLst/>
              </a:rPr>
              <a:t>등을 시행하였고</a:t>
            </a:r>
            <a:endParaRPr lang="en-US" altLang="ko-KR" baseline="0" dirty="0" smtClean="0">
              <a:effectLst/>
            </a:endParaRPr>
          </a:p>
          <a:p>
            <a:r>
              <a:rPr lang="ko-KR" altLang="en-US" baseline="0" dirty="0" smtClean="0">
                <a:effectLst/>
              </a:rPr>
              <a:t>치료군에서는 </a:t>
            </a:r>
            <a:r>
              <a:rPr lang="en-US" altLang="ko-KR" baseline="0" dirty="0" smtClean="0">
                <a:effectLst/>
              </a:rPr>
              <a:t>TTDN</a:t>
            </a:r>
            <a:r>
              <a:rPr lang="ko-KR" altLang="en-US" baseline="0" dirty="0" smtClean="0">
                <a:effectLst/>
              </a:rPr>
              <a:t>을 이용하여 세트당 </a:t>
            </a:r>
            <a:r>
              <a:rPr lang="en-US" altLang="ko-KR" baseline="0" dirty="0" smtClean="0">
                <a:effectLst/>
              </a:rPr>
              <a:t>10</a:t>
            </a:r>
            <a:r>
              <a:rPr lang="ko-KR" altLang="en-US" baseline="0" dirty="0" smtClean="0">
                <a:effectLst/>
              </a:rPr>
              <a:t>회의 신경자극</a:t>
            </a:r>
            <a:r>
              <a:rPr lang="en-US" altLang="ko-KR" baseline="0" dirty="0" smtClean="0">
                <a:effectLst/>
              </a:rPr>
              <a:t>, </a:t>
            </a:r>
            <a:r>
              <a:rPr lang="ko-KR" altLang="en-US" baseline="0" dirty="0" smtClean="0">
                <a:effectLst/>
              </a:rPr>
              <a:t>한 세션당 </a:t>
            </a:r>
            <a:r>
              <a:rPr lang="en-US" altLang="ko-KR" baseline="0" dirty="0" smtClean="0">
                <a:effectLst/>
              </a:rPr>
              <a:t>4~6</a:t>
            </a:r>
            <a:r>
              <a:rPr lang="ko-KR" altLang="en-US" baseline="0" dirty="0" smtClean="0">
                <a:effectLst/>
              </a:rPr>
              <a:t>세트</a:t>
            </a:r>
            <a:r>
              <a:rPr lang="en-US" altLang="ko-KR" baseline="0" dirty="0" smtClean="0">
                <a:effectLst/>
              </a:rPr>
              <a:t>, </a:t>
            </a:r>
            <a:r>
              <a:rPr lang="ko-KR" altLang="en-US" baseline="0" dirty="0" smtClean="0">
                <a:effectLst/>
              </a:rPr>
              <a:t>하루 </a:t>
            </a:r>
            <a:r>
              <a:rPr lang="en-US" altLang="ko-KR" baseline="0" dirty="0" smtClean="0">
                <a:effectLst/>
              </a:rPr>
              <a:t>2~3</a:t>
            </a:r>
            <a:r>
              <a:rPr lang="ko-KR" altLang="en-US" baseline="0" dirty="0" smtClean="0">
                <a:effectLst/>
              </a:rPr>
              <a:t>번의 세션을 진행하여 하루 총 </a:t>
            </a:r>
            <a:r>
              <a:rPr lang="en-US" altLang="ko-KR" baseline="0" dirty="0" smtClean="0">
                <a:effectLst/>
              </a:rPr>
              <a:t>120</a:t>
            </a:r>
            <a:r>
              <a:rPr lang="ko-KR" altLang="en-US" baseline="0" dirty="0" smtClean="0">
                <a:effectLst/>
              </a:rPr>
              <a:t>회의 신경자극을 최대 </a:t>
            </a:r>
            <a:r>
              <a:rPr lang="en-US" altLang="ko-KR" baseline="0" dirty="0" smtClean="0">
                <a:effectLst/>
              </a:rPr>
              <a:t>30</a:t>
            </a:r>
            <a:r>
              <a:rPr lang="ko-KR" altLang="en-US" baseline="0" dirty="0" smtClean="0">
                <a:effectLst/>
              </a:rPr>
              <a:t>일간 받을 수 있도록 하였습니다</a:t>
            </a:r>
            <a:r>
              <a:rPr lang="en-US" altLang="ko-KR" baseline="0" dirty="0" smtClean="0">
                <a:effectLst/>
              </a:rPr>
              <a:t>.</a:t>
            </a:r>
            <a:r>
              <a:rPr lang="ko-KR" altLang="en-US" baseline="0" dirty="0" smtClean="0">
                <a:effectLst/>
              </a:rPr>
              <a:t> </a:t>
            </a:r>
            <a:endParaRPr lang="en-US" altLang="ko-KR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8124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>
                <a:effectLst/>
              </a:rPr>
              <a:t>임시 </a:t>
            </a:r>
            <a:r>
              <a:rPr lang="ko-KR" altLang="en-US" dirty="0" err="1" smtClean="0">
                <a:effectLst/>
              </a:rPr>
              <a:t>경정맥</a:t>
            </a:r>
            <a:r>
              <a:rPr lang="ko-KR" altLang="en-US" dirty="0" smtClean="0">
                <a:effectLst/>
              </a:rPr>
              <a:t> 횡격막 </a:t>
            </a:r>
            <a:r>
              <a:rPr lang="ko-KR" altLang="en-US" dirty="0" err="1" smtClean="0">
                <a:effectLst/>
              </a:rPr>
              <a:t>신경자극술</a:t>
            </a:r>
            <a:r>
              <a:rPr lang="en-US" altLang="ko-KR" dirty="0" smtClean="0">
                <a:effectLst/>
              </a:rPr>
              <a:t>(TTDN)</a:t>
            </a:r>
            <a:r>
              <a:rPr lang="ko-KR" altLang="en-US" dirty="0" smtClean="0">
                <a:effectLst/>
              </a:rPr>
              <a:t>의 모식도 입니다</a:t>
            </a:r>
            <a:r>
              <a:rPr lang="en-US" altLang="ko-KR" dirty="0" smtClean="0">
                <a:effectLst/>
              </a:rPr>
              <a:t>.</a:t>
            </a:r>
          </a:p>
          <a:p>
            <a:r>
              <a:rPr lang="en-US" altLang="ko-KR" dirty="0" smtClean="0">
                <a:effectLst/>
              </a:rPr>
              <a:t>Lt.</a:t>
            </a:r>
            <a:r>
              <a:rPr lang="en-US" altLang="ko-KR" baseline="0" dirty="0" smtClean="0">
                <a:effectLst/>
              </a:rPr>
              <a:t> subclavian vein</a:t>
            </a:r>
            <a:r>
              <a:rPr lang="ko-KR" altLang="en-US" baseline="0" dirty="0" smtClean="0">
                <a:effectLst/>
              </a:rPr>
              <a:t>을 통하여 </a:t>
            </a:r>
            <a:r>
              <a:rPr lang="ko-KR" altLang="en-US" baseline="0" dirty="0" err="1" smtClean="0">
                <a:effectLst/>
              </a:rPr>
              <a:t>카테터를</a:t>
            </a:r>
            <a:r>
              <a:rPr lang="ko-KR" altLang="en-US" baseline="0" dirty="0" smtClean="0">
                <a:effectLst/>
              </a:rPr>
              <a:t> 거치한 뒤 양측 </a:t>
            </a:r>
            <a:r>
              <a:rPr lang="en-US" altLang="ko-KR" baseline="0" dirty="0" smtClean="0">
                <a:effectLst/>
              </a:rPr>
              <a:t>Phrenic </a:t>
            </a:r>
            <a:r>
              <a:rPr lang="en-US" altLang="ko-KR" baseline="0" dirty="0" err="1" smtClean="0">
                <a:effectLst/>
              </a:rPr>
              <a:t>nerver</a:t>
            </a:r>
            <a:r>
              <a:rPr lang="ko-KR" altLang="en-US" baseline="0" dirty="0" smtClean="0">
                <a:effectLst/>
              </a:rPr>
              <a:t>를 자극하게 됩니다</a:t>
            </a:r>
            <a:r>
              <a:rPr lang="en-US" altLang="ko-KR" baseline="0" dirty="0" smtClean="0">
                <a:effectLst/>
              </a:rPr>
              <a:t>.</a:t>
            </a:r>
          </a:p>
          <a:p>
            <a:r>
              <a:rPr lang="ko-KR" altLang="en-US" baseline="0" dirty="0" smtClean="0">
                <a:effectLst/>
              </a:rPr>
              <a:t>이러한 이유로</a:t>
            </a:r>
            <a:r>
              <a:rPr lang="en-US" altLang="ko-KR" baseline="0" dirty="0" smtClean="0">
                <a:effectLst/>
              </a:rPr>
              <a:t> Lt. subclavian vein</a:t>
            </a:r>
            <a:r>
              <a:rPr lang="ko-KR" altLang="en-US" baseline="0" dirty="0" smtClean="0">
                <a:effectLst/>
              </a:rPr>
              <a:t>의 </a:t>
            </a:r>
            <a:r>
              <a:rPr lang="en-US" altLang="ko-KR" baseline="0" dirty="0" smtClean="0">
                <a:effectLst/>
              </a:rPr>
              <a:t>stenosis</a:t>
            </a:r>
            <a:r>
              <a:rPr lang="ko-KR" altLang="en-US" baseline="0" dirty="0" smtClean="0">
                <a:effectLst/>
              </a:rPr>
              <a:t> 등의 이유로 </a:t>
            </a:r>
            <a:r>
              <a:rPr lang="ko-KR" altLang="en-US" baseline="0" dirty="0" err="1" smtClean="0">
                <a:effectLst/>
              </a:rPr>
              <a:t>카테터</a:t>
            </a:r>
            <a:r>
              <a:rPr lang="ko-KR" altLang="en-US" baseline="0" dirty="0" smtClean="0">
                <a:effectLst/>
              </a:rPr>
              <a:t> 삽입 자체가 안되거나 거치가 되어도 정확한 신경자극을 시행할 수 없다면</a:t>
            </a:r>
            <a:endParaRPr lang="en-US" altLang="ko-KR" baseline="0" dirty="0" smtClean="0">
              <a:effectLst/>
            </a:endParaRPr>
          </a:p>
          <a:p>
            <a:r>
              <a:rPr lang="ko-KR" altLang="en-US" baseline="0" dirty="0" smtClean="0">
                <a:effectLst/>
              </a:rPr>
              <a:t>연구에 참여할 수 없었습니다</a:t>
            </a:r>
            <a:r>
              <a:rPr lang="en-US" altLang="ko-KR" baseline="0" dirty="0" smtClean="0">
                <a:effectLst/>
              </a:rPr>
              <a:t>. </a:t>
            </a:r>
            <a:r>
              <a:rPr lang="ko-KR" altLang="en-US" baseline="0" dirty="0" smtClean="0">
                <a:effectLst/>
              </a:rPr>
              <a:t> </a:t>
            </a:r>
            <a:endParaRPr lang="en-US" altLang="ko-KR" baseline="0" dirty="0" smtClean="0">
              <a:effectLst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7937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1B37CCF-636E-4E45-90E9-8EC184B597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D03708A-F7D1-8944-8689-F9F4C9DEC5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E8EDDD5-E8F8-994D-80DB-F2F488287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2022-06-06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72E3056-233B-CB4C-8D4E-DB743F56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6F0922E-938E-9940-BF75-1BA9ADD67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054404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38ED39E-FE05-BB4D-958D-C482760D5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60C43BD-17B8-674C-8260-DB02599F53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A672B2B-0F15-4D4C-BA46-480EA50B3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2022-06-06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C8D813A-9A6A-0F47-A443-BE46DDD31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0D3E6BC-FCE1-0944-9A82-AA08D331C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94976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50B5C05-0A0D-1B4E-ABEC-A0D8D3FDAB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833F4D8-DFAB-AC4D-B7CA-2F8CC3C233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C9CF687-47D2-AF42-AD6E-86943355A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2022-06-06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17AD2A8-F8B4-7D43-93F6-B7D7D1200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7F70721-44FE-7C41-B461-908C1C4D3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02606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87BA1F0-1A8E-544F-82C4-EB0A1F969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8CF8325-EEAF-6947-8BFB-4CF757703A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ADC9664-008C-C246-BABC-5016720BE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2022-06-06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5F4CF33-F7FA-A54E-AF4A-A782DE015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AF88B0B-C3B0-E64B-92F5-8B07439CF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74687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3820AC-51DD-DB47-AD8E-ED8D28409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8C7A311-2A6B-AC41-9EB3-99F4510A5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F2F9199-65C6-F746-86A1-492F7DA86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2022-06-06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BB9B12D-5FEA-0248-992A-F3A4140F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3007EC0-8EB8-784E-BD30-281873CFE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18424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9D0F58-FF4C-2A47-8674-E5893F3AE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AAD0BE-E4F2-1D4D-AF6E-8B3AE5B4C7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334F0EE-E353-9C4B-9781-E8F09BA946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E7F4CCE-44DC-1D4B-99C5-F9B041E50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2022-06-06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92CBEDA-584E-2040-84C0-3B21938CB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83774DB-4023-6F4B-86B9-712362233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90710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0BCEEE5-4307-F14F-8B4C-4DBDCAD09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4EA1CAE-CA88-C748-9F51-F710CBB88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026F5AC-D50B-2243-84D8-62B85171EF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66E04543-10DE-4845-91FD-D0B24F1031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2930C33-C04E-A044-85E0-3B6FC8AFDF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92DB50B-6036-1D49-922C-016BD5CF5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2022-06-06</a:t>
            </a:fld>
            <a:endParaRPr kumimoji="1"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199D245-55DD-4646-9893-78C9434A9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7EC97AA-BC8E-C041-91FF-5660312F5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28020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49B22C0-8B1C-194E-A0EF-754FE6419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6F9A118-0C4D-5345-BA23-A3D39F910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2022-06-06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FE0367C-1ABE-D64A-AFD4-1534D585D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9DE1DFD-C2F6-9B41-A91E-0BE14194E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9556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FBA1A8F2-BFBB-FA4D-BDDF-031FD6A1A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2022-06-06</a:t>
            </a:fld>
            <a:endParaRPr kumimoji="1"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08CC93F7-E252-4347-84C0-A4203F3CD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EF999FD-EF32-FF4D-BB70-0ACB2000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37862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4EEE3C4-90BB-2143-93F7-AB587B03F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B4264E4-DE20-334E-9036-5E348B083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A4476C3-2B70-724B-96E0-B6978B360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00D39B0-A2A8-3348-AB8A-B7B0C91E4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2022-06-06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428E22B-C39E-6441-BF8C-9D0D4362F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950FFFC-5861-1A4D-947B-495FE68B9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431930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D86F707-C106-C749-BC37-FA59F30D0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4C515B6-9C88-654E-B8E0-F3AC06441B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B717FF4-5387-8447-AAC8-3F71CE808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7BE1FC3-D0DE-E74F-8A66-DFD32A022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2022-06-06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CC5E787-5DB4-4749-99D2-65EB6FBDC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F4C5E32-026C-DC41-86CE-33FD28595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52921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D0547A82-6FB6-0748-81DE-846A65A85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BCAE4D2-C164-D341-BBAD-02C2C85239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F3EE0A3-3994-EC48-AE7A-DDC0B5266C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1A6DB-3D5B-6C4F-AB69-F4CB5F804EE4}" type="datetimeFigureOut">
              <a:rPr kumimoji="1" lang="ko-KR" altLang="en-US" smtClean="0"/>
              <a:t>2022-06-06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4C4F0DE-26C1-3A49-8376-C9D04EF02A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D317F29-AC18-1741-9F0E-7F32B68E66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70901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부제목 2">
            <a:extLst>
              <a:ext uri="{FF2B5EF4-FFF2-40B4-BE49-F238E27FC236}">
                <a16:creationId xmlns:a16="http://schemas.microsoft.com/office/drawing/2014/main" id="{3A2BAB2D-F0FD-6841-816A-154991DE54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63006" y="5446644"/>
            <a:ext cx="4432637" cy="1118242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kumimoji="1" lang="en-US" altLang="ko-KR" sz="2200" dirty="0" smtClean="0">
                <a:latin typeface="Arial" pitchFamily="34" charset="0"/>
                <a:ea typeface="HY헤드라인M" panose="02030600000101010101" pitchFamily="18" charset="-127"/>
                <a:cs typeface="Arial" pitchFamily="34" charset="0"/>
              </a:rPr>
              <a:t>2022</a:t>
            </a:r>
            <a:r>
              <a:rPr kumimoji="1" lang="ko-KR" altLang="en-US" sz="2200" dirty="0" smtClean="0">
                <a:latin typeface="Arial" pitchFamily="34" charset="0"/>
                <a:ea typeface="HY헤드라인M" panose="02030600000101010101" pitchFamily="18" charset="-127"/>
                <a:cs typeface="Arial" pitchFamily="34" charset="0"/>
              </a:rPr>
              <a:t>년 </a:t>
            </a:r>
            <a:r>
              <a:rPr kumimoji="1" lang="en-US" altLang="ko-KR" sz="2200" dirty="0" smtClean="0">
                <a:latin typeface="Arial" pitchFamily="34" charset="0"/>
                <a:ea typeface="HY헤드라인M" panose="02030600000101010101" pitchFamily="18" charset="-127"/>
                <a:cs typeface="Arial" pitchFamily="34" charset="0"/>
              </a:rPr>
              <a:t>6</a:t>
            </a:r>
            <a:r>
              <a:rPr kumimoji="1" lang="ko-KR" altLang="en-US" sz="2200" dirty="0" smtClean="0">
                <a:latin typeface="Arial" pitchFamily="34" charset="0"/>
                <a:ea typeface="HY헤드라인M" panose="02030600000101010101" pitchFamily="18" charset="-127"/>
                <a:cs typeface="Arial" pitchFamily="34" charset="0"/>
              </a:rPr>
              <a:t>월 </a:t>
            </a:r>
            <a:r>
              <a:rPr kumimoji="1" lang="en-US" altLang="ko-KR" sz="2200" dirty="0" smtClean="0">
                <a:latin typeface="Arial" pitchFamily="34" charset="0"/>
                <a:ea typeface="HY헤드라인M" panose="02030600000101010101" pitchFamily="18" charset="-127"/>
                <a:cs typeface="Arial" pitchFamily="34" charset="0"/>
              </a:rPr>
              <a:t>7</a:t>
            </a:r>
            <a:r>
              <a:rPr kumimoji="1" lang="ko-KR" altLang="en-US" sz="2200" dirty="0" smtClean="0">
                <a:latin typeface="Arial" pitchFamily="34" charset="0"/>
                <a:ea typeface="HY헤드라인M" panose="02030600000101010101" pitchFamily="18" charset="-127"/>
                <a:cs typeface="Arial" pitchFamily="34" charset="0"/>
              </a:rPr>
              <a:t>일 </a:t>
            </a:r>
            <a:endParaRPr kumimoji="1" lang="en-US" altLang="ko-KR" sz="2200" dirty="0" smtClean="0">
              <a:latin typeface="Arial" pitchFamily="34" charset="0"/>
              <a:ea typeface="HY헤드라인M" panose="02030600000101010101" pitchFamily="18" charset="-127"/>
              <a:cs typeface="Arial" pitchFamily="34" charset="0"/>
            </a:endParaRPr>
          </a:p>
          <a:p>
            <a:pPr>
              <a:lnSpc>
                <a:spcPct val="80000"/>
              </a:lnSpc>
            </a:pPr>
            <a:endParaRPr kumimoji="1" lang="en-US" altLang="ko-KR" sz="2200" dirty="0" smtClean="0">
              <a:latin typeface="Arial" pitchFamily="34" charset="0"/>
              <a:ea typeface="HY헤드라인M" panose="02030600000101010101" pitchFamily="18" charset="-127"/>
              <a:cs typeface="Arial" pitchFamily="34" charset="0"/>
            </a:endParaRPr>
          </a:p>
          <a:p>
            <a:pPr>
              <a:lnSpc>
                <a:spcPct val="80000"/>
              </a:lnSpc>
            </a:pPr>
            <a:r>
              <a:rPr kumimoji="1" lang="ko-KR" altLang="en-US" sz="2200" dirty="0" smtClean="0">
                <a:latin typeface="Arial" pitchFamily="34" charset="0"/>
                <a:ea typeface="HY헤드라인M" panose="02030600000101010101" pitchFamily="18" charset="-127"/>
                <a:cs typeface="Arial" pitchFamily="34" charset="0"/>
              </a:rPr>
              <a:t>호흡기</a:t>
            </a:r>
            <a:r>
              <a:rPr kumimoji="1" lang="ko-KR" altLang="en-US" sz="2200" dirty="0" smtClean="0">
                <a:latin typeface="Arial" pitchFamily="34" charset="0"/>
                <a:ea typeface="HY헤드라인M" panose="02030600000101010101" pitchFamily="18" charset="-127"/>
                <a:cs typeface="Arial" pitchFamily="34" charset="0"/>
              </a:rPr>
              <a:t>내과 </a:t>
            </a:r>
            <a:r>
              <a:rPr kumimoji="1" lang="en-US" altLang="ko-KR" sz="2200" dirty="0" smtClean="0">
                <a:latin typeface="Arial" pitchFamily="34" charset="0"/>
                <a:ea typeface="HY헤드라인M" panose="02030600000101010101" pitchFamily="18" charset="-127"/>
                <a:cs typeface="Arial" pitchFamily="34" charset="0"/>
              </a:rPr>
              <a:t>R3 </a:t>
            </a:r>
            <a:r>
              <a:rPr kumimoji="1" lang="ko-KR" altLang="en-US" sz="2200" dirty="0" smtClean="0">
                <a:latin typeface="Arial" pitchFamily="34" charset="0"/>
                <a:ea typeface="HY헤드라인M" panose="02030600000101010101" pitchFamily="18" charset="-127"/>
                <a:cs typeface="Arial" pitchFamily="34" charset="0"/>
              </a:rPr>
              <a:t>이형국</a:t>
            </a:r>
            <a:endParaRPr kumimoji="1" lang="en" altLang="ko-KR" sz="2200" dirty="0">
              <a:latin typeface="Arial" pitchFamily="34" charset="0"/>
              <a:ea typeface="HY헤드라인M" panose="02030600000101010101" pitchFamily="18" charset="-127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8019" y="2059473"/>
            <a:ext cx="1153784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600" b="1" spc="-6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Randomized Clinical Study of Temporary </a:t>
            </a:r>
            <a:r>
              <a:rPr lang="en-US" altLang="ko-KR" sz="2600" b="1" spc="-6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Transvenous</a:t>
            </a:r>
            <a:r>
              <a:rPr lang="en-US" altLang="ko-KR" sz="2600" b="1" spc="-6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Phrenic Nerve</a:t>
            </a:r>
          </a:p>
          <a:p>
            <a:r>
              <a:rPr lang="en-US" altLang="ko-KR" sz="2600" b="1" spc="-6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Stimulation in Difficult-to-Wean Patients</a:t>
            </a:r>
            <a:endParaRPr lang="ko-KR" altLang="en-US" sz="2600" b="1" spc="-6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018" y="3397107"/>
            <a:ext cx="22682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spc="-6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Martin </a:t>
            </a:r>
            <a:r>
              <a:rPr lang="en-US" altLang="ko-KR" sz="2200" spc="-6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Dres</a:t>
            </a:r>
            <a:r>
              <a:rPr lang="en-US" altLang="ko-KR" sz="2200" spc="-6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ko-KR" sz="2200" i="1" spc="-6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 al.</a:t>
            </a:r>
            <a:endParaRPr lang="ko-KR" altLang="en-US" sz="2200" i="1" spc="-6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018" y="4241711"/>
            <a:ext cx="856356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spc="-6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American Journal of Respiratory and Critical Care </a:t>
            </a:r>
            <a:r>
              <a:rPr lang="en-US" altLang="ko-KR" sz="2200" spc="-6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Medicine 2022. 5. 15</a:t>
            </a:r>
            <a:endParaRPr lang="ko-KR" altLang="en-US" sz="2200" i="1" spc="-6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96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286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endParaRPr lang="en-US" altLang="ko-KR" sz="2000" b="1" spc="-7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9221" y="190714"/>
            <a:ext cx="5610694" cy="597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01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Arial" pitchFamily="34" charset="0"/>
                <a:cs typeface="Arial" pitchFamily="34" charset="0"/>
              </a:rPr>
              <a:t>Methods - Outcomes</a:t>
            </a:r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286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150" dirty="0" smtClean="0">
                <a:latin typeface="Arial" pitchFamily="34" charset="0"/>
                <a:cs typeface="Arial" pitchFamily="34" charset="0"/>
              </a:rPr>
              <a:t>Primary </a:t>
            </a:r>
            <a:r>
              <a:rPr lang="en-US" altLang="ko-KR" sz="2000" b="1" spc="-150" dirty="0">
                <a:latin typeface="Arial" pitchFamily="34" charset="0"/>
                <a:cs typeface="Arial" pitchFamily="34" charset="0"/>
              </a:rPr>
              <a:t>efficacy </a:t>
            </a:r>
            <a:r>
              <a:rPr lang="en-US" altLang="ko-KR" sz="2000" b="1" spc="-150" dirty="0" smtClean="0">
                <a:latin typeface="Arial" pitchFamily="34" charset="0"/>
                <a:cs typeface="Arial" pitchFamily="34" charset="0"/>
              </a:rPr>
              <a:t>endpoint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The cumulative incidence of successful weaning by Day 30 in both groups</a:t>
            </a:r>
          </a:p>
          <a:p>
            <a:pPr marL="1200150" lvl="2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400" b="1" spc="-70" dirty="0" smtClean="0">
                <a:latin typeface="Arial" pitchFamily="34" charset="0"/>
                <a:cs typeface="Arial" pitchFamily="34" charset="0"/>
              </a:rPr>
              <a:t>Non-</a:t>
            </a:r>
            <a:r>
              <a:rPr lang="en-US" altLang="ko-KR" sz="1400" b="1" spc="-70" dirty="0" err="1" smtClean="0">
                <a:latin typeface="Arial" pitchFamily="34" charset="0"/>
                <a:cs typeface="Arial" pitchFamily="34" charset="0"/>
              </a:rPr>
              <a:t>tracheotomized</a:t>
            </a:r>
            <a:r>
              <a:rPr lang="en-US" altLang="ko-KR" sz="1400" b="1" spc="-70" dirty="0" smtClean="0">
                <a:latin typeface="Arial" pitchFamily="34" charset="0"/>
                <a:cs typeface="Arial" pitchFamily="34" charset="0"/>
              </a:rPr>
              <a:t> patients – No reintubation necessary for &gt; 48 </a:t>
            </a:r>
            <a:r>
              <a:rPr lang="en-US" altLang="ko-KR" sz="1400" b="1" spc="-70" dirty="0" err="1" smtClean="0">
                <a:latin typeface="Arial" pitchFamily="34" charset="0"/>
                <a:cs typeface="Arial" pitchFamily="34" charset="0"/>
              </a:rPr>
              <a:t>hrs</a:t>
            </a:r>
            <a:endParaRPr lang="en-US" altLang="ko-KR" sz="1400" b="1" spc="-70" dirty="0" smtClean="0">
              <a:latin typeface="Arial" pitchFamily="34" charset="0"/>
              <a:cs typeface="Arial" pitchFamily="34" charset="0"/>
            </a:endParaRPr>
          </a:p>
          <a:p>
            <a:pPr marL="1200150" lvl="2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400" b="1" spc="-70" dirty="0" err="1" smtClean="0">
                <a:latin typeface="Arial" pitchFamily="34" charset="0"/>
                <a:cs typeface="Arial" pitchFamily="34" charset="0"/>
              </a:rPr>
              <a:t>Tracheotomized</a:t>
            </a:r>
            <a:r>
              <a:rPr lang="en-US" altLang="ko-KR" sz="1400" b="1" spc="-70" dirty="0" smtClean="0">
                <a:latin typeface="Arial" pitchFamily="34" charset="0"/>
                <a:cs typeface="Arial" pitchFamily="34" charset="0"/>
              </a:rPr>
              <a:t> patients – No reconnection needed for &gt; 48 </a:t>
            </a:r>
            <a:r>
              <a:rPr lang="en-US" altLang="ko-KR" sz="1400" b="1" spc="-70" dirty="0" err="1" smtClean="0">
                <a:latin typeface="Arial" pitchFamily="34" charset="0"/>
                <a:cs typeface="Arial" pitchFamily="34" charset="0"/>
              </a:rPr>
              <a:t>hrs</a:t>
            </a:r>
            <a:r>
              <a:rPr lang="en-US" altLang="ko-KR" sz="1400" b="1" spc="-7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endParaRPr lang="en-US" altLang="ko-KR" sz="1600" b="1" spc="-7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40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Arial" pitchFamily="34" charset="0"/>
                <a:cs typeface="Arial" pitchFamily="34" charset="0"/>
              </a:rPr>
              <a:t>Methods - Outcomes</a:t>
            </a:r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286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Secondary </a:t>
            </a:r>
            <a:r>
              <a:rPr lang="en-US" altLang="ko-KR" sz="2000" b="1" spc="-70" dirty="0">
                <a:latin typeface="Arial" pitchFamily="34" charset="0"/>
                <a:cs typeface="Arial" pitchFamily="34" charset="0"/>
              </a:rPr>
              <a:t>efficacy endpoints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The number of days from baseline to removal from MV as a result of successful weaning or Day 30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Reinstatements of MV by Day 30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Difference between groups in MIP changes from baseline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Change in MIP over time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Rate of MIP change per day from baseline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30-day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survival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C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hanges in diaphragmatic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thickening fraction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from baseline</a:t>
            </a:r>
            <a:endParaRPr lang="en-US" altLang="ko-KR" sz="1600" b="1" spc="-70" dirty="0">
              <a:latin typeface="Arial" pitchFamily="34" charset="0"/>
              <a:cs typeface="Arial" pitchFamily="34" charset="0"/>
            </a:endParaRP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Changes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in rapid shallow breathing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index(RSBI)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Proportion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of patients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being </a:t>
            </a:r>
            <a:r>
              <a:rPr lang="en-US" altLang="ko-KR" sz="1600" b="1" spc="-70" dirty="0" err="1" smtClean="0">
                <a:latin typeface="Arial" pitchFamily="34" charset="0"/>
                <a:cs typeface="Arial" pitchFamily="34" charset="0"/>
              </a:rPr>
              <a:t>tracheostomized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. </a:t>
            </a:r>
            <a:endParaRPr lang="en-US" altLang="ko-KR" sz="1600" b="1" spc="-7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91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Arial" pitchFamily="34" charset="0"/>
                <a:cs typeface="Arial" pitchFamily="34" charset="0"/>
              </a:rPr>
              <a:t>Methods - Outcomes</a:t>
            </a:r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286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200" b="1" spc="-70" dirty="0" smtClean="0">
                <a:latin typeface="Arial" pitchFamily="34" charset="0"/>
                <a:cs typeface="Arial" pitchFamily="34" charset="0"/>
              </a:rPr>
              <a:t>Safety endpoints 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800" b="1" spc="-70" dirty="0" smtClean="0">
                <a:latin typeface="Arial" pitchFamily="34" charset="0"/>
                <a:cs typeface="Arial" pitchFamily="34" charset="0"/>
              </a:rPr>
              <a:t>Adverse events</a:t>
            </a: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200" b="1" spc="-70" dirty="0" smtClean="0">
                <a:latin typeface="Arial" pitchFamily="34" charset="0"/>
                <a:cs typeface="Arial" pitchFamily="34" charset="0"/>
              </a:rPr>
              <a:t>Exploratory endpoints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800" b="1" spc="-70" dirty="0" smtClean="0">
                <a:latin typeface="Arial" pitchFamily="34" charset="0"/>
                <a:cs typeface="Arial" pitchFamily="34" charset="0"/>
              </a:rPr>
              <a:t>Cumulative </a:t>
            </a:r>
            <a:r>
              <a:rPr lang="en-US" altLang="ko-KR" sz="1800" b="1" spc="-70" dirty="0" smtClean="0">
                <a:latin typeface="Arial" pitchFamily="34" charset="0"/>
                <a:cs typeface="Arial" pitchFamily="34" charset="0"/>
              </a:rPr>
              <a:t>incidence of discharge from ICU &amp; hospital</a:t>
            </a:r>
            <a:endParaRPr lang="en-US" altLang="ko-KR" sz="1800" b="1" spc="-7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8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Arial" pitchFamily="34" charset="0"/>
                <a:cs typeface="Arial" pitchFamily="34" charset="0"/>
              </a:rPr>
              <a:t>Methods - Statistical </a:t>
            </a:r>
            <a:r>
              <a:rPr lang="en-US" altLang="ko-KR" sz="3200" b="1" spc="-150" dirty="0">
                <a:latin typeface="Arial" pitchFamily="34" charset="0"/>
                <a:cs typeface="Arial" pitchFamily="34" charset="0"/>
              </a:rPr>
              <a:t>Analysis</a:t>
            </a:r>
          </a:p>
          <a:p>
            <a:pPr algn="l"/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17914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8 baseline characteristics 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Differences as covariates or strata variables</a:t>
            </a: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Successful weaning &amp; death before weaning 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400" b="1" spc="-70" dirty="0" smtClean="0">
                <a:latin typeface="Arial" pitchFamily="34" charset="0"/>
                <a:cs typeface="Arial" pitchFamily="34" charset="0"/>
              </a:rPr>
              <a:t>Competing risk, time-to-event model</a:t>
            </a: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Avg. days on MV until weaning or Day 30 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400" b="1" spc="-70" dirty="0" smtClean="0">
                <a:latin typeface="Arial" pitchFamily="34" charset="0"/>
                <a:cs typeface="Arial" pitchFamily="34" charset="0"/>
              </a:rPr>
              <a:t>Bootstrapping</a:t>
            </a: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Change of respiratory variables 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Two-sample t-test</a:t>
            </a: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>
                <a:latin typeface="Arial" pitchFamily="34" charset="0"/>
                <a:cs typeface="Arial" pitchFamily="34" charset="0"/>
              </a:rPr>
              <a:t>Change </a:t>
            </a: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in MIP 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Mixed model </a:t>
            </a: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>
                <a:latin typeface="Arial" pitchFamily="34" charset="0"/>
                <a:cs typeface="Arial" pitchFamily="34" charset="0"/>
              </a:rPr>
              <a:t>Day-30 survival </a:t>
            </a:r>
            <a:endParaRPr lang="en-US" altLang="ko-KR" sz="2000" b="1" spc="-70" dirty="0" smtClean="0">
              <a:latin typeface="Arial" pitchFamily="34" charset="0"/>
              <a:cs typeface="Arial" pitchFamily="34" charset="0"/>
            </a:endParaRP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Kaplan-Meier methods </a:t>
            </a:r>
            <a:endParaRPr lang="en-US" altLang="ko-KR" sz="1600" b="1" spc="-70" dirty="0">
              <a:latin typeface="Arial" pitchFamily="34" charset="0"/>
              <a:cs typeface="Arial" pitchFamily="34" charset="0"/>
            </a:endParaRP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endParaRPr lang="en-US" altLang="ko-KR" sz="1600" b="1" spc="-70" dirty="0" smtClean="0">
              <a:latin typeface="Arial" pitchFamily="34" charset="0"/>
              <a:cs typeface="Arial" pitchFamily="34" charset="0"/>
            </a:endParaRPr>
          </a:p>
          <a:p>
            <a:pPr marL="1200150" lvl="2" indent="-285750" algn="just">
              <a:lnSpc>
                <a:spcPct val="130000"/>
              </a:lnSpc>
              <a:buFont typeface="Wingdings" pitchFamily="2" charset="2"/>
              <a:buChar char="l"/>
            </a:pPr>
            <a:endParaRPr lang="en-US" altLang="ko-KR" sz="1400" b="1" spc="-70" dirty="0" smtClean="0">
              <a:latin typeface="Arial" pitchFamily="34" charset="0"/>
              <a:cs typeface="Arial" pitchFamily="34" charset="0"/>
            </a:endParaRPr>
          </a:p>
          <a:p>
            <a:pPr marL="1200150" lvl="2" indent="-285750" algn="just">
              <a:lnSpc>
                <a:spcPct val="130000"/>
              </a:lnSpc>
              <a:buFont typeface="Wingdings" pitchFamily="2" charset="2"/>
              <a:buChar char="l"/>
            </a:pPr>
            <a:endParaRPr lang="en-US" altLang="ko-KR" sz="1400" b="1" spc="-7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06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Arial" pitchFamily="34" charset="0"/>
                <a:cs typeface="Arial" pitchFamily="34" charset="0"/>
              </a:rPr>
              <a:t>Methods - Statistical </a:t>
            </a:r>
            <a:r>
              <a:rPr lang="en-US" altLang="ko-KR" sz="3200" b="1" spc="-150" dirty="0">
                <a:latin typeface="Arial" pitchFamily="34" charset="0"/>
                <a:cs typeface="Arial" pitchFamily="34" charset="0"/>
              </a:rPr>
              <a:t>Analysis</a:t>
            </a:r>
          </a:p>
          <a:p>
            <a:pPr algn="l"/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286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Intent-to-treat </a:t>
            </a:r>
            <a:r>
              <a:rPr lang="en-US" altLang="ko-KR" sz="2000" b="1" spc="-70" dirty="0">
                <a:latin typeface="Arial" pitchFamily="34" charset="0"/>
                <a:cs typeface="Arial" pitchFamily="34" charset="0"/>
              </a:rPr>
              <a:t>(ITT) </a:t>
            </a: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population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Defined by randomization</a:t>
            </a: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>
                <a:latin typeface="Arial" pitchFamily="34" charset="0"/>
                <a:cs typeface="Arial" pitchFamily="34" charset="0"/>
              </a:rPr>
              <a:t>modified </a:t>
            </a: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intent-to-treat (</a:t>
            </a:r>
            <a:r>
              <a:rPr lang="en-US" altLang="ko-KR" sz="2000" b="1" spc="-70" dirty="0" err="1" smtClean="0">
                <a:latin typeface="Arial" pitchFamily="34" charset="0"/>
                <a:cs typeface="Arial" pitchFamily="34" charset="0"/>
              </a:rPr>
              <a:t>mITT</a:t>
            </a:r>
            <a:r>
              <a:rPr lang="en-US" altLang="ko-KR" sz="2000" b="1" spc="-70" dirty="0">
                <a:latin typeface="Arial" pitchFamily="34" charset="0"/>
                <a:cs typeface="Arial" pitchFamily="34" charset="0"/>
              </a:rPr>
              <a:t>) population</a:t>
            </a:r>
            <a:endParaRPr lang="en-US" altLang="ko-KR" sz="1600" b="1" spc="-70" dirty="0" smtClean="0">
              <a:latin typeface="Arial" pitchFamily="34" charset="0"/>
              <a:cs typeface="Arial" pitchFamily="34" charset="0"/>
            </a:endParaRP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Same as ITT for the control group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Excluding patients for whom TTDN was not achieved in the treatment group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Used for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Primary and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secondary efficacy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endpoints evaluation</a:t>
            </a:r>
            <a:endParaRPr lang="en-US" altLang="ko-KR" sz="1600" b="1" spc="-70" dirty="0">
              <a:latin typeface="Arial" pitchFamily="34" charset="0"/>
              <a:cs typeface="Arial" pitchFamily="34" charset="0"/>
            </a:endParaRPr>
          </a:p>
          <a:p>
            <a:pPr marL="1200150" lvl="2" indent="-285750" algn="just">
              <a:lnSpc>
                <a:spcPct val="130000"/>
              </a:lnSpc>
              <a:buFont typeface="Wingdings" pitchFamily="2" charset="2"/>
              <a:buChar char="l"/>
            </a:pPr>
            <a:endParaRPr lang="en-US" altLang="ko-KR" sz="1400" b="1" spc="-7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79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Results </a:t>
            </a:r>
            <a:r>
              <a:rPr lang="en-US" altLang="ko-KR" sz="3200" b="1" spc="-150" dirty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- Participants</a:t>
            </a:r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286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2353" y="891141"/>
            <a:ext cx="5288727" cy="524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43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Results </a:t>
            </a:r>
            <a:r>
              <a:rPr lang="en-US" altLang="ko-KR" sz="3200" b="1" spc="-150" dirty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- Baseline characteristics</a:t>
            </a:r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286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4"/>
          <a:srcRect l="-1" r="247" b="12929"/>
          <a:stretch/>
        </p:blipFill>
        <p:spPr>
          <a:xfrm>
            <a:off x="3086418" y="980115"/>
            <a:ext cx="5996299" cy="5183015"/>
          </a:xfrm>
          <a:prstGeom prst="rect">
            <a:avLst/>
          </a:prstGeom>
        </p:spPr>
      </p:pic>
      <p:cxnSp>
        <p:nvCxnSpPr>
          <p:cNvPr id="3" name="직선 연결선 2"/>
          <p:cNvCxnSpPr/>
          <p:nvPr/>
        </p:nvCxnSpPr>
        <p:spPr>
          <a:xfrm>
            <a:off x="3086418" y="2076640"/>
            <a:ext cx="1739854" cy="489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3179325" y="5457876"/>
            <a:ext cx="1104174" cy="489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401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Results - Catheter Placement </a:t>
            </a:r>
            <a:r>
              <a:rPr lang="en-US" altLang="ko-KR" sz="3200" b="1" spc="-150" dirty="0" smtClean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and Treatment </a:t>
            </a:r>
            <a:r>
              <a:rPr lang="en-US" altLang="ko-KR" sz="3200" b="1" spc="-150" dirty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Delivery</a:t>
            </a:r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286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Median duration 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10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days (range = 2–33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Median stimulations (per patient per day)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72 Stimulations in 2~3 separate sessions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(range = 24–114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79% of Patients 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received &gt;50% of protocol-required stimulations</a:t>
            </a:r>
            <a:endParaRPr lang="en-US" altLang="ko-KR" sz="1600" b="1" spc="-7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68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Results </a:t>
            </a:r>
            <a:r>
              <a:rPr lang="en-US" altLang="ko-KR" sz="3200" b="1" spc="-150" dirty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- Successful Weaning and MV Duration</a:t>
            </a:r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0721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Mean duration of MV from baseline to weaning or Day 30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Treatment: 12.769.9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days 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Control: 14.1610.8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days 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Difference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[95% confidence interval (CI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)]: -1.4 [-5.6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, 2.7], P =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0.498</a:t>
            </a: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Cumulative </a:t>
            </a:r>
            <a:r>
              <a:rPr lang="en-US" altLang="ko-KR" sz="2000" b="1" spc="-70" dirty="0">
                <a:latin typeface="Arial" pitchFamily="34" charset="0"/>
                <a:cs typeface="Arial" pitchFamily="34" charset="0"/>
              </a:rPr>
              <a:t>incidences for </a:t>
            </a: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successful weaning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Treatment: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82%</a:t>
            </a:r>
            <a:endParaRPr lang="en-US" altLang="ko-KR" sz="1600" b="1" spc="-70" dirty="0">
              <a:latin typeface="Arial" pitchFamily="34" charset="0"/>
              <a:cs typeface="Arial" pitchFamily="34" charset="0"/>
            </a:endParaRP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Control: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74% </a:t>
            </a:r>
            <a:endParaRPr lang="en-US" altLang="ko-KR" sz="1600" b="1" spc="-70" dirty="0">
              <a:latin typeface="Arial" pitchFamily="34" charset="0"/>
              <a:cs typeface="Arial" pitchFamily="34" charset="0"/>
            </a:endParaRP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Difference [95% confidence interval (CI)]: 7.4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% [-10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% to 25%], P =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0.586</a:t>
            </a: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Use of noninvasive ventilation after </a:t>
            </a:r>
            <a:r>
              <a:rPr lang="en-US" altLang="ko-KR" sz="2000" b="1" spc="-70" dirty="0" err="1" smtClean="0">
                <a:latin typeface="Arial" pitchFamily="34" charset="0"/>
                <a:cs typeface="Arial" pitchFamily="34" charset="0"/>
              </a:rPr>
              <a:t>extubation</a:t>
            </a:r>
            <a:endParaRPr lang="en-US" altLang="ko-KR" sz="2000" b="1" spc="-70" dirty="0" smtClean="0">
              <a:latin typeface="Arial" pitchFamily="34" charset="0"/>
              <a:cs typeface="Arial" pitchFamily="34" charset="0"/>
            </a:endParaRP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Treatment: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62%, Control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: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55%, P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= 0.639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endParaRPr lang="en-US" altLang="ko-KR" sz="1200" b="1" spc="-7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Arial" pitchFamily="34" charset="0"/>
                <a:cs typeface="Arial" pitchFamily="34" charset="0"/>
              </a:rPr>
              <a:t>Introduction – Background</a:t>
            </a: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286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>
                <a:latin typeface="Arial" pitchFamily="34" charset="0"/>
                <a:cs typeface="Arial" pitchFamily="34" charset="0"/>
              </a:rPr>
              <a:t>Mechanical ventilation (MV) </a:t>
            </a:r>
            <a:endParaRPr lang="en-US" altLang="ko-KR" sz="2000" b="1" spc="-70" dirty="0" smtClean="0">
              <a:latin typeface="Arial" pitchFamily="34" charset="0"/>
              <a:cs typeface="Arial" pitchFamily="34" charset="0"/>
            </a:endParaRP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The most frequently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used life-saving technique in ICUs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Required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by 20–40% of ICU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patients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Associated with</a:t>
            </a:r>
          </a:p>
          <a:p>
            <a:pPr marL="1200150" lvl="2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400" b="1" spc="-70" dirty="0" smtClean="0">
                <a:latin typeface="Arial" pitchFamily="34" charset="0"/>
                <a:cs typeface="Arial" pitchFamily="34" charset="0"/>
              </a:rPr>
              <a:t>Ventilator induced lung </a:t>
            </a:r>
            <a:r>
              <a:rPr lang="en-US" altLang="ko-KR" sz="1400" b="1" spc="-70" dirty="0">
                <a:latin typeface="Arial" pitchFamily="34" charset="0"/>
                <a:cs typeface="Arial" pitchFamily="34" charset="0"/>
              </a:rPr>
              <a:t>injury </a:t>
            </a:r>
            <a:endParaRPr lang="en-US" altLang="ko-KR" sz="1400" b="1" spc="-70" dirty="0" smtClean="0">
              <a:latin typeface="Arial" pitchFamily="34" charset="0"/>
              <a:cs typeface="Arial" pitchFamily="34" charset="0"/>
            </a:endParaRPr>
          </a:p>
          <a:p>
            <a:pPr marL="1200150" lvl="2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400" b="1" spc="-70" dirty="0" smtClean="0">
                <a:latin typeface="Arial" pitchFamily="34" charset="0"/>
                <a:cs typeface="Arial" pitchFamily="34" charset="0"/>
              </a:rPr>
              <a:t>Pulmonary infection</a:t>
            </a:r>
          </a:p>
          <a:p>
            <a:pPr marL="1200150" lvl="2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400" b="1" spc="-70" dirty="0" smtClean="0">
                <a:latin typeface="Arial" pitchFamily="34" charset="0"/>
                <a:cs typeface="Arial" pitchFamily="34" charset="0"/>
              </a:rPr>
              <a:t>Ventilator induced diaphragmatic dysfunction(VIDD) on Animal experiments </a:t>
            </a:r>
            <a:endParaRPr lang="en-US" altLang="ko-KR" sz="1400" b="1" spc="-7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13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Results </a:t>
            </a:r>
            <a:r>
              <a:rPr lang="en-US" altLang="ko-KR" sz="3200" b="1" spc="-150" dirty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- Successful Weaning and MV Duration</a:t>
            </a:r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0721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Cumulative </a:t>
            </a:r>
            <a:r>
              <a:rPr lang="en-US" altLang="ko-KR" sz="2000" b="1" spc="-70" dirty="0">
                <a:latin typeface="Arial" pitchFamily="34" charset="0"/>
                <a:cs typeface="Arial" pitchFamily="34" charset="0"/>
              </a:rPr>
              <a:t>incidences for </a:t>
            </a: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death before </a:t>
            </a:r>
            <a:r>
              <a:rPr lang="en-US" altLang="ko-KR" sz="2000" b="1" spc="-70" dirty="0">
                <a:latin typeface="Arial" pitchFamily="34" charset="0"/>
                <a:cs typeface="Arial" pitchFamily="34" charset="0"/>
              </a:rPr>
              <a:t>successful </a:t>
            </a: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weaning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Treatment: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3%</a:t>
            </a:r>
            <a:endParaRPr lang="en-US" altLang="ko-KR" sz="1600" b="1" spc="-70" dirty="0">
              <a:latin typeface="Arial" pitchFamily="34" charset="0"/>
              <a:cs typeface="Arial" pitchFamily="34" charset="0"/>
            </a:endParaRP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Control: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9% </a:t>
            </a:r>
            <a:endParaRPr lang="en-US" altLang="ko-KR" sz="1600" b="1" spc="-70" dirty="0">
              <a:latin typeface="Arial" pitchFamily="34" charset="0"/>
              <a:cs typeface="Arial" pitchFamily="34" charset="0"/>
            </a:endParaRP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Difference [95% confidence interval (CI)]: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-7%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[-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16%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to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3%],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P =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0.191</a:t>
            </a: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Adjustment </a:t>
            </a:r>
            <a:r>
              <a:rPr lang="en-US" altLang="ko-KR" sz="2000" b="1" spc="-70" dirty="0">
                <a:latin typeface="Arial" pitchFamily="34" charset="0"/>
                <a:cs typeface="Arial" pitchFamily="34" charset="0"/>
              </a:rPr>
              <a:t>for differences in </a:t>
            </a: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baseline BMI or MIP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No difference in main outcome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However, Statistical Significance between</a:t>
            </a:r>
          </a:p>
          <a:p>
            <a:pPr marL="1200150" lvl="2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400" b="1" spc="-70" dirty="0" smtClean="0">
                <a:latin typeface="Arial" pitchFamily="34" charset="0"/>
                <a:cs typeface="Arial" pitchFamily="34" charset="0"/>
              </a:rPr>
              <a:t>1. baseline MIP </a:t>
            </a:r>
            <a:r>
              <a:rPr lang="en-US" altLang="ko-KR" sz="1400" b="1" spc="-70" dirty="0">
                <a:latin typeface="Arial" pitchFamily="34" charset="0"/>
                <a:cs typeface="Arial" pitchFamily="34" charset="0"/>
              </a:rPr>
              <a:t>and </a:t>
            </a:r>
            <a:r>
              <a:rPr lang="en-US" altLang="ko-KR" sz="1400" b="1" spc="-70" dirty="0" smtClean="0">
                <a:latin typeface="Arial" pitchFamily="34" charset="0"/>
                <a:cs typeface="Arial" pitchFamily="34" charset="0"/>
              </a:rPr>
              <a:t>successful weaning </a:t>
            </a:r>
            <a:r>
              <a:rPr lang="en-US" altLang="ko-KR" sz="1400" b="1" spc="-70" dirty="0">
                <a:latin typeface="Arial" pitchFamily="34" charset="0"/>
                <a:cs typeface="Arial" pitchFamily="34" charset="0"/>
              </a:rPr>
              <a:t>(P = 0.007) </a:t>
            </a:r>
            <a:endParaRPr lang="en-US" altLang="ko-KR" sz="1400" b="1" spc="-70" dirty="0" smtClean="0">
              <a:latin typeface="Arial" pitchFamily="34" charset="0"/>
              <a:cs typeface="Arial" pitchFamily="34" charset="0"/>
            </a:endParaRPr>
          </a:p>
          <a:p>
            <a:pPr marL="1200150" lvl="2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400" b="1" spc="-70" dirty="0">
                <a:latin typeface="Arial" pitchFamily="34" charset="0"/>
                <a:cs typeface="Arial" pitchFamily="34" charset="0"/>
              </a:rPr>
              <a:t>2. baseline </a:t>
            </a:r>
            <a:r>
              <a:rPr lang="en-US" altLang="ko-KR" sz="1400" b="1" spc="-70" dirty="0" smtClean="0">
                <a:latin typeface="Arial" pitchFamily="34" charset="0"/>
                <a:cs typeface="Arial" pitchFamily="34" charset="0"/>
              </a:rPr>
              <a:t> BMI and successful </a:t>
            </a:r>
            <a:r>
              <a:rPr lang="en-US" altLang="ko-KR" sz="1400" b="1" spc="-70" dirty="0">
                <a:latin typeface="Arial" pitchFamily="34" charset="0"/>
                <a:cs typeface="Arial" pitchFamily="34" charset="0"/>
              </a:rPr>
              <a:t>weaning (P = 0.048)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endParaRPr lang="en-US" altLang="ko-KR" sz="1600" b="1" spc="-70" dirty="0" smtClean="0">
              <a:latin typeface="Arial" pitchFamily="34" charset="0"/>
              <a:cs typeface="Arial" pitchFamily="34" charset="0"/>
            </a:endParaRP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endParaRPr lang="en-US" altLang="ko-KR" sz="1600" b="1" spc="-70" dirty="0" smtClean="0">
              <a:latin typeface="Arial" pitchFamily="34" charset="0"/>
              <a:cs typeface="Arial" pitchFamily="34" charset="0"/>
            </a:endParaRP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endParaRPr lang="en-US" altLang="ko-KR" sz="1200" b="1" spc="-7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0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286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1439" y="292045"/>
            <a:ext cx="6926257" cy="5871085"/>
          </a:xfrm>
          <a:prstGeom prst="rect">
            <a:avLst/>
          </a:prstGeom>
        </p:spPr>
      </p:pic>
      <p:sp>
        <p:nvSpPr>
          <p:cNvPr id="4" name="모서리가 둥근 직사각형 3"/>
          <p:cNvSpPr/>
          <p:nvPr/>
        </p:nvSpPr>
        <p:spPr>
          <a:xfrm>
            <a:off x="9095362" y="3307404"/>
            <a:ext cx="330740" cy="12646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9107792" y="4727431"/>
            <a:ext cx="330740" cy="12646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2" name="직선 연결선 11"/>
          <p:cNvCxnSpPr/>
          <p:nvPr/>
        </p:nvCxnSpPr>
        <p:spPr>
          <a:xfrm>
            <a:off x="2717800" y="3433864"/>
            <a:ext cx="793750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2717800" y="4507014"/>
            <a:ext cx="2597150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2832100" y="4853891"/>
            <a:ext cx="793750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020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Results </a:t>
            </a:r>
            <a:r>
              <a:rPr lang="en-US" altLang="ko-KR" sz="3200" b="1" spc="-150" dirty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- Respiratory Variables</a:t>
            </a:r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286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Differences in MIP </a:t>
            </a:r>
            <a:r>
              <a:rPr lang="en-US" altLang="ko-KR" sz="2000" b="1" spc="-70" dirty="0">
                <a:latin typeface="Arial" pitchFamily="34" charset="0"/>
                <a:cs typeface="Arial" pitchFamily="34" charset="0"/>
              </a:rPr>
              <a:t>changes </a:t>
            </a: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from </a:t>
            </a:r>
            <a:r>
              <a:rPr lang="en-US" altLang="ko-KR" sz="2000" b="1" spc="-70" dirty="0">
                <a:latin typeface="Arial" pitchFamily="34" charset="0"/>
                <a:cs typeface="Arial" pitchFamily="34" charset="0"/>
              </a:rPr>
              <a:t>baseline to last </a:t>
            </a: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available measurement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Treatment: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+16.6 cmH2O</a:t>
            </a:r>
            <a:endParaRPr lang="en-US" altLang="ko-KR" sz="1600" b="1" spc="-70" dirty="0">
              <a:latin typeface="Arial" pitchFamily="34" charset="0"/>
              <a:cs typeface="Arial" pitchFamily="34" charset="0"/>
            </a:endParaRP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Control: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+4.8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cmH2O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Difference [95% confidence interval (CI)]: 11.8 cmH2O [5–19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], P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=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0.001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Adjustment for baseline MIP &amp; BMI</a:t>
            </a:r>
          </a:p>
          <a:p>
            <a:pPr marL="1200150" lvl="2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pt-BR" altLang="ko-KR" sz="1400" b="1" spc="-70" dirty="0" smtClean="0">
                <a:latin typeface="Arial" pitchFamily="34" charset="0"/>
                <a:cs typeface="Arial" pitchFamily="34" charset="0"/>
              </a:rPr>
              <a:t>Difference </a:t>
            </a:r>
            <a:r>
              <a:rPr lang="en-US" altLang="ko-KR" sz="1400" b="1" spc="-70" dirty="0">
                <a:latin typeface="Arial" pitchFamily="34" charset="0"/>
                <a:cs typeface="Arial" pitchFamily="34" charset="0"/>
              </a:rPr>
              <a:t>[95% confidence interval (CI</a:t>
            </a:r>
            <a:r>
              <a:rPr lang="en-US" altLang="ko-KR" sz="1400" b="1" spc="-70" dirty="0" smtClean="0">
                <a:latin typeface="Arial" pitchFamily="34" charset="0"/>
                <a:cs typeface="Arial" pitchFamily="34" charset="0"/>
              </a:rPr>
              <a:t>)]:</a:t>
            </a:r>
            <a:r>
              <a:rPr lang="pt-BR" altLang="ko-KR" sz="1400" b="1" spc="-70" dirty="0" smtClean="0">
                <a:latin typeface="Arial" pitchFamily="34" charset="0"/>
                <a:cs typeface="Arial" pitchFamily="34" charset="0"/>
              </a:rPr>
              <a:t> 8</a:t>
            </a:r>
            <a:r>
              <a:rPr lang="pt-BR" altLang="ko-KR" sz="1400" b="1" spc="-70" dirty="0">
                <a:latin typeface="Arial" pitchFamily="34" charset="0"/>
                <a:cs typeface="Arial" pitchFamily="34" charset="0"/>
              </a:rPr>
              <a:t> </a:t>
            </a:r>
            <a:r>
              <a:rPr lang="pt-BR" altLang="ko-KR" sz="1400" b="1" spc="-70" dirty="0" smtClean="0">
                <a:latin typeface="Arial" pitchFamily="34" charset="0"/>
                <a:cs typeface="Arial" pitchFamily="34" charset="0"/>
              </a:rPr>
              <a:t>cmH2O </a:t>
            </a:r>
            <a:r>
              <a:rPr lang="pt-BR" altLang="ko-KR" sz="1400" b="1" spc="-70" dirty="0">
                <a:latin typeface="Arial" pitchFamily="34" charset="0"/>
                <a:cs typeface="Arial" pitchFamily="34" charset="0"/>
              </a:rPr>
              <a:t>(1–15</a:t>
            </a:r>
            <a:r>
              <a:rPr lang="pt-BR" altLang="ko-KR" sz="1400" b="1" spc="-70" dirty="0" smtClean="0">
                <a:latin typeface="Arial" pitchFamily="34" charset="0"/>
                <a:cs typeface="Arial" pitchFamily="34" charset="0"/>
              </a:rPr>
              <a:t>), P </a:t>
            </a:r>
            <a:r>
              <a:rPr lang="pt-BR" altLang="ko-KR" sz="1400" b="1" spc="-70" dirty="0">
                <a:latin typeface="Arial" pitchFamily="34" charset="0"/>
                <a:cs typeface="Arial" pitchFamily="34" charset="0"/>
              </a:rPr>
              <a:t>= </a:t>
            </a:r>
            <a:r>
              <a:rPr lang="pt-BR" altLang="ko-KR" sz="1400" b="1" spc="-70" dirty="0" smtClean="0">
                <a:latin typeface="Arial" pitchFamily="34" charset="0"/>
                <a:cs typeface="Arial" pitchFamily="34" charset="0"/>
              </a:rPr>
              <a:t>0.023</a:t>
            </a:r>
            <a:endParaRPr lang="en-US" altLang="ko-KR" sz="1400" b="1" spc="-7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93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286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4"/>
          <a:srcRect b="52502"/>
          <a:stretch/>
        </p:blipFill>
        <p:spPr>
          <a:xfrm>
            <a:off x="310511" y="985838"/>
            <a:ext cx="5756605" cy="4651376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4"/>
          <a:srcRect t="50430"/>
          <a:stretch/>
        </p:blipFill>
        <p:spPr>
          <a:xfrm>
            <a:off x="6194478" y="860773"/>
            <a:ext cx="5664147" cy="477644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663121" y="5739142"/>
            <a:ext cx="4726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/>
              <a:t>mITT</a:t>
            </a:r>
            <a:r>
              <a:rPr lang="en-US" altLang="ko-KR" b="1" dirty="0" smtClean="0"/>
              <a:t>, Adjusted </a:t>
            </a:r>
            <a:r>
              <a:rPr lang="en-US" altLang="ko-KR" b="1" dirty="0"/>
              <a:t>for Baseline MIP and BMI</a:t>
            </a:r>
            <a:endParaRPr lang="ko-KR" alt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794842" y="5742318"/>
            <a:ext cx="787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/>
              <a:t>mITT</a:t>
            </a:r>
            <a:endParaRPr lang="ko-KR" altLang="en-US" b="1" dirty="0"/>
          </a:p>
        </p:txBody>
      </p:sp>
      <p:sp>
        <p:nvSpPr>
          <p:cNvPr id="13" name="아래쪽 화살표 12"/>
          <p:cNvSpPr/>
          <p:nvPr/>
        </p:nvSpPr>
        <p:spPr>
          <a:xfrm rot="10800000">
            <a:off x="1775298" y="3878504"/>
            <a:ext cx="107004" cy="184826"/>
          </a:xfrm>
          <a:prstGeom prst="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아래쪽 화살표 13"/>
          <p:cNvSpPr/>
          <p:nvPr/>
        </p:nvSpPr>
        <p:spPr>
          <a:xfrm rot="10800000">
            <a:off x="8630056" y="3902414"/>
            <a:ext cx="107004" cy="184826"/>
          </a:xfrm>
          <a:prstGeom prst="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1548454" y="5572987"/>
            <a:ext cx="600548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2656197" y="5572987"/>
            <a:ext cx="600548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3886770" y="5578376"/>
            <a:ext cx="600548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5158287" y="5578376"/>
            <a:ext cx="600548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/>
          <p:nvPr/>
        </p:nvCxnSpPr>
        <p:spPr>
          <a:xfrm>
            <a:off x="8517911" y="5578376"/>
            <a:ext cx="600548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/>
          <p:nvPr/>
        </p:nvCxnSpPr>
        <p:spPr>
          <a:xfrm>
            <a:off x="9680246" y="5578376"/>
            <a:ext cx="600548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/>
          <p:nvPr/>
        </p:nvCxnSpPr>
        <p:spPr>
          <a:xfrm>
            <a:off x="10992897" y="5577092"/>
            <a:ext cx="600548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48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Results </a:t>
            </a:r>
            <a:r>
              <a:rPr lang="en-US" altLang="ko-KR" sz="3200" b="1" spc="-150" dirty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- Respiratory Variables</a:t>
            </a:r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286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Dose relationship between Stimulation and </a:t>
            </a:r>
            <a:r>
              <a:rPr lang="en-US" altLang="ko-KR" sz="2000" b="1" spc="-70" dirty="0">
                <a:latin typeface="Arial" pitchFamily="34" charset="0"/>
                <a:cs typeface="Arial" pitchFamily="34" charset="0"/>
              </a:rPr>
              <a:t>MIP </a:t>
            </a: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change 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The change from baseline </a:t>
            </a:r>
            <a:endParaRPr lang="en-US" altLang="ko-KR" sz="1600" b="1" spc="-70" dirty="0" smtClean="0">
              <a:latin typeface="Arial" pitchFamily="34" charset="0"/>
              <a:cs typeface="Arial" pitchFamily="34" charset="0"/>
            </a:endParaRPr>
          </a:p>
          <a:p>
            <a:pPr marL="1200150" lvl="2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400" b="1" spc="-70" dirty="0" smtClean="0">
                <a:latin typeface="Arial" pitchFamily="34" charset="0"/>
                <a:cs typeface="Arial" pitchFamily="34" charset="0"/>
              </a:rPr>
              <a:t>Lower </a:t>
            </a:r>
            <a:r>
              <a:rPr lang="en-US" altLang="ko-KR" sz="1400" b="1" spc="-70" dirty="0">
                <a:latin typeface="Arial" pitchFamily="34" charset="0"/>
                <a:cs typeface="Arial" pitchFamily="34" charset="0"/>
              </a:rPr>
              <a:t>for </a:t>
            </a:r>
            <a:r>
              <a:rPr lang="en-US" altLang="ko-KR" sz="1400" b="1" spc="-70" dirty="0" smtClean="0">
                <a:latin typeface="Arial" pitchFamily="34" charset="0"/>
                <a:cs typeface="Arial" pitchFamily="34" charset="0"/>
              </a:rPr>
              <a:t>a lower </a:t>
            </a:r>
            <a:r>
              <a:rPr lang="en-US" altLang="ko-KR" sz="1400" b="1" spc="-70" dirty="0">
                <a:latin typeface="Arial" pitchFamily="34" charset="0"/>
                <a:cs typeface="Arial" pitchFamily="34" charset="0"/>
              </a:rPr>
              <a:t>stimulation </a:t>
            </a:r>
            <a:r>
              <a:rPr lang="en-US" altLang="ko-KR" sz="1400" b="1" spc="-70" dirty="0" smtClean="0">
                <a:latin typeface="Arial" pitchFamily="34" charset="0"/>
                <a:cs typeface="Arial" pitchFamily="34" charset="0"/>
              </a:rPr>
              <a:t>dose</a:t>
            </a:r>
          </a:p>
          <a:p>
            <a:pPr marL="1657350" lvl="3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200" b="1" spc="-70" dirty="0" smtClean="0">
                <a:latin typeface="Arial" pitchFamily="34" charset="0"/>
                <a:cs typeface="Arial" pitchFamily="34" charset="0"/>
              </a:rPr>
              <a:t>&lt; 62.5% stimulations</a:t>
            </a:r>
            <a:r>
              <a:rPr lang="en-US" altLang="ko-KR" sz="1200" b="1" spc="-70" dirty="0">
                <a:latin typeface="Arial" pitchFamily="34" charset="0"/>
                <a:cs typeface="Arial" pitchFamily="34" charset="0"/>
              </a:rPr>
              <a:t>: </a:t>
            </a:r>
            <a:r>
              <a:rPr lang="en-US" altLang="ko-KR" sz="1200" b="1" spc="-70" dirty="0" smtClean="0">
                <a:latin typeface="Arial" pitchFamily="34" charset="0"/>
                <a:cs typeface="Arial" pitchFamily="34" charset="0"/>
              </a:rPr>
              <a:t>+6.7 cmH2O </a:t>
            </a:r>
            <a:r>
              <a:rPr lang="en-US" altLang="ko-KR" sz="1200" b="1" spc="-70" dirty="0">
                <a:latin typeface="Arial" pitchFamily="34" charset="0"/>
                <a:cs typeface="Arial" pitchFamily="34" charset="0"/>
              </a:rPr>
              <a:t>by Day </a:t>
            </a:r>
            <a:r>
              <a:rPr lang="en-US" altLang="ko-KR" sz="1200" b="1" spc="-70" dirty="0" smtClean="0">
                <a:latin typeface="Arial" pitchFamily="34" charset="0"/>
                <a:cs typeface="Arial" pitchFamily="34" charset="0"/>
              </a:rPr>
              <a:t>8, +11.9 </a:t>
            </a:r>
            <a:r>
              <a:rPr lang="en-US" altLang="ko-KR" sz="1200" b="1" spc="-70" dirty="0">
                <a:latin typeface="Arial" pitchFamily="34" charset="0"/>
                <a:cs typeface="Arial" pitchFamily="34" charset="0"/>
              </a:rPr>
              <a:t>cm H2O by Day </a:t>
            </a:r>
            <a:r>
              <a:rPr lang="en-US" altLang="ko-KR" sz="1200" b="1" spc="-70" dirty="0" smtClean="0">
                <a:latin typeface="Arial" pitchFamily="34" charset="0"/>
                <a:cs typeface="Arial" pitchFamily="34" charset="0"/>
              </a:rPr>
              <a:t>30</a:t>
            </a:r>
          </a:p>
          <a:p>
            <a:pPr marL="1657350" lvl="3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200" b="1" spc="-70" dirty="0" smtClean="0">
                <a:latin typeface="Arial" pitchFamily="34" charset="0"/>
                <a:cs typeface="Arial" pitchFamily="34" charset="0"/>
              </a:rPr>
              <a:t>&gt; 62.5% stimulations</a:t>
            </a:r>
            <a:r>
              <a:rPr lang="en-US" altLang="ko-KR" sz="1200" b="1" spc="-70" dirty="0">
                <a:latin typeface="Arial" pitchFamily="34" charset="0"/>
                <a:cs typeface="Arial" pitchFamily="34" charset="0"/>
              </a:rPr>
              <a:t>: </a:t>
            </a:r>
            <a:r>
              <a:rPr lang="en-US" altLang="ko-KR" sz="1200" b="1" spc="-70" dirty="0" smtClean="0">
                <a:latin typeface="Arial" pitchFamily="34" charset="0"/>
                <a:cs typeface="Arial" pitchFamily="34" charset="0"/>
              </a:rPr>
              <a:t>15.4 cmH2O </a:t>
            </a:r>
            <a:r>
              <a:rPr lang="en-US" altLang="ko-KR" sz="1200" b="1" spc="-70" dirty="0">
                <a:latin typeface="Arial" pitchFamily="34" charset="0"/>
                <a:cs typeface="Arial" pitchFamily="34" charset="0"/>
              </a:rPr>
              <a:t>by Day 8, </a:t>
            </a:r>
            <a:r>
              <a:rPr lang="en-US" altLang="ko-KR" sz="1200" b="1" spc="-70" dirty="0" smtClean="0">
                <a:latin typeface="Arial" pitchFamily="34" charset="0"/>
                <a:cs typeface="Arial" pitchFamily="34" charset="0"/>
              </a:rPr>
              <a:t>+21.5 cmH2O </a:t>
            </a:r>
            <a:r>
              <a:rPr lang="en-US" altLang="ko-KR" sz="1200" b="1" spc="-70" dirty="0">
                <a:latin typeface="Arial" pitchFamily="34" charset="0"/>
                <a:cs typeface="Arial" pitchFamily="34" charset="0"/>
              </a:rPr>
              <a:t>by Day </a:t>
            </a:r>
            <a:r>
              <a:rPr lang="en-US" altLang="ko-KR" sz="1200" b="1" spc="-70" dirty="0" smtClean="0">
                <a:latin typeface="Arial" pitchFamily="34" charset="0"/>
                <a:cs typeface="Arial" pitchFamily="34" charset="0"/>
              </a:rPr>
              <a:t>30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400" b="1" spc="-70" dirty="0" smtClean="0">
                <a:latin typeface="Arial" pitchFamily="34" charset="0"/>
                <a:cs typeface="Arial" pitchFamily="34" charset="0"/>
              </a:rPr>
              <a:t>Always higher for the higher dose on Day 22 and Day 30</a:t>
            </a:r>
            <a:endParaRPr lang="en-US" altLang="ko-KR" sz="1400" b="1" spc="-7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95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286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7881" y="467982"/>
            <a:ext cx="5372104" cy="569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31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Results </a:t>
            </a:r>
            <a:r>
              <a:rPr lang="en-US" altLang="ko-KR" sz="3200" b="1" spc="-150" dirty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- Respiratory Variables</a:t>
            </a:r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286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Right </a:t>
            </a:r>
            <a:r>
              <a:rPr lang="en-US" altLang="ko-KR" sz="2000" b="1" spc="-70" dirty="0">
                <a:latin typeface="Arial" pitchFamily="34" charset="0"/>
                <a:cs typeface="Arial" pitchFamily="34" charset="0"/>
              </a:rPr>
              <a:t>side </a:t>
            </a: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diaphragm thickening fraction by Ultrasound with M-mode</a:t>
            </a:r>
            <a:endParaRPr lang="en-US" altLang="ko-KR" sz="1600" b="1" spc="-70" dirty="0" smtClean="0">
              <a:latin typeface="Arial" pitchFamily="34" charset="0"/>
              <a:cs typeface="Arial" pitchFamily="34" charset="0"/>
            </a:endParaRP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Treatment: +16.6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%, Control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: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-13.6 %, P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=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0.006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No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correlation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between MIP change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and the change in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diaphragm thickening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fraction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endParaRPr lang="en-US" altLang="ko-KR" sz="1600" b="1" spc="-7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67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Results </a:t>
            </a:r>
            <a:r>
              <a:rPr lang="en-US" altLang="ko-KR" sz="3200" b="1" spc="-150" dirty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- Survival at 30 Days</a:t>
            </a:r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286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No </a:t>
            </a:r>
            <a:r>
              <a:rPr lang="en-US" altLang="ko-KR" sz="2000" b="1" spc="-70" dirty="0">
                <a:latin typeface="Arial" pitchFamily="34" charset="0"/>
                <a:cs typeface="Arial" pitchFamily="34" charset="0"/>
              </a:rPr>
              <a:t>difference </a:t>
            </a: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between groups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Treatment: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93% </a:t>
            </a:r>
            <a:endParaRPr lang="en-US" altLang="ko-KR" sz="1600" b="1" spc="-70" dirty="0">
              <a:latin typeface="Arial" pitchFamily="34" charset="0"/>
              <a:cs typeface="Arial" pitchFamily="34" charset="0"/>
            </a:endParaRP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Control: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85%</a:t>
            </a:r>
            <a:endParaRPr lang="en-US" altLang="ko-KR" sz="1600" b="1" spc="-70" dirty="0">
              <a:latin typeface="Arial" pitchFamily="34" charset="0"/>
              <a:cs typeface="Arial" pitchFamily="34" charset="0"/>
            </a:endParaRP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Difference [95% confidence interval (CI)]: 8%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[-4%, 20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%], P = 0.216</a:t>
            </a:r>
            <a:endParaRPr lang="en-US" altLang="ko-KR" sz="1600" b="1" spc="-7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72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Results </a:t>
            </a:r>
            <a:r>
              <a:rPr lang="en-US" altLang="ko-KR" sz="3200" b="1" spc="-150" dirty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- Safety and </a:t>
            </a:r>
            <a:r>
              <a:rPr lang="en-US" altLang="ko-KR" sz="3200" b="1" spc="-150" dirty="0" smtClean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Tolerability &amp; </a:t>
            </a:r>
            <a:r>
              <a:rPr lang="en-US" altLang="ko-KR" sz="3200" b="1" spc="-150" dirty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Exploratory Outcome</a:t>
            </a:r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286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150" dirty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Survival at 30 </a:t>
            </a:r>
            <a:r>
              <a:rPr lang="en-US" altLang="ko-KR" sz="2000" b="1" spc="-150" dirty="0" smtClean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Days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No difference between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groups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Treatment: 93% 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Control: 85%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Difference [95% confidence interval (CI)]: 8% [-4%, 20%], P = 0.216</a:t>
            </a: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150" dirty="0" smtClean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Safety </a:t>
            </a:r>
            <a:r>
              <a:rPr lang="en-US" altLang="ko-KR" sz="2000" b="1" spc="-150" dirty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and Tolerability</a:t>
            </a:r>
            <a:endParaRPr lang="en-US" altLang="ko-KR" sz="2000" b="1" spc="-70" dirty="0" smtClean="0">
              <a:latin typeface="Arial" pitchFamily="34" charset="0"/>
              <a:cs typeface="Arial" pitchFamily="34" charset="0"/>
            </a:endParaRP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No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difference between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groups in AEs</a:t>
            </a: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Exploratory Outcome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By Day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30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Treatment: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43% </a:t>
            </a:r>
            <a:endParaRPr lang="en-US" altLang="ko-KR" sz="1600" b="1" spc="-70" dirty="0">
              <a:latin typeface="Arial" pitchFamily="34" charset="0"/>
              <a:cs typeface="Arial" pitchFamily="34" charset="0"/>
            </a:endParaRP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Control: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37%</a:t>
            </a:r>
            <a:endParaRPr lang="en-US" altLang="ko-KR" sz="1600" b="1" spc="-70" dirty="0">
              <a:latin typeface="Arial" pitchFamily="34" charset="0"/>
              <a:cs typeface="Arial" pitchFamily="34" charset="0"/>
            </a:endParaRP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Difference [95% confidence interval (CI)]: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6% [-14%, 27%],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P =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0.599</a:t>
            </a:r>
            <a:endParaRPr lang="en-US" altLang="ko-KR" sz="1600" b="1" spc="-70" dirty="0">
              <a:latin typeface="Arial" pitchFamily="34" charset="0"/>
              <a:cs typeface="Arial" pitchFamily="34" charset="0"/>
            </a:endParaRP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endParaRPr lang="en-US" altLang="ko-KR" sz="2000" b="1" spc="-7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29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Arial" pitchFamily="34" charset="0"/>
                <a:cs typeface="Arial" pitchFamily="34" charset="0"/>
              </a:rPr>
              <a:t>Discussion</a:t>
            </a:r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286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TTDN 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No increase in the proportion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of successful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weaning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Associated with increase in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MIP</a:t>
            </a:r>
          </a:p>
          <a:p>
            <a:pPr marL="1200150" lvl="2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400" b="1" spc="-70" dirty="0" smtClean="0">
                <a:latin typeface="Arial" pitchFamily="34" charset="0"/>
                <a:cs typeface="Arial" pitchFamily="34" charset="0"/>
              </a:rPr>
              <a:t>Possibly due to Increased diaphragm contractile strength </a:t>
            </a:r>
          </a:p>
          <a:p>
            <a:pPr marL="1200150" lvl="2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400" b="1" spc="-70" dirty="0" smtClean="0">
                <a:latin typeface="Arial" pitchFamily="34" charset="0"/>
                <a:cs typeface="Arial" pitchFamily="34" charset="0"/>
              </a:rPr>
              <a:t>TTDN could interfere with diaphragm function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Feasible, Well-tolerated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endParaRPr lang="en-US" altLang="ko-KR" sz="1600" b="1" spc="-70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No difference in the proportion of weaned patients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Maybe, higher “stimulation dose” can lead to different result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Weaning failure is multifactorial</a:t>
            </a:r>
            <a:endParaRPr lang="en-US" altLang="ko-KR" sz="1600" b="1" spc="-7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82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Arial" pitchFamily="34" charset="0"/>
                <a:cs typeface="Arial" pitchFamily="34" charset="0"/>
              </a:rPr>
              <a:t>Introduction - Background</a:t>
            </a:r>
            <a:endParaRPr lang="en-US" altLang="ko-KR" sz="3200" b="1" spc="-1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286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Critical Illness-Associated Diaphragm Weakness 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Beyond MV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can affect the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diaphragm in ICU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Preventing or reversing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diaphragm dysfunction </a:t>
            </a:r>
          </a:p>
          <a:p>
            <a:pPr lvl="1" algn="just">
              <a:lnSpc>
                <a:spcPct val="130000"/>
              </a:lnSpc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      → Possibly, reduced duration of MV &amp; lower mortality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But,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No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established strategy for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diaphragm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dysfunction</a:t>
            </a:r>
          </a:p>
          <a:p>
            <a:pPr marL="1200150" lvl="2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400" b="1" spc="-70" dirty="0" smtClean="0">
                <a:latin typeface="Arial" pitchFamily="34" charset="0"/>
                <a:cs typeface="Arial" pitchFamily="34" charset="0"/>
              </a:rPr>
              <a:t>Animal studies</a:t>
            </a:r>
          </a:p>
          <a:p>
            <a:pPr marL="1657350" lvl="3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200" b="1" spc="-70" dirty="0" smtClean="0">
                <a:latin typeface="Arial" pitchFamily="34" charset="0"/>
                <a:cs typeface="Arial" pitchFamily="34" charset="0"/>
              </a:rPr>
              <a:t>Superimposing diaphragm pacing during MV could mitigate VIDD</a:t>
            </a:r>
          </a:p>
          <a:p>
            <a:pPr marL="1200150" lvl="2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400" b="1" spc="-70" dirty="0" smtClean="0">
                <a:latin typeface="Arial" pitchFamily="34" charset="0"/>
                <a:cs typeface="Arial" pitchFamily="34" charset="0"/>
              </a:rPr>
              <a:t> Human studies</a:t>
            </a:r>
          </a:p>
          <a:p>
            <a:pPr marL="1657350" lvl="3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200" b="1" spc="-70" dirty="0" smtClean="0">
                <a:latin typeface="Arial" pitchFamily="34" charset="0"/>
                <a:cs typeface="Arial" pitchFamily="34" charset="0"/>
              </a:rPr>
              <a:t>Effectiveness on diaphragm atrophy</a:t>
            </a:r>
            <a:endParaRPr lang="en-US" altLang="ko-KR" sz="1200" b="1" spc="-7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58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Arial" pitchFamily="34" charset="0"/>
                <a:cs typeface="Arial" pitchFamily="34" charset="0"/>
              </a:rPr>
              <a:t>Discussion</a:t>
            </a:r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286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Limitation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Inclusion of patients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who were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unlikely to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benefit from diaphragm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pacing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Absence of reliable prior information about sample size &amp; optimal statistical power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Only 79% of the treatment group received &gt;50% of stimulation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Inter-individual variability regarding diaphragm activation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Introduction of standardized weaning protocol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heterogeneity between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centers(possible, inclusion bias)</a:t>
            </a:r>
            <a:endParaRPr lang="en-US" altLang="ko-KR" sz="1600" b="1" spc="-70" dirty="0">
              <a:latin typeface="Arial" pitchFamily="34" charset="0"/>
              <a:cs typeface="Arial" pitchFamily="34" charset="0"/>
            </a:endParaRP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endParaRPr lang="en-US" altLang="ko-KR" sz="1600" b="1" spc="-7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1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Arial" pitchFamily="34" charset="0"/>
                <a:ea typeface="Noto Sans CJK KR Bold" pitchFamily="34" charset="-127"/>
                <a:cs typeface="Arial" pitchFamily="34" charset="0"/>
              </a:rPr>
              <a:t>Conclusion</a:t>
            </a:r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286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>
                <a:latin typeface="Arial" pitchFamily="34" charset="0"/>
                <a:cs typeface="Arial" pitchFamily="34" charset="0"/>
              </a:rPr>
              <a:t>In this difficult-to-wean patient </a:t>
            </a: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population</a:t>
            </a: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TTDN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No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increase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in the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proportion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of successful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weaning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from MV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However, associated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with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increased MIPs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,</a:t>
            </a:r>
          </a:p>
          <a:p>
            <a:pPr marL="1200150" lvl="2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400" b="1" spc="-70" dirty="0" smtClean="0">
                <a:latin typeface="Arial" pitchFamily="34" charset="0"/>
                <a:cs typeface="Arial" pitchFamily="34" charset="0"/>
              </a:rPr>
              <a:t>Most </a:t>
            </a:r>
            <a:r>
              <a:rPr lang="en-US" altLang="ko-KR" sz="1400" b="1" spc="-70" dirty="0">
                <a:latin typeface="Arial" pitchFamily="34" charset="0"/>
                <a:cs typeface="Arial" pitchFamily="34" charset="0"/>
              </a:rPr>
              <a:t>likely in line with improved </a:t>
            </a:r>
            <a:r>
              <a:rPr lang="en-US" altLang="ko-KR" sz="1400" b="1" spc="-70" dirty="0" smtClean="0">
                <a:latin typeface="Arial" pitchFamily="34" charset="0"/>
                <a:cs typeface="Arial" pitchFamily="34" charset="0"/>
              </a:rPr>
              <a:t>diaphragm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function</a:t>
            </a:r>
            <a:endParaRPr lang="en-US" altLang="ko-KR" sz="1600" b="1" spc="-70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endParaRPr lang="en-US" altLang="ko-KR" sz="2000" b="1" spc="-7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01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59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Arial" pitchFamily="34" charset="0"/>
                <a:cs typeface="Arial" pitchFamily="34" charset="0"/>
              </a:rPr>
              <a:t>Introduction - Objectives</a:t>
            </a:r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286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To </a:t>
            </a:r>
            <a:r>
              <a:rPr lang="en-US" altLang="ko-KR" sz="2000" b="1" spc="-70" dirty="0">
                <a:latin typeface="Arial" pitchFamily="34" charset="0"/>
                <a:cs typeface="Arial" pitchFamily="34" charset="0"/>
              </a:rPr>
              <a:t>evaluate the effects of </a:t>
            </a: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Temporary Trans-venous Diaphragm Neuro-stimulation(TTDN) 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On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weaning outcome and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maximal inspiratory pressure(MIP)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In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difficult-to-wean patients</a:t>
            </a:r>
          </a:p>
        </p:txBody>
      </p:sp>
    </p:spTree>
    <p:extLst>
      <p:ext uri="{BB962C8B-B14F-4D97-AF65-F5344CB8AC3E}">
        <p14:creationId xmlns:p14="http://schemas.microsoft.com/office/powerpoint/2010/main" val="22474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Arial" pitchFamily="34" charset="0"/>
                <a:cs typeface="Arial" pitchFamily="34" charset="0"/>
              </a:rPr>
              <a:t>Methods- </a:t>
            </a:r>
            <a:r>
              <a:rPr lang="en-US" altLang="ko-KR" sz="3200" b="1" spc="-150" dirty="0">
                <a:latin typeface="Arial" pitchFamily="34" charset="0"/>
                <a:cs typeface="Arial" pitchFamily="34" charset="0"/>
              </a:rPr>
              <a:t>Study Design and </a:t>
            </a:r>
            <a:r>
              <a:rPr lang="en-US" altLang="ko-KR" sz="3200" b="1" spc="-150" dirty="0" smtClean="0">
                <a:latin typeface="Arial" pitchFamily="34" charset="0"/>
                <a:cs typeface="Arial" pitchFamily="34" charset="0"/>
              </a:rPr>
              <a:t>Setting</a:t>
            </a:r>
            <a:endParaRPr lang="en-US" altLang="ko-KR" sz="3200" b="1" spc="-7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286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Multicenter(20 ICUs), </a:t>
            </a:r>
            <a:r>
              <a:rPr lang="en-US" altLang="ko-KR" sz="2000" b="1" spc="-70" dirty="0">
                <a:latin typeface="Arial" pitchFamily="34" charset="0"/>
                <a:cs typeface="Arial" pitchFamily="34" charset="0"/>
              </a:rPr>
              <a:t>randomized, </a:t>
            </a: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controlled study</a:t>
            </a: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2017.09 ~ 2020.01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endParaRPr lang="en-US" altLang="ko-KR" sz="1600" b="1" spc="-70" dirty="0" smtClean="0">
              <a:latin typeface="Arial" pitchFamily="34" charset="0"/>
              <a:cs typeface="Arial" pitchFamily="34" charset="0"/>
            </a:endParaRPr>
          </a:p>
          <a:p>
            <a:pPr lvl="1" algn="just">
              <a:lnSpc>
                <a:spcPct val="130000"/>
              </a:lnSpc>
            </a:pPr>
            <a:endParaRPr lang="en-US" altLang="ko-KR" sz="1600" b="1" spc="-7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68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Arial" pitchFamily="34" charset="0"/>
                <a:cs typeface="Arial" pitchFamily="34" charset="0"/>
              </a:rPr>
              <a:t>Methods - </a:t>
            </a:r>
            <a:r>
              <a:rPr lang="en-US" altLang="ko-KR" sz="3200" b="1" spc="-70" dirty="0" smtClean="0">
                <a:latin typeface="Arial" pitchFamily="34" charset="0"/>
                <a:cs typeface="Arial" pitchFamily="34" charset="0"/>
              </a:rPr>
              <a:t>Participants</a:t>
            </a:r>
            <a:endParaRPr lang="en-US" altLang="ko-KR" sz="3200" b="1" spc="-7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286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Adults(&gt;18 </a:t>
            </a:r>
            <a:r>
              <a:rPr lang="en-US" altLang="ko-KR" sz="2000" b="1" spc="-70" dirty="0" err="1">
                <a:latin typeface="Arial" pitchFamily="34" charset="0"/>
                <a:cs typeface="Arial" pitchFamily="34" charset="0"/>
              </a:rPr>
              <a:t>yr</a:t>
            </a:r>
            <a:r>
              <a:rPr lang="en-US" altLang="ko-KR" sz="2000" b="1" spc="-70" dirty="0">
                <a:latin typeface="Arial" pitchFamily="34" charset="0"/>
                <a:cs typeface="Arial" pitchFamily="34" charset="0"/>
              </a:rPr>
              <a:t> of </a:t>
            </a: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age)</a:t>
            </a: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MV(&gt;96hrs)</a:t>
            </a: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Failure in </a:t>
            </a:r>
            <a:r>
              <a:rPr lang="en-US" altLang="ko-KR" sz="2000" b="1" spc="-70" dirty="0">
                <a:latin typeface="Arial" pitchFamily="34" charset="0"/>
                <a:cs typeface="Arial" pitchFamily="34" charset="0"/>
              </a:rPr>
              <a:t>ventilator liberation(SBT, </a:t>
            </a:r>
            <a:r>
              <a:rPr lang="en-US" altLang="ko-KR" sz="2000" b="1" spc="-70" dirty="0" err="1">
                <a:latin typeface="Arial" pitchFamily="34" charset="0"/>
                <a:cs typeface="Arial" pitchFamily="34" charset="0"/>
              </a:rPr>
              <a:t>Extubation</a:t>
            </a:r>
            <a:r>
              <a:rPr lang="en-US" altLang="ko-KR" sz="2000" b="1" spc="-70" dirty="0">
                <a:latin typeface="Arial" pitchFamily="34" charset="0"/>
                <a:cs typeface="Arial" pitchFamily="34" charset="0"/>
              </a:rPr>
              <a:t> &amp; Re-intubation)  </a:t>
            </a: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at least twice</a:t>
            </a: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Exclusion criteria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ECMO, Hypervolemia, Overt congestive heart failure, Anatomical impossibility in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Lf. subclavian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vein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catheterization</a:t>
            </a: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Congenital heart disease, neuromuscular blockade treatment, pleural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effusions, BMI of &gt;40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kg/m2, </a:t>
            </a:r>
            <a:endParaRPr lang="en-US" altLang="ko-KR" sz="1600" b="1" spc="-70" dirty="0" smtClean="0">
              <a:latin typeface="Arial" pitchFamily="34" charset="0"/>
              <a:cs typeface="Arial" pitchFamily="34" charset="0"/>
            </a:endParaRP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Known/suspected 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phrenic nerve paralysis, presence of any electrical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device</a:t>
            </a:r>
            <a:r>
              <a:rPr lang="en-US" altLang="ko-KR" sz="1600" b="1" spc="-70" dirty="0">
                <a:latin typeface="Arial" pitchFamily="34" charset="0"/>
                <a:cs typeface="Arial" pitchFamily="34" charset="0"/>
              </a:rPr>
              <a:t>, sepsis, terminal illness, </a:t>
            </a:r>
            <a:r>
              <a:rPr lang="en-US" altLang="ko-KR" sz="1600" b="1" spc="-70" dirty="0" smtClean="0">
                <a:latin typeface="Arial" pitchFamily="34" charset="0"/>
                <a:cs typeface="Arial" pitchFamily="34" charset="0"/>
              </a:rPr>
              <a:t>pregnancy, and etc.</a:t>
            </a:r>
            <a:endParaRPr lang="en-US" altLang="ko-KR" sz="1600" b="1" spc="-70" dirty="0">
              <a:latin typeface="Arial" pitchFamily="34" charset="0"/>
              <a:cs typeface="Arial" pitchFamily="34" charset="0"/>
            </a:endParaRPr>
          </a:p>
          <a:p>
            <a:pPr marL="742950" lvl="1" indent="-285750" algn="just">
              <a:lnSpc>
                <a:spcPct val="130000"/>
              </a:lnSpc>
              <a:buFont typeface="Wingdings" pitchFamily="2" charset="2"/>
              <a:buChar char="l"/>
            </a:pPr>
            <a:endParaRPr lang="en-US" altLang="ko-KR" sz="1600" b="1" spc="-7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67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Arial" pitchFamily="34" charset="0"/>
                <a:cs typeface="Arial" pitchFamily="34" charset="0"/>
              </a:rPr>
              <a:t>Methods - </a:t>
            </a:r>
            <a:r>
              <a:rPr lang="en-US" altLang="ko-KR" sz="3200" b="1" spc="-150" dirty="0">
                <a:latin typeface="Arial" pitchFamily="34" charset="0"/>
                <a:cs typeface="Arial" pitchFamily="34" charset="0"/>
              </a:rPr>
              <a:t>Randomization and Masking</a:t>
            </a:r>
          </a:p>
          <a:p>
            <a:pPr algn="l"/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286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150" dirty="0" smtClean="0">
                <a:latin typeface="Arial" pitchFamily="34" charset="0"/>
                <a:cs typeface="Arial" pitchFamily="34" charset="0"/>
              </a:rPr>
              <a:t>Open label, not blinded to </a:t>
            </a:r>
          </a:p>
          <a:p>
            <a:pPr marL="1200150" lvl="2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400" b="1" spc="-70" dirty="0" smtClean="0">
                <a:latin typeface="Arial" pitchFamily="34" charset="0"/>
                <a:cs typeface="Arial" pitchFamily="34" charset="0"/>
              </a:rPr>
              <a:t>Treatment </a:t>
            </a:r>
            <a:r>
              <a:rPr lang="en-US" altLang="ko-KR" sz="1400" b="1" spc="-70" dirty="0">
                <a:latin typeface="Arial" pitchFamily="34" charset="0"/>
                <a:cs typeface="Arial" pitchFamily="34" charset="0"/>
              </a:rPr>
              <a:t>arm </a:t>
            </a:r>
            <a:endParaRPr lang="en-US" altLang="ko-KR" sz="1400" b="1" spc="-70" dirty="0" smtClean="0">
              <a:latin typeface="Arial" pitchFamily="34" charset="0"/>
              <a:cs typeface="Arial" pitchFamily="34" charset="0"/>
            </a:endParaRPr>
          </a:p>
          <a:p>
            <a:pPr marL="1200150" lvl="2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400" b="1" spc="-70" dirty="0" smtClean="0">
                <a:latin typeface="Arial" pitchFamily="34" charset="0"/>
                <a:cs typeface="Arial" pitchFamily="34" charset="0"/>
              </a:rPr>
              <a:t>Primary / secondary outcomes</a:t>
            </a: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Random Assignment with 1:1 ratio</a:t>
            </a:r>
            <a:endParaRPr lang="en-US" altLang="ko-KR" sz="2000" b="1" spc="-7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Arial" pitchFamily="34" charset="0"/>
                <a:cs typeface="Arial" pitchFamily="34" charset="0"/>
              </a:rPr>
              <a:t>Methods - Procedures</a:t>
            </a:r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286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Control </a:t>
            </a:r>
            <a:r>
              <a:rPr lang="en-US" altLang="ko-KR" sz="2000" b="1" spc="-70" dirty="0">
                <a:latin typeface="Arial" pitchFamily="34" charset="0"/>
                <a:cs typeface="Arial" pitchFamily="34" charset="0"/>
              </a:rPr>
              <a:t>and intervention </a:t>
            </a: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groups – </a:t>
            </a:r>
            <a:r>
              <a:rPr lang="en-US" altLang="ko-KR" sz="2000" b="1" spc="-70" dirty="0">
                <a:latin typeface="Arial" pitchFamily="34" charset="0"/>
                <a:cs typeface="Arial" pitchFamily="34" charset="0"/>
              </a:rPr>
              <a:t>both with standardized weaning </a:t>
            </a: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protocol</a:t>
            </a:r>
          </a:p>
          <a:p>
            <a:pPr marL="1200150" lvl="2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400" b="1" spc="-70" dirty="0" smtClean="0">
                <a:latin typeface="Arial" pitchFamily="34" charset="0"/>
                <a:cs typeface="Arial" pitchFamily="34" charset="0"/>
              </a:rPr>
              <a:t>Daily weaning-readiness screening &amp; Spontaneous Breathing Test(SBT)</a:t>
            </a:r>
          </a:p>
          <a:p>
            <a:pPr marL="1200150" lvl="2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400" b="1" spc="-70" dirty="0">
                <a:latin typeface="Arial" pitchFamily="34" charset="0"/>
                <a:cs typeface="Arial" pitchFamily="34" charset="0"/>
              </a:rPr>
              <a:t>Patients who passed the </a:t>
            </a:r>
            <a:r>
              <a:rPr lang="en-US" altLang="ko-KR" sz="1400" b="1" spc="-70" dirty="0" smtClean="0">
                <a:latin typeface="Arial" pitchFamily="34" charset="0"/>
                <a:cs typeface="Arial" pitchFamily="34" charset="0"/>
              </a:rPr>
              <a:t>SBT → </a:t>
            </a:r>
            <a:r>
              <a:rPr lang="en-US" altLang="ko-KR" sz="1400" b="1" spc="-70" dirty="0" err="1" smtClean="0">
                <a:latin typeface="Arial" pitchFamily="34" charset="0"/>
                <a:cs typeface="Arial" pitchFamily="34" charset="0"/>
              </a:rPr>
              <a:t>Extubation</a:t>
            </a:r>
            <a:endParaRPr lang="en-US" altLang="ko-KR" sz="1400" b="1" spc="-70" dirty="0" smtClean="0">
              <a:latin typeface="Arial" pitchFamily="34" charset="0"/>
              <a:cs typeface="Arial" pitchFamily="34" charset="0"/>
            </a:endParaRPr>
          </a:p>
          <a:p>
            <a:pPr lvl="1" algn="just">
              <a:lnSpc>
                <a:spcPct val="130000"/>
              </a:lnSpc>
            </a:pPr>
            <a:endParaRPr lang="en-US" altLang="ko-KR" sz="1600" b="1" spc="-7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Intervention </a:t>
            </a:r>
            <a:r>
              <a:rPr lang="en-US" altLang="ko-KR" sz="2000" b="1" spc="-70" dirty="0">
                <a:latin typeface="Arial" pitchFamily="34" charset="0"/>
                <a:cs typeface="Arial" pitchFamily="34" charset="0"/>
              </a:rPr>
              <a:t>(treatment) </a:t>
            </a:r>
            <a:r>
              <a:rPr lang="en-US" altLang="ko-KR" sz="2000" b="1" spc="-70" dirty="0" smtClean="0">
                <a:latin typeface="Arial" pitchFamily="34" charset="0"/>
                <a:cs typeface="Arial" pitchFamily="34" charset="0"/>
              </a:rPr>
              <a:t>group</a:t>
            </a:r>
          </a:p>
          <a:p>
            <a:pPr marL="1200150" lvl="2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400" b="1" spc="-70" dirty="0">
                <a:latin typeface="Arial" pitchFamily="34" charset="0"/>
                <a:cs typeface="Arial" pitchFamily="34" charset="0"/>
              </a:rPr>
              <a:t>Temporary Trans-venous Diaphragm Neuro-stimulation(TTDN</a:t>
            </a:r>
            <a:r>
              <a:rPr lang="en-US" altLang="ko-KR" sz="1400" b="1" spc="-7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1657350" lvl="3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200" b="1" spc="-70" dirty="0" smtClean="0">
                <a:latin typeface="Arial" pitchFamily="34" charset="0"/>
                <a:cs typeface="Arial" pitchFamily="34" charset="0"/>
              </a:rPr>
              <a:t>Mapping before each session</a:t>
            </a:r>
          </a:p>
          <a:p>
            <a:pPr marL="1657350" lvl="3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200" b="1" spc="-70" dirty="0">
                <a:latin typeface="Arial" pitchFamily="34" charset="0"/>
                <a:cs typeface="Arial" pitchFamily="34" charset="0"/>
              </a:rPr>
              <a:t>Maximum tolerable intensity </a:t>
            </a:r>
            <a:endParaRPr lang="en-US" altLang="ko-KR" sz="1200" b="1" spc="-70" dirty="0" smtClean="0">
              <a:latin typeface="Arial" pitchFamily="34" charset="0"/>
              <a:cs typeface="Arial" pitchFamily="34" charset="0"/>
            </a:endParaRPr>
          </a:p>
          <a:p>
            <a:pPr marL="2114550" lvl="4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200" b="1" spc="-70" dirty="0" smtClean="0">
                <a:latin typeface="Arial" pitchFamily="34" charset="0"/>
                <a:cs typeface="Arial" pitchFamily="34" charset="0"/>
              </a:rPr>
              <a:t>But </a:t>
            </a:r>
            <a:r>
              <a:rPr lang="en-US" altLang="ko-KR" sz="1200" b="1" spc="-70" dirty="0">
                <a:latin typeface="Arial" pitchFamily="34" charset="0"/>
                <a:cs typeface="Arial" pitchFamily="34" charset="0"/>
              </a:rPr>
              <a:t>at the low end of the possible </a:t>
            </a:r>
            <a:r>
              <a:rPr lang="en-US" altLang="ko-KR" sz="1200" b="1" spc="-70" dirty="0" smtClean="0">
                <a:latin typeface="Arial" pitchFamily="34" charset="0"/>
                <a:cs typeface="Arial" pitchFamily="34" charset="0"/>
              </a:rPr>
              <a:t>spectrum for </a:t>
            </a:r>
            <a:r>
              <a:rPr lang="en-US" altLang="ko-KR" sz="1200" b="1" spc="-70" dirty="0">
                <a:latin typeface="Arial" pitchFamily="34" charset="0"/>
                <a:cs typeface="Arial" pitchFamily="34" charset="0"/>
              </a:rPr>
              <a:t>the </a:t>
            </a:r>
            <a:r>
              <a:rPr lang="en-US" altLang="ko-KR" sz="1200" b="1" spc="-70" dirty="0" smtClean="0">
                <a:latin typeface="Arial" pitchFamily="34" charset="0"/>
                <a:cs typeface="Arial" pitchFamily="34" charset="0"/>
              </a:rPr>
              <a:t>sake of safety</a:t>
            </a:r>
          </a:p>
          <a:p>
            <a:pPr marL="1657350" lvl="3" indent="-285750" algn="just">
              <a:lnSpc>
                <a:spcPct val="130000"/>
              </a:lnSpc>
              <a:buFont typeface="Wingdings" pitchFamily="2" charset="2"/>
              <a:buChar char="l"/>
            </a:pPr>
            <a:r>
              <a:rPr lang="en-US" altLang="ko-KR" sz="1200" b="1" spc="-70" dirty="0" smtClean="0">
                <a:latin typeface="Arial" pitchFamily="34" charset="0"/>
                <a:cs typeface="Arial" pitchFamily="34" charset="0"/>
              </a:rPr>
              <a:t>4 or 6 sets of 10 stimulations per session, 2 ~ 3 sessions per day (total 120 stimulations), up to 30 days</a:t>
            </a:r>
            <a:endParaRPr lang="en-US" altLang="ko-KR" sz="1200" b="1" spc="-70" dirty="0">
              <a:latin typeface="Arial" pitchFamily="34" charset="0"/>
              <a:cs typeface="Arial" pitchFamily="34" charset="0"/>
            </a:endParaRPr>
          </a:p>
          <a:p>
            <a:pPr marL="1200150" lvl="2" indent="-285750" algn="just">
              <a:lnSpc>
                <a:spcPct val="130000"/>
              </a:lnSpc>
              <a:buFont typeface="Wingdings" pitchFamily="2" charset="2"/>
              <a:buChar char="l"/>
            </a:pPr>
            <a:endParaRPr lang="en-US" altLang="ko-KR" sz="1400" b="1" spc="-7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39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310511" y="292371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ko-KR" altLang="en-US" sz="3200" b="1" spc="-150" dirty="0">
              <a:latin typeface="Arial" pitchFamily="34" charset="0"/>
              <a:ea typeface="Noto Sans CJK KR Bold" pitchFamily="34" charset="-127"/>
              <a:cs typeface="Arial" pitchFamily="34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310512" y="1143000"/>
            <a:ext cx="10682385" cy="5286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9275" indent="-285750" algn="just">
              <a:lnSpc>
                <a:spcPct val="130000"/>
              </a:lnSpc>
              <a:buFont typeface="Arial" pitchFamily="34" charset="0"/>
              <a:buChar char="•"/>
            </a:pPr>
            <a:endParaRPr lang="en-US" altLang="ko-KR" sz="500" spc="-7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itchFamily="2" charset="2"/>
              <a:buChar char="l"/>
            </a:pPr>
            <a:endParaRPr lang="en-US" altLang="ko-KR" sz="2000" b="1" spc="-7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4274" y="292370"/>
            <a:ext cx="7860588" cy="5870759"/>
          </a:xfrm>
          <a:prstGeom prst="rect">
            <a:avLst/>
          </a:prstGeom>
        </p:spPr>
      </p:pic>
      <p:sp>
        <p:nvSpPr>
          <p:cNvPr id="10" name="타원 9"/>
          <p:cNvSpPr/>
          <p:nvPr/>
        </p:nvSpPr>
        <p:spPr>
          <a:xfrm>
            <a:off x="4951379" y="3869100"/>
            <a:ext cx="252919" cy="26793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5230238" y="3518161"/>
            <a:ext cx="252919" cy="26793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직선 연결선 12"/>
          <p:cNvCxnSpPr/>
          <p:nvPr/>
        </p:nvCxnSpPr>
        <p:spPr>
          <a:xfrm flipV="1">
            <a:off x="2952750" y="3652838"/>
            <a:ext cx="804863" cy="476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 flipV="1">
            <a:off x="2952749" y="3814762"/>
            <a:ext cx="352426" cy="476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 flipV="1">
            <a:off x="6048375" y="3095626"/>
            <a:ext cx="804863" cy="476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 flipV="1">
            <a:off x="6048374" y="3257550"/>
            <a:ext cx="352426" cy="476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987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5483</TotalTime>
  <Words>2321</Words>
  <Application>Microsoft Office PowerPoint</Application>
  <PresentationFormat>와이드스크린</PresentationFormat>
  <Paragraphs>321</Paragraphs>
  <Slides>32</Slides>
  <Notes>32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32</vt:i4>
      </vt:variant>
    </vt:vector>
  </HeadingPairs>
  <TitlesOfParts>
    <vt:vector size="38" baseType="lpstr">
      <vt:lpstr>HY헤드라인M</vt:lpstr>
      <vt:lpstr>Noto Sans CJK KR Bold</vt:lpstr>
      <vt:lpstr>맑은 고딕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이소영</dc:creator>
  <cp:lastModifiedBy>SV603O4WDS047</cp:lastModifiedBy>
  <cp:revision>387</cp:revision>
  <dcterms:created xsi:type="dcterms:W3CDTF">2018-06-01T02:36:15Z</dcterms:created>
  <dcterms:modified xsi:type="dcterms:W3CDTF">2022-06-06T20:20:39Z</dcterms:modified>
</cp:coreProperties>
</file>