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pn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6" r:id="rId2"/>
    <p:sldId id="257" r:id="rId3"/>
    <p:sldId id="264" r:id="rId4"/>
    <p:sldId id="267" r:id="rId5"/>
    <p:sldId id="288" r:id="rId6"/>
    <p:sldId id="274" r:id="rId7"/>
    <p:sldId id="273" r:id="rId8"/>
    <p:sldId id="270" r:id="rId9"/>
    <p:sldId id="278" r:id="rId10"/>
    <p:sldId id="286" r:id="rId11"/>
    <p:sldId id="259" r:id="rId12"/>
    <p:sldId id="261" r:id="rId13"/>
    <p:sldId id="276" r:id="rId14"/>
    <p:sldId id="275" r:id="rId15"/>
    <p:sldId id="280" r:id="rId16"/>
    <p:sldId id="262" r:id="rId17"/>
    <p:sldId id="263" r:id="rId18"/>
    <p:sldId id="268" r:id="rId19"/>
    <p:sldId id="269" r:id="rId20"/>
    <p:sldId id="284" r:id="rId21"/>
    <p:sldId id="271" r:id="rId22"/>
    <p:sldId id="287" r:id="rId23"/>
    <p:sldId id="272" r:id="rId24"/>
    <p:sldId id="290" r:id="rId25"/>
    <p:sldId id="265" r:id="rId26"/>
    <p:sldId id="289" r:id="rId27"/>
    <p:sldId id="285" r:id="rId28"/>
    <p:sldId id="291" r:id="rId29"/>
    <p:sldId id="281" r:id="rId30"/>
    <p:sldId id="292" r:id="rId31"/>
    <p:sldId id="283" r:id="rId32"/>
    <p:sldId id="295" r:id="rId33"/>
    <p:sldId id="294" r:id="rId34"/>
    <p:sldId id="293" r:id="rId35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55A11"/>
    <a:srgbClr val="F8CB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3879" autoAdjust="0"/>
  </p:normalViewPr>
  <p:slideViewPr>
    <p:cSldViewPr snapToGrid="0">
      <p:cViewPr>
        <p:scale>
          <a:sx n="69" d="100"/>
          <a:sy n="69" d="100"/>
        </p:scale>
        <p:origin x="1234" y="12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0E939E-761D-48BF-93CA-C5FF10BB84BA}" type="datetimeFigureOut">
              <a:rPr lang="ko-KR" altLang="en-US" smtClean="0"/>
              <a:t>2023-07-20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089CD4-F634-4FAA-9D89-AAD51B1882C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78052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오늘 발표드릴 내용은 </a:t>
            </a:r>
            <a:r>
              <a:rPr lang="en-US" altLang="ko-KR" dirty="0"/>
              <a:t>ERS/ATS</a:t>
            </a:r>
            <a:r>
              <a:rPr lang="ko-KR" altLang="en-US" dirty="0"/>
              <a:t>에서 </a:t>
            </a:r>
            <a:r>
              <a:rPr lang="en-US" altLang="ko-KR" dirty="0"/>
              <a:t>2005</a:t>
            </a:r>
            <a:r>
              <a:rPr lang="ko-KR" altLang="en-US" dirty="0"/>
              <a:t>년 이후로 </a:t>
            </a:r>
            <a:r>
              <a:rPr lang="en-US" altLang="ko-KR" dirty="0"/>
              <a:t>2021</a:t>
            </a:r>
            <a:r>
              <a:rPr lang="ko-KR" altLang="en-US" dirty="0"/>
              <a:t>에 새롭게 개정된 </a:t>
            </a:r>
            <a:r>
              <a:rPr lang="en-US" altLang="ko-KR" dirty="0"/>
              <a:t>PFT interpretation</a:t>
            </a:r>
            <a:r>
              <a:rPr lang="ko-KR" altLang="en-US" dirty="0"/>
              <a:t>입니다</a:t>
            </a:r>
            <a:r>
              <a:rPr lang="en-US" altLang="ko-KR" dirty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089CD4-F634-4FAA-9D89-AAD51B1882C9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026565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2016</a:t>
            </a:r>
            <a:r>
              <a:rPr lang="ko-KR" altLang="en-US" dirty="0"/>
              <a:t>년 기준과 비슷하나 </a:t>
            </a:r>
            <a:r>
              <a:rPr lang="en-US" altLang="ko-KR" dirty="0"/>
              <a:t>LLN</a:t>
            </a:r>
            <a:r>
              <a:rPr lang="ko-KR" altLang="en-US" dirty="0"/>
              <a:t>로 평가하는 것으로 바꾸면 다음과 같다</a:t>
            </a:r>
            <a:r>
              <a:rPr lang="en-US" altLang="ko-KR" dirty="0"/>
              <a:t>.</a:t>
            </a:r>
          </a:p>
          <a:p>
            <a:r>
              <a:rPr lang="en-US" altLang="ko-KR" dirty="0"/>
              <a:t>Ratio</a:t>
            </a:r>
            <a:r>
              <a:rPr lang="ko-KR" altLang="en-US" dirty="0"/>
              <a:t>가 </a:t>
            </a:r>
            <a:r>
              <a:rPr lang="en-US" altLang="ko-KR" dirty="0"/>
              <a:t>5%</a:t>
            </a:r>
            <a:r>
              <a:rPr lang="ko-KR" altLang="en-US" dirty="0"/>
              <a:t> </a:t>
            </a:r>
            <a:r>
              <a:rPr lang="ko-KR" altLang="en-US" dirty="0" err="1"/>
              <a:t>이상값이다</a:t>
            </a:r>
            <a:r>
              <a:rPr lang="ko-KR" altLang="en-US" dirty="0"/>
              <a:t> </a:t>
            </a:r>
            <a:r>
              <a:rPr lang="en-US" altLang="ko-KR" dirty="0"/>
              <a:t>-&gt;</a:t>
            </a:r>
            <a:r>
              <a:rPr lang="ko-KR" altLang="en-US" dirty="0"/>
              <a:t> </a:t>
            </a:r>
            <a:r>
              <a:rPr lang="en-US" altLang="ko-KR" dirty="0"/>
              <a:t>FVC</a:t>
            </a:r>
            <a:r>
              <a:rPr lang="ko-KR" altLang="en-US" dirty="0"/>
              <a:t>도 </a:t>
            </a:r>
            <a:r>
              <a:rPr lang="en-US" altLang="ko-KR" dirty="0"/>
              <a:t>5% </a:t>
            </a:r>
            <a:r>
              <a:rPr lang="ko-KR" altLang="en-US" dirty="0"/>
              <a:t>이상이다 하면 </a:t>
            </a:r>
            <a:r>
              <a:rPr lang="en-US" altLang="ko-KR" dirty="0"/>
              <a:t>normal.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Ratio</a:t>
            </a:r>
            <a:r>
              <a:rPr lang="ko-KR" altLang="en-US" dirty="0"/>
              <a:t>가 </a:t>
            </a:r>
            <a:r>
              <a:rPr lang="en-US" altLang="ko-KR" dirty="0"/>
              <a:t>5%</a:t>
            </a:r>
            <a:r>
              <a:rPr lang="ko-KR" altLang="en-US" dirty="0"/>
              <a:t> </a:t>
            </a:r>
            <a:r>
              <a:rPr lang="ko-KR" altLang="en-US" dirty="0" err="1"/>
              <a:t>이상값이다</a:t>
            </a:r>
            <a:r>
              <a:rPr lang="ko-KR" altLang="en-US" dirty="0"/>
              <a:t> </a:t>
            </a:r>
            <a:r>
              <a:rPr lang="en-US" altLang="ko-KR" dirty="0"/>
              <a:t>-&gt;</a:t>
            </a:r>
            <a:r>
              <a:rPr lang="ko-KR" altLang="en-US" dirty="0"/>
              <a:t> </a:t>
            </a:r>
            <a:r>
              <a:rPr lang="en-US" altLang="ko-KR" dirty="0"/>
              <a:t>FVC</a:t>
            </a:r>
            <a:r>
              <a:rPr lang="ko-KR" altLang="en-US" dirty="0"/>
              <a:t>는 </a:t>
            </a:r>
            <a:r>
              <a:rPr lang="en-US" altLang="ko-KR" dirty="0"/>
              <a:t>5% </a:t>
            </a:r>
            <a:r>
              <a:rPr lang="ko-KR" altLang="en-US" dirty="0"/>
              <a:t>이하다 하면 </a:t>
            </a:r>
            <a:r>
              <a:rPr lang="en-US" altLang="ko-KR" dirty="0"/>
              <a:t>possible restriction or non-specific pattern (gas trapping)</a:t>
            </a:r>
          </a:p>
          <a:p>
            <a:r>
              <a:rPr lang="en-US" altLang="ko-KR" dirty="0"/>
              <a:t>Ratio</a:t>
            </a:r>
            <a:r>
              <a:rPr lang="ko-KR" altLang="en-US" dirty="0"/>
              <a:t>가 </a:t>
            </a:r>
            <a:r>
              <a:rPr lang="en-US" altLang="ko-KR" dirty="0"/>
              <a:t>5%</a:t>
            </a:r>
            <a:r>
              <a:rPr lang="ko-KR" altLang="en-US" dirty="0"/>
              <a:t> </a:t>
            </a:r>
            <a:r>
              <a:rPr lang="ko-KR" altLang="en-US" dirty="0" err="1"/>
              <a:t>이하값이다</a:t>
            </a:r>
            <a:r>
              <a:rPr lang="ko-KR" altLang="en-US" dirty="0"/>
              <a:t> </a:t>
            </a:r>
            <a:r>
              <a:rPr lang="en-US" altLang="ko-KR" dirty="0"/>
              <a:t>-&gt; FVC</a:t>
            </a:r>
            <a:r>
              <a:rPr lang="ko-KR" altLang="en-US" dirty="0"/>
              <a:t>는 </a:t>
            </a:r>
            <a:r>
              <a:rPr lang="en-US" altLang="ko-KR" dirty="0"/>
              <a:t>5% </a:t>
            </a:r>
            <a:r>
              <a:rPr lang="ko-KR" altLang="en-US" dirty="0"/>
              <a:t>이상이다 하면 </a:t>
            </a:r>
            <a:r>
              <a:rPr lang="en-US" altLang="ko-KR" dirty="0"/>
              <a:t>airflow obstruction.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Ratio</a:t>
            </a:r>
            <a:r>
              <a:rPr lang="ko-KR" altLang="en-US" dirty="0"/>
              <a:t>가 </a:t>
            </a:r>
            <a:r>
              <a:rPr lang="en-US" altLang="ko-KR" dirty="0"/>
              <a:t>5%</a:t>
            </a:r>
            <a:r>
              <a:rPr lang="ko-KR" altLang="en-US" dirty="0"/>
              <a:t> </a:t>
            </a:r>
            <a:r>
              <a:rPr lang="ko-KR" altLang="en-US" dirty="0" err="1"/>
              <a:t>이하값이다</a:t>
            </a:r>
            <a:r>
              <a:rPr lang="ko-KR" altLang="en-US" dirty="0"/>
              <a:t> </a:t>
            </a:r>
            <a:r>
              <a:rPr lang="en-US" altLang="ko-KR" dirty="0"/>
              <a:t>-&gt; FVC</a:t>
            </a:r>
            <a:r>
              <a:rPr lang="ko-KR" altLang="en-US" dirty="0"/>
              <a:t>는 </a:t>
            </a:r>
            <a:r>
              <a:rPr lang="en-US" altLang="ko-KR" dirty="0"/>
              <a:t>5% </a:t>
            </a:r>
            <a:r>
              <a:rPr lang="ko-KR" altLang="en-US" dirty="0"/>
              <a:t>이하이다 하면 </a:t>
            </a:r>
            <a:r>
              <a:rPr lang="en-US" altLang="ko-KR" dirty="0"/>
              <a:t>possible mixed disorder. -&gt; </a:t>
            </a:r>
            <a:r>
              <a:rPr lang="ko-KR" altLang="en-US" dirty="0"/>
              <a:t>추가로 </a:t>
            </a:r>
            <a:r>
              <a:rPr lang="en-US" altLang="ko-KR" dirty="0"/>
              <a:t>TLC </a:t>
            </a:r>
            <a:r>
              <a:rPr lang="ko-KR" altLang="en-US" dirty="0"/>
              <a:t>검사 필요</a:t>
            </a:r>
            <a:r>
              <a:rPr lang="en-US" altLang="ko-KR" dirty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089CD4-F634-4FAA-9D89-AAD51B1882C9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717479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TLC </a:t>
            </a:r>
            <a:r>
              <a:rPr lang="ko-KR" altLang="en-US" dirty="0"/>
              <a:t>검사를 했다고 하면 다시 다음과 같이 나뉠</a:t>
            </a:r>
            <a:r>
              <a:rPr lang="en-US" altLang="ko-KR" dirty="0"/>
              <a:t> </a:t>
            </a:r>
            <a:r>
              <a:rPr lang="ko-KR" altLang="en-US" dirty="0"/>
              <a:t>수 있는데 그전에 질병에 따른 </a:t>
            </a:r>
            <a:r>
              <a:rPr lang="en-US" altLang="ko-KR" dirty="0"/>
              <a:t>body box </a:t>
            </a:r>
            <a:r>
              <a:rPr lang="ko-KR" altLang="en-US" dirty="0"/>
              <a:t>수치를 설명하고 넘어가겠습니다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일단 왼쪽 그림은 </a:t>
            </a:r>
            <a:r>
              <a:rPr lang="en-US" altLang="ko-KR" dirty="0"/>
              <a:t>body box</a:t>
            </a:r>
            <a:r>
              <a:rPr lang="ko-KR" altLang="en-US" dirty="0"/>
              <a:t>에서 </a:t>
            </a:r>
            <a:r>
              <a:rPr lang="ko-KR" altLang="en-US" dirty="0" err="1"/>
              <a:t>측정할수</a:t>
            </a:r>
            <a:r>
              <a:rPr lang="ko-KR" altLang="en-US" dirty="0"/>
              <a:t> 있는 여러 변수들을 표시한 그림입니다</a:t>
            </a:r>
            <a:r>
              <a:rPr lang="en-US" altLang="ko-KR" dirty="0"/>
              <a:t>. </a:t>
            </a:r>
            <a:r>
              <a:rPr lang="ko-KR" altLang="en-US" dirty="0"/>
              <a:t>왼쪽 위 그림을 보면</a:t>
            </a:r>
            <a:r>
              <a:rPr lang="en-US" altLang="ko-KR" dirty="0"/>
              <a:t>, </a:t>
            </a:r>
            <a:r>
              <a:rPr lang="ko-KR" altLang="en-US" dirty="0"/>
              <a:t>정상인은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 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FRC/TLC 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비율이 약 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50%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이고 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RV/TLC 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비율이 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20-30%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라 볼 수 있습니다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.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endParaRPr lang="en-US" altLang="ko-KR" b="0" i="0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  <a:p>
            <a:r>
              <a:rPr lang="ko-KR" altLang="en-US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왼쪽 아래 그림을 보면 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Restrictive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는 </a:t>
            </a:r>
            <a:r>
              <a:rPr lang="ko-KR" altLang="en-US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들이마시는게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잘 안되기 때문에 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TLC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가 감소하고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, IRV (inspiratory reserve volume)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이 정상보다 줄어들고 이에 따라 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RV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도 감소하니 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FRC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도 같이 감소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.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neuromuscular weakness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가 있으면 들이마시는 것도 잘 안되고 </a:t>
            </a:r>
            <a:r>
              <a:rPr lang="ko-KR" altLang="en-US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내쉬는것도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잘 안되기 때문에 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IRV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감소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, RV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증가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(expiratory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muscle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weakness),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전반적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TLC 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감소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(diaphragm weakness)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가 일어나나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FRC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는 비슷한 것이 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ERV(</a:t>
            </a:r>
            <a:r>
              <a:rPr lang="en-US" altLang="ko-KR" b="0" i="0" dirty="0">
                <a:solidFill>
                  <a:srgbClr val="4D5156"/>
                </a:solidFill>
                <a:effectLst/>
                <a:latin typeface="Apple SD Gothic Neo"/>
              </a:rPr>
              <a:t>expiratory reserve volume)</a:t>
            </a:r>
            <a:r>
              <a:rPr lang="ko-KR" altLang="en-US" b="0" i="0" dirty="0">
                <a:solidFill>
                  <a:srgbClr val="4D5156"/>
                </a:solidFill>
                <a:effectLst/>
                <a:latin typeface="Apple SD Gothic Neo"/>
              </a:rPr>
              <a:t>이 힘이 없어 감소한 만큼 </a:t>
            </a:r>
            <a:r>
              <a:rPr lang="en-US" altLang="ko-KR" b="0" i="0" dirty="0">
                <a:solidFill>
                  <a:srgbClr val="4D5156"/>
                </a:solidFill>
                <a:effectLst/>
                <a:latin typeface="Apple SD Gothic Neo"/>
              </a:rPr>
              <a:t>RV</a:t>
            </a:r>
            <a:r>
              <a:rPr lang="ko-KR" altLang="en-US" b="0" i="0" dirty="0">
                <a:solidFill>
                  <a:srgbClr val="4D5156"/>
                </a:solidFill>
                <a:effectLst/>
                <a:latin typeface="Apple SD Gothic Neo"/>
              </a:rPr>
              <a:t>가 증가하여 비슷하게 유지됩니다</a:t>
            </a:r>
            <a:r>
              <a:rPr lang="en-US" altLang="ko-KR" b="0" i="0" dirty="0">
                <a:solidFill>
                  <a:srgbClr val="4D5156"/>
                </a:solidFill>
                <a:effectLst/>
                <a:latin typeface="Apple SD Gothic Neo"/>
              </a:rPr>
              <a:t>.</a:t>
            </a:r>
            <a:endParaRPr lang="en-US" altLang="ko-KR" b="0" i="0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  <a:p>
            <a:r>
              <a:rPr lang="en-US" altLang="ko-KR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Obstructive 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질환인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천식이 있으면 기류제한이 발생하면서 공기가 다 빠져나가지 않아 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RV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가 증가하고 노력도 많이 하니 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ERV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도 증가해 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FRC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가 증가하며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, 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심한 경우 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TLC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도 같이 증가되게 됩니다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.</a:t>
            </a:r>
          </a:p>
          <a:p>
            <a:endParaRPr lang="en-US" altLang="ko-KR" b="0" i="0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  <a:p>
            <a:r>
              <a:rPr lang="ko-KR" altLang="en-US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오른쪽 그림을 보면 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TLC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가 정상하한치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이하일 경우 바로 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restriction 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으로 볼 수 있는데 </a:t>
            </a:r>
            <a:r>
              <a:rPr lang="ko-KR" altLang="en-US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다른것이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ko-KR" altLang="en-US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섞인지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아닌지는 먼저 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FRC/RLC 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또는 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RV/TLC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로 판단하며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, 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전체 </a:t>
            </a:r>
            <a:r>
              <a:rPr lang="ko-KR" altLang="en-US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폐중에서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잔기 용적의 비율이 </a:t>
            </a:r>
            <a:r>
              <a:rPr lang="ko-KR" altLang="en-US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높아진것이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아니면 단순 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restriction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인 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ILD 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단독 등으로 생각할 수 있는데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, 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오히려 잔기용적이 커진다면 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obstructive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가 </a:t>
            </a:r>
            <a:r>
              <a:rPr lang="ko-KR" altLang="en-US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섞인게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아닌지 의심해 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ratio 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구분으로 넘어가게 되며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, ratio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에서 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obstructive 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패턴이 있으면 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(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제한성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+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폐쇄성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) 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섞인 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mixed disorder (ILD+COPD)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이고 그런 패턴이 없는 경우 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complex restriction (small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altLang="ko-KR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airwat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altLang="ko-KR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diseas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로 인한 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gas trapping+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비만 등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)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분류로 넘어갑니다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.</a:t>
            </a:r>
          </a:p>
          <a:p>
            <a:r>
              <a:rPr lang="ko-KR" altLang="en-US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반면에 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TLC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가 정상하한치보다 높은 경우 그 다음은 정상 상한치를 다지게 되며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, 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정상 상한치보다 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TLC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가 높지 않은 정상범위면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,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ko-KR" altLang="en-US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정상폐인지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아니면 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hyperinflation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으로 인한 것인지를 감별하는데 잔기용적 비율을 사용합니다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. 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잔기 용적비율이 높은 경우 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hyper inflation, </a:t>
            </a:r>
            <a:r>
              <a:rPr lang="ko-KR" altLang="en-US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아닌경우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정상범위 폐로 판단합니다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. 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만약 정상상한치보다 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TLC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가 크다면 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TLC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가 비정상범위에 있는 것을 감별하기 위해 마찬가지로 잔기용적 비율을 확인하며 정상보다 </a:t>
            </a:r>
            <a:r>
              <a:rPr lang="ko-KR" altLang="en-US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높은경우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hyperinflation, </a:t>
            </a:r>
            <a:r>
              <a:rPr lang="ko-KR" altLang="en-US" b="0" i="0" dirty="0" err="1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아닌경우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진짜로 폐가 큰 것으로 판단합니다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089CD4-F634-4FAA-9D89-AAD51B1882C9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377341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따라서 위의 분류들을 조합하면 다음과 같은 분류를 할 수 있고</a:t>
            </a:r>
            <a:r>
              <a:rPr lang="en-US" altLang="ko-KR" dirty="0"/>
              <a:t>, </a:t>
            </a:r>
            <a:r>
              <a:rPr lang="ko-KR" altLang="en-US" dirty="0"/>
              <a:t>여기서 추가로 확인할 내용은 비만의 경우 </a:t>
            </a:r>
            <a:r>
              <a:rPr lang="en-US" altLang="ko-KR" dirty="0"/>
              <a:t>ERV(</a:t>
            </a:r>
            <a:r>
              <a:rPr lang="en-US" altLang="ko-KR" b="0" i="0" dirty="0">
                <a:solidFill>
                  <a:srgbClr val="4D5156"/>
                </a:solidFill>
                <a:effectLst/>
                <a:latin typeface="Apple SD Gothic Neo"/>
              </a:rPr>
              <a:t>expiratory reserve volume)</a:t>
            </a:r>
            <a:r>
              <a:rPr lang="ko-KR" altLang="en-US" dirty="0"/>
              <a:t>가 감소하기 때문에 </a:t>
            </a:r>
            <a:r>
              <a:rPr lang="en-US" altLang="ko-KR" dirty="0"/>
              <a:t>FRC</a:t>
            </a:r>
            <a:r>
              <a:rPr lang="ko-KR" altLang="en-US" dirty="0"/>
              <a:t> </a:t>
            </a:r>
            <a:r>
              <a:rPr lang="en-US" altLang="ko-KR" dirty="0"/>
              <a:t>(functional residual capacity)</a:t>
            </a:r>
            <a:r>
              <a:rPr lang="ko-KR" altLang="en-US" dirty="0"/>
              <a:t>가 감소하며</a:t>
            </a:r>
            <a:r>
              <a:rPr lang="en-US" altLang="ko-KR" dirty="0"/>
              <a:t>, </a:t>
            </a:r>
            <a:r>
              <a:rPr lang="ko-KR" altLang="en-US" dirty="0"/>
              <a:t>이는 </a:t>
            </a:r>
            <a:r>
              <a:rPr lang="ko-KR" altLang="en-US" b="0" i="0" dirty="0">
                <a:solidFill>
                  <a:srgbClr val="040C28"/>
                </a:solidFill>
                <a:effectLst/>
                <a:latin typeface="Apple SD Gothic Neo"/>
              </a:rPr>
              <a:t>비만의 질량 부하 효과가 </a:t>
            </a:r>
            <a:r>
              <a:rPr lang="en-US" altLang="ko-KR" b="0" i="0" dirty="0">
                <a:solidFill>
                  <a:srgbClr val="040C28"/>
                </a:solidFill>
                <a:effectLst/>
                <a:latin typeface="Apple SD Gothic Neo"/>
              </a:rPr>
              <a:t>FRC</a:t>
            </a:r>
            <a:r>
              <a:rPr lang="ko-KR" altLang="en-US" b="0" i="0" dirty="0">
                <a:solidFill>
                  <a:srgbClr val="040C28"/>
                </a:solidFill>
                <a:effectLst/>
                <a:latin typeface="Apple SD Gothic Neo"/>
              </a:rPr>
              <a:t>를 감소시키기</a:t>
            </a:r>
            <a:r>
              <a:rPr lang="ko-KR" altLang="en-US" b="0" i="0" dirty="0">
                <a:solidFill>
                  <a:srgbClr val="4D5156"/>
                </a:solidFill>
                <a:effectLst/>
                <a:latin typeface="Apple SD Gothic Neo"/>
              </a:rPr>
              <a:t> 때문에 발생한다</a:t>
            </a:r>
            <a:r>
              <a:rPr lang="en-US" altLang="ko-KR" b="0" i="0" dirty="0">
                <a:solidFill>
                  <a:srgbClr val="4D5156"/>
                </a:solidFill>
                <a:effectLst/>
                <a:latin typeface="Apple SD Gothic Neo"/>
              </a:rPr>
              <a:t>. FRC</a:t>
            </a:r>
            <a:r>
              <a:rPr lang="ko-KR" altLang="en-US" b="0" i="0" dirty="0">
                <a:solidFill>
                  <a:srgbClr val="4D5156"/>
                </a:solidFill>
                <a:effectLst/>
                <a:latin typeface="Apple SD Gothic Neo"/>
              </a:rPr>
              <a:t>는 감소하고 잔류 부피</a:t>
            </a:r>
            <a:r>
              <a:rPr lang="en-US" altLang="ko-KR" b="0" i="0" dirty="0">
                <a:solidFill>
                  <a:srgbClr val="4D5156"/>
                </a:solidFill>
                <a:effectLst/>
                <a:latin typeface="Apple SD Gothic Neo"/>
              </a:rPr>
              <a:t>(RV)</a:t>
            </a:r>
            <a:r>
              <a:rPr lang="ko-KR" altLang="en-US" b="0" i="0" dirty="0">
                <a:solidFill>
                  <a:srgbClr val="4D5156"/>
                </a:solidFill>
                <a:effectLst/>
                <a:latin typeface="Apple SD Gothic Neo"/>
              </a:rPr>
              <a:t>는 감소하지 않기 때문에</a:t>
            </a:r>
            <a:r>
              <a:rPr lang="en-US" altLang="ko-KR" b="0" i="0" dirty="0">
                <a:solidFill>
                  <a:srgbClr val="4D5156"/>
                </a:solidFill>
                <a:effectLst/>
                <a:latin typeface="Apple SD Gothic Neo"/>
              </a:rPr>
              <a:t>, ERV</a:t>
            </a:r>
            <a:r>
              <a:rPr lang="ko-KR" altLang="en-US" b="0" i="0" dirty="0">
                <a:solidFill>
                  <a:srgbClr val="4D5156"/>
                </a:solidFill>
                <a:effectLst/>
                <a:latin typeface="Apple SD Gothic Neo"/>
              </a:rPr>
              <a:t>는 감소한다</a:t>
            </a:r>
            <a:r>
              <a:rPr lang="en-US" altLang="ko-KR" b="0" i="0" dirty="0">
                <a:solidFill>
                  <a:srgbClr val="4D5156"/>
                </a:solidFill>
                <a:effectLst/>
                <a:latin typeface="Apple SD Gothic Neo"/>
              </a:rPr>
              <a:t>.)</a:t>
            </a:r>
          </a:p>
          <a:p>
            <a:r>
              <a:rPr lang="en-US" altLang="ko-KR" b="0" i="0" dirty="0">
                <a:solidFill>
                  <a:srgbClr val="4D5156"/>
                </a:solidFill>
                <a:effectLst/>
                <a:latin typeface="Apple SD Gothic Neo"/>
              </a:rPr>
              <a:t>BMI</a:t>
            </a:r>
            <a:r>
              <a:rPr lang="ko-KR" altLang="en-US" b="0" i="0" dirty="0">
                <a:solidFill>
                  <a:srgbClr val="4D5156"/>
                </a:solidFill>
                <a:effectLst/>
                <a:latin typeface="Apple SD Gothic Neo"/>
              </a:rPr>
              <a:t> </a:t>
            </a:r>
            <a:r>
              <a:rPr lang="en-US" altLang="ko-KR" b="0" i="0" dirty="0">
                <a:solidFill>
                  <a:srgbClr val="4D5156"/>
                </a:solidFill>
                <a:effectLst/>
                <a:latin typeface="Apple SD Gothic Neo"/>
              </a:rPr>
              <a:t>40</a:t>
            </a:r>
            <a:r>
              <a:rPr lang="ko-KR" altLang="en-US" b="0" i="0" dirty="0">
                <a:solidFill>
                  <a:srgbClr val="4D5156"/>
                </a:solidFill>
                <a:effectLst/>
                <a:latin typeface="Apple SD Gothic Neo"/>
              </a:rPr>
              <a:t> 이상에서 </a:t>
            </a:r>
            <a:r>
              <a:rPr lang="en-US" altLang="ko-KR" b="0" i="0" dirty="0">
                <a:solidFill>
                  <a:srgbClr val="4D5156"/>
                </a:solidFill>
                <a:effectLst/>
                <a:latin typeface="Apple SD Gothic Neo"/>
              </a:rPr>
              <a:t>TLC </a:t>
            </a:r>
            <a:r>
              <a:rPr lang="ko-KR" altLang="en-US" b="0" i="0" dirty="0">
                <a:solidFill>
                  <a:srgbClr val="4D5156"/>
                </a:solidFill>
                <a:effectLst/>
                <a:latin typeface="Apple SD Gothic Neo"/>
              </a:rPr>
              <a:t>감소 효과가 있어 뒤에 언급될 </a:t>
            </a:r>
            <a:r>
              <a:rPr lang="en-US" altLang="ko-KR" b="0" i="0" dirty="0">
                <a:solidFill>
                  <a:srgbClr val="4D5156"/>
                </a:solidFill>
                <a:effectLst/>
                <a:latin typeface="Apple SD Gothic Neo"/>
              </a:rPr>
              <a:t>GLI </a:t>
            </a:r>
            <a:r>
              <a:rPr lang="ko-KR" altLang="en-US" b="0" i="0" dirty="0">
                <a:solidFill>
                  <a:srgbClr val="4D5156"/>
                </a:solidFill>
                <a:effectLst/>
                <a:latin typeface="Apple SD Gothic Neo"/>
              </a:rPr>
              <a:t>방정식에서는 체중을 고려하지 않고 키만 고려하였다</a:t>
            </a:r>
            <a:r>
              <a:rPr lang="en-US" altLang="ko-KR" b="0" i="0" dirty="0">
                <a:solidFill>
                  <a:srgbClr val="4D5156"/>
                </a:solidFill>
                <a:effectLst/>
                <a:latin typeface="Apple SD Gothic Neo"/>
              </a:rPr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089CD4-F634-4FAA-9D89-AAD51B1882C9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224836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err="1"/>
              <a:t>외래시</a:t>
            </a:r>
            <a:r>
              <a:rPr lang="ko-KR" altLang="en-US" dirty="0"/>
              <a:t> </a:t>
            </a:r>
            <a:r>
              <a:rPr lang="en-US" altLang="ko-KR" dirty="0"/>
              <a:t>FEV1, FVC</a:t>
            </a:r>
            <a:r>
              <a:rPr lang="ko-KR" altLang="en-US" dirty="0"/>
              <a:t>는 감소하였는데 </a:t>
            </a:r>
            <a:r>
              <a:rPr lang="en-US" altLang="ko-KR" dirty="0"/>
              <a:t>ratio</a:t>
            </a:r>
            <a:r>
              <a:rPr lang="ko-KR" altLang="en-US" dirty="0"/>
              <a:t>는 정상인 경우가 많은데요</a:t>
            </a:r>
            <a:r>
              <a:rPr lang="en-US" altLang="ko-KR" dirty="0"/>
              <a:t>. </a:t>
            </a:r>
            <a:r>
              <a:rPr lang="ko-KR" altLang="en-US" dirty="0" err="1"/>
              <a:t>이런경우</a:t>
            </a:r>
            <a:r>
              <a:rPr lang="ko-KR" altLang="en-US" dirty="0"/>
              <a:t> </a:t>
            </a:r>
            <a:r>
              <a:rPr lang="en-US" altLang="ko-KR" dirty="0"/>
              <a:t>3</a:t>
            </a:r>
            <a:r>
              <a:rPr lang="ko-KR" altLang="en-US" dirty="0"/>
              <a:t>가지 가능성이 있습니다</a:t>
            </a:r>
            <a:r>
              <a:rPr lang="en-US" altLang="ko-KR" dirty="0"/>
              <a:t>. </a:t>
            </a:r>
            <a:r>
              <a:rPr lang="ko-KR" altLang="en-US" dirty="0" err="1"/>
              <a:t>비특이적</a:t>
            </a:r>
            <a:r>
              <a:rPr lang="ko-KR" altLang="en-US" dirty="0"/>
              <a:t> 패턴</a:t>
            </a:r>
            <a:r>
              <a:rPr lang="en-US" altLang="ko-KR" dirty="0"/>
              <a:t>, muscle weakness, </a:t>
            </a:r>
            <a:r>
              <a:rPr lang="ko-KR" altLang="en-US" dirty="0"/>
              <a:t>그리고 노력이 부족한 경우</a:t>
            </a:r>
            <a:r>
              <a:rPr lang="en-US" altLang="ko-KR" dirty="0"/>
              <a:t>. </a:t>
            </a:r>
            <a:r>
              <a:rPr lang="ko-KR" altLang="en-US" dirty="0"/>
              <a:t>밑의 </a:t>
            </a:r>
            <a:r>
              <a:rPr lang="en-US" altLang="ko-KR" dirty="0"/>
              <a:t>2</a:t>
            </a:r>
            <a:r>
              <a:rPr lang="ko-KR" altLang="en-US" dirty="0"/>
              <a:t>개는 </a:t>
            </a:r>
            <a:r>
              <a:rPr lang="en-US" altLang="ko-KR" dirty="0"/>
              <a:t>flow-</a:t>
            </a:r>
            <a:r>
              <a:rPr lang="en-US" altLang="ko-KR" dirty="0" err="1"/>
              <a:t>volulme</a:t>
            </a:r>
            <a:r>
              <a:rPr lang="en-US" altLang="ko-KR" dirty="0"/>
              <a:t> curve</a:t>
            </a:r>
            <a:r>
              <a:rPr lang="ko-KR" altLang="en-US" dirty="0"/>
              <a:t>를 보면 </a:t>
            </a:r>
            <a:r>
              <a:rPr lang="en-US" altLang="ko-KR" dirty="0"/>
              <a:t>PEF(peak expiratory flow) </a:t>
            </a:r>
            <a:r>
              <a:rPr lang="ko-KR" altLang="en-US" dirty="0"/>
              <a:t>부분이 </a:t>
            </a:r>
            <a:r>
              <a:rPr lang="en-US" altLang="ko-KR" dirty="0"/>
              <a:t>sharp </a:t>
            </a:r>
            <a:r>
              <a:rPr lang="ko-KR" altLang="en-US" dirty="0"/>
              <a:t>하지 않는데요</a:t>
            </a:r>
            <a:r>
              <a:rPr lang="en-US" altLang="ko-KR" dirty="0"/>
              <a:t>. </a:t>
            </a:r>
            <a:r>
              <a:rPr lang="ko-KR" altLang="en-US" dirty="0"/>
              <a:t>다음 슬라이드에서 나타나 있습니다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나머지 하나는 </a:t>
            </a:r>
            <a:r>
              <a:rPr lang="ko-KR" altLang="en-US" dirty="0" err="1"/>
              <a:t>비특이적</a:t>
            </a:r>
            <a:r>
              <a:rPr lang="ko-KR" altLang="en-US" dirty="0"/>
              <a:t> 패턴이며</a:t>
            </a:r>
            <a:r>
              <a:rPr lang="en-US" altLang="ko-KR" dirty="0"/>
              <a:t>, </a:t>
            </a:r>
            <a:r>
              <a:rPr lang="ko-KR" altLang="en-US" dirty="0" err="1"/>
              <a:t>비특이적</a:t>
            </a:r>
            <a:r>
              <a:rPr lang="ko-KR" altLang="en-US" dirty="0"/>
              <a:t> 패턴의 </a:t>
            </a:r>
            <a:r>
              <a:rPr lang="en-US" altLang="ko-KR" dirty="0"/>
              <a:t>3</a:t>
            </a:r>
            <a:r>
              <a:rPr lang="ko-KR" altLang="en-US" dirty="0"/>
              <a:t>년간 추적결과 </a:t>
            </a:r>
            <a:r>
              <a:rPr lang="en-US" altLang="ko-KR" dirty="0"/>
              <a:t>2/3</a:t>
            </a:r>
            <a:r>
              <a:rPr lang="ko-KR" altLang="en-US" dirty="0"/>
              <a:t>는 지속 </a:t>
            </a:r>
            <a:r>
              <a:rPr lang="ko-KR" altLang="en-US" dirty="0" err="1"/>
              <a:t>비특이적</a:t>
            </a:r>
            <a:r>
              <a:rPr lang="ko-KR" altLang="en-US" dirty="0"/>
              <a:t> 패턴</a:t>
            </a:r>
            <a:r>
              <a:rPr lang="en-US" altLang="ko-KR" dirty="0"/>
              <a:t>, 1/3</a:t>
            </a:r>
            <a:r>
              <a:rPr lang="ko-KR" altLang="en-US" dirty="0"/>
              <a:t>은 폐쇄성</a:t>
            </a:r>
            <a:r>
              <a:rPr lang="en-US" altLang="ko-KR" dirty="0"/>
              <a:t> </a:t>
            </a:r>
            <a:r>
              <a:rPr lang="ko-KR" altLang="en-US" dirty="0"/>
              <a:t>또는 제한성 질환으로 진단됨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이를 </a:t>
            </a:r>
            <a:r>
              <a:rPr lang="en-US" altLang="ko-KR" dirty="0"/>
              <a:t>preserved ratio impaired spirometry (</a:t>
            </a:r>
            <a:r>
              <a:rPr lang="en-US" altLang="ko-KR" dirty="0" err="1"/>
              <a:t>PRISm</a:t>
            </a:r>
            <a:r>
              <a:rPr lang="en-US" altLang="ko-KR" dirty="0"/>
              <a:t>)</a:t>
            </a:r>
            <a:r>
              <a:rPr lang="ko-KR" altLang="en-US" dirty="0"/>
              <a:t>으로 기술되는데 추적을 </a:t>
            </a:r>
            <a:r>
              <a:rPr lang="ko-KR" altLang="en-US" dirty="0" err="1"/>
              <a:t>해야됨</a:t>
            </a:r>
            <a:r>
              <a:rPr lang="en-US" altLang="ko-KR" dirty="0"/>
              <a:t>. – TLC </a:t>
            </a:r>
            <a:r>
              <a:rPr lang="en-US" altLang="ko-KR" dirty="0" err="1"/>
              <a:t>norma</a:t>
            </a:r>
            <a:r>
              <a:rPr lang="ko-KR" altLang="en-US" dirty="0"/>
              <a:t>을 확인해야 하니 </a:t>
            </a:r>
            <a:r>
              <a:rPr lang="en-US" altLang="ko-KR" dirty="0"/>
              <a:t>TLC</a:t>
            </a:r>
            <a:r>
              <a:rPr lang="ko-KR" altLang="en-US" dirty="0"/>
              <a:t>를 검사해야 한다</a:t>
            </a:r>
            <a:r>
              <a:rPr lang="en-US" altLang="ko-KR" dirty="0"/>
              <a:t>.</a:t>
            </a:r>
          </a:p>
          <a:p>
            <a:r>
              <a:rPr lang="en-US" altLang="ko-KR" dirty="0"/>
              <a:t>(</a:t>
            </a:r>
            <a:r>
              <a:rPr lang="ko-KR" altLang="en-US" b="0" i="0" dirty="0" err="1">
                <a:solidFill>
                  <a:srgbClr val="374151"/>
                </a:solidFill>
                <a:effectLst/>
                <a:latin typeface="Söhne"/>
              </a:rPr>
              <a:t>비특이적</a:t>
            </a:r>
            <a:r>
              <a:rPr lang="ko-KR" altLang="en-US" b="0" i="0" dirty="0">
                <a:solidFill>
                  <a:srgbClr val="374151"/>
                </a:solidFill>
                <a:effectLst/>
                <a:latin typeface="Söhne"/>
              </a:rPr>
              <a:t> 패턴이 관찰될 때</a:t>
            </a:r>
            <a:r>
              <a:rPr lang="en-US" altLang="ko-KR" b="0" i="0" dirty="0">
                <a:solidFill>
                  <a:srgbClr val="374151"/>
                </a:solidFill>
                <a:effectLst/>
                <a:latin typeface="Söhne"/>
              </a:rPr>
              <a:t>, </a:t>
            </a:r>
            <a:r>
              <a:rPr lang="ko-KR" altLang="en-US" b="0" i="0" dirty="0">
                <a:solidFill>
                  <a:srgbClr val="374151"/>
                </a:solidFill>
                <a:effectLst/>
                <a:latin typeface="Söhne"/>
              </a:rPr>
              <a:t>흡입 </a:t>
            </a:r>
            <a:r>
              <a:rPr lang="ko-KR" altLang="en-US" b="0" i="0" dirty="0" err="1">
                <a:solidFill>
                  <a:srgbClr val="374151"/>
                </a:solidFill>
                <a:effectLst/>
                <a:latin typeface="Söhne"/>
              </a:rPr>
              <a:t>브론코디레이터</a:t>
            </a:r>
            <a:r>
              <a:rPr lang="ko-KR" altLang="en-US" b="0" i="0" dirty="0">
                <a:solidFill>
                  <a:srgbClr val="374151"/>
                </a:solidFill>
                <a:effectLst/>
                <a:latin typeface="Söhne"/>
              </a:rPr>
              <a:t> 치료 후 </a:t>
            </a:r>
            <a:r>
              <a:rPr lang="ko-KR" altLang="en-US" b="0" i="0" dirty="0" err="1">
                <a:solidFill>
                  <a:srgbClr val="374151"/>
                </a:solidFill>
                <a:effectLst/>
                <a:latin typeface="Söhne"/>
              </a:rPr>
              <a:t>폐기능</a:t>
            </a:r>
            <a:r>
              <a:rPr lang="ko-KR" altLang="en-US" b="0" i="0" dirty="0">
                <a:solidFill>
                  <a:srgbClr val="374151"/>
                </a:solidFill>
                <a:effectLst/>
                <a:latin typeface="Söhne"/>
              </a:rPr>
              <a:t> 측정을 반복하는 것이 유용할 수 있습니다</a:t>
            </a:r>
            <a:r>
              <a:rPr lang="en-US" altLang="ko-KR" b="0" i="0" dirty="0">
                <a:solidFill>
                  <a:srgbClr val="374151"/>
                </a:solidFill>
                <a:effectLst/>
                <a:latin typeface="Söhne"/>
              </a:rPr>
              <a:t>. FEV1, FVC </a:t>
            </a:r>
            <a:r>
              <a:rPr lang="ko-KR" altLang="en-US" b="0" i="0" dirty="0">
                <a:solidFill>
                  <a:srgbClr val="374151"/>
                </a:solidFill>
                <a:effectLst/>
                <a:latin typeface="Söhne"/>
              </a:rPr>
              <a:t>또는 둘 다의 현저한 개선은 기관지 반응성의 어느 정도의 존재를 시사할 수 있습니다</a:t>
            </a:r>
            <a:r>
              <a:rPr lang="en-US" altLang="ko-KR" b="0" i="0" dirty="0">
                <a:solidFill>
                  <a:srgbClr val="374151"/>
                </a:solidFill>
                <a:effectLst/>
                <a:latin typeface="Söhne"/>
              </a:rPr>
              <a:t>. </a:t>
            </a:r>
            <a:r>
              <a:rPr lang="ko-KR" altLang="en-US" b="0" i="0" dirty="0">
                <a:solidFill>
                  <a:srgbClr val="374151"/>
                </a:solidFill>
                <a:effectLst/>
                <a:latin typeface="Söhne"/>
              </a:rPr>
              <a:t>또 다른 접근 방법은 </a:t>
            </a:r>
            <a:r>
              <a:rPr lang="en-US" altLang="ko-KR" b="0" i="0" dirty="0">
                <a:solidFill>
                  <a:srgbClr val="374151"/>
                </a:solidFill>
                <a:effectLst/>
                <a:latin typeface="Söhne"/>
              </a:rPr>
              <a:t>FVC</a:t>
            </a:r>
            <a:r>
              <a:rPr lang="ko-KR" altLang="en-US" b="0" i="0" dirty="0">
                <a:solidFill>
                  <a:srgbClr val="374151"/>
                </a:solidFill>
                <a:effectLst/>
                <a:latin typeface="Söhne"/>
              </a:rPr>
              <a:t>를 비시간 기반의 느린 정상적인 </a:t>
            </a:r>
            <a:r>
              <a:rPr lang="ko-KR" altLang="en-US" b="0" i="0" dirty="0" err="1">
                <a:solidFill>
                  <a:srgbClr val="374151"/>
                </a:solidFill>
                <a:effectLst/>
                <a:latin typeface="Söhne"/>
              </a:rPr>
              <a:t>폐용량</a:t>
            </a:r>
            <a:r>
              <a:rPr lang="ko-KR" altLang="en-US" b="0" i="0" dirty="0">
                <a:solidFill>
                  <a:srgbClr val="374151"/>
                </a:solidFill>
                <a:effectLst/>
                <a:latin typeface="Söhne"/>
              </a:rPr>
              <a:t> </a:t>
            </a:r>
            <a:r>
              <a:rPr lang="en-US" altLang="ko-KR" b="0" i="0" dirty="0">
                <a:solidFill>
                  <a:srgbClr val="374151"/>
                </a:solidFill>
                <a:effectLst/>
                <a:latin typeface="Söhne"/>
              </a:rPr>
              <a:t>(SVC)</a:t>
            </a:r>
            <a:r>
              <a:rPr lang="ko-KR" altLang="en-US" b="0" i="0" dirty="0">
                <a:solidFill>
                  <a:srgbClr val="374151"/>
                </a:solidFill>
                <a:effectLst/>
                <a:latin typeface="Söhne"/>
              </a:rPr>
              <a:t>과 비교하는 것입니다</a:t>
            </a:r>
            <a:r>
              <a:rPr lang="en-US" altLang="ko-KR" b="0" i="0" dirty="0">
                <a:solidFill>
                  <a:srgbClr val="374151"/>
                </a:solidFill>
                <a:effectLst/>
                <a:latin typeface="Söhne"/>
              </a:rPr>
              <a:t>. SVC</a:t>
            </a:r>
            <a:r>
              <a:rPr lang="ko-KR" altLang="en-US" b="0" i="0" dirty="0">
                <a:solidFill>
                  <a:srgbClr val="374151"/>
                </a:solidFill>
                <a:effectLst/>
                <a:latin typeface="Söhne"/>
              </a:rPr>
              <a:t>가 </a:t>
            </a:r>
            <a:r>
              <a:rPr lang="en-US" altLang="ko-KR" b="0" i="0" dirty="0">
                <a:solidFill>
                  <a:srgbClr val="374151"/>
                </a:solidFill>
                <a:effectLst/>
                <a:latin typeface="Söhne"/>
              </a:rPr>
              <a:t>FVC</a:t>
            </a:r>
            <a:r>
              <a:rPr lang="ko-KR" altLang="en-US" b="0" i="0" dirty="0">
                <a:solidFill>
                  <a:srgbClr val="374151"/>
                </a:solidFill>
                <a:effectLst/>
                <a:latin typeface="Söhne"/>
              </a:rPr>
              <a:t>보다 상당히 큰 경우</a:t>
            </a:r>
            <a:r>
              <a:rPr lang="en-US" altLang="ko-KR" b="0" i="0" dirty="0">
                <a:solidFill>
                  <a:srgbClr val="374151"/>
                </a:solidFill>
                <a:effectLst/>
                <a:latin typeface="Söhne"/>
              </a:rPr>
              <a:t>(&gt;100 mL [125]), </a:t>
            </a:r>
            <a:r>
              <a:rPr lang="ko-KR" altLang="en-US" b="0" i="0" dirty="0">
                <a:solidFill>
                  <a:srgbClr val="374151"/>
                </a:solidFill>
                <a:effectLst/>
                <a:latin typeface="Söhne"/>
              </a:rPr>
              <a:t>강제 흡기 중 기관의 붕괴가 발생하고 있는 것을 시사</a:t>
            </a:r>
            <a:r>
              <a:rPr lang="en-US" altLang="ko-KR" b="0" i="0" dirty="0">
                <a:solidFill>
                  <a:srgbClr val="374151"/>
                </a:solidFill>
                <a:effectLst/>
                <a:latin typeface="Söhne"/>
              </a:rPr>
              <a:t>)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089CD4-F634-4FAA-9D89-AAD51B1882C9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808724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Flow volume curve</a:t>
            </a:r>
            <a:r>
              <a:rPr lang="ko-KR" altLang="en-US" dirty="0"/>
              <a:t>를 보면 </a:t>
            </a:r>
            <a:r>
              <a:rPr lang="en-US" altLang="ko-KR" dirty="0"/>
              <a:t>a</a:t>
            </a:r>
            <a:r>
              <a:rPr lang="ko-KR" altLang="en-US" dirty="0"/>
              <a:t>는 정상이나 </a:t>
            </a:r>
            <a:r>
              <a:rPr lang="en-US" altLang="ko-KR" dirty="0"/>
              <a:t>D</a:t>
            </a:r>
            <a:r>
              <a:rPr lang="ko-KR" altLang="en-US" dirty="0"/>
              <a:t>는 처음부터 전력을 다해 </a:t>
            </a:r>
            <a:r>
              <a:rPr lang="ko-KR" altLang="en-US" dirty="0" err="1"/>
              <a:t>분것이</a:t>
            </a:r>
            <a:r>
              <a:rPr lang="ko-KR" altLang="en-US" dirty="0"/>
              <a:t> 아니어서 </a:t>
            </a:r>
            <a:r>
              <a:rPr lang="en-US" altLang="ko-KR" dirty="0"/>
              <a:t>peak</a:t>
            </a:r>
            <a:r>
              <a:rPr lang="ko-KR" altLang="en-US" dirty="0"/>
              <a:t>가 늦게 나타납니다</a:t>
            </a:r>
            <a:r>
              <a:rPr lang="en-US" altLang="ko-KR" dirty="0"/>
              <a:t>. </a:t>
            </a:r>
            <a:r>
              <a:rPr lang="ko-KR" altLang="en-US" dirty="0"/>
              <a:t>이외에 주저하는 경우 </a:t>
            </a:r>
            <a:r>
              <a:rPr lang="en-US" altLang="ko-KR" dirty="0"/>
              <a:t>e</a:t>
            </a:r>
            <a:r>
              <a:rPr lang="ko-KR" altLang="en-US" dirty="0"/>
              <a:t>처럼 보이며 조기중단은 </a:t>
            </a:r>
            <a:r>
              <a:rPr lang="en-US" altLang="ko-KR" dirty="0"/>
              <a:t>c, </a:t>
            </a:r>
            <a:r>
              <a:rPr lang="ko-KR" altLang="en-US" dirty="0"/>
              <a:t>그리고 도중 기침을 하면 </a:t>
            </a:r>
            <a:r>
              <a:rPr lang="en-US" altLang="ko-KR" dirty="0"/>
              <a:t>b</a:t>
            </a:r>
            <a:r>
              <a:rPr lang="ko-KR" altLang="en-US" dirty="0"/>
              <a:t>처럼 보이게 됩니다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089CD4-F634-4FAA-9D89-AAD51B1882C9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329800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가스전달은 일반적으로 폐에서 산소 대용물인 일산화 탄소의 흡수를 측정하여 평가할 수 있고</a:t>
            </a:r>
            <a:r>
              <a:rPr lang="en-US" altLang="ko-KR" dirty="0"/>
              <a:t>, </a:t>
            </a:r>
            <a:r>
              <a:rPr lang="ko-KR" altLang="en-US" dirty="0"/>
              <a:t>일산화탄소 흡수는 </a:t>
            </a:r>
            <a:r>
              <a:rPr lang="ko-KR" altLang="en-US" dirty="0" err="1"/>
              <a:t>폐포와</a:t>
            </a:r>
            <a:r>
              <a:rPr lang="ko-KR" altLang="en-US" dirty="0"/>
              <a:t> 모세혈관 표면적과 확산 특성에 따라 결정됩니다</a:t>
            </a:r>
            <a:r>
              <a:rPr lang="en-US" altLang="ko-KR" dirty="0"/>
              <a:t>. </a:t>
            </a:r>
            <a:r>
              <a:rPr lang="ko-KR" altLang="en-US" dirty="0"/>
              <a:t>이를 식으로 나타내면 </a:t>
            </a:r>
            <a:r>
              <a:rPr lang="en-US" altLang="ko-KR" dirty="0"/>
              <a:t>[</a:t>
            </a:r>
            <a:r>
              <a:rPr lang="en-US" altLang="ko-KR" dirty="0" err="1"/>
              <a:t>Dlco</a:t>
            </a:r>
            <a:r>
              <a:rPr lang="en-US" altLang="ko-KR" dirty="0"/>
              <a:t> = </a:t>
            </a:r>
            <a:r>
              <a:rPr lang="en-US" altLang="ko-KR" dirty="0" err="1"/>
              <a:t>Kco</a:t>
            </a:r>
            <a:r>
              <a:rPr lang="en-US" altLang="ko-KR" dirty="0"/>
              <a:t> * </a:t>
            </a:r>
            <a:r>
              <a:rPr lang="en-US" altLang="ko-KR" dirty="0" err="1"/>
              <a:t>Va</a:t>
            </a:r>
            <a:r>
              <a:rPr lang="en-US" altLang="ko-KR" dirty="0"/>
              <a:t>]</a:t>
            </a:r>
            <a:r>
              <a:rPr lang="ko-KR" altLang="en-US" dirty="0"/>
              <a:t>로 </a:t>
            </a:r>
            <a:r>
              <a:rPr lang="ko-KR" altLang="en-US" dirty="0" err="1"/>
              <a:t>나타낼수</a:t>
            </a:r>
            <a:r>
              <a:rPr lang="ko-KR" altLang="en-US" dirty="0"/>
              <a:t> 있습니다</a:t>
            </a:r>
            <a:r>
              <a:rPr lang="en-US" altLang="ko-KR" dirty="0"/>
              <a:t>. </a:t>
            </a:r>
            <a:r>
              <a:rPr lang="en-US" altLang="ko-KR" dirty="0" err="1"/>
              <a:t>Va</a:t>
            </a:r>
            <a:r>
              <a:rPr lang="ko-KR" altLang="en-US" dirty="0"/>
              <a:t>는 </a:t>
            </a:r>
            <a:r>
              <a:rPr lang="en-US" altLang="ko-KR" dirty="0"/>
              <a:t>alveolar volume</a:t>
            </a:r>
            <a:r>
              <a:rPr lang="ko-KR" altLang="en-US" dirty="0"/>
              <a:t>으로</a:t>
            </a:r>
            <a:r>
              <a:rPr lang="en-US" altLang="ko-KR" dirty="0"/>
              <a:t> 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noto"/>
              </a:rPr>
              <a:t>불활성 트레이서 가스의 희석에 의해 측정된 일산화탄소가 포함된 가스의 부피를 의미하며</a:t>
            </a:r>
            <a:r>
              <a:rPr lang="en-US" altLang="ko-KR" b="0" i="0" dirty="0">
                <a:solidFill>
                  <a:srgbClr val="000000"/>
                </a:solidFill>
                <a:effectLst/>
                <a:latin typeface="noto"/>
              </a:rPr>
              <a:t>,</a:t>
            </a:r>
            <a:r>
              <a:rPr lang="ko-KR" altLang="en-US" dirty="0"/>
              <a:t> </a:t>
            </a:r>
            <a:r>
              <a:rPr lang="en-US" altLang="ko-KR" dirty="0" err="1"/>
              <a:t>Kco</a:t>
            </a:r>
            <a:r>
              <a:rPr lang="ko-KR" altLang="en-US" dirty="0"/>
              <a:t>는</a:t>
            </a:r>
            <a:r>
              <a:rPr lang="en-US" altLang="ko-KR" dirty="0"/>
              <a:t> </a:t>
            </a:r>
            <a:r>
              <a:rPr lang="ko-KR" altLang="en-US" b="0" i="0" dirty="0">
                <a:solidFill>
                  <a:srgbClr val="000000"/>
                </a:solidFill>
                <a:effectLst/>
                <a:latin typeface="noto"/>
              </a:rPr>
              <a:t>시간 경과에 따른 일산화탄소 농도 변화</a:t>
            </a:r>
            <a:r>
              <a:rPr lang="ko-KR" altLang="en-US" dirty="0"/>
              <a:t>로 정의합니다</a:t>
            </a:r>
            <a:r>
              <a:rPr lang="en-US" altLang="ko-KR" dirty="0"/>
              <a:t>. </a:t>
            </a:r>
          </a:p>
          <a:p>
            <a:r>
              <a:rPr lang="en-US" altLang="ko-KR" dirty="0"/>
              <a:t>DLCO</a:t>
            </a:r>
            <a:r>
              <a:rPr lang="ko-KR" altLang="en-US" dirty="0"/>
              <a:t>가 </a:t>
            </a:r>
            <a:r>
              <a:rPr lang="en-US" altLang="ko-KR" dirty="0"/>
              <a:t>95%</a:t>
            </a:r>
            <a:r>
              <a:rPr lang="ko-KR" altLang="en-US" dirty="0"/>
              <a:t>이상이라는</a:t>
            </a:r>
            <a:r>
              <a:rPr lang="en-US" altLang="ko-KR" dirty="0"/>
              <a:t> </a:t>
            </a:r>
            <a:r>
              <a:rPr lang="ko-KR" altLang="en-US" dirty="0"/>
              <a:t>것은 폐확산능이 높다는 것</a:t>
            </a:r>
            <a:r>
              <a:rPr lang="en-US" altLang="ko-KR" dirty="0"/>
              <a:t> -&gt; </a:t>
            </a:r>
            <a:r>
              <a:rPr lang="ko-KR" altLang="en-US" dirty="0"/>
              <a:t>폐에 </a:t>
            </a:r>
            <a:r>
              <a:rPr lang="en-US" altLang="ko-KR" dirty="0"/>
              <a:t>RBC</a:t>
            </a:r>
            <a:r>
              <a:rPr lang="ko-KR" altLang="en-US" dirty="0"/>
              <a:t>가 너무 많거나</a:t>
            </a:r>
            <a:r>
              <a:rPr lang="en-US" altLang="ko-KR" dirty="0"/>
              <a:t>, alveolar hemorrhage</a:t>
            </a:r>
            <a:r>
              <a:rPr lang="ko-KR" altLang="en-US" dirty="0"/>
              <a:t>거나 </a:t>
            </a:r>
            <a:r>
              <a:rPr lang="en-US" altLang="ko-KR" dirty="0"/>
              <a:t>blood flow</a:t>
            </a:r>
            <a:r>
              <a:rPr lang="ko-KR" altLang="en-US" dirty="0"/>
              <a:t>가 높다</a:t>
            </a:r>
            <a:r>
              <a:rPr lang="en-US" altLang="ko-KR" dirty="0"/>
              <a:t>.</a:t>
            </a:r>
          </a:p>
          <a:p>
            <a:r>
              <a:rPr lang="en-US" altLang="ko-KR" dirty="0"/>
              <a:t>DLCO</a:t>
            </a:r>
            <a:r>
              <a:rPr lang="ko-KR" altLang="en-US" dirty="0"/>
              <a:t>가 </a:t>
            </a:r>
            <a:r>
              <a:rPr lang="en-US" altLang="ko-KR" dirty="0"/>
              <a:t>5% </a:t>
            </a:r>
            <a:r>
              <a:rPr lang="ko-KR" altLang="en-US" dirty="0"/>
              <a:t>미만일 경우 </a:t>
            </a:r>
            <a:r>
              <a:rPr lang="en-US" altLang="ko-KR" dirty="0"/>
              <a:t>alveolar volume</a:t>
            </a:r>
            <a:r>
              <a:rPr lang="ko-KR" altLang="en-US" dirty="0"/>
              <a:t>이 정상시 혈관문제가 있거나</a:t>
            </a:r>
            <a:r>
              <a:rPr lang="en-US" altLang="ko-KR" dirty="0"/>
              <a:t>, </a:t>
            </a:r>
            <a:r>
              <a:rPr lang="ko-KR" altLang="en-US" dirty="0" err="1"/>
              <a:t>아까와</a:t>
            </a:r>
            <a:r>
              <a:rPr lang="ko-KR" altLang="en-US" dirty="0"/>
              <a:t> 반대로 빈혈</a:t>
            </a:r>
            <a:r>
              <a:rPr lang="en-US" altLang="ko-KR" dirty="0"/>
              <a:t>, </a:t>
            </a:r>
            <a:r>
              <a:rPr lang="ko-KR" altLang="en-US" dirty="0"/>
              <a:t>또는 </a:t>
            </a:r>
            <a:r>
              <a:rPr lang="en-US" altLang="ko-KR" dirty="0"/>
              <a:t>emphysema</a:t>
            </a:r>
            <a:r>
              <a:rPr lang="ko-KR" altLang="en-US" dirty="0"/>
              <a:t>로 </a:t>
            </a:r>
            <a:r>
              <a:rPr lang="en-US" altLang="ko-KR" dirty="0"/>
              <a:t>preserved lung volume.</a:t>
            </a:r>
          </a:p>
          <a:p>
            <a:r>
              <a:rPr lang="en-US" altLang="ko-KR" dirty="0"/>
              <a:t>DLCO</a:t>
            </a:r>
            <a:r>
              <a:rPr lang="ko-KR" altLang="en-US" dirty="0"/>
              <a:t>가 </a:t>
            </a:r>
            <a:r>
              <a:rPr lang="en-US" altLang="ko-KR" dirty="0"/>
              <a:t>5% </a:t>
            </a:r>
            <a:r>
              <a:rPr lang="ko-KR" altLang="en-US" dirty="0"/>
              <a:t>미만일 경우 </a:t>
            </a:r>
            <a:r>
              <a:rPr lang="en-US" altLang="ko-KR" dirty="0"/>
              <a:t>alveolar volume </a:t>
            </a:r>
            <a:r>
              <a:rPr lang="ko-KR" altLang="en-US" dirty="0"/>
              <a:t>낮으면</a:t>
            </a:r>
            <a:r>
              <a:rPr lang="en-US" altLang="ko-KR" dirty="0"/>
              <a:t>, </a:t>
            </a:r>
            <a:r>
              <a:rPr lang="en-US" altLang="ko-KR" dirty="0" err="1"/>
              <a:t>Kco</a:t>
            </a:r>
            <a:r>
              <a:rPr lang="ko-KR" altLang="en-US" dirty="0"/>
              <a:t>를 봐야함</a:t>
            </a:r>
            <a:r>
              <a:rPr lang="en-US" altLang="ko-KR" dirty="0"/>
              <a:t>. </a:t>
            </a:r>
          </a:p>
          <a:p>
            <a:r>
              <a:rPr lang="en-US" altLang="ko-KR" dirty="0" err="1"/>
              <a:t>Kco</a:t>
            </a:r>
            <a:r>
              <a:rPr lang="ko-KR" altLang="en-US" dirty="0"/>
              <a:t>가 낮을 경우 </a:t>
            </a:r>
            <a:r>
              <a:rPr lang="en-US" altLang="ko-KR" dirty="0"/>
              <a:t>emphysema</a:t>
            </a:r>
            <a:r>
              <a:rPr lang="ko-KR" altLang="en-US" dirty="0"/>
              <a:t>나 </a:t>
            </a:r>
            <a:r>
              <a:rPr lang="en-US" altLang="ko-KR" dirty="0"/>
              <a:t>ILD </a:t>
            </a:r>
            <a:r>
              <a:rPr lang="ko-KR" altLang="en-US" dirty="0"/>
              <a:t>처럼 </a:t>
            </a:r>
            <a:r>
              <a:rPr lang="en-US" altLang="ko-KR" dirty="0"/>
              <a:t>alveolar capillary structure</a:t>
            </a:r>
            <a:r>
              <a:rPr lang="ko-KR" altLang="en-US" dirty="0"/>
              <a:t>가 </a:t>
            </a:r>
            <a:r>
              <a:rPr lang="en-US" altLang="ko-KR" dirty="0"/>
              <a:t>loss</a:t>
            </a:r>
            <a:r>
              <a:rPr lang="ko-KR" altLang="en-US" dirty="0"/>
              <a:t> 되면서 </a:t>
            </a:r>
            <a:r>
              <a:rPr lang="en-US" altLang="ko-KR" dirty="0"/>
              <a:t>lung </a:t>
            </a:r>
            <a:r>
              <a:rPr lang="en-US" altLang="ko-KR" dirty="0" err="1"/>
              <a:t>volum</a:t>
            </a:r>
            <a:r>
              <a:rPr lang="ko-KR" altLang="en-US" dirty="0"/>
              <a:t>도 같이 줄은 경우</a:t>
            </a:r>
            <a:r>
              <a:rPr lang="en-US" altLang="ko-KR" dirty="0"/>
              <a:t>.</a:t>
            </a:r>
          </a:p>
          <a:p>
            <a:r>
              <a:rPr lang="en-US" altLang="ko-KR" dirty="0" err="1"/>
              <a:t>Kco</a:t>
            </a:r>
            <a:r>
              <a:rPr lang="ko-KR" altLang="en-US" dirty="0"/>
              <a:t>가 높을 경우 일부 폐가 없어져서 효율이 높아진 경우</a:t>
            </a:r>
            <a:r>
              <a:rPr lang="en-US" altLang="ko-KR" dirty="0"/>
              <a:t> (pneumonectomy, </a:t>
            </a:r>
            <a:r>
              <a:rPr lang="ko-KR" altLang="en-US" dirty="0"/>
              <a:t>폐가 덜 펴진 경우</a:t>
            </a:r>
            <a:r>
              <a:rPr lang="en-US" altLang="ko-KR" dirty="0"/>
              <a:t>)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089CD4-F634-4FAA-9D89-AAD51B1882C9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65482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General comments: </a:t>
            </a:r>
            <a:r>
              <a:rPr lang="ko-KR" altLang="en-US" dirty="0"/>
              <a:t>직접적인 임상진단을 하기 보다는 생리학적 분류를 강조</a:t>
            </a:r>
            <a:r>
              <a:rPr lang="en-US" altLang="ko-KR" dirty="0"/>
              <a:t>. </a:t>
            </a:r>
            <a:r>
              <a:rPr lang="ko-KR" altLang="en-US" dirty="0"/>
              <a:t>정상의 하한선</a:t>
            </a:r>
            <a:r>
              <a:rPr lang="en-US" altLang="ko-KR" dirty="0"/>
              <a:t>(lower limit of normal)</a:t>
            </a:r>
            <a:r>
              <a:rPr lang="ko-KR" altLang="en-US" dirty="0"/>
              <a:t>에 초점을 맞춤</a:t>
            </a:r>
            <a:r>
              <a:rPr lang="en-US" altLang="ko-KR" dirty="0"/>
              <a:t>. [LLN</a:t>
            </a:r>
            <a:r>
              <a:rPr lang="ko-KR" altLang="en-US" dirty="0"/>
              <a:t>은 반드시 병태생리학적 이상을 나타내지 않으며</a:t>
            </a:r>
            <a:r>
              <a:rPr lang="en-US" altLang="ko-KR" dirty="0"/>
              <a:t>, </a:t>
            </a:r>
            <a:r>
              <a:rPr lang="ko-KR" altLang="en-US" dirty="0"/>
              <a:t>질병 진단에 대한 임상적으로 의미 있는 임계치도 아님</a:t>
            </a:r>
            <a:r>
              <a:rPr lang="en-US" altLang="ko-KR" dirty="0"/>
              <a:t>. </a:t>
            </a:r>
            <a:r>
              <a:rPr lang="ko-KR" altLang="en-US" dirty="0"/>
              <a:t>이는 해당 개체의 예상 결과가 유사한 나이</a:t>
            </a:r>
            <a:r>
              <a:rPr lang="en-US" altLang="ko-KR" dirty="0"/>
              <a:t>, </a:t>
            </a:r>
            <a:r>
              <a:rPr lang="ko-KR" altLang="en-US" dirty="0"/>
              <a:t>성별 및 키를 가진 건강한 개인들과 유사할 것인지를 나타냄</a:t>
            </a:r>
            <a:r>
              <a:rPr lang="en-US" altLang="ko-KR" dirty="0"/>
              <a:t>] -&gt; </a:t>
            </a:r>
            <a:r>
              <a:rPr lang="ko-KR" altLang="en-US" dirty="0"/>
              <a:t>맥락을 알고 진단해야 한다</a:t>
            </a:r>
            <a:r>
              <a:rPr lang="en-US" altLang="ko-KR" dirty="0"/>
              <a:t>.</a:t>
            </a:r>
          </a:p>
          <a:p>
            <a:endParaRPr lang="en-US" altLang="ko-KR" dirty="0"/>
          </a:p>
          <a:p>
            <a:r>
              <a:rPr lang="en-US" altLang="ko-KR" dirty="0"/>
              <a:t>Reference equations:  2012</a:t>
            </a:r>
            <a:r>
              <a:rPr lang="ko-KR" altLang="en-US" dirty="0"/>
              <a:t>년 부터 </a:t>
            </a:r>
            <a:r>
              <a:rPr lang="en-US" altLang="ko-KR" dirty="0"/>
              <a:t>spirometry </a:t>
            </a:r>
            <a:r>
              <a:rPr lang="ko-KR" altLang="en-US" dirty="0"/>
              <a:t>측정 </a:t>
            </a:r>
            <a:r>
              <a:rPr lang="en-US" altLang="ko-KR" dirty="0"/>
              <a:t>(NHANESIII </a:t>
            </a:r>
            <a:r>
              <a:rPr lang="ko-KR" altLang="en-US" dirty="0"/>
              <a:t>보다 더 넓은 연령범위인 </a:t>
            </a:r>
            <a:r>
              <a:rPr lang="en-US" altLang="ko-KR" dirty="0"/>
              <a:t>3</a:t>
            </a:r>
            <a:r>
              <a:rPr lang="ko-KR" altLang="en-US" dirty="0"/>
              <a:t>세</a:t>
            </a:r>
            <a:r>
              <a:rPr lang="en-US" altLang="ko-KR" dirty="0"/>
              <a:t>-95</a:t>
            </a:r>
            <a:r>
              <a:rPr lang="ko-KR" altLang="en-US" dirty="0"/>
              <a:t>세 기반</a:t>
            </a:r>
            <a:r>
              <a:rPr lang="en-US" altLang="ko-KR" dirty="0"/>
              <a:t>)</a:t>
            </a:r>
            <a:r>
              <a:rPr lang="ko-KR" altLang="en-US" dirty="0"/>
              <a:t>에 사용할 수 있는 </a:t>
            </a:r>
            <a:r>
              <a:rPr lang="en-US" altLang="ko-KR" dirty="0"/>
              <a:t>Global Lung Function Initiative (GLI)</a:t>
            </a:r>
            <a:r>
              <a:rPr lang="ko-KR" altLang="en-US" dirty="0"/>
              <a:t> </a:t>
            </a:r>
            <a:r>
              <a:rPr lang="en-US" altLang="ko-KR" dirty="0"/>
              <a:t>reference equations</a:t>
            </a:r>
            <a:r>
              <a:rPr lang="ko-KR" altLang="en-US" dirty="0"/>
              <a:t>을 사용하는 것이 좋음</a:t>
            </a:r>
            <a:r>
              <a:rPr lang="en-US" altLang="ko-KR" dirty="0"/>
              <a:t>. Spirometry, lung volume, </a:t>
            </a:r>
            <a:r>
              <a:rPr lang="en-US" altLang="ko-KR" dirty="0" err="1"/>
              <a:t>dlco</a:t>
            </a:r>
            <a:r>
              <a:rPr lang="ko-KR" altLang="en-US" dirty="0"/>
              <a:t>가 모두 통합된 방정식</a:t>
            </a:r>
            <a:r>
              <a:rPr lang="en-US" altLang="ko-KR" dirty="0"/>
              <a:t>. NHANES III</a:t>
            </a:r>
            <a:r>
              <a:rPr lang="ko-KR" altLang="en-US" dirty="0"/>
              <a:t>같은 경우 멕시코계 미국인과 백인도 구분을 </a:t>
            </a:r>
            <a:r>
              <a:rPr lang="ko-KR" altLang="en-US" dirty="0" err="1"/>
              <a:t>했었으나</a:t>
            </a:r>
            <a:r>
              <a:rPr lang="ko-KR" altLang="en-US" dirty="0"/>
              <a:t> </a:t>
            </a:r>
            <a:r>
              <a:rPr lang="en-US" altLang="ko-KR" dirty="0"/>
              <a:t>GLI</a:t>
            </a:r>
            <a:r>
              <a:rPr lang="ko-KR" altLang="en-US" dirty="0"/>
              <a:t>는 </a:t>
            </a:r>
            <a:r>
              <a:rPr lang="en-US" altLang="ko-KR" dirty="0"/>
              <a:t>ancestor 4</a:t>
            </a:r>
            <a:r>
              <a:rPr lang="ko-KR" altLang="en-US" dirty="0"/>
              <a:t>군과 기타 군 정도로 구분</a:t>
            </a:r>
            <a:r>
              <a:rPr lang="en-US" altLang="ko-KR" dirty="0"/>
              <a:t>. [The static lung volumes reference equations were released 2021, and the CO-diffusion</a:t>
            </a:r>
            <a:r>
              <a:rPr lang="ko-KR" altLang="en-US" dirty="0"/>
              <a:t> </a:t>
            </a:r>
            <a:r>
              <a:rPr lang="en-US" altLang="ko-KR" dirty="0"/>
              <a:t>reference equations in 2017] 2021</a:t>
            </a:r>
            <a:r>
              <a:rPr lang="ko-KR" altLang="en-US" dirty="0"/>
              <a:t>년에서 </a:t>
            </a:r>
            <a:r>
              <a:rPr lang="en-US" altLang="ko-KR" dirty="0"/>
              <a:t>incomplete understanding</a:t>
            </a:r>
            <a:r>
              <a:rPr lang="ko-KR" altLang="en-US" dirty="0"/>
              <a:t>이라고 </a:t>
            </a:r>
            <a:r>
              <a:rPr lang="ko-KR" altLang="en-US" dirty="0" err="1"/>
              <a:t>써있는</a:t>
            </a:r>
            <a:r>
              <a:rPr lang="ko-KR" altLang="en-US" dirty="0"/>
              <a:t> 것은 인종은 폐기능에 영향을 미치는 다양한 요인과 얽혀 있고</a:t>
            </a:r>
            <a:r>
              <a:rPr lang="en-US" altLang="ko-KR" dirty="0"/>
              <a:t>, </a:t>
            </a:r>
            <a:r>
              <a:rPr lang="ko-KR" altLang="en-US" dirty="0"/>
              <a:t>일부 연구에서 아프리카계 미국인들 사이의 유전적 조상과 폐기능을 연구했는데 선천적 인종 차이에 대한 증거가 부족</a:t>
            </a:r>
            <a:r>
              <a:rPr lang="en-US" altLang="ko-KR" dirty="0"/>
              <a:t>(FEV1 </a:t>
            </a:r>
            <a:r>
              <a:rPr lang="ko-KR" altLang="en-US" dirty="0"/>
              <a:t>델타 값 차이가 작음</a:t>
            </a:r>
            <a:r>
              <a:rPr lang="en-US" altLang="ko-KR" dirty="0"/>
              <a:t>) </a:t>
            </a:r>
            <a:r>
              <a:rPr lang="ko-KR" altLang="en-US" dirty="0"/>
              <a:t>하며</a:t>
            </a:r>
            <a:r>
              <a:rPr lang="en-US" altLang="ko-KR" dirty="0"/>
              <a:t>, </a:t>
            </a:r>
            <a:r>
              <a:rPr lang="ko-KR" altLang="en-US" dirty="0"/>
              <a:t>사회의 구조적 인종차별을 나타낼 수 있어 인종에 대한 강조를 줄임</a:t>
            </a:r>
            <a:r>
              <a:rPr lang="en-US" altLang="ko-KR" dirty="0"/>
              <a:t>. [</a:t>
            </a:r>
            <a:r>
              <a:rPr lang="ko-KR" altLang="en-US" dirty="0"/>
              <a:t>또한 </a:t>
            </a:r>
            <a:r>
              <a:rPr lang="en-US" altLang="ko-KR" dirty="0"/>
              <a:t>lung function</a:t>
            </a:r>
            <a:r>
              <a:rPr lang="ko-KR" altLang="en-US" dirty="0"/>
              <a:t>은 </a:t>
            </a:r>
            <a:r>
              <a:rPr lang="en-US" altLang="ko-KR" dirty="0"/>
              <a:t>early nutrition, childhood infections</a:t>
            </a:r>
            <a:r>
              <a:rPr lang="ko-KR" altLang="en-US" dirty="0"/>
              <a:t>등 </a:t>
            </a:r>
            <a:r>
              <a:rPr lang="en-US" altLang="ko-KR" dirty="0"/>
              <a:t>social economy status</a:t>
            </a:r>
            <a:r>
              <a:rPr lang="ko-KR" altLang="en-US" dirty="0"/>
              <a:t>가 영향을 미침</a:t>
            </a:r>
            <a:r>
              <a:rPr lang="en-US" altLang="ko-KR" dirty="0"/>
              <a:t>] </a:t>
            </a:r>
            <a:r>
              <a:rPr lang="ko-KR" altLang="en-US" dirty="0"/>
              <a:t>또한 성별에 있어서도 결과를 과소</a:t>
            </a:r>
            <a:r>
              <a:rPr lang="en-US" altLang="ko-KR" dirty="0"/>
              <a:t>/</a:t>
            </a:r>
            <a:r>
              <a:rPr lang="ko-KR" altLang="en-US" dirty="0"/>
              <a:t>과대평가하지 않기 위해 생물학적 성별</a:t>
            </a:r>
            <a:r>
              <a:rPr lang="en-US" altLang="ko-KR" dirty="0"/>
              <a:t>(</a:t>
            </a:r>
            <a:r>
              <a:rPr lang="ko-KR" altLang="en-US" dirty="0"/>
              <a:t>환자가 주장하는 성별 말고</a:t>
            </a:r>
            <a:r>
              <a:rPr lang="en-US" altLang="ko-KR" dirty="0"/>
              <a:t>)</a:t>
            </a:r>
            <a:r>
              <a:rPr lang="ko-KR" altLang="en-US" dirty="0"/>
              <a:t>을 사용해야 한다</a:t>
            </a:r>
            <a:r>
              <a:rPr lang="en-US" altLang="ko-KR" dirty="0"/>
              <a:t>.</a:t>
            </a:r>
          </a:p>
          <a:p>
            <a:endParaRPr lang="en-US" altLang="ko-KR" dirty="0"/>
          </a:p>
          <a:p>
            <a:r>
              <a:rPr lang="en-US" altLang="ko-KR" dirty="0"/>
              <a:t>Defining normal range: </a:t>
            </a:r>
            <a:r>
              <a:rPr lang="ko-KR" altLang="en-US" dirty="0"/>
              <a:t>정상의 하한선은 </a:t>
            </a:r>
            <a:r>
              <a:rPr lang="en-US" altLang="ko-KR" dirty="0"/>
              <a:t>5% </a:t>
            </a:r>
            <a:r>
              <a:rPr lang="ko-KR" altLang="en-US" dirty="0" err="1"/>
              <a:t>퍼센타일</a:t>
            </a:r>
            <a:r>
              <a:rPr lang="en-US" altLang="ko-KR" dirty="0"/>
              <a:t>, </a:t>
            </a:r>
            <a:r>
              <a:rPr lang="ko-KR" altLang="en-US" dirty="0"/>
              <a:t>정상의 상한선은 </a:t>
            </a:r>
            <a:r>
              <a:rPr lang="en-US" altLang="ko-KR" dirty="0"/>
              <a:t>95% </a:t>
            </a:r>
            <a:r>
              <a:rPr lang="ko-KR" altLang="en-US" dirty="0" err="1"/>
              <a:t>퍼센타일을</a:t>
            </a:r>
            <a:r>
              <a:rPr lang="ko-KR" altLang="en-US" dirty="0"/>
              <a:t> 사용</a:t>
            </a:r>
            <a:r>
              <a:rPr lang="en-US" altLang="ko-KR" dirty="0"/>
              <a:t>. </a:t>
            </a:r>
            <a:r>
              <a:rPr lang="ko-KR" altLang="en-US" dirty="0"/>
              <a:t>나이가 들수록 정상의 하한선은 더 감소하니 신뢰성이 높아짐</a:t>
            </a:r>
            <a:r>
              <a:rPr lang="en-US" altLang="ko-KR" dirty="0"/>
              <a:t>. Ratio</a:t>
            </a:r>
            <a:r>
              <a:rPr lang="ko-KR" altLang="en-US" dirty="0"/>
              <a:t> </a:t>
            </a:r>
            <a:r>
              <a:rPr lang="en-US" altLang="ko-KR" dirty="0"/>
              <a:t>0.7</a:t>
            </a:r>
            <a:r>
              <a:rPr lang="ko-KR" altLang="en-US" dirty="0"/>
              <a:t>을 고정비율로 보지 않는 것이 좋고 정상의 하한선이 더 좋은 척도</a:t>
            </a:r>
            <a:r>
              <a:rPr lang="en-US" altLang="ko-KR" dirty="0"/>
              <a:t>. </a:t>
            </a:r>
          </a:p>
          <a:p>
            <a:endParaRPr lang="en-US" altLang="ko-KR" dirty="0"/>
          </a:p>
          <a:p>
            <a:r>
              <a:rPr lang="en-US" altLang="ko-KR" dirty="0"/>
              <a:t>Bronchodilator response: FEV1</a:t>
            </a:r>
            <a:r>
              <a:rPr lang="ko-KR" altLang="en-US" dirty="0"/>
              <a:t>이나 </a:t>
            </a:r>
            <a:r>
              <a:rPr lang="en-US" altLang="ko-KR" dirty="0"/>
              <a:t>FVC</a:t>
            </a:r>
            <a:r>
              <a:rPr lang="ko-KR" altLang="en-US" dirty="0"/>
              <a:t>가 </a:t>
            </a:r>
            <a:r>
              <a:rPr lang="en-US" altLang="ko-KR" dirty="0"/>
              <a:t>baseline</a:t>
            </a:r>
            <a:r>
              <a:rPr lang="ko-KR" altLang="en-US" dirty="0"/>
              <a:t>에서 이전은 </a:t>
            </a:r>
            <a:r>
              <a:rPr lang="en-US" altLang="ko-KR" dirty="0"/>
              <a:t>12%</a:t>
            </a:r>
            <a:r>
              <a:rPr lang="ko-KR" altLang="en-US" dirty="0"/>
              <a:t>이상 증가 그리고 </a:t>
            </a:r>
            <a:r>
              <a:rPr lang="en-US" altLang="ko-KR" dirty="0"/>
              <a:t>200ml</a:t>
            </a:r>
            <a:r>
              <a:rPr lang="ko-KR" altLang="en-US" dirty="0"/>
              <a:t>이상 증가가 기준이었는데</a:t>
            </a:r>
            <a:r>
              <a:rPr lang="en-US" altLang="ko-KR" dirty="0"/>
              <a:t>, </a:t>
            </a:r>
            <a:r>
              <a:rPr lang="ko-KR" altLang="en-US" dirty="0"/>
              <a:t>이 기준을 사용시 </a:t>
            </a:r>
            <a:r>
              <a:rPr lang="en-US" altLang="ko-KR" dirty="0"/>
              <a:t>COPD</a:t>
            </a:r>
            <a:r>
              <a:rPr lang="ko-KR" altLang="en-US" dirty="0"/>
              <a:t>등에서 잘못된 결과가 나올 수 있다</a:t>
            </a:r>
            <a:r>
              <a:rPr lang="en-US" altLang="ko-KR" dirty="0"/>
              <a:t>. 2021</a:t>
            </a:r>
            <a:r>
              <a:rPr lang="ko-KR" altLang="en-US" dirty="0"/>
              <a:t>년은</a:t>
            </a:r>
            <a:r>
              <a:rPr lang="en-US" altLang="ko-KR" dirty="0"/>
              <a:t> </a:t>
            </a:r>
            <a:r>
              <a:rPr lang="ko-KR" altLang="en-US" dirty="0"/>
              <a:t>대신 </a:t>
            </a:r>
            <a:r>
              <a:rPr lang="en-US" altLang="ko-KR" dirty="0"/>
              <a:t>FEV1</a:t>
            </a:r>
            <a:r>
              <a:rPr lang="ko-KR" altLang="en-US" dirty="0"/>
              <a:t>이나 </a:t>
            </a:r>
            <a:r>
              <a:rPr lang="en-US" altLang="ko-KR" dirty="0"/>
              <a:t>FVC</a:t>
            </a:r>
            <a:r>
              <a:rPr lang="ko-KR" altLang="en-US" dirty="0"/>
              <a:t>의 </a:t>
            </a:r>
            <a:r>
              <a:rPr lang="ko-KR" altLang="en-US" dirty="0" err="1"/>
              <a:t>예측값</a:t>
            </a:r>
            <a:r>
              <a:rPr lang="ko-KR" altLang="en-US" dirty="0"/>
              <a:t> 기준의 </a:t>
            </a:r>
            <a:r>
              <a:rPr lang="en-US" altLang="ko-KR" dirty="0"/>
              <a:t>10% </a:t>
            </a:r>
            <a:r>
              <a:rPr lang="ko-KR" altLang="en-US" dirty="0"/>
              <a:t>이상 증가 기준을 사용하며</a:t>
            </a:r>
            <a:r>
              <a:rPr lang="en-US" altLang="ko-KR" dirty="0"/>
              <a:t>, partial</a:t>
            </a:r>
            <a:r>
              <a:rPr lang="ko-KR" altLang="en-US" dirty="0"/>
              <a:t>은</a:t>
            </a:r>
            <a:r>
              <a:rPr lang="en-US" altLang="ko-KR" dirty="0"/>
              <a:t> FEV1</a:t>
            </a:r>
            <a:r>
              <a:rPr lang="ko-KR" altLang="en-US" dirty="0"/>
              <a:t>이나 </a:t>
            </a:r>
            <a:r>
              <a:rPr lang="en-US" altLang="ko-KR" dirty="0"/>
              <a:t>FVC</a:t>
            </a:r>
            <a:r>
              <a:rPr lang="ko-KR" altLang="en-US" dirty="0"/>
              <a:t>중 하나 이상일 경우 </a:t>
            </a:r>
            <a:r>
              <a:rPr lang="en-US" altLang="ko-KR" dirty="0"/>
              <a:t>partial </a:t>
            </a:r>
            <a:r>
              <a:rPr lang="en-US" altLang="ko-KR" dirty="0" err="1"/>
              <a:t>reversivility</a:t>
            </a:r>
            <a:r>
              <a:rPr lang="en-US" altLang="ko-KR" dirty="0"/>
              <a:t>. BD response</a:t>
            </a:r>
            <a:r>
              <a:rPr lang="ko-KR" altLang="en-US" dirty="0"/>
              <a:t>를 위한 </a:t>
            </a:r>
            <a:r>
              <a:rPr lang="en-US" altLang="ko-KR" dirty="0"/>
              <a:t>beta 2 agonist</a:t>
            </a:r>
            <a:r>
              <a:rPr lang="ko-KR" altLang="en-US" dirty="0"/>
              <a:t>를 투여하는 구체적 용량과 방법은 아직 </a:t>
            </a:r>
            <a:r>
              <a:rPr lang="ko-KR" altLang="en-US" dirty="0" err="1"/>
              <a:t>논의중</a:t>
            </a:r>
            <a:r>
              <a:rPr lang="en-US" altLang="ko-KR" dirty="0"/>
              <a:t>.</a:t>
            </a:r>
          </a:p>
          <a:p>
            <a:endParaRPr lang="en-US" altLang="ko-KR" dirty="0"/>
          </a:p>
          <a:p>
            <a:r>
              <a:rPr lang="en-US" altLang="ko-KR" dirty="0"/>
              <a:t>Interpretation of change over time: </a:t>
            </a:r>
            <a:r>
              <a:rPr lang="en-US" altLang="ko-KR" dirty="0" err="1"/>
              <a:t>childre</a:t>
            </a:r>
            <a:r>
              <a:rPr lang="ko-KR" altLang="en-US" dirty="0"/>
              <a:t>에게 </a:t>
            </a:r>
            <a:r>
              <a:rPr lang="en-US" altLang="ko-KR" dirty="0"/>
              <a:t>conditional change score</a:t>
            </a:r>
            <a:r>
              <a:rPr lang="ko-KR" altLang="en-US" dirty="0"/>
              <a:t>를 적용해볼 수 있고</a:t>
            </a:r>
            <a:r>
              <a:rPr lang="en-US" altLang="ko-KR" dirty="0"/>
              <a:t>, </a:t>
            </a:r>
            <a:r>
              <a:rPr lang="ko-KR" altLang="en-US" dirty="0"/>
              <a:t>어른에서는 </a:t>
            </a:r>
            <a:r>
              <a:rPr lang="en-US" altLang="ko-KR" dirty="0"/>
              <a:t>FEV1Q</a:t>
            </a:r>
            <a:r>
              <a:rPr lang="ko-KR" altLang="en-US" dirty="0"/>
              <a:t>를 적용해 볼 수 있다</a:t>
            </a:r>
            <a:r>
              <a:rPr lang="en-US" altLang="ko-KR" dirty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089CD4-F634-4FAA-9D89-AAD51B1882C9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5291461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왼쪽은 나이에</a:t>
            </a:r>
            <a:r>
              <a:rPr lang="en-US" altLang="ko-KR" dirty="0"/>
              <a:t> </a:t>
            </a:r>
            <a:r>
              <a:rPr lang="ko-KR" altLang="en-US" dirty="0"/>
              <a:t>따라 </a:t>
            </a:r>
            <a:r>
              <a:rPr lang="en-US" altLang="ko-KR" dirty="0"/>
              <a:t>FEV1</a:t>
            </a:r>
            <a:r>
              <a:rPr lang="ko-KR" altLang="en-US" dirty="0"/>
              <a:t>의 </a:t>
            </a:r>
            <a:r>
              <a:rPr lang="en-US" altLang="ko-KR" dirty="0"/>
              <a:t>lower limit of normal</a:t>
            </a:r>
            <a:r>
              <a:rPr lang="ko-KR" altLang="en-US" dirty="0"/>
              <a:t>과 </a:t>
            </a:r>
            <a:r>
              <a:rPr lang="en-US" altLang="ko-KR" dirty="0"/>
              <a:t>upper limit of normal</a:t>
            </a:r>
            <a:r>
              <a:rPr lang="ko-KR" altLang="en-US" dirty="0"/>
              <a:t>이 달라지는 그래프</a:t>
            </a:r>
            <a:r>
              <a:rPr lang="en-US" altLang="ko-KR" dirty="0"/>
              <a:t>. Median</a:t>
            </a:r>
            <a:r>
              <a:rPr lang="ko-KR" altLang="en-US" dirty="0"/>
              <a:t>은 </a:t>
            </a:r>
            <a:r>
              <a:rPr lang="en-US" altLang="ko-KR" dirty="0"/>
              <a:t>GLI (global lung function initiative spirometry equations)</a:t>
            </a:r>
            <a:r>
              <a:rPr lang="ko-KR" altLang="en-US" dirty="0"/>
              <a:t>으로 추정</a:t>
            </a:r>
            <a:r>
              <a:rPr lang="en-US" altLang="ko-KR" dirty="0"/>
              <a:t>. (</a:t>
            </a:r>
            <a:r>
              <a:rPr lang="ko-KR" altLang="en-US" dirty="0"/>
              <a:t>참가자 </a:t>
            </a:r>
            <a:r>
              <a:rPr lang="en-US" altLang="ko-KR" dirty="0"/>
              <a:t>A</a:t>
            </a:r>
            <a:r>
              <a:rPr lang="ko-KR" altLang="en-US" dirty="0"/>
              <a:t>와</a:t>
            </a:r>
            <a:r>
              <a:rPr lang="en-US" altLang="ko-KR" dirty="0"/>
              <a:t> B</a:t>
            </a:r>
            <a:r>
              <a:rPr lang="ko-KR" altLang="en-US" dirty="0"/>
              <a:t>는 </a:t>
            </a:r>
            <a:r>
              <a:rPr lang="ko-KR" altLang="en-US" dirty="0" err="1"/>
              <a:t>둘다</a:t>
            </a:r>
            <a:r>
              <a:rPr lang="ko-KR" altLang="en-US" dirty="0"/>
              <a:t> </a:t>
            </a:r>
            <a:r>
              <a:rPr lang="en-US" altLang="ko-KR" dirty="0"/>
              <a:t>FEV1</a:t>
            </a:r>
            <a:r>
              <a:rPr lang="ko-KR" altLang="en-US" dirty="0"/>
              <a:t>이 </a:t>
            </a:r>
            <a:r>
              <a:rPr lang="en-US" altLang="ko-KR" dirty="0"/>
              <a:t>1.0L </a:t>
            </a:r>
            <a:r>
              <a:rPr lang="ko-KR" altLang="en-US" dirty="0"/>
              <a:t>이나 </a:t>
            </a:r>
            <a:r>
              <a:rPr lang="en-US" altLang="ko-KR" dirty="0"/>
              <a:t>Z-score</a:t>
            </a:r>
            <a:r>
              <a:rPr lang="ko-KR" altLang="en-US" dirty="0"/>
              <a:t>는 현저히 다름</a:t>
            </a:r>
            <a:r>
              <a:rPr lang="en-US" altLang="ko-KR" dirty="0"/>
              <a:t>.)</a:t>
            </a:r>
          </a:p>
          <a:p>
            <a:r>
              <a:rPr lang="ko-KR" altLang="en-US" dirty="0"/>
              <a:t>오른쪽은 나이와 성별에 따라 </a:t>
            </a:r>
            <a:r>
              <a:rPr lang="en-US" altLang="ko-KR" dirty="0"/>
              <a:t>FEV1/FVC ratio </a:t>
            </a:r>
            <a:r>
              <a:rPr lang="ko-KR" altLang="en-US" dirty="0"/>
              <a:t>정상 </a:t>
            </a:r>
            <a:r>
              <a:rPr lang="ko-KR" altLang="en-US" dirty="0" err="1"/>
              <a:t>분율</a:t>
            </a:r>
            <a:r>
              <a:rPr lang="ko-KR" altLang="en-US" dirty="0"/>
              <a:t> </a:t>
            </a:r>
            <a:r>
              <a:rPr lang="en-US" altLang="ko-KR" dirty="0"/>
              <a:t>(5%~95%)</a:t>
            </a:r>
            <a:r>
              <a:rPr lang="ko-KR" altLang="en-US" dirty="0"/>
              <a:t>의 </a:t>
            </a:r>
            <a:r>
              <a:rPr lang="en-US" altLang="ko-KR" dirty="0"/>
              <a:t>range</a:t>
            </a:r>
            <a:r>
              <a:rPr lang="ko-KR" altLang="en-US" dirty="0"/>
              <a:t>가 어떻게 달라지는지 보는 그래프</a:t>
            </a:r>
            <a:r>
              <a:rPr lang="en-US" altLang="ko-KR" dirty="0"/>
              <a:t>. </a:t>
            </a:r>
          </a:p>
          <a:p>
            <a:r>
              <a:rPr lang="ko-KR" altLang="en-US" dirty="0"/>
              <a:t>보면 </a:t>
            </a:r>
            <a:r>
              <a:rPr lang="en-US" altLang="ko-KR" dirty="0"/>
              <a:t>male</a:t>
            </a:r>
            <a:r>
              <a:rPr lang="ko-KR" altLang="en-US" dirty="0"/>
              <a:t>의 경우가 </a:t>
            </a:r>
            <a:r>
              <a:rPr lang="en-US" altLang="ko-KR" dirty="0"/>
              <a:t>female </a:t>
            </a:r>
            <a:r>
              <a:rPr lang="ko-KR" altLang="en-US" dirty="0"/>
              <a:t>보다 </a:t>
            </a:r>
            <a:r>
              <a:rPr lang="en-US" altLang="ko-KR" dirty="0"/>
              <a:t>ratio</a:t>
            </a:r>
            <a:r>
              <a:rPr lang="ko-KR" altLang="en-US" dirty="0"/>
              <a:t>가 더 낮고</a:t>
            </a:r>
            <a:r>
              <a:rPr lang="en-US" altLang="ko-KR" dirty="0"/>
              <a:t>, 50</a:t>
            </a:r>
            <a:r>
              <a:rPr lang="ko-KR" altLang="en-US" dirty="0"/>
              <a:t>세 근처로 정상 </a:t>
            </a:r>
            <a:r>
              <a:rPr lang="en-US" altLang="ko-KR" dirty="0"/>
              <a:t>range</a:t>
            </a:r>
            <a:r>
              <a:rPr lang="ko-KR" altLang="en-US" dirty="0"/>
              <a:t>에 </a:t>
            </a:r>
            <a:r>
              <a:rPr lang="en-US" altLang="ko-KR" dirty="0"/>
              <a:t>0.7 </a:t>
            </a:r>
            <a:r>
              <a:rPr lang="ko-KR" altLang="en-US" dirty="0"/>
              <a:t>미만도 포함되기 때문에</a:t>
            </a:r>
            <a:r>
              <a:rPr lang="en-US" altLang="ko-KR" dirty="0"/>
              <a:t>, 60</a:t>
            </a:r>
            <a:r>
              <a:rPr lang="ko-KR" altLang="en-US" dirty="0"/>
              <a:t>대 남자가 </a:t>
            </a:r>
            <a:r>
              <a:rPr lang="en-US" altLang="ko-KR" dirty="0"/>
              <a:t>ratio 69</a:t>
            </a:r>
            <a:r>
              <a:rPr lang="ko-KR" altLang="en-US" dirty="0"/>
              <a:t>로 온 경우 </a:t>
            </a:r>
            <a:r>
              <a:rPr lang="en-US" altLang="ko-KR" dirty="0"/>
              <a:t>COPD</a:t>
            </a:r>
            <a:r>
              <a:rPr lang="ko-KR" altLang="en-US" dirty="0"/>
              <a:t>라고 진단될 수 있으며</a:t>
            </a:r>
            <a:r>
              <a:rPr lang="en-US" altLang="ko-KR" dirty="0"/>
              <a:t>, </a:t>
            </a:r>
            <a:r>
              <a:rPr lang="ko-KR" altLang="en-US" dirty="0" err="1"/>
              <a:t>젋은</a:t>
            </a:r>
            <a:r>
              <a:rPr lang="ko-KR" altLang="en-US" dirty="0"/>
              <a:t> 경우 오히려 </a:t>
            </a:r>
            <a:r>
              <a:rPr lang="en-US" altLang="ko-KR" dirty="0"/>
              <a:t>obstructive </a:t>
            </a:r>
            <a:r>
              <a:rPr lang="en-US" altLang="ko-KR" dirty="0" err="1"/>
              <a:t>diseas</a:t>
            </a:r>
            <a:r>
              <a:rPr lang="ko-KR" altLang="en-US" dirty="0"/>
              <a:t>가 있는데 </a:t>
            </a:r>
            <a:r>
              <a:rPr lang="en-US" altLang="ko-KR" dirty="0"/>
              <a:t>(</a:t>
            </a:r>
            <a:r>
              <a:rPr lang="ko-KR" altLang="en-US" dirty="0"/>
              <a:t>예로 천식인데 </a:t>
            </a:r>
            <a:r>
              <a:rPr lang="en-US" altLang="ko-KR" dirty="0"/>
              <a:t>ratio 0.73</a:t>
            </a:r>
            <a:r>
              <a:rPr lang="ko-KR" altLang="en-US" dirty="0"/>
              <a:t>인데 정상</a:t>
            </a:r>
            <a:r>
              <a:rPr lang="en-US" altLang="ko-KR" dirty="0"/>
              <a:t>) 0.7</a:t>
            </a:r>
            <a:r>
              <a:rPr lang="ko-KR" altLang="en-US" dirty="0"/>
              <a:t>이상이라서 정상으로 생각할 수 있음</a:t>
            </a:r>
            <a:r>
              <a:rPr lang="en-US" altLang="ko-KR" dirty="0"/>
              <a:t>. </a:t>
            </a:r>
            <a:r>
              <a:rPr lang="ko-KR" altLang="en-US" dirty="0"/>
              <a:t>따라서 젊은 연령에서는 임상 증상과 병력이 있다면 폐쇄 환기장애의 기준점을 </a:t>
            </a:r>
            <a:r>
              <a:rPr lang="en-US" altLang="ko-KR" dirty="0"/>
              <a:t>FEV1/FVC &lt; 0.7 </a:t>
            </a:r>
            <a:r>
              <a:rPr lang="ko-KR" altLang="en-US" dirty="0"/>
              <a:t>보다 높은 </a:t>
            </a:r>
            <a:r>
              <a:rPr lang="en-US" altLang="ko-KR" dirty="0"/>
              <a:t>FEV1/FVC &lt; 0.75~0.80</a:t>
            </a:r>
            <a:r>
              <a:rPr lang="ko-KR" altLang="en-US" dirty="0"/>
              <a:t>로 상향할 수 있다 </a:t>
            </a:r>
            <a:r>
              <a:rPr lang="en-US" altLang="ko-KR" dirty="0"/>
              <a:t>(2016 PFT </a:t>
            </a:r>
            <a:r>
              <a:rPr lang="ko-KR" altLang="en-US" dirty="0"/>
              <a:t>우리나라 지침</a:t>
            </a:r>
            <a:r>
              <a:rPr lang="en-US" altLang="ko-KR" dirty="0"/>
              <a:t>)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089CD4-F634-4FAA-9D89-AAD51B1882C9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2078211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6</a:t>
            </a:r>
            <a:r>
              <a:rPr lang="ko-KR" altLang="en-US" dirty="0"/>
              <a:t>명의 사람들에 대해 </a:t>
            </a:r>
            <a:r>
              <a:rPr lang="en-US" altLang="ko-KR" dirty="0"/>
              <a:t>5%</a:t>
            </a:r>
            <a:r>
              <a:rPr lang="ko-KR" altLang="en-US" dirty="0"/>
              <a:t>해당하는 </a:t>
            </a:r>
            <a:r>
              <a:rPr lang="en-US" altLang="ko-KR" dirty="0"/>
              <a:t>LLN</a:t>
            </a:r>
            <a:r>
              <a:rPr lang="ko-KR" altLang="en-US" dirty="0"/>
              <a:t>에 대해 각 지표별로 조사한 표</a:t>
            </a:r>
            <a:r>
              <a:rPr lang="en-US" altLang="ko-KR" dirty="0"/>
              <a:t>. 10</a:t>
            </a:r>
            <a:r>
              <a:rPr lang="ko-KR" altLang="en-US" dirty="0"/>
              <a:t>세인 경우 </a:t>
            </a:r>
            <a:r>
              <a:rPr lang="en-US" altLang="ko-KR" dirty="0"/>
              <a:t>FEV1 </a:t>
            </a:r>
            <a:r>
              <a:rPr lang="ko-KR" altLang="en-US" dirty="0"/>
              <a:t>정상 하한치가 </a:t>
            </a:r>
            <a:r>
              <a:rPr lang="en-US" altLang="ko-KR" dirty="0"/>
              <a:t>81.3%</a:t>
            </a:r>
            <a:r>
              <a:rPr lang="ko-KR" altLang="en-US" dirty="0"/>
              <a:t>이나</a:t>
            </a:r>
            <a:r>
              <a:rPr lang="en-US" altLang="ko-KR" dirty="0"/>
              <a:t>, 80</a:t>
            </a:r>
            <a:r>
              <a:rPr lang="ko-KR" altLang="en-US" dirty="0"/>
              <a:t>세의 경우는 </a:t>
            </a:r>
            <a:r>
              <a:rPr lang="en-US" altLang="ko-KR" dirty="0"/>
              <a:t>70%. </a:t>
            </a:r>
            <a:r>
              <a:rPr lang="ko-KR" altLang="en-US" dirty="0"/>
              <a:t>반면에 </a:t>
            </a:r>
            <a:r>
              <a:rPr lang="en-US" altLang="ko-KR" dirty="0"/>
              <a:t>DLCO</a:t>
            </a:r>
            <a:r>
              <a:rPr lang="ko-KR" altLang="en-US" dirty="0"/>
              <a:t>는 크게 차이가 없다</a:t>
            </a:r>
            <a:r>
              <a:rPr lang="en-US" altLang="ko-KR" dirty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089CD4-F634-4FAA-9D89-AAD51B1882C9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9715607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Predicted</a:t>
            </a:r>
            <a:r>
              <a:rPr lang="ko-KR" altLang="en-US" dirty="0"/>
              <a:t> </a:t>
            </a:r>
            <a:r>
              <a:rPr lang="en-US" altLang="ko-KR" dirty="0"/>
              <a:t>%</a:t>
            </a:r>
            <a:r>
              <a:rPr lang="ko-KR" altLang="en-US" dirty="0"/>
              <a:t>를 추정하는 여러 식들이 있으며 비흡연자 건강인에 대한 아시아인 식이 </a:t>
            </a:r>
            <a:r>
              <a:rPr lang="en-US" altLang="ko-KR" dirty="0" err="1"/>
              <a:t>morris</a:t>
            </a:r>
            <a:r>
              <a:rPr lang="en-US" altLang="ko-KR" dirty="0"/>
              <a:t> </a:t>
            </a:r>
            <a:r>
              <a:rPr lang="ko-KR" altLang="en-US" dirty="0"/>
              <a:t>식이며</a:t>
            </a:r>
            <a:r>
              <a:rPr lang="en-US" altLang="ko-KR" dirty="0"/>
              <a:t>, </a:t>
            </a:r>
            <a:r>
              <a:rPr lang="ko-KR" altLang="en-US" dirty="0"/>
              <a:t>한국인에 맞추어 계산된 예측식이 </a:t>
            </a:r>
            <a:r>
              <a:rPr lang="ko-KR" altLang="en-US" dirty="0" err="1"/>
              <a:t>최정근식으로</a:t>
            </a:r>
            <a:r>
              <a:rPr lang="ko-KR" altLang="en-US" dirty="0"/>
              <a:t> 불리는 표</a:t>
            </a:r>
            <a:r>
              <a:rPr lang="en-US" altLang="ko-KR" dirty="0"/>
              <a:t>2</a:t>
            </a:r>
            <a:r>
              <a:rPr lang="ko-KR" altLang="en-US" dirty="0"/>
              <a:t>의 내용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표 </a:t>
            </a:r>
            <a:r>
              <a:rPr lang="en-US" altLang="ko-KR" dirty="0"/>
              <a:t>3</a:t>
            </a:r>
            <a:r>
              <a:rPr lang="ko-KR" altLang="en-US" dirty="0"/>
              <a:t>은 </a:t>
            </a:r>
            <a:r>
              <a:rPr lang="ko-KR" altLang="en-US" dirty="0" err="1"/>
              <a:t>최정근식을</a:t>
            </a:r>
            <a:r>
              <a:rPr lang="ko-KR" altLang="en-US" dirty="0"/>
              <a:t> 통해 구한 정상하한치</a:t>
            </a:r>
            <a:r>
              <a:rPr lang="en-US" altLang="ko-KR" dirty="0"/>
              <a:t>. </a:t>
            </a:r>
            <a:r>
              <a:rPr lang="ko-KR" altLang="en-US" dirty="0"/>
              <a:t>논문에 보면 우리나라의 경우 백인의 폐기능에 비해 크게 떨어지지 않는다고 되어 있음</a:t>
            </a:r>
            <a:r>
              <a:rPr lang="en-US" altLang="ko-KR" dirty="0"/>
              <a:t>. (</a:t>
            </a:r>
            <a:r>
              <a:rPr lang="ko-KR" altLang="en-US" dirty="0"/>
              <a:t>흑인은 폐기능이 백인에 비해 낮다는 외국 결과와 비교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089CD4-F634-4FAA-9D89-AAD51B1882C9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234061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/>
              <a:t>바뀐 내용을 중점적으로 말씀 </a:t>
            </a:r>
            <a:r>
              <a:rPr lang="ko-KR" altLang="en-US" dirty="0" err="1"/>
              <a:t>드릴예정이며</a:t>
            </a:r>
            <a:r>
              <a:rPr lang="en-US" altLang="ko-KR" dirty="0"/>
              <a:t>, </a:t>
            </a:r>
            <a:r>
              <a:rPr lang="ko-KR" altLang="en-US" dirty="0"/>
              <a:t>이 표는 바뀐 내용들 중 </a:t>
            </a:r>
            <a:r>
              <a:rPr lang="en-US" altLang="ko-KR" dirty="0"/>
              <a:t>2</a:t>
            </a:r>
            <a:r>
              <a:rPr lang="ko-KR" altLang="en-US" dirty="0"/>
              <a:t>가지에 대해 보여주는 표이고</a:t>
            </a:r>
            <a:r>
              <a:rPr lang="en-US" altLang="ko-KR" dirty="0"/>
              <a:t>, </a:t>
            </a:r>
            <a:r>
              <a:rPr lang="ko-KR" altLang="en-US" dirty="0"/>
              <a:t>뒤에서 다른 내용들을 추가적으로 더 말씀 드리겠습니다</a:t>
            </a:r>
            <a:r>
              <a:rPr lang="en-US" altLang="ko-KR" dirty="0"/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/>
              <a:t>먼저 </a:t>
            </a:r>
            <a:r>
              <a:rPr lang="en-US" altLang="ko-KR" dirty="0"/>
              <a:t>Lung function</a:t>
            </a:r>
            <a:r>
              <a:rPr lang="ko-KR" altLang="en-US" dirty="0"/>
              <a:t>의 </a:t>
            </a:r>
            <a:r>
              <a:rPr lang="en-US" altLang="ko-KR" dirty="0"/>
              <a:t>severity</a:t>
            </a:r>
            <a:r>
              <a:rPr lang="ko-KR" altLang="en-US" dirty="0"/>
              <a:t>를 나타내는 방법에 변화가 있었습니다</a:t>
            </a:r>
            <a:r>
              <a:rPr lang="en-US" altLang="ko-KR" dirty="0"/>
              <a:t>. </a:t>
            </a:r>
            <a:r>
              <a:rPr lang="ko-KR" altLang="en-US" dirty="0"/>
              <a:t>이전은 </a:t>
            </a:r>
            <a:r>
              <a:rPr lang="en-US" altLang="ko-KR" dirty="0"/>
              <a:t>Severity</a:t>
            </a:r>
            <a:r>
              <a:rPr lang="ko-KR" altLang="en-US" dirty="0"/>
              <a:t>를 </a:t>
            </a:r>
            <a:r>
              <a:rPr lang="ko-KR" altLang="en-US" dirty="0" err="1"/>
              <a:t>예측값의</a:t>
            </a:r>
            <a:r>
              <a:rPr lang="ko-KR" altLang="en-US" dirty="0"/>
              <a:t> </a:t>
            </a:r>
            <a:r>
              <a:rPr lang="en-US" altLang="ko-KR" dirty="0"/>
              <a:t>%</a:t>
            </a:r>
            <a:r>
              <a:rPr lang="ko-KR" altLang="en-US" dirty="0"/>
              <a:t>로 표시해서 </a:t>
            </a:r>
            <a:r>
              <a:rPr lang="en-US" altLang="ko-KR" dirty="0"/>
              <a:t>mild/moderate/severe</a:t>
            </a:r>
            <a:r>
              <a:rPr lang="ko-KR" altLang="en-US" dirty="0"/>
              <a:t>식으로 표시를 </a:t>
            </a:r>
            <a:r>
              <a:rPr lang="ko-KR" altLang="en-US" dirty="0" err="1"/>
              <a:t>햇는데요</a:t>
            </a:r>
            <a:r>
              <a:rPr lang="en-US" altLang="ko-KR" dirty="0"/>
              <a:t>, </a:t>
            </a:r>
            <a:r>
              <a:rPr lang="ko-KR" altLang="en-US" dirty="0"/>
              <a:t>이번에 바뀐 내용은 </a:t>
            </a:r>
            <a:r>
              <a:rPr lang="en-US" altLang="ko-KR" dirty="0"/>
              <a:t>predicted %</a:t>
            </a:r>
            <a:r>
              <a:rPr lang="ko-KR" altLang="en-US" dirty="0"/>
              <a:t>를 기반으로 보지 않고 통계에 기반해 </a:t>
            </a:r>
            <a:r>
              <a:rPr lang="en-US" altLang="ko-KR" dirty="0"/>
              <a:t>Z-score</a:t>
            </a:r>
            <a:r>
              <a:rPr lang="ko-KR" altLang="en-US" dirty="0"/>
              <a:t>로 </a:t>
            </a:r>
            <a:r>
              <a:rPr lang="en-US" altLang="ko-KR" dirty="0"/>
              <a:t>severity</a:t>
            </a:r>
            <a:r>
              <a:rPr lang="ko-KR" altLang="en-US" dirty="0"/>
              <a:t>를 분류했습니다</a:t>
            </a:r>
            <a:r>
              <a:rPr lang="en-US" altLang="ko-KR" dirty="0"/>
              <a:t>. </a:t>
            </a:r>
            <a:r>
              <a:rPr lang="ko-KR" altLang="en-US" dirty="0"/>
              <a:t>경도는 </a:t>
            </a:r>
            <a:r>
              <a:rPr lang="en-US" altLang="ko-KR" dirty="0"/>
              <a:t>-1.65~-2.5, </a:t>
            </a:r>
            <a:r>
              <a:rPr lang="ko-KR" altLang="en-US" dirty="0"/>
              <a:t>중간은 </a:t>
            </a:r>
            <a:r>
              <a:rPr lang="en-US" altLang="ko-KR" dirty="0"/>
              <a:t>-2.5~-4.0, severe</a:t>
            </a:r>
            <a:r>
              <a:rPr lang="ko-KR" altLang="en-US" dirty="0"/>
              <a:t>는 </a:t>
            </a:r>
            <a:r>
              <a:rPr lang="en-US" altLang="ko-KR" dirty="0"/>
              <a:t>-4.1 </a:t>
            </a:r>
            <a:r>
              <a:rPr lang="ko-KR" altLang="en-US" dirty="0"/>
              <a:t>보다 큰 </a:t>
            </a:r>
            <a:r>
              <a:rPr lang="en-US" altLang="ko-KR" dirty="0"/>
              <a:t>Z-score</a:t>
            </a:r>
            <a:r>
              <a:rPr lang="ko-KR" altLang="en-US" dirty="0"/>
              <a:t>로 표시되었고 이에 사용된 방정식이 </a:t>
            </a:r>
            <a:r>
              <a:rPr lang="en-US" altLang="ko-KR" dirty="0"/>
              <a:t>GLI (Global Lung Function Initiative (GLI)</a:t>
            </a:r>
            <a:r>
              <a:rPr lang="ko-KR" altLang="en-US" dirty="0"/>
              <a:t> </a:t>
            </a:r>
            <a:r>
              <a:rPr lang="en-US" altLang="ko-KR" dirty="0"/>
              <a:t>reference equations) </a:t>
            </a:r>
            <a:r>
              <a:rPr lang="ko-KR" altLang="en-US" dirty="0"/>
              <a:t>입니다</a:t>
            </a:r>
            <a:r>
              <a:rPr lang="en-US" altLang="ko-KR" dirty="0"/>
              <a:t>. </a:t>
            </a:r>
            <a:r>
              <a:rPr lang="ko-KR" altLang="en-US" dirty="0"/>
              <a:t>바뀐 배경에 대해 </a:t>
            </a:r>
            <a:r>
              <a:rPr lang="ko-KR" altLang="en-US" dirty="0" err="1"/>
              <a:t>설명드리겠습니다</a:t>
            </a:r>
            <a:r>
              <a:rPr lang="en-US" altLang="ko-KR" dirty="0"/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089CD4-F634-4FAA-9D89-AAD51B1882C9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2992599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이전 기준은 </a:t>
            </a:r>
            <a:r>
              <a:rPr lang="en-US" altLang="ko-KR" dirty="0"/>
              <a:t>baseline </a:t>
            </a:r>
            <a:r>
              <a:rPr lang="ko-KR" altLang="en-US" dirty="0"/>
              <a:t>기준이라서 </a:t>
            </a:r>
            <a:r>
              <a:rPr lang="en-US" altLang="ko-KR" dirty="0"/>
              <a:t>FEV1</a:t>
            </a:r>
            <a:r>
              <a:rPr lang="ko-KR" altLang="en-US" dirty="0"/>
              <a:t>이 매우 낮은 사람의 경우 절대치를 충족하기 힘들며</a:t>
            </a:r>
            <a:r>
              <a:rPr lang="en-US" altLang="ko-KR" dirty="0"/>
              <a:t>, </a:t>
            </a:r>
            <a:r>
              <a:rPr lang="ko-KR" altLang="en-US" dirty="0"/>
              <a:t>매우 높은 사람의 경우는 </a:t>
            </a:r>
            <a:r>
              <a:rPr lang="en-US" altLang="ko-KR" dirty="0"/>
              <a:t>%</a:t>
            </a:r>
            <a:r>
              <a:rPr lang="ko-KR" altLang="en-US" dirty="0"/>
              <a:t>를</a:t>
            </a:r>
            <a:r>
              <a:rPr lang="en-US" altLang="ko-KR" dirty="0"/>
              <a:t> </a:t>
            </a:r>
            <a:r>
              <a:rPr lang="ko-KR" altLang="en-US" dirty="0"/>
              <a:t>충족하기 </a:t>
            </a:r>
            <a:r>
              <a:rPr lang="ko-KR" altLang="en-US" dirty="0" err="1"/>
              <a:t>힘듬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이에 따라 변경된 기준은 분모가 </a:t>
            </a:r>
            <a:r>
              <a:rPr lang="en-US" altLang="ko-KR" dirty="0"/>
              <a:t>baseline </a:t>
            </a:r>
            <a:r>
              <a:rPr lang="ko-KR" altLang="en-US" dirty="0"/>
              <a:t>값에서 </a:t>
            </a:r>
            <a:r>
              <a:rPr lang="en-US" altLang="ko-KR" dirty="0"/>
              <a:t>predicted value</a:t>
            </a:r>
            <a:r>
              <a:rPr lang="ko-KR" altLang="en-US" dirty="0"/>
              <a:t>로 변경됨</a:t>
            </a:r>
            <a:r>
              <a:rPr lang="en-US" altLang="ko-KR" dirty="0"/>
              <a:t>. (</a:t>
            </a:r>
            <a:r>
              <a:rPr lang="ko-KR" altLang="en-US" b="0" i="0" dirty="0">
                <a:solidFill>
                  <a:srgbClr val="374151"/>
                </a:solidFill>
                <a:effectLst/>
                <a:latin typeface="Söhne"/>
              </a:rPr>
              <a:t>기저 </a:t>
            </a:r>
            <a:r>
              <a:rPr lang="ko-KR" altLang="en-US" b="0" i="0" dirty="0" err="1">
                <a:solidFill>
                  <a:srgbClr val="374151"/>
                </a:solidFill>
                <a:effectLst/>
                <a:latin typeface="Söhne"/>
              </a:rPr>
              <a:t>폐기능</a:t>
            </a:r>
            <a:r>
              <a:rPr lang="ko-KR" altLang="en-US" b="0" i="0" dirty="0">
                <a:solidFill>
                  <a:srgbClr val="374151"/>
                </a:solidFill>
                <a:effectLst/>
                <a:latin typeface="Söhne"/>
              </a:rPr>
              <a:t> 수준의 크기 때문에 잘못된 해석을 피할 수 있음</a:t>
            </a:r>
            <a:r>
              <a:rPr lang="en-US" altLang="ko-KR" b="0" i="0" dirty="0">
                <a:solidFill>
                  <a:srgbClr val="374151"/>
                </a:solidFill>
                <a:effectLst/>
                <a:latin typeface="Söhne"/>
              </a:rPr>
              <a:t>.)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089CD4-F634-4FAA-9D89-AAD51B1882C9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527224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COPD</a:t>
            </a:r>
            <a:r>
              <a:rPr lang="ko-KR" altLang="en-US" dirty="0"/>
              <a:t>의 진단기준도 시대에 따라 지속 변화되어 왔고 옛날 </a:t>
            </a:r>
            <a:r>
              <a:rPr lang="en-US" altLang="ko-KR" dirty="0"/>
              <a:t>1987</a:t>
            </a:r>
            <a:r>
              <a:rPr lang="ko-KR" altLang="en-US" dirty="0"/>
              <a:t>년 </a:t>
            </a:r>
            <a:r>
              <a:rPr lang="en-US" altLang="ko-KR" dirty="0"/>
              <a:t>ATS </a:t>
            </a:r>
            <a:r>
              <a:rPr lang="ko-KR" altLang="en-US" dirty="0"/>
              <a:t>기준은</a:t>
            </a:r>
            <a:r>
              <a:rPr lang="en-US" altLang="ko-KR" dirty="0"/>
              <a:t> ratio</a:t>
            </a:r>
            <a:r>
              <a:rPr lang="ko-KR" altLang="en-US" dirty="0"/>
              <a:t>가 </a:t>
            </a:r>
            <a:r>
              <a:rPr lang="en-US" altLang="ko-KR" dirty="0"/>
              <a:t>0.75</a:t>
            </a:r>
            <a:r>
              <a:rPr lang="ko-KR" altLang="en-US" dirty="0"/>
              <a:t>인적도 있었으며</a:t>
            </a:r>
            <a:r>
              <a:rPr lang="en-US" altLang="ko-KR" dirty="0"/>
              <a:t>, </a:t>
            </a:r>
            <a:r>
              <a:rPr lang="ko-KR" altLang="en-US" dirty="0"/>
              <a:t>정상하한치를 </a:t>
            </a:r>
            <a:r>
              <a:rPr lang="ko-KR" altLang="en-US" dirty="0" err="1"/>
              <a:t>쓴적도</a:t>
            </a:r>
            <a:r>
              <a:rPr lang="en-US" altLang="ko-KR" dirty="0"/>
              <a:t>, post-bronchodilator</a:t>
            </a:r>
            <a:r>
              <a:rPr lang="ko-KR" altLang="en-US" dirty="0"/>
              <a:t> 반응을 </a:t>
            </a:r>
            <a:r>
              <a:rPr lang="ko-KR" altLang="en-US" dirty="0" err="1"/>
              <a:t>쓴적도</a:t>
            </a:r>
            <a:r>
              <a:rPr lang="ko-KR" altLang="en-US" dirty="0"/>
              <a:t> 있고 지속 기준은 바뀌어 왔습니다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089CD4-F634-4FAA-9D89-AAD51B1882C9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4016627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조건부 변화점수는 어린이와 젊은이들은 빠른 성장과 발달기간동안 연속적인 측정을 해석하기에 오류가 있을 수 있음</a:t>
            </a:r>
            <a:r>
              <a:rPr lang="en-US" altLang="ko-KR" dirty="0"/>
              <a:t>. </a:t>
            </a:r>
            <a:r>
              <a:rPr lang="ko-KR" altLang="en-US" dirty="0"/>
              <a:t>이 기간의 감소를 확인하기 위해 절대적인 조치의 검토가 사용되어야 함</a:t>
            </a:r>
            <a:r>
              <a:rPr lang="en-US" altLang="ko-KR" dirty="0"/>
              <a:t>. </a:t>
            </a:r>
            <a:r>
              <a:rPr lang="ko-KR" altLang="en-US" dirty="0"/>
              <a:t>그래서 적용된 것이 </a:t>
            </a:r>
            <a:r>
              <a:rPr lang="en-US" altLang="ko-KR" dirty="0"/>
              <a:t>conditional change score. </a:t>
            </a:r>
            <a:r>
              <a:rPr lang="ko-KR" altLang="en-US" dirty="0"/>
              <a:t>예상되는 것 보다 더 큰 폐기능의 변화를 식별하는데 사용될 수 있음</a:t>
            </a:r>
            <a:r>
              <a:rPr lang="en-US" altLang="ko-KR" dirty="0"/>
              <a:t>. </a:t>
            </a:r>
            <a:r>
              <a:rPr lang="ko-KR" altLang="en-US" dirty="0"/>
              <a:t>이 점수는 </a:t>
            </a:r>
            <a:r>
              <a:rPr lang="en-US" altLang="ko-KR" dirty="0"/>
              <a:t>FEV1</a:t>
            </a:r>
            <a:r>
              <a:rPr lang="ko-KR" altLang="en-US" dirty="0"/>
              <a:t>의</a:t>
            </a:r>
            <a:r>
              <a:rPr lang="en-US" altLang="ko-KR" dirty="0"/>
              <a:t> z-score</a:t>
            </a:r>
            <a:r>
              <a:rPr lang="ko-KR" altLang="en-US" dirty="0"/>
              <a:t>의 </a:t>
            </a:r>
            <a:r>
              <a:rPr lang="ko-KR" altLang="en-US" dirty="0" err="1"/>
              <a:t>종방향</a:t>
            </a:r>
            <a:r>
              <a:rPr lang="ko-KR" altLang="en-US" dirty="0"/>
              <a:t> 변경과 초기 </a:t>
            </a:r>
            <a:r>
              <a:rPr lang="en-US" altLang="ko-KR" dirty="0"/>
              <a:t>FEV1 </a:t>
            </a:r>
            <a:r>
              <a:rPr lang="ko-KR" altLang="en-US" dirty="0"/>
              <a:t>값의 조건에 대해 조정</a:t>
            </a:r>
            <a:r>
              <a:rPr lang="en-US" altLang="ko-KR" dirty="0"/>
              <a:t>. </a:t>
            </a:r>
          </a:p>
          <a:p>
            <a:r>
              <a:rPr lang="ko-KR" altLang="en-US" dirty="0"/>
              <a:t>성인에서는 </a:t>
            </a:r>
            <a:r>
              <a:rPr lang="en-US" altLang="ko-KR" dirty="0"/>
              <a:t>FEV1Q</a:t>
            </a:r>
            <a:r>
              <a:rPr lang="ko-KR" altLang="en-US" dirty="0"/>
              <a:t>를 계산해 볼 수 있는데 </a:t>
            </a:r>
            <a:r>
              <a:rPr lang="en-US" altLang="ko-KR" dirty="0"/>
              <a:t>25</a:t>
            </a:r>
            <a:r>
              <a:rPr lang="ko-KR" altLang="en-US" dirty="0"/>
              <a:t>세 이상의 성인에서 </a:t>
            </a:r>
            <a:r>
              <a:rPr lang="en-US" altLang="ko-KR" dirty="0"/>
              <a:t>FEV1</a:t>
            </a:r>
            <a:r>
              <a:rPr lang="ko-KR" altLang="en-US" dirty="0"/>
              <a:t>은 일반적으로 건강한 비흡연자에서 연간 </a:t>
            </a:r>
            <a:r>
              <a:rPr lang="en-US" altLang="ko-KR" dirty="0"/>
              <a:t>30ml</a:t>
            </a:r>
            <a:r>
              <a:rPr lang="ko-KR" altLang="en-US" dirty="0"/>
              <a:t>씩 감소</a:t>
            </a:r>
            <a:r>
              <a:rPr lang="en-US" altLang="ko-KR" dirty="0"/>
              <a:t>. </a:t>
            </a:r>
            <a:r>
              <a:rPr lang="ko-KR" altLang="en-US" dirty="0"/>
              <a:t>그렇다고 해서 이 </a:t>
            </a:r>
            <a:r>
              <a:rPr lang="en-US" altLang="ko-KR" dirty="0"/>
              <a:t>30ml</a:t>
            </a:r>
            <a:r>
              <a:rPr lang="ko-KR" altLang="en-US" dirty="0"/>
              <a:t>가 두번의 반복측정사이에 개인내에서 기대할 수 있는 변화의 </a:t>
            </a:r>
            <a:r>
              <a:rPr lang="ko-KR" altLang="en-US" dirty="0" err="1"/>
              <a:t>임계값으로</a:t>
            </a:r>
            <a:r>
              <a:rPr lang="ko-KR" altLang="en-US" dirty="0"/>
              <a:t> 해석되는 것은 아님</a:t>
            </a:r>
            <a:r>
              <a:rPr lang="en-US" altLang="ko-KR" dirty="0"/>
              <a:t>. </a:t>
            </a:r>
            <a:r>
              <a:rPr lang="ko-KR" altLang="en-US" dirty="0"/>
              <a:t>폐기능의 급격한 변화와 시간에 따른 </a:t>
            </a:r>
            <a:r>
              <a:rPr lang="ko-KR" altLang="en-US" dirty="0" err="1"/>
              <a:t>의미있는</a:t>
            </a:r>
            <a:r>
              <a:rPr lang="ko-KR" altLang="en-US" dirty="0"/>
              <a:t> 변화를 측정하기 위한 대안으로 </a:t>
            </a:r>
            <a:r>
              <a:rPr lang="en-US" altLang="ko-KR" dirty="0"/>
              <a:t>FEV1Q</a:t>
            </a:r>
            <a:r>
              <a:rPr lang="ko-KR" altLang="en-US" dirty="0"/>
              <a:t>가 제안되었으며</a:t>
            </a:r>
            <a:r>
              <a:rPr lang="en-US" altLang="ko-KR" dirty="0"/>
              <a:t>, </a:t>
            </a:r>
            <a:r>
              <a:rPr lang="ko-KR" altLang="en-US" dirty="0"/>
              <a:t>폐질환을 가진 성인에서 발견되는 절대 </a:t>
            </a:r>
            <a:r>
              <a:rPr lang="en-US" altLang="ko-KR" dirty="0"/>
              <a:t>FEV1</a:t>
            </a:r>
            <a:r>
              <a:rPr lang="ko-KR" altLang="en-US" dirty="0"/>
              <a:t>값을 성별에 따른 </a:t>
            </a:r>
            <a:r>
              <a:rPr lang="en-US" altLang="ko-KR" dirty="0"/>
              <a:t>1</a:t>
            </a:r>
            <a:r>
              <a:rPr lang="ko-KR" altLang="en-US" dirty="0"/>
              <a:t>백분위수 값</a:t>
            </a:r>
            <a:r>
              <a:rPr lang="en-US" altLang="ko-KR" dirty="0"/>
              <a:t>(</a:t>
            </a:r>
            <a:r>
              <a:rPr lang="ko-KR" altLang="en-US" dirty="0"/>
              <a:t>여자는 </a:t>
            </a:r>
            <a:r>
              <a:rPr lang="en-US" altLang="ko-KR" dirty="0"/>
              <a:t>0.4L, </a:t>
            </a:r>
            <a:r>
              <a:rPr lang="ko-KR" altLang="en-US" dirty="0"/>
              <a:t>남자는 </a:t>
            </a:r>
            <a:r>
              <a:rPr lang="en-US" altLang="ko-KR" dirty="0"/>
              <a:t>0.5L)</a:t>
            </a:r>
            <a:r>
              <a:rPr lang="ko-KR" altLang="en-US" dirty="0"/>
              <a:t>로 나눈 값</a:t>
            </a:r>
            <a:r>
              <a:rPr lang="en-US" altLang="ko-KR" dirty="0"/>
              <a:t>. </a:t>
            </a:r>
            <a:r>
              <a:rPr lang="ko-KR" altLang="en-US" dirty="0"/>
              <a:t>정상적 상황에서는 </a:t>
            </a:r>
            <a:r>
              <a:rPr lang="en-US" altLang="ko-KR" dirty="0"/>
              <a:t>18</a:t>
            </a:r>
            <a:r>
              <a:rPr lang="ko-KR" altLang="en-US" dirty="0"/>
              <a:t>년마다</a:t>
            </a:r>
            <a:r>
              <a:rPr lang="en-US" altLang="ko-KR" dirty="0"/>
              <a:t>, </a:t>
            </a:r>
            <a:r>
              <a:rPr lang="ko-KR" altLang="en-US" dirty="0"/>
              <a:t>흡연자와 노인은 </a:t>
            </a:r>
            <a:r>
              <a:rPr lang="en-US" altLang="ko-KR" dirty="0"/>
              <a:t>10</a:t>
            </a:r>
            <a:r>
              <a:rPr lang="ko-KR" altLang="en-US" dirty="0"/>
              <a:t>년마다 </a:t>
            </a:r>
            <a:r>
              <a:rPr lang="en-US" altLang="ko-KR" dirty="0"/>
              <a:t>FEV1Q</a:t>
            </a:r>
            <a:r>
              <a:rPr lang="ko-KR" altLang="en-US" dirty="0"/>
              <a:t>의 </a:t>
            </a:r>
            <a:r>
              <a:rPr lang="en-US" altLang="ko-KR" dirty="0"/>
              <a:t>1</a:t>
            </a:r>
            <a:r>
              <a:rPr lang="ko-KR" altLang="en-US" dirty="0"/>
              <a:t>단위가 손실됨</a:t>
            </a:r>
            <a:r>
              <a:rPr lang="en-US" altLang="ko-KR" dirty="0"/>
              <a:t>. </a:t>
            </a:r>
            <a:r>
              <a:rPr lang="ko-KR" altLang="en-US" dirty="0"/>
              <a:t>이 값은 개인의 결과가 </a:t>
            </a:r>
            <a:r>
              <a:rPr lang="ko-KR" altLang="en-US" dirty="0" err="1"/>
              <a:t>예측값에서</a:t>
            </a:r>
            <a:r>
              <a:rPr lang="ko-KR" altLang="en-US" dirty="0"/>
              <a:t> 얼마나 멀리 떨어져 있는지가 아니라 생존에 필요한 </a:t>
            </a:r>
            <a:r>
              <a:rPr lang="en-US" altLang="ko-KR" dirty="0"/>
              <a:t>bottom line</a:t>
            </a:r>
            <a:r>
              <a:rPr lang="ko-KR" altLang="en-US" dirty="0"/>
              <a:t>과 관련하여 </a:t>
            </a:r>
            <a:r>
              <a:rPr lang="en-US" altLang="ko-KR" dirty="0"/>
              <a:t>FEV1</a:t>
            </a:r>
            <a:r>
              <a:rPr lang="ko-KR" altLang="en-US" dirty="0"/>
              <a:t>을 나타냄</a:t>
            </a:r>
            <a:r>
              <a:rPr lang="en-US" altLang="ko-KR" dirty="0"/>
              <a:t>. </a:t>
            </a:r>
            <a:r>
              <a:rPr lang="ko-KR" altLang="en-US" dirty="0"/>
              <a:t>매년이라도 </a:t>
            </a:r>
            <a:r>
              <a:rPr lang="en-US" altLang="ko-KR" dirty="0"/>
              <a:t>FEV1Q</a:t>
            </a:r>
            <a:r>
              <a:rPr lang="ko-KR" altLang="en-US" dirty="0"/>
              <a:t>는 안정적으로 유지되어야 하며 이게 변할 경우는 시간에 따른 </a:t>
            </a:r>
            <a:r>
              <a:rPr lang="ko-KR" altLang="en-US" dirty="0" err="1"/>
              <a:t>의미있는</a:t>
            </a:r>
            <a:r>
              <a:rPr lang="ko-KR" altLang="en-US" dirty="0"/>
              <a:t> 변화일 수 있음</a:t>
            </a:r>
            <a:r>
              <a:rPr lang="en-US" altLang="ko-KR" dirty="0"/>
              <a:t>. </a:t>
            </a:r>
            <a:r>
              <a:rPr lang="ko-KR" altLang="en-US" dirty="0"/>
              <a:t>어린이와 청소년에는 적합하지 않음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089CD4-F634-4FAA-9D89-AAD51B1882C9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0780321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089CD4-F634-4FAA-9D89-AAD51B1882C9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158001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체중은 </a:t>
            </a:r>
            <a:r>
              <a:rPr lang="en-US" altLang="ko-KR" dirty="0"/>
              <a:t>GLI</a:t>
            </a:r>
            <a:r>
              <a:rPr lang="ko-KR" altLang="en-US" dirty="0"/>
              <a:t>에 들어가지 않음</a:t>
            </a:r>
            <a:r>
              <a:rPr lang="en-US" altLang="ko-KR" dirty="0"/>
              <a:t>. </a:t>
            </a:r>
            <a:r>
              <a:rPr lang="ko-KR" altLang="en-US" dirty="0"/>
              <a:t>이전 연구상 </a:t>
            </a:r>
            <a:r>
              <a:rPr lang="en-US" altLang="ko-KR" dirty="0"/>
              <a:t>BMI 30</a:t>
            </a:r>
            <a:r>
              <a:rPr lang="ko-KR" altLang="en-US" dirty="0"/>
              <a:t>이상 부터 체중이 영향 있다고 알려져 있으나 정상인과 큰 차이가 없으며</a:t>
            </a:r>
            <a:r>
              <a:rPr lang="en-US" altLang="ko-KR" dirty="0"/>
              <a:t>,</a:t>
            </a:r>
            <a:r>
              <a:rPr lang="ko-KR" altLang="en-US" dirty="0"/>
              <a:t> 실제로 영향이 있는 구간은 </a:t>
            </a:r>
            <a:r>
              <a:rPr lang="en-US" altLang="ko-KR" dirty="0"/>
              <a:t>BMI 40</a:t>
            </a:r>
            <a:r>
              <a:rPr lang="ko-KR" altLang="en-US" dirty="0"/>
              <a:t>부터 영향이 있어 드물기 때문에 제외했다고 함</a:t>
            </a:r>
            <a:r>
              <a:rPr lang="en-US" altLang="ko-KR" dirty="0"/>
              <a:t>.</a:t>
            </a:r>
            <a:r>
              <a:rPr lang="ko-KR" altLang="en-US" dirty="0"/>
              <a:t> 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089CD4-F634-4FAA-9D89-AAD51B1882C9}" type="slidenum">
              <a:rPr lang="ko-KR" altLang="en-US" smtClean="0"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9711406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089CD4-F634-4FAA-9D89-AAD51B1882C9}" type="slidenum">
              <a:rPr lang="ko-KR" altLang="en-US" smtClean="0"/>
              <a:t>31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367801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089CD4-F634-4FAA-9D89-AAD51B1882C9}" type="slidenum">
              <a:rPr lang="ko-KR" altLang="en-US" smtClean="0"/>
              <a:t>32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647308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Z-score</a:t>
            </a:r>
            <a:r>
              <a:rPr lang="ko-KR" altLang="en-US" dirty="0"/>
              <a:t>는 </a:t>
            </a:r>
            <a:r>
              <a:rPr lang="en-US" altLang="ko-KR" dirty="0"/>
              <a:t>age-adjusted</a:t>
            </a:r>
            <a:r>
              <a:rPr lang="ko-KR" altLang="en-US" dirty="0"/>
              <a:t>된 </a:t>
            </a:r>
            <a:r>
              <a:rPr lang="en-US" altLang="ko-KR" dirty="0"/>
              <a:t>score</a:t>
            </a:r>
            <a:r>
              <a:rPr lang="ko-KR" altLang="en-US" dirty="0"/>
              <a:t>로</a:t>
            </a:r>
            <a:r>
              <a:rPr lang="en-US" altLang="ko-KR" dirty="0"/>
              <a:t>, Z-score</a:t>
            </a:r>
            <a:r>
              <a:rPr lang="ko-KR" altLang="en-US" dirty="0"/>
              <a:t>를 사용하는 이유는 골다공증에서 </a:t>
            </a:r>
            <a:r>
              <a:rPr lang="en-US" altLang="ko-KR" dirty="0"/>
              <a:t>T-score</a:t>
            </a:r>
            <a:r>
              <a:rPr lang="ko-KR" altLang="en-US" dirty="0"/>
              <a:t>는 동일 성별에서 </a:t>
            </a:r>
            <a:r>
              <a:rPr lang="en-US" altLang="ko-KR" dirty="0"/>
              <a:t>20-30</a:t>
            </a:r>
            <a:r>
              <a:rPr lang="ko-KR" altLang="en-US" dirty="0"/>
              <a:t>대의 젊은 성인과 비교한 수치</a:t>
            </a:r>
            <a:r>
              <a:rPr lang="en-US" altLang="ko-KR" dirty="0"/>
              <a:t> (-2.5 </a:t>
            </a:r>
            <a:r>
              <a:rPr lang="ko-KR" altLang="en-US" dirty="0"/>
              <a:t>이상이 골다공증</a:t>
            </a:r>
            <a:r>
              <a:rPr lang="en-US" altLang="ko-KR" dirty="0"/>
              <a:t>), </a:t>
            </a:r>
            <a:r>
              <a:rPr lang="ko-KR" altLang="en-US" dirty="0" err="1"/>
              <a:t>폐경전</a:t>
            </a:r>
            <a:r>
              <a:rPr lang="ko-KR" altLang="en-US" dirty="0"/>
              <a:t> 여성</a:t>
            </a:r>
            <a:r>
              <a:rPr lang="en-US" altLang="ko-KR" dirty="0"/>
              <a:t>, 50</a:t>
            </a:r>
            <a:r>
              <a:rPr lang="ko-KR" altLang="en-US" dirty="0"/>
              <a:t>대 미만은 </a:t>
            </a:r>
            <a:r>
              <a:rPr lang="en-US" altLang="ko-KR" dirty="0"/>
              <a:t>Z-score</a:t>
            </a:r>
            <a:r>
              <a:rPr lang="ko-KR" altLang="en-US" dirty="0"/>
              <a:t>를 사용</a:t>
            </a:r>
            <a:r>
              <a:rPr lang="en-US" altLang="ko-KR" dirty="0"/>
              <a:t>. Z-score</a:t>
            </a:r>
            <a:r>
              <a:rPr lang="ko-KR" altLang="en-US" dirty="0"/>
              <a:t>는 대상자와 같은 연령대의 평균 골밀도와 비교한 수치</a:t>
            </a:r>
            <a:r>
              <a:rPr lang="en-US" altLang="ko-KR" dirty="0"/>
              <a:t>. </a:t>
            </a:r>
            <a:r>
              <a:rPr lang="ko-KR" altLang="en-US" dirty="0"/>
              <a:t>따라서 </a:t>
            </a:r>
            <a:r>
              <a:rPr lang="en-US" altLang="ko-KR" dirty="0"/>
              <a:t>lung function</a:t>
            </a:r>
            <a:r>
              <a:rPr lang="ko-KR" altLang="en-US" dirty="0"/>
              <a:t>은 같은 연령대와 비교해야 하기 때문에 </a:t>
            </a:r>
            <a:r>
              <a:rPr lang="en-US" altLang="ko-KR" dirty="0"/>
              <a:t>Z-score</a:t>
            </a:r>
            <a:r>
              <a:rPr lang="ko-KR" altLang="en-US" dirty="0"/>
              <a:t>를 사용해 볼 수 있습니다</a:t>
            </a:r>
            <a:r>
              <a:rPr lang="en-US" altLang="ko-KR" dirty="0"/>
              <a:t>. </a:t>
            </a:r>
            <a:r>
              <a:rPr lang="ko-KR" altLang="en-US" dirty="0"/>
              <a:t>그림에서 </a:t>
            </a:r>
            <a:r>
              <a:rPr lang="en-US" altLang="ko-KR" dirty="0"/>
              <a:t>Z-score -1.65</a:t>
            </a:r>
            <a:r>
              <a:rPr lang="ko-KR" altLang="en-US" dirty="0"/>
              <a:t>는 </a:t>
            </a:r>
            <a:r>
              <a:rPr lang="en-US" altLang="ko-KR" dirty="0"/>
              <a:t>1:20</a:t>
            </a:r>
            <a:r>
              <a:rPr lang="ko-KR" altLang="en-US" dirty="0"/>
              <a:t>의 확률로 정상 </a:t>
            </a:r>
            <a:r>
              <a:rPr lang="en-US" altLang="ko-KR" dirty="0"/>
              <a:t>lung </a:t>
            </a:r>
            <a:r>
              <a:rPr lang="en-US" altLang="ko-KR" dirty="0" err="1"/>
              <a:t>functio</a:t>
            </a:r>
            <a:r>
              <a:rPr lang="ko-KR" altLang="en-US" dirty="0"/>
              <a:t>이나 비정상으로 분류될 확률이 있습니다</a:t>
            </a:r>
            <a:r>
              <a:rPr lang="en-US" altLang="ko-KR" dirty="0"/>
              <a:t>. Mild</a:t>
            </a:r>
            <a:r>
              <a:rPr lang="ko-KR" altLang="en-US" dirty="0"/>
              <a:t>로 분류되기 시작하는 정상하한치는 </a:t>
            </a:r>
            <a:r>
              <a:rPr lang="en-US" altLang="ko-KR" dirty="0"/>
              <a:t>5 percentile</a:t>
            </a:r>
            <a:r>
              <a:rPr lang="ko-KR" altLang="en-US" dirty="0"/>
              <a:t>로 </a:t>
            </a:r>
            <a:r>
              <a:rPr lang="en-US" altLang="ko-KR" dirty="0"/>
              <a:t>Z-score</a:t>
            </a:r>
            <a:r>
              <a:rPr lang="ko-KR" altLang="en-US" dirty="0"/>
              <a:t> </a:t>
            </a:r>
            <a:r>
              <a:rPr lang="en-US" altLang="ko-KR" dirty="0"/>
              <a:t>-1.65 (</a:t>
            </a:r>
            <a:r>
              <a:rPr lang="ko-KR" altLang="en-US" dirty="0"/>
              <a:t>정확히는 </a:t>
            </a:r>
            <a:r>
              <a:rPr lang="en-US" altLang="ko-KR" dirty="0"/>
              <a:t>1.645)</a:t>
            </a:r>
            <a:r>
              <a:rPr lang="ko-KR" altLang="en-US" dirty="0"/>
              <a:t>에</a:t>
            </a:r>
            <a:r>
              <a:rPr lang="en-US" altLang="ko-KR" dirty="0"/>
              <a:t> </a:t>
            </a:r>
            <a:r>
              <a:rPr lang="ko-KR" altLang="en-US" dirty="0"/>
              <a:t>해당하며 </a:t>
            </a:r>
            <a:r>
              <a:rPr lang="en-US" altLang="ko-KR" dirty="0"/>
              <a:t>moderate</a:t>
            </a:r>
            <a:r>
              <a:rPr lang="ko-KR" altLang="en-US" dirty="0"/>
              <a:t>로 넘어가는 지점은 </a:t>
            </a:r>
            <a:r>
              <a:rPr lang="en-US" altLang="ko-KR" dirty="0"/>
              <a:t>z-score-2.5 (0.6% </a:t>
            </a:r>
            <a:r>
              <a:rPr lang="ko-KR" altLang="en-US" dirty="0"/>
              <a:t>가량에</a:t>
            </a:r>
            <a:r>
              <a:rPr lang="en-US" altLang="ko-KR" dirty="0"/>
              <a:t>)</a:t>
            </a:r>
            <a:r>
              <a:rPr lang="ko-KR" altLang="en-US" dirty="0"/>
              <a:t> 해당합니다</a:t>
            </a:r>
            <a:r>
              <a:rPr lang="en-US" altLang="ko-KR" dirty="0"/>
              <a:t>.</a:t>
            </a:r>
            <a:r>
              <a:rPr lang="ko-KR" altLang="en-US" dirty="0"/>
              <a:t> 이는 </a:t>
            </a:r>
            <a:r>
              <a:rPr lang="en-US" altLang="ko-KR" dirty="0"/>
              <a:t>predicted %</a:t>
            </a:r>
            <a:r>
              <a:rPr lang="ko-KR" altLang="en-US" dirty="0"/>
              <a:t>로 예상치보다 절대값이 얼마나 </a:t>
            </a:r>
            <a:r>
              <a:rPr lang="ko-KR" altLang="en-US" dirty="0" err="1"/>
              <a:t>떨어졌냐를</a:t>
            </a:r>
            <a:r>
              <a:rPr lang="ko-KR" altLang="en-US" dirty="0"/>
              <a:t> 보지 않고</a:t>
            </a:r>
            <a:r>
              <a:rPr lang="en-US" altLang="ko-KR" dirty="0"/>
              <a:t>, </a:t>
            </a:r>
            <a:r>
              <a:rPr lang="ko-KR" altLang="en-US" dirty="0"/>
              <a:t>키</a:t>
            </a:r>
            <a:r>
              <a:rPr lang="en-US" altLang="ko-KR" dirty="0"/>
              <a:t>, </a:t>
            </a:r>
            <a:r>
              <a:rPr lang="ko-KR" altLang="en-US" dirty="0"/>
              <a:t>성별</a:t>
            </a:r>
            <a:r>
              <a:rPr lang="en-US" altLang="ko-KR" dirty="0"/>
              <a:t>, </a:t>
            </a:r>
            <a:r>
              <a:rPr lang="ko-KR" altLang="en-US" dirty="0"/>
              <a:t>나이 등을 고려해 정규분포를 확인해 각 그룹별 </a:t>
            </a:r>
            <a:r>
              <a:rPr lang="en-US" altLang="ko-KR" dirty="0"/>
              <a:t>5%~95% </a:t>
            </a:r>
            <a:r>
              <a:rPr lang="ko-KR" altLang="en-US" dirty="0"/>
              <a:t>지점을 정상으로 본다는 것인데요</a:t>
            </a:r>
            <a:r>
              <a:rPr lang="en-US" altLang="ko-KR" dirty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089CD4-F634-4FAA-9D89-AAD51B1882C9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89974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왜 </a:t>
            </a:r>
            <a:r>
              <a:rPr lang="en-US" altLang="ko-KR" dirty="0"/>
              <a:t>Z-score</a:t>
            </a:r>
            <a:r>
              <a:rPr lang="ko-KR" altLang="en-US" dirty="0"/>
              <a:t>를 </a:t>
            </a:r>
            <a:r>
              <a:rPr lang="en-US" altLang="ko-KR" dirty="0"/>
              <a:t>predicted % </a:t>
            </a:r>
            <a:r>
              <a:rPr lang="ko-KR" altLang="en-US" dirty="0"/>
              <a:t>대신 써야 하냐는 것은 </a:t>
            </a:r>
            <a:r>
              <a:rPr lang="en-US" altLang="ko-KR" dirty="0"/>
              <a:t>2014</a:t>
            </a:r>
            <a:r>
              <a:rPr lang="ko-KR" altLang="en-US" dirty="0"/>
              <a:t>년 </a:t>
            </a:r>
            <a:r>
              <a:rPr lang="en-US" altLang="ko-KR" dirty="0"/>
              <a:t>ERJ </a:t>
            </a:r>
            <a:r>
              <a:rPr lang="ko-KR" altLang="en-US" dirty="0"/>
              <a:t>논문에서 근거가 나왔습니다</a:t>
            </a:r>
            <a:r>
              <a:rPr lang="en-US" altLang="ko-KR" dirty="0"/>
              <a:t>. </a:t>
            </a:r>
            <a:r>
              <a:rPr lang="ko-KR" altLang="en-US" dirty="0"/>
              <a:t>같은 </a:t>
            </a:r>
            <a:r>
              <a:rPr lang="en-US" altLang="ko-KR" dirty="0"/>
              <a:t>60%</a:t>
            </a:r>
            <a:r>
              <a:rPr lang="ko-KR" altLang="en-US" dirty="0"/>
              <a:t>라도</a:t>
            </a:r>
            <a:r>
              <a:rPr lang="en-US" altLang="ko-KR" dirty="0"/>
              <a:t>, z-score</a:t>
            </a:r>
            <a:r>
              <a:rPr lang="ko-KR" altLang="en-US" dirty="0"/>
              <a:t>는 </a:t>
            </a:r>
            <a:r>
              <a:rPr lang="en-US" altLang="ko-KR" dirty="0"/>
              <a:t>80-95</a:t>
            </a:r>
            <a:r>
              <a:rPr lang="ko-KR" altLang="en-US" dirty="0"/>
              <a:t>세면 </a:t>
            </a:r>
            <a:r>
              <a:rPr lang="en-US" altLang="ko-KR" dirty="0"/>
              <a:t>-2</a:t>
            </a:r>
            <a:r>
              <a:rPr lang="ko-KR" altLang="en-US" dirty="0"/>
              <a:t>이지만</a:t>
            </a:r>
            <a:r>
              <a:rPr lang="en-US" altLang="ko-KR" dirty="0"/>
              <a:t>, 60-80</a:t>
            </a:r>
            <a:r>
              <a:rPr lang="ko-KR" altLang="en-US" dirty="0"/>
              <a:t>대는 </a:t>
            </a:r>
            <a:r>
              <a:rPr lang="en-US" altLang="ko-KR" dirty="0"/>
              <a:t>-3</a:t>
            </a:r>
            <a:r>
              <a:rPr lang="ko-KR" altLang="en-US" dirty="0" err="1"/>
              <a:t>점대</a:t>
            </a:r>
            <a:r>
              <a:rPr lang="en-US" altLang="ko-KR" dirty="0"/>
              <a:t>, </a:t>
            </a:r>
            <a:r>
              <a:rPr lang="ko-KR" altLang="en-US" dirty="0"/>
              <a:t>그리고 </a:t>
            </a:r>
            <a:r>
              <a:rPr lang="en-US" altLang="ko-KR" dirty="0"/>
              <a:t>18-30</a:t>
            </a:r>
            <a:r>
              <a:rPr lang="ko-KR" altLang="en-US" dirty="0"/>
              <a:t>대는 거의 </a:t>
            </a:r>
            <a:r>
              <a:rPr lang="en-US" altLang="ko-KR" dirty="0"/>
              <a:t>-4</a:t>
            </a:r>
            <a:r>
              <a:rPr lang="ko-KR" altLang="en-US" dirty="0"/>
              <a:t>점에 가깝습니다</a:t>
            </a:r>
            <a:r>
              <a:rPr lang="en-US" altLang="ko-KR" dirty="0"/>
              <a:t>. 18-30</a:t>
            </a:r>
            <a:r>
              <a:rPr lang="ko-KR" altLang="en-US" dirty="0"/>
              <a:t>대에서는 </a:t>
            </a:r>
            <a:r>
              <a:rPr lang="en-US" altLang="ko-KR" dirty="0"/>
              <a:t>60%</a:t>
            </a:r>
            <a:r>
              <a:rPr lang="ko-KR" altLang="en-US" dirty="0"/>
              <a:t>가 나올 일이 거의 없으나</a:t>
            </a:r>
            <a:r>
              <a:rPr lang="en-US" altLang="ko-KR" dirty="0"/>
              <a:t>, 80-95</a:t>
            </a:r>
            <a:r>
              <a:rPr lang="ko-KR" altLang="en-US" dirty="0"/>
              <a:t>세에서는 어느정도 빈도가 있는 일입니다</a:t>
            </a:r>
            <a:r>
              <a:rPr lang="en-US" altLang="ko-KR" dirty="0"/>
              <a:t>. </a:t>
            </a:r>
            <a:r>
              <a:rPr lang="ko-KR" altLang="en-US" dirty="0"/>
              <a:t>이는 젊은 나이는 </a:t>
            </a:r>
            <a:r>
              <a:rPr lang="en-US" altLang="ko-KR" dirty="0"/>
              <a:t>predicted %</a:t>
            </a:r>
            <a:r>
              <a:rPr lang="ko-KR" altLang="en-US" dirty="0"/>
              <a:t>에</a:t>
            </a:r>
            <a:r>
              <a:rPr lang="en-US" altLang="ko-KR" dirty="0"/>
              <a:t> </a:t>
            </a:r>
            <a:r>
              <a:rPr lang="ko-KR" altLang="en-US" dirty="0"/>
              <a:t>몰려 있으나</a:t>
            </a:r>
            <a:r>
              <a:rPr lang="en-US" altLang="ko-KR" dirty="0"/>
              <a:t>, </a:t>
            </a:r>
            <a:r>
              <a:rPr lang="ko-KR" altLang="en-US" dirty="0"/>
              <a:t>노년의 경우 </a:t>
            </a:r>
            <a:r>
              <a:rPr lang="en-US" altLang="ko-KR" dirty="0"/>
              <a:t>predicted % </a:t>
            </a:r>
            <a:r>
              <a:rPr lang="ko-KR" altLang="en-US" dirty="0"/>
              <a:t>중심으로 </a:t>
            </a:r>
            <a:r>
              <a:rPr lang="ko-KR" altLang="en-US" dirty="0" err="1"/>
              <a:t>퍼져있기</a:t>
            </a:r>
            <a:r>
              <a:rPr lang="ko-KR" altLang="en-US" dirty="0"/>
              <a:t> 때문에</a:t>
            </a:r>
            <a:r>
              <a:rPr lang="en-US" altLang="ko-KR" dirty="0"/>
              <a:t>,  Predicted %</a:t>
            </a:r>
            <a:r>
              <a:rPr lang="ko-KR" altLang="en-US" dirty="0"/>
              <a:t>가 그 나이대에서 충분한 통계적 위치를 보여주지 못한다는 결론이며</a:t>
            </a:r>
            <a:r>
              <a:rPr lang="en-US" altLang="ko-KR" dirty="0"/>
              <a:t>, </a:t>
            </a:r>
            <a:r>
              <a:rPr lang="ko-KR" altLang="en-US" dirty="0"/>
              <a:t>이 논문에서는 이를 </a:t>
            </a:r>
            <a:r>
              <a:rPr lang="en-US" altLang="ko-KR" dirty="0"/>
              <a:t>Table 2</a:t>
            </a:r>
            <a:r>
              <a:rPr lang="ko-KR" altLang="en-US" dirty="0"/>
              <a:t>에서 </a:t>
            </a:r>
            <a:r>
              <a:rPr lang="en-US" altLang="ko-KR" dirty="0"/>
              <a:t>predicted %</a:t>
            </a:r>
            <a:r>
              <a:rPr lang="ko-KR" altLang="en-US" dirty="0"/>
              <a:t>에서 </a:t>
            </a:r>
            <a:r>
              <a:rPr lang="en-US" altLang="ko-KR" dirty="0"/>
              <a:t>z-score</a:t>
            </a:r>
            <a:r>
              <a:rPr lang="ko-KR" altLang="en-US" dirty="0"/>
              <a:t>로 바꾸어야 한다고 제안하고 있습니다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089CD4-F634-4FAA-9D89-AAD51B1882C9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19272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그래서 이전 </a:t>
            </a:r>
            <a:r>
              <a:rPr lang="en-US" altLang="ko-KR" dirty="0"/>
              <a:t>2005</a:t>
            </a:r>
            <a:r>
              <a:rPr lang="ko-KR" altLang="en-US" dirty="0"/>
              <a:t>년 기준으로 </a:t>
            </a:r>
            <a:r>
              <a:rPr lang="en-US" altLang="ko-KR" dirty="0"/>
              <a:t>70/60/50/35%</a:t>
            </a:r>
            <a:r>
              <a:rPr lang="ko-KR" altLang="en-US" dirty="0"/>
              <a:t>로 분류한 경우</a:t>
            </a:r>
            <a:r>
              <a:rPr lang="en-US" altLang="ko-KR" dirty="0"/>
              <a:t>, Z-score</a:t>
            </a:r>
            <a:r>
              <a:rPr lang="ko-KR" altLang="en-US" dirty="0"/>
              <a:t>로 분류한 경우와 차이점을 나타낸 그래프이며</a:t>
            </a:r>
            <a:r>
              <a:rPr lang="en-US" altLang="ko-KR" dirty="0"/>
              <a:t>, 50</a:t>
            </a:r>
            <a:r>
              <a:rPr lang="ko-KR" altLang="en-US" dirty="0"/>
              <a:t>대까지는 이전 분류가 </a:t>
            </a:r>
            <a:r>
              <a:rPr lang="en-US" altLang="ko-KR" dirty="0"/>
              <a:t>Z-score</a:t>
            </a:r>
            <a:r>
              <a:rPr lang="ko-KR" altLang="en-US" dirty="0"/>
              <a:t>와 큰 차이가 없으나 </a:t>
            </a:r>
            <a:r>
              <a:rPr lang="en-US" altLang="ko-KR" dirty="0"/>
              <a:t>80</a:t>
            </a:r>
            <a:r>
              <a:rPr lang="ko-KR" altLang="en-US" dirty="0"/>
              <a:t>대에서는 많이 달라진 것을 볼 수 있습니다</a:t>
            </a:r>
            <a:r>
              <a:rPr lang="en-US" altLang="ko-KR" dirty="0"/>
              <a:t>. </a:t>
            </a:r>
            <a:r>
              <a:rPr lang="ko-KR" altLang="en-US" dirty="0"/>
              <a:t>특히 </a:t>
            </a:r>
            <a:r>
              <a:rPr lang="en-US" altLang="ko-KR" dirty="0"/>
              <a:t>mild</a:t>
            </a:r>
            <a:r>
              <a:rPr lang="ko-KR" altLang="en-US" dirty="0"/>
              <a:t>로 평가되야 할 부분이 </a:t>
            </a:r>
            <a:r>
              <a:rPr lang="en-US" altLang="ko-KR" dirty="0"/>
              <a:t>moderate</a:t>
            </a:r>
            <a:r>
              <a:rPr lang="ko-KR" altLang="en-US" dirty="0"/>
              <a:t>로 평가되고</a:t>
            </a:r>
            <a:r>
              <a:rPr lang="en-US" altLang="ko-KR" dirty="0"/>
              <a:t>, moderate</a:t>
            </a:r>
            <a:r>
              <a:rPr lang="ko-KR" altLang="en-US" dirty="0"/>
              <a:t>로 평가되야 할 부분이 </a:t>
            </a:r>
            <a:r>
              <a:rPr lang="en-US" altLang="ko-KR" dirty="0"/>
              <a:t>severe</a:t>
            </a:r>
            <a:r>
              <a:rPr lang="ko-KR" altLang="en-US" dirty="0"/>
              <a:t>로 평가되기 때문에 이전 기준시 과다 평가가 될 수 있습니다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089CD4-F634-4FAA-9D89-AAD51B1882C9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68593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그러나 이전 기준이 맞을 수도 있다고 생각할 수 있으나</a:t>
            </a:r>
            <a:r>
              <a:rPr lang="en-US" altLang="ko-KR" dirty="0"/>
              <a:t>, Z-score</a:t>
            </a:r>
            <a:r>
              <a:rPr lang="ko-KR" altLang="en-US" dirty="0"/>
              <a:t>는 </a:t>
            </a:r>
            <a:r>
              <a:rPr lang="en-US" altLang="ko-KR" dirty="0"/>
              <a:t>all-cause mortality</a:t>
            </a:r>
            <a:r>
              <a:rPr lang="ko-KR" altLang="en-US" dirty="0"/>
              <a:t>의 </a:t>
            </a:r>
            <a:r>
              <a:rPr lang="en-US" altLang="ko-KR" dirty="0"/>
              <a:t>HR</a:t>
            </a:r>
            <a:r>
              <a:rPr lang="ko-KR" altLang="en-US" dirty="0"/>
              <a:t>와 </a:t>
            </a:r>
            <a:r>
              <a:rPr lang="en-US" altLang="ko-KR" dirty="0"/>
              <a:t>correlation</a:t>
            </a:r>
            <a:r>
              <a:rPr lang="ko-KR" altLang="en-US" dirty="0"/>
              <a:t>이 잘되기 때문에 </a:t>
            </a:r>
            <a:r>
              <a:rPr lang="en-US" altLang="ko-KR" dirty="0"/>
              <a:t>Z-score</a:t>
            </a:r>
            <a:r>
              <a:rPr lang="ko-KR" altLang="en-US" dirty="0"/>
              <a:t>로 바꾸는 것이 타당하다고 볼 수 있습니다</a:t>
            </a:r>
            <a:r>
              <a:rPr lang="en-US" altLang="ko-KR" dirty="0"/>
              <a:t>. DLCO </a:t>
            </a:r>
            <a:r>
              <a:rPr lang="ko-KR" altLang="en-US" dirty="0"/>
              <a:t>뿐만 아니라 </a:t>
            </a:r>
            <a:r>
              <a:rPr lang="en-US" altLang="ko-KR" dirty="0"/>
              <a:t>FVC, FEV1 </a:t>
            </a:r>
            <a:r>
              <a:rPr lang="ko-KR" altLang="en-US" dirty="0"/>
              <a:t>모두 해당됩니다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089CD4-F634-4FAA-9D89-AAD51B1882C9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401978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그래서 같은 </a:t>
            </a:r>
            <a:r>
              <a:rPr lang="en-US" altLang="ko-KR" dirty="0"/>
              <a:t>ratio 0.7</a:t>
            </a:r>
            <a:r>
              <a:rPr lang="ko-KR" altLang="en-US" dirty="0"/>
              <a:t>이라도 나이 성별 키 등에 따라서 </a:t>
            </a:r>
            <a:r>
              <a:rPr lang="en-US" altLang="ko-KR" dirty="0"/>
              <a:t>diseased</a:t>
            </a:r>
            <a:r>
              <a:rPr lang="ko-KR" altLang="en-US" dirty="0"/>
              <a:t>의 범위는 </a:t>
            </a:r>
            <a:r>
              <a:rPr lang="en-US" altLang="ko-KR" dirty="0" err="1"/>
              <a:t>overlab</a:t>
            </a:r>
            <a:r>
              <a:rPr lang="en-US" altLang="ko-KR" dirty="0"/>
              <a:t> </a:t>
            </a:r>
            <a:r>
              <a:rPr lang="ko-KR" altLang="en-US" dirty="0"/>
              <a:t>되는 범위가 달라질 수가 있습니다</a:t>
            </a:r>
            <a:r>
              <a:rPr lang="en-US" altLang="ko-KR" dirty="0"/>
              <a:t>. </a:t>
            </a:r>
            <a:r>
              <a:rPr lang="ko-KR" altLang="en-US" dirty="0"/>
              <a:t>또한 추가적 예로 </a:t>
            </a:r>
            <a:r>
              <a:rPr lang="ko-KR" altLang="en-US" b="0" i="0" dirty="0" err="1">
                <a:solidFill>
                  <a:srgbClr val="374151"/>
                </a:solidFill>
                <a:effectLst/>
                <a:latin typeface="Söhne"/>
              </a:rPr>
              <a:t>기류폐색의</a:t>
            </a:r>
            <a:r>
              <a:rPr lang="ko-KR" altLang="en-US" b="0" i="0" dirty="0">
                <a:solidFill>
                  <a:srgbClr val="374151"/>
                </a:solidFill>
                <a:effectLst/>
                <a:latin typeface="Söhne"/>
              </a:rPr>
              <a:t> 발전은 </a:t>
            </a:r>
            <a:r>
              <a:rPr lang="en-US" altLang="ko-KR" b="0" i="0" dirty="0">
                <a:solidFill>
                  <a:srgbClr val="374151"/>
                </a:solidFill>
                <a:effectLst/>
                <a:latin typeface="Söhne"/>
              </a:rPr>
              <a:t>FEV1</a:t>
            </a:r>
            <a:r>
              <a:rPr lang="ko-KR" altLang="en-US" b="0" i="0" dirty="0">
                <a:solidFill>
                  <a:srgbClr val="374151"/>
                </a:solidFill>
                <a:effectLst/>
                <a:latin typeface="Söhne"/>
              </a:rPr>
              <a:t>이 </a:t>
            </a:r>
            <a:r>
              <a:rPr lang="en-US" altLang="ko-KR" b="0" i="0" dirty="0">
                <a:solidFill>
                  <a:srgbClr val="374151"/>
                </a:solidFill>
                <a:effectLst/>
                <a:latin typeface="Söhne"/>
              </a:rPr>
              <a:t>FVC</a:t>
            </a:r>
            <a:r>
              <a:rPr lang="ko-KR" altLang="en-US" b="0" i="0" dirty="0">
                <a:solidFill>
                  <a:srgbClr val="374151"/>
                </a:solidFill>
                <a:effectLst/>
                <a:latin typeface="Söhne"/>
              </a:rPr>
              <a:t>에 비해 천천히 감소하는 것으로 특징지어지며</a:t>
            </a:r>
            <a:r>
              <a:rPr lang="en-US" altLang="ko-KR" b="0" i="0" dirty="0">
                <a:solidFill>
                  <a:srgbClr val="374151"/>
                </a:solidFill>
                <a:effectLst/>
                <a:latin typeface="Söhne"/>
              </a:rPr>
              <a:t>, FEV1/FVC </a:t>
            </a:r>
            <a:r>
              <a:rPr lang="ko-KR" altLang="en-US" b="0" i="0" dirty="0">
                <a:solidFill>
                  <a:srgbClr val="374151"/>
                </a:solidFill>
                <a:effectLst/>
                <a:latin typeface="Söhne"/>
              </a:rPr>
              <a:t>값이 </a:t>
            </a:r>
            <a:r>
              <a:rPr lang="en-US" altLang="ko-KR" b="0" i="0" dirty="0">
                <a:solidFill>
                  <a:srgbClr val="374151"/>
                </a:solidFill>
                <a:effectLst/>
                <a:latin typeface="Söhne"/>
              </a:rPr>
              <a:t>LLN </a:t>
            </a:r>
            <a:r>
              <a:rPr lang="ko-KR" altLang="en-US" b="0" i="0" dirty="0">
                <a:solidFill>
                  <a:srgbClr val="374151"/>
                </a:solidFill>
                <a:effectLst/>
                <a:latin typeface="Söhne"/>
              </a:rPr>
              <a:t>아래로 떨어지기 전에는 </a:t>
            </a:r>
            <a:r>
              <a:rPr lang="ko-KR" altLang="en-US" b="0" i="0" dirty="0" err="1">
                <a:solidFill>
                  <a:srgbClr val="374151"/>
                </a:solidFill>
                <a:effectLst/>
                <a:latin typeface="Söhne"/>
              </a:rPr>
              <a:t>기류폐색의</a:t>
            </a:r>
            <a:r>
              <a:rPr lang="ko-KR" altLang="en-US" b="0" i="0" dirty="0">
                <a:solidFill>
                  <a:srgbClr val="374151"/>
                </a:solidFill>
                <a:effectLst/>
                <a:latin typeface="Söhne"/>
              </a:rPr>
              <a:t> 초기 단계가 존재하기 때문입니다</a:t>
            </a:r>
            <a:r>
              <a:rPr lang="en-US" altLang="ko-KR" b="0" i="0" dirty="0">
                <a:solidFill>
                  <a:srgbClr val="374151"/>
                </a:solidFill>
                <a:effectLst/>
                <a:latin typeface="Söhne"/>
              </a:rPr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089CD4-F634-4FAA-9D89-AAD51B1882C9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7591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2</a:t>
            </a:r>
            <a:r>
              <a:rPr lang="ko-KR" altLang="en-US" dirty="0"/>
              <a:t>번째 달라진 점으로는 각 </a:t>
            </a:r>
            <a:r>
              <a:rPr lang="en-US" altLang="ko-KR" dirty="0"/>
              <a:t>physiological impairments </a:t>
            </a:r>
            <a:r>
              <a:rPr lang="ko-KR" altLang="en-US" dirty="0"/>
              <a:t>분류상에 차이가 있다는 점입니다</a:t>
            </a:r>
            <a:r>
              <a:rPr lang="en-US" altLang="ko-KR" dirty="0"/>
              <a:t>. </a:t>
            </a:r>
          </a:p>
          <a:p>
            <a:r>
              <a:rPr lang="ko-KR" altLang="en-US" dirty="0"/>
              <a:t>첫 번째</a:t>
            </a:r>
            <a:r>
              <a:rPr lang="en-US" altLang="ko-KR" dirty="0"/>
              <a:t> Airflow obstruction</a:t>
            </a:r>
            <a:r>
              <a:rPr lang="ko-KR" altLang="en-US" dirty="0"/>
              <a:t>에서는</a:t>
            </a:r>
            <a:r>
              <a:rPr lang="en-US" altLang="ko-KR" dirty="0"/>
              <a:t> </a:t>
            </a:r>
            <a:r>
              <a:rPr lang="ko-KR" altLang="en-US" dirty="0"/>
              <a:t>옛날에는 </a:t>
            </a:r>
            <a:r>
              <a:rPr lang="en-US" altLang="ko-KR" dirty="0"/>
              <a:t>largest VC</a:t>
            </a:r>
            <a:r>
              <a:rPr lang="ko-KR" altLang="en-US" dirty="0"/>
              <a:t>를 사용했는데 </a:t>
            </a:r>
            <a:r>
              <a:rPr lang="en-US" altLang="ko-KR" dirty="0"/>
              <a:t>FVC</a:t>
            </a:r>
            <a:r>
              <a:rPr lang="ko-KR" altLang="en-US" dirty="0"/>
              <a:t>로 변경되었습니다</a:t>
            </a:r>
            <a:r>
              <a:rPr lang="en-US" altLang="ko-KR" dirty="0"/>
              <a:t>. </a:t>
            </a:r>
            <a:r>
              <a:rPr lang="ko-KR" altLang="en-US" dirty="0"/>
              <a:t>이는 </a:t>
            </a:r>
            <a:r>
              <a:rPr lang="en-US" altLang="ko-KR" dirty="0"/>
              <a:t>vital capacity</a:t>
            </a:r>
            <a:r>
              <a:rPr lang="ko-KR" altLang="en-US" dirty="0"/>
              <a:t>는 일반적으로 </a:t>
            </a:r>
            <a:r>
              <a:rPr lang="en-US" altLang="ko-KR" dirty="0"/>
              <a:t>FVC</a:t>
            </a:r>
            <a:r>
              <a:rPr lang="ko-KR" altLang="en-US" dirty="0"/>
              <a:t>보다 크게 측정되며 폐기종처럼 기도가 유연한 경우 </a:t>
            </a:r>
            <a:r>
              <a:rPr lang="en-US" altLang="ko-KR" dirty="0"/>
              <a:t>FVC</a:t>
            </a:r>
            <a:r>
              <a:rPr lang="ko-KR" altLang="en-US" dirty="0"/>
              <a:t>보다 정확하여 확실하게 기도폐쇄를 진단할 수 있으나 폐활량계로는 </a:t>
            </a:r>
            <a:r>
              <a:rPr lang="en-US" altLang="ko-KR" dirty="0"/>
              <a:t>VC </a:t>
            </a:r>
            <a:r>
              <a:rPr lang="ko-KR" altLang="en-US" dirty="0"/>
              <a:t>측정이 불가하니 </a:t>
            </a:r>
            <a:r>
              <a:rPr lang="en-US" altLang="ko-KR" dirty="0"/>
              <a:t>FVC </a:t>
            </a:r>
            <a:r>
              <a:rPr lang="ko-KR" altLang="en-US" dirty="0" err="1"/>
              <a:t>측정하는게</a:t>
            </a:r>
            <a:r>
              <a:rPr lang="ko-KR" altLang="en-US" dirty="0"/>
              <a:t> 임상상 용이하며</a:t>
            </a:r>
            <a:r>
              <a:rPr lang="en-US" altLang="ko-KR" dirty="0"/>
              <a:t>, </a:t>
            </a:r>
            <a:r>
              <a:rPr lang="ko-KR" altLang="en-US" dirty="0"/>
              <a:t>우리나라의 경우</a:t>
            </a:r>
            <a:r>
              <a:rPr lang="en-US" altLang="ko-KR" dirty="0"/>
              <a:t> 2016 </a:t>
            </a:r>
            <a:r>
              <a:rPr lang="ko-KR" altLang="en-US" dirty="0"/>
              <a:t>우리나라 지침은 편의상 정상하한치가 아닌 </a:t>
            </a:r>
            <a:r>
              <a:rPr lang="ko-KR" altLang="en-US" dirty="0" err="1"/>
              <a:t>고정값을</a:t>
            </a:r>
            <a:r>
              <a:rPr lang="ko-KR" altLang="en-US" dirty="0"/>
              <a:t> 사용하며</a:t>
            </a:r>
            <a:r>
              <a:rPr lang="en-US" altLang="ko-KR" dirty="0"/>
              <a:t>, FVC</a:t>
            </a:r>
            <a:r>
              <a:rPr lang="ko-KR" altLang="en-US" dirty="0"/>
              <a:t>를 사용해 결과 해석을 하고 있습니다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두번째로</a:t>
            </a:r>
            <a:r>
              <a:rPr lang="en-US" altLang="ko-KR" dirty="0"/>
              <a:t> Restriction</a:t>
            </a:r>
            <a:r>
              <a:rPr lang="ko-KR" altLang="en-US" dirty="0"/>
              <a:t>에서는 </a:t>
            </a:r>
            <a:r>
              <a:rPr lang="en-US" altLang="ko-KR" dirty="0"/>
              <a:t>TLC</a:t>
            </a:r>
            <a:r>
              <a:rPr lang="ko-KR" altLang="en-US" dirty="0"/>
              <a:t>와 </a:t>
            </a:r>
            <a:r>
              <a:rPr lang="en-US" altLang="ko-KR" dirty="0"/>
              <a:t>FEV1/VD </a:t>
            </a:r>
            <a:r>
              <a:rPr lang="ko-KR" altLang="en-US" dirty="0"/>
              <a:t>기준에서 </a:t>
            </a:r>
            <a:r>
              <a:rPr lang="en-US" altLang="ko-KR" dirty="0"/>
              <a:t>TLC</a:t>
            </a:r>
            <a:r>
              <a:rPr lang="ko-KR" altLang="en-US" dirty="0"/>
              <a:t> 감소 단독 먼저 분류 후 다른 기준들이 적용되었습니다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우리가 보통 사용하는 폐활량 검사에서는 </a:t>
            </a:r>
            <a:r>
              <a:rPr lang="en-US" altLang="ko-KR" dirty="0"/>
              <a:t>FVC</a:t>
            </a:r>
            <a:r>
              <a:rPr lang="ko-KR" altLang="en-US" dirty="0"/>
              <a:t>가 감소하는 것으로 확인할 수 있으며</a:t>
            </a:r>
            <a:r>
              <a:rPr lang="en-US" altLang="ko-KR" dirty="0"/>
              <a:t>, FEV1</a:t>
            </a:r>
            <a:r>
              <a:rPr lang="ko-KR" altLang="en-US" dirty="0"/>
              <a:t>은 </a:t>
            </a:r>
            <a:r>
              <a:rPr lang="en-US" altLang="ko-KR" dirty="0"/>
              <a:t>FVC</a:t>
            </a:r>
            <a:r>
              <a:rPr lang="ko-KR" altLang="en-US" dirty="0"/>
              <a:t>감소로 인해 이차적으로 감소될 수는 있으나 비교적 </a:t>
            </a:r>
            <a:r>
              <a:rPr lang="ko-KR" altLang="en-US" dirty="0" err="1"/>
              <a:t>정항을</a:t>
            </a:r>
            <a:r>
              <a:rPr lang="ko-KR" altLang="en-US" dirty="0"/>
              <a:t> 유지하니 </a:t>
            </a:r>
            <a:r>
              <a:rPr lang="en-US" altLang="ko-KR" dirty="0"/>
              <a:t>FEV1/FVC</a:t>
            </a:r>
            <a:r>
              <a:rPr lang="ko-KR" altLang="en-US" dirty="0"/>
              <a:t>는 정상 또는 증가되는 것으로 제한성을 판단하나 환자가 충분한 흡기</a:t>
            </a:r>
            <a:r>
              <a:rPr lang="en-US" altLang="ko-KR" dirty="0"/>
              <a:t>-</a:t>
            </a:r>
            <a:r>
              <a:rPr lang="ko-KR" altLang="en-US" dirty="0"/>
              <a:t>호기 노력을 하지 않은 경우에도 </a:t>
            </a:r>
            <a:r>
              <a:rPr lang="en-US" altLang="ko-KR" dirty="0"/>
              <a:t>FVC</a:t>
            </a:r>
            <a:r>
              <a:rPr lang="ko-KR" altLang="en-US" dirty="0"/>
              <a:t>가 감소할 수 있기 때문에</a:t>
            </a:r>
            <a:r>
              <a:rPr lang="en-US" altLang="ko-KR" dirty="0"/>
              <a:t>, </a:t>
            </a:r>
            <a:r>
              <a:rPr lang="ko-KR" altLang="en-US" dirty="0"/>
              <a:t>의심될 경우 </a:t>
            </a:r>
            <a:r>
              <a:rPr lang="en-US" altLang="ko-KR" dirty="0"/>
              <a:t>TLC</a:t>
            </a:r>
            <a:r>
              <a:rPr lang="ko-KR" altLang="en-US" dirty="0"/>
              <a:t>를 같이 측정해 정상인지 감소하였는지 확인을 하는게 더 정확하기 때문에 </a:t>
            </a:r>
            <a:r>
              <a:rPr lang="en-US" altLang="ko-KR" dirty="0"/>
              <a:t>TLC </a:t>
            </a:r>
            <a:r>
              <a:rPr lang="ko-KR" altLang="en-US" dirty="0"/>
              <a:t>기준으로 판단하는 것을 권고 하고 있습니다</a:t>
            </a:r>
            <a:r>
              <a:rPr lang="en-US" altLang="ko-KR" dirty="0"/>
              <a:t>.</a:t>
            </a:r>
          </a:p>
          <a:p>
            <a:endParaRPr lang="en-US" altLang="ko-KR" dirty="0"/>
          </a:p>
          <a:p>
            <a:r>
              <a:rPr lang="en-US" altLang="ko-KR" dirty="0"/>
              <a:t>( mixed: </a:t>
            </a:r>
            <a:r>
              <a:rPr lang="ko-KR" altLang="en-US" dirty="0"/>
              <a:t>혼합은 폐쇄</a:t>
            </a:r>
            <a:r>
              <a:rPr lang="en-US" altLang="ko-KR" dirty="0"/>
              <a:t>+</a:t>
            </a:r>
            <a:r>
              <a:rPr lang="ko-KR" altLang="en-US" dirty="0"/>
              <a:t>제한 환기장애가 함께 있는 경우</a:t>
            </a:r>
            <a:r>
              <a:rPr lang="en-US" altLang="ko-KR" dirty="0"/>
              <a:t>, fibrothorax</a:t>
            </a:r>
            <a:r>
              <a:rPr lang="ko-KR" altLang="en-US" dirty="0"/>
              <a:t>나 </a:t>
            </a:r>
            <a:r>
              <a:rPr lang="en-US" altLang="ko-KR" dirty="0"/>
              <a:t>COPD+ILD</a:t>
            </a:r>
            <a:r>
              <a:rPr lang="ko-KR" altLang="en-US" dirty="0"/>
              <a:t> 같이 있는 경우</a:t>
            </a:r>
            <a:r>
              <a:rPr lang="en-US" altLang="ko-KR" dirty="0"/>
              <a:t>. FEV1/FVC ratio</a:t>
            </a:r>
            <a:r>
              <a:rPr lang="ko-KR" altLang="en-US" dirty="0"/>
              <a:t> 감소하고 </a:t>
            </a:r>
            <a:r>
              <a:rPr lang="en-US" altLang="ko-KR" dirty="0"/>
              <a:t>TLC</a:t>
            </a:r>
            <a:r>
              <a:rPr lang="ko-KR" altLang="en-US" dirty="0"/>
              <a:t>도 감소</a:t>
            </a:r>
            <a:r>
              <a:rPr lang="en-US" altLang="ko-KR" dirty="0"/>
              <a:t>)</a:t>
            </a:r>
          </a:p>
          <a:p>
            <a:endParaRPr lang="en-US" altLang="ko-KR" dirty="0"/>
          </a:p>
          <a:p>
            <a:r>
              <a:rPr lang="ko-KR" altLang="en-US" dirty="0"/>
              <a:t>세번째로 </a:t>
            </a:r>
            <a:r>
              <a:rPr lang="en-US" altLang="ko-KR" dirty="0"/>
              <a:t>Gas transfer </a:t>
            </a:r>
            <a:r>
              <a:rPr lang="en-US" altLang="ko-KR" dirty="0" err="1"/>
              <a:t>impairmen</a:t>
            </a:r>
            <a:r>
              <a:rPr lang="ko-KR" altLang="en-US" dirty="0"/>
              <a:t>경우</a:t>
            </a:r>
            <a:r>
              <a:rPr lang="en-US" altLang="ko-KR" dirty="0"/>
              <a:t> DLCO</a:t>
            </a:r>
            <a:r>
              <a:rPr lang="ko-KR" altLang="en-US" dirty="0"/>
              <a:t> </a:t>
            </a:r>
            <a:r>
              <a:rPr lang="en-US" altLang="ko-KR" dirty="0"/>
              <a:t>5%</a:t>
            </a:r>
            <a:r>
              <a:rPr lang="ko-KR" altLang="en-US" dirty="0"/>
              <a:t> 미만 단독을 먼저 평가하고 이후 낮은 </a:t>
            </a:r>
            <a:r>
              <a:rPr lang="en-US" altLang="ko-KR" dirty="0"/>
              <a:t>DLCO </a:t>
            </a:r>
            <a:r>
              <a:rPr lang="ko-KR" altLang="en-US" dirty="0"/>
              <a:t>분류에서 </a:t>
            </a:r>
            <a:r>
              <a:rPr lang="en-US" altLang="ko-KR" dirty="0" err="1"/>
              <a:t>Va</a:t>
            </a:r>
            <a:r>
              <a:rPr lang="ko-KR" altLang="en-US" dirty="0"/>
              <a:t>와 </a:t>
            </a:r>
            <a:r>
              <a:rPr lang="en-US" altLang="ko-KR" dirty="0" err="1"/>
              <a:t>Kco</a:t>
            </a:r>
            <a:r>
              <a:rPr lang="ko-KR" altLang="en-US" dirty="0"/>
              <a:t>를 사용하는 것으로 변경되었습니다</a:t>
            </a:r>
            <a:r>
              <a:rPr lang="en-US" altLang="ko-KR" dirty="0"/>
              <a:t>. </a:t>
            </a:r>
            <a:r>
              <a:rPr lang="ko-KR" altLang="en-US" dirty="0"/>
              <a:t>이전에는 </a:t>
            </a:r>
            <a:r>
              <a:rPr lang="en-US" altLang="ko-KR" dirty="0" err="1"/>
              <a:t>Kco</a:t>
            </a:r>
            <a:r>
              <a:rPr lang="ko-KR" altLang="en-US" dirty="0"/>
              <a:t>도 첫번째 분류 기준으로 들어갔었는데</a:t>
            </a:r>
            <a:r>
              <a:rPr lang="en-US" altLang="ko-KR" dirty="0"/>
              <a:t>, </a:t>
            </a:r>
            <a:r>
              <a:rPr lang="en-US" altLang="ko-KR" dirty="0" err="1"/>
              <a:t>Kco</a:t>
            </a:r>
            <a:r>
              <a:rPr lang="ko-KR" altLang="en-US" dirty="0"/>
              <a:t>는 폐 용적이 감소함에 따라 </a:t>
            </a:r>
            <a:r>
              <a:rPr lang="en-US" altLang="ko-KR" dirty="0" err="1"/>
              <a:t>Kco</a:t>
            </a:r>
            <a:r>
              <a:rPr lang="ko-KR" altLang="en-US" dirty="0"/>
              <a:t>가 비선형적으로 증가하기 때문에 </a:t>
            </a:r>
            <a:r>
              <a:rPr lang="en-US" altLang="ko-KR" dirty="0" err="1"/>
              <a:t>Kco</a:t>
            </a:r>
            <a:r>
              <a:rPr lang="ko-KR" altLang="en-US" dirty="0"/>
              <a:t>에 대한 정상범위는 </a:t>
            </a:r>
            <a:r>
              <a:rPr lang="ko-KR" altLang="en-US" dirty="0" err="1"/>
              <a:t>폐용적이</a:t>
            </a:r>
            <a:r>
              <a:rPr lang="ko-KR" altLang="en-US" dirty="0"/>
              <a:t> 감소함에 따라 의미가 줄어들기 때문에</a:t>
            </a:r>
            <a:r>
              <a:rPr lang="en-US" altLang="ko-KR" dirty="0"/>
              <a:t>, </a:t>
            </a:r>
            <a:r>
              <a:rPr lang="ko-KR" altLang="en-US" dirty="0"/>
              <a:t>비정상이라도 정상처럼 보일 수 있다</a:t>
            </a:r>
            <a:r>
              <a:rPr lang="en-US" altLang="ko-KR" dirty="0"/>
              <a:t>. </a:t>
            </a:r>
            <a:r>
              <a:rPr lang="ko-KR" altLang="en-US" dirty="0"/>
              <a:t>이는 폐 용적이 작으면 부피당 표면적이 높아지기 때문입니다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089CD4-F634-4FAA-9D89-AAD51B1882C9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77134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이 그림은 우리나라 </a:t>
            </a:r>
            <a:r>
              <a:rPr lang="en-US" altLang="ko-KR" dirty="0"/>
              <a:t>2016</a:t>
            </a:r>
            <a:r>
              <a:rPr lang="ko-KR" altLang="en-US" dirty="0"/>
              <a:t>년 지침으로</a:t>
            </a:r>
            <a:r>
              <a:rPr lang="en-US" altLang="ko-KR" dirty="0"/>
              <a:t>, </a:t>
            </a:r>
            <a:r>
              <a:rPr lang="ko-KR" altLang="en-US" dirty="0"/>
              <a:t>편의로 </a:t>
            </a:r>
            <a:r>
              <a:rPr lang="en-US" altLang="ko-KR" dirty="0"/>
              <a:t>0.7 </a:t>
            </a:r>
            <a:r>
              <a:rPr lang="ko-KR" altLang="en-US" dirty="0"/>
              <a:t>기준과 </a:t>
            </a:r>
            <a:r>
              <a:rPr lang="en-US" altLang="ko-KR" dirty="0"/>
              <a:t>FVC</a:t>
            </a:r>
            <a:r>
              <a:rPr lang="ko-KR" altLang="en-US" dirty="0"/>
              <a:t>를 사용하였습니다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089CD4-F634-4FAA-9D89-AAD51B1882C9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33704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A63EFDE-C2D5-8375-8CBC-DFE6337576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7B0C600E-6EE0-F4BB-106E-102810DB4E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4C42F5D-913B-6D70-E8D9-6EF2714E2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12EED-E48C-4A05-B25B-F89CA21DE66D}" type="datetimeFigureOut">
              <a:rPr lang="ko-KR" altLang="en-US" smtClean="0"/>
              <a:t>2023-07-20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147AAEE-E8BE-19A6-A4C7-D720D68BF3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CFC66B3-ED4D-814E-4910-00CF09008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DEE6E-354E-4B49-87F7-F4C4BA2679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0518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6CC9E06-3372-EE5E-F66A-5BCB2312F9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6D5279A7-F3E6-C0DF-BBD4-96B34B1BAD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DFB8D18-A125-BB69-24C4-06C54FFE81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12EED-E48C-4A05-B25B-F89CA21DE66D}" type="datetimeFigureOut">
              <a:rPr lang="ko-KR" altLang="en-US" smtClean="0"/>
              <a:t>2023-07-20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64F780D-6473-D64F-360A-F310F829F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7F8B97F-38C2-BB5E-02D1-9F7BABF2D1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DEE6E-354E-4B49-87F7-F4C4BA2679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82935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37B8F450-29AC-DBC9-CE60-699544C5E83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5939B2A4-3C8D-115D-F958-265F747724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2684970-6BB4-BF81-4B95-3209A7CD11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12EED-E48C-4A05-B25B-F89CA21DE66D}" type="datetimeFigureOut">
              <a:rPr lang="ko-KR" altLang="en-US" smtClean="0"/>
              <a:t>2023-07-20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FC21A8D-F6EF-4C41-DCC1-6B113B2025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134F66C-A218-498A-332A-EAE61203A1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DEE6E-354E-4B49-87F7-F4C4BA2679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114187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500AD9F-E318-E83C-79DF-9F6BB3656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A49062F-5ED8-0832-3CA4-E264507756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F3824F4-F60D-68A0-7EE4-A43AD6E60B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12EED-E48C-4A05-B25B-F89CA21DE66D}" type="datetimeFigureOut">
              <a:rPr lang="ko-KR" altLang="en-US" smtClean="0"/>
              <a:t>2023-07-20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D1AC598-7B21-3CFB-959E-DB39157E4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2E35294-0A18-1E63-7A63-F65F15BAA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DEE6E-354E-4B49-87F7-F4C4BA2679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01406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556265A-1687-5FD6-A6E1-474B0FC74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7CFF486-2353-9FE3-DE21-167F3F1AB2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E90F0BD-075A-5F7C-A6DC-B8C43E2A24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12EED-E48C-4A05-B25B-F89CA21DE66D}" type="datetimeFigureOut">
              <a:rPr lang="ko-KR" altLang="en-US" smtClean="0"/>
              <a:t>2023-07-20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45A62AC-2806-5FB9-D444-B1BE6E94F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3BBA72F-8EB3-DFB9-1DE1-73A91085C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DEE6E-354E-4B49-87F7-F4C4BA2679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07403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EFB7ACE-2C7F-F5F7-37A8-6B600E3AED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1DDF923-37A6-D73C-AB7E-DF25D8B2F5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C7B4F7BD-0A77-ECCC-CEFC-D62AB9F39F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A8EB4D4B-0AF1-39C9-1BE2-DE64AB36D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12EED-E48C-4A05-B25B-F89CA21DE66D}" type="datetimeFigureOut">
              <a:rPr lang="ko-KR" altLang="en-US" smtClean="0"/>
              <a:t>2023-07-20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89A5033B-56FA-ACDA-5A55-310376895A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88513E45-7AE1-E30A-2BAF-738B6AFFBB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DEE6E-354E-4B49-87F7-F4C4BA2679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61940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C8CD3C3-168B-25BD-53A8-5C1C430740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08EBA30-7037-FF6D-DD07-1362C2D81C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059DA877-F3BF-F512-8B7B-292A5D16EC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A514DF59-BC47-8C50-8EA0-354AC0073A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F4415EBC-1F36-9BE5-37CD-F830508C3A8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BA03FD70-922F-95E4-0BB0-76DA896A4F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12EED-E48C-4A05-B25B-F89CA21DE66D}" type="datetimeFigureOut">
              <a:rPr lang="ko-KR" altLang="en-US" smtClean="0"/>
              <a:t>2023-07-20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75C5A596-D1B9-C06D-D9FA-E21BA119DF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8FACDE9A-4EE2-0E1C-333D-DDECB7B53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DEE6E-354E-4B49-87F7-F4C4BA2679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75313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6B845F0-AE4E-5E11-2A7F-FC73E4F0B4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BBA23F5E-4003-F75C-50B7-DF3FF0731D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12EED-E48C-4A05-B25B-F89CA21DE66D}" type="datetimeFigureOut">
              <a:rPr lang="ko-KR" altLang="en-US" smtClean="0"/>
              <a:t>2023-07-20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FEBBBE14-B7C2-2749-0A9B-6399293C0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80F46A6-F7E4-210C-E46F-4A73958B69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DEE6E-354E-4B49-87F7-F4C4BA2679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92122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03639CB6-B0EB-8832-CF3B-56D2FCC3E8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12EED-E48C-4A05-B25B-F89CA21DE66D}" type="datetimeFigureOut">
              <a:rPr lang="ko-KR" altLang="en-US" smtClean="0"/>
              <a:t>2023-07-20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79A138D0-A843-E17E-E679-5427884B8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EB9FCA7C-029A-3F98-A84B-43C119451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DEE6E-354E-4B49-87F7-F4C4BA2679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249842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BD434AD-F66F-0D49-DD85-7E3A9CC2A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16F31FE-5390-DFBB-C01F-564A8EF592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A57864AF-9263-EE76-ADCC-E0C5C7BACF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A7DB202F-3FDA-F97E-4DD3-AFB4F14F7D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12EED-E48C-4A05-B25B-F89CA21DE66D}" type="datetimeFigureOut">
              <a:rPr lang="ko-KR" altLang="en-US" smtClean="0"/>
              <a:t>2023-07-20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7CA0AFC6-7483-6C5D-C9FA-199C95C775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9100795B-72BC-2861-CFF3-34679BE55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DEE6E-354E-4B49-87F7-F4C4BA2679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566902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AE53F98-F3C7-5933-3CF7-C5AC701EC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3F5CB41E-49C5-3B12-3A5D-BF7D1EA010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06BAFB47-9450-408E-1D9C-5D1B4B92A1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02570F86-4C13-FD35-CAFF-8B5AB3B8B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12EED-E48C-4A05-B25B-F89CA21DE66D}" type="datetimeFigureOut">
              <a:rPr lang="ko-KR" altLang="en-US" smtClean="0"/>
              <a:t>2023-07-20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8FDD4F78-7F32-2E09-BFE7-93DD3210EC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ED0689DF-3B8F-5B3D-DD19-CA8A514E37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DEE6E-354E-4B49-87F7-F4C4BA2679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359786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BB081B45-AFE3-03B2-A4DB-753154FAC8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CE8AE26-DF2D-6625-8BCD-3929E475F7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CECD834-9F75-E263-2880-6F17FF274A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F12EED-E48C-4A05-B25B-F89CA21DE66D}" type="datetimeFigureOut">
              <a:rPr lang="ko-KR" altLang="en-US" smtClean="0"/>
              <a:t>2023-07-20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1A2262A-6302-22A9-A0AC-92E5195851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C406650-4EE7-367A-B778-EA2D5090AE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4DEE6E-354E-4B49-87F7-F4C4BA2679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89743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43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D0E66BF-8D1B-7CEF-DA26-CDF802932B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98494" y="1806387"/>
            <a:ext cx="9144000" cy="2070520"/>
          </a:xfrm>
        </p:spPr>
        <p:txBody>
          <a:bodyPr>
            <a:normAutofit fontScale="90000"/>
          </a:bodyPr>
          <a:lstStyle/>
          <a:p>
            <a:r>
              <a:rPr lang="en-US" altLang="ko-KR" dirty="0"/>
              <a:t>PFT</a:t>
            </a:r>
            <a:r>
              <a:rPr lang="ko-KR" altLang="en-US" dirty="0"/>
              <a:t> </a:t>
            </a:r>
            <a:r>
              <a:rPr lang="en-US" altLang="ko-KR" dirty="0"/>
              <a:t>interpretation</a:t>
            </a:r>
            <a:br>
              <a:rPr lang="en-US" altLang="ko-KR" dirty="0"/>
            </a:br>
            <a:br>
              <a:rPr lang="en-US" altLang="ko-KR" dirty="0"/>
            </a:br>
            <a:r>
              <a:rPr lang="en-US" altLang="ko-KR" sz="3100" dirty="0"/>
              <a:t>2022 ERS/ATS PFT interpretation</a:t>
            </a:r>
            <a:endParaRPr lang="ko-KR" altLang="en-US" dirty="0"/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A0C733D3-F603-4416-6C19-F4F90A7EA6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98494" y="4597120"/>
            <a:ext cx="9144000" cy="1655762"/>
          </a:xfrm>
        </p:spPr>
        <p:txBody>
          <a:bodyPr/>
          <a:lstStyle/>
          <a:p>
            <a:r>
              <a:rPr lang="ko-KR" altLang="en-US" dirty="0"/>
              <a:t>호흡기내과 강사 정은기</a:t>
            </a:r>
          </a:p>
        </p:txBody>
      </p:sp>
    </p:spTree>
    <p:extLst>
      <p:ext uri="{BB962C8B-B14F-4D97-AF65-F5344CB8AC3E}">
        <p14:creationId xmlns:p14="http://schemas.microsoft.com/office/powerpoint/2010/main" val="19784281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997C9341-8834-DE31-F930-BACB68BD67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1505" y="1096422"/>
            <a:ext cx="6188990" cy="532036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7FE7A0F-F815-6FB3-FD7E-70993AB20DFB}"/>
              </a:ext>
            </a:extLst>
          </p:cNvPr>
          <p:cNvSpPr txBox="1"/>
          <p:nvPr/>
        </p:nvSpPr>
        <p:spPr>
          <a:xfrm>
            <a:off x="397419" y="252063"/>
            <a:ext cx="49091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/>
              <a:t>Classification of physiological impairments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26062499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AD1A9BFF-27E6-521A-460F-30C63DCFB3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9118" y="351713"/>
            <a:ext cx="9242577" cy="650628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821D08D-A003-99FE-B006-0F439BB82B4D}"/>
              </a:ext>
            </a:extLst>
          </p:cNvPr>
          <p:cNvSpPr txBox="1"/>
          <p:nvPr/>
        </p:nvSpPr>
        <p:spPr>
          <a:xfrm>
            <a:off x="156788" y="167454"/>
            <a:ext cx="49091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/>
              <a:t>Classification of physiological impairments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40284971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mage">
            <a:extLst>
              <a:ext uri="{FF2B5EF4-FFF2-40B4-BE49-F238E27FC236}">
                <a16:creationId xmlns:a16="http://schemas.microsoft.com/office/drawing/2014/main" id="{9DE03445-6027-4F99-D901-E771FEA2D4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461" y="3410579"/>
            <a:ext cx="4733339" cy="3148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0383068C-3889-C5D1-CEA9-25D3A430A8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9738" y="859972"/>
            <a:ext cx="7342261" cy="505096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828413F-40AE-5416-64D5-982218F6426C}"/>
              </a:ext>
            </a:extLst>
          </p:cNvPr>
          <p:cNvSpPr txBox="1"/>
          <p:nvPr/>
        </p:nvSpPr>
        <p:spPr>
          <a:xfrm>
            <a:off x="144756" y="143391"/>
            <a:ext cx="49091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/>
              <a:t>Classification of physiological impairments</a:t>
            </a:r>
            <a:endParaRPr lang="ko-KR" altLang="en-US" b="1" dirty="0"/>
          </a:p>
        </p:txBody>
      </p:sp>
      <p:pic>
        <p:nvPicPr>
          <p:cNvPr id="4" name="Picture 4" descr="Obstructive and Restrictive Lung Disease">
            <a:extLst>
              <a:ext uri="{FF2B5EF4-FFF2-40B4-BE49-F238E27FC236}">
                <a16:creationId xmlns:a16="http://schemas.microsoft.com/office/drawing/2014/main" id="{02165E3B-4457-96FF-2932-4E19F6F924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7058"/>
            <a:ext cx="5039622" cy="2519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32358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6C5D3250-2DDA-E36A-7615-045BD33A34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743" y="1086478"/>
            <a:ext cx="11720185" cy="514894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C815995-367B-B1CB-AC83-BB2B0F6A5ADA}"/>
              </a:ext>
            </a:extLst>
          </p:cNvPr>
          <p:cNvSpPr txBox="1"/>
          <p:nvPr/>
        </p:nvSpPr>
        <p:spPr>
          <a:xfrm>
            <a:off x="144756" y="143391"/>
            <a:ext cx="49091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/>
              <a:t>Classification of physiological impairments</a:t>
            </a:r>
            <a:endParaRPr lang="ko-KR" altLang="en-US" b="1" dirty="0"/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5A6B25BE-49D6-2464-4B9D-2EA768F271AC}"/>
              </a:ext>
            </a:extLst>
          </p:cNvPr>
          <p:cNvSpPr/>
          <p:nvPr/>
        </p:nvSpPr>
        <p:spPr>
          <a:xfrm>
            <a:off x="355743" y="5279922"/>
            <a:ext cx="11720185" cy="33429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851447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7E051A7E-0E1C-30F2-1F81-3300659443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372" y="1435090"/>
            <a:ext cx="11616690" cy="398782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6E7D9C0-2C89-2ED6-721D-C1B6BCC1B002}"/>
              </a:ext>
            </a:extLst>
          </p:cNvPr>
          <p:cNvSpPr txBox="1"/>
          <p:nvPr/>
        </p:nvSpPr>
        <p:spPr>
          <a:xfrm>
            <a:off x="144756" y="143391"/>
            <a:ext cx="49091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/>
              <a:t>Classification of physiological impairments</a:t>
            </a:r>
            <a:endParaRPr lang="ko-KR" altLang="en-US" b="1" dirty="0"/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C863F947-550F-E2B6-7A74-2B972AC5F4A6}"/>
              </a:ext>
            </a:extLst>
          </p:cNvPr>
          <p:cNvSpPr/>
          <p:nvPr/>
        </p:nvSpPr>
        <p:spPr>
          <a:xfrm>
            <a:off x="2764465" y="3147236"/>
            <a:ext cx="2647507" cy="138223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31732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A5F747F3-ACCA-87BD-225E-E6D48FA85C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595" y="1376433"/>
            <a:ext cx="2447925" cy="3695700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8261E278-B26A-AFD5-C374-0CD8734954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3330" y="685870"/>
            <a:ext cx="7839075" cy="5076825"/>
          </a:xfrm>
          <a:prstGeom prst="rect">
            <a:avLst/>
          </a:prstGeom>
        </p:spPr>
      </p:pic>
      <p:sp>
        <p:nvSpPr>
          <p:cNvPr id="2" name="직사각형 1">
            <a:extLst>
              <a:ext uri="{FF2B5EF4-FFF2-40B4-BE49-F238E27FC236}">
                <a16:creationId xmlns:a16="http://schemas.microsoft.com/office/drawing/2014/main" id="{16DA05BA-6598-9693-C594-014359B5838D}"/>
              </a:ext>
            </a:extLst>
          </p:cNvPr>
          <p:cNvSpPr/>
          <p:nvPr/>
        </p:nvSpPr>
        <p:spPr>
          <a:xfrm>
            <a:off x="5656523" y="2711301"/>
            <a:ext cx="1658679" cy="187133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838632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B842059B-C091-5B26-1945-A345190A3D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89047"/>
            <a:ext cx="12192000" cy="567990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8E7ADFA-18C1-8119-2174-90D2C52B7FD9}"/>
              </a:ext>
            </a:extLst>
          </p:cNvPr>
          <p:cNvSpPr txBox="1"/>
          <p:nvPr/>
        </p:nvSpPr>
        <p:spPr>
          <a:xfrm>
            <a:off x="132724" y="219715"/>
            <a:ext cx="49091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/>
              <a:t>Classification of physiological impairments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1733499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8D5B6BD8-FC44-DDF3-3C17-7646A77DD7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" y="28575"/>
            <a:ext cx="12182475" cy="6800850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CD6E9097-E778-CE9F-FF34-E6F4C36EEEBA}"/>
              </a:ext>
            </a:extLst>
          </p:cNvPr>
          <p:cNvSpPr/>
          <p:nvPr/>
        </p:nvSpPr>
        <p:spPr>
          <a:xfrm>
            <a:off x="60156" y="4066672"/>
            <a:ext cx="2093495" cy="265897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663597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B7F434D2-792D-5FA7-CEBF-B4C7BC1A8E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1" y="1595565"/>
            <a:ext cx="5285722" cy="4376610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34F596C0-5DDD-E551-3F9A-DB2BB14E43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1587" y="1959348"/>
            <a:ext cx="6212750" cy="392710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588EE6C-2305-AF94-6BA2-D8F1C493AEB3}"/>
              </a:ext>
            </a:extLst>
          </p:cNvPr>
          <p:cNvSpPr txBox="1"/>
          <p:nvPr/>
        </p:nvSpPr>
        <p:spPr>
          <a:xfrm>
            <a:off x="313198" y="409075"/>
            <a:ext cx="2693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/>
              <a:t>Defining</a:t>
            </a:r>
            <a:r>
              <a:rPr lang="ko-KR" altLang="en-US" b="1" dirty="0"/>
              <a:t> </a:t>
            </a:r>
            <a:r>
              <a:rPr lang="en-US" altLang="ko-KR" b="1" dirty="0"/>
              <a:t>normal</a:t>
            </a:r>
            <a:r>
              <a:rPr lang="ko-KR" altLang="en-US" b="1" dirty="0"/>
              <a:t> </a:t>
            </a:r>
            <a:r>
              <a:rPr lang="en-US" altLang="ko-KR" b="1" dirty="0"/>
              <a:t>range</a:t>
            </a:r>
            <a:endParaRPr lang="ko-KR" altLang="en-US" b="1" dirty="0"/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1636B32C-C298-A6B0-6DD2-27444324CC7A}"/>
              </a:ext>
            </a:extLst>
          </p:cNvPr>
          <p:cNvCxnSpPr/>
          <p:nvPr/>
        </p:nvCxnSpPr>
        <p:spPr>
          <a:xfrm>
            <a:off x="6302477" y="4414684"/>
            <a:ext cx="554186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80596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9820ED55-B75E-8D6F-6806-CD43369C82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276" y="1366837"/>
            <a:ext cx="11377448" cy="41243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4F83261-3168-4FAA-B200-74C4048131CD}"/>
              </a:ext>
            </a:extLst>
          </p:cNvPr>
          <p:cNvSpPr txBox="1"/>
          <p:nvPr/>
        </p:nvSpPr>
        <p:spPr>
          <a:xfrm>
            <a:off x="313198" y="409075"/>
            <a:ext cx="2693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/>
              <a:t>Defining</a:t>
            </a:r>
            <a:r>
              <a:rPr lang="ko-KR" altLang="en-US" b="1" dirty="0"/>
              <a:t> </a:t>
            </a:r>
            <a:r>
              <a:rPr lang="en-US" altLang="ko-KR" b="1" dirty="0"/>
              <a:t>normal</a:t>
            </a:r>
            <a:r>
              <a:rPr lang="ko-KR" altLang="en-US" b="1" dirty="0"/>
              <a:t> </a:t>
            </a:r>
            <a:r>
              <a:rPr lang="en-US" altLang="ko-KR" b="1" dirty="0"/>
              <a:t>range</a:t>
            </a:r>
            <a:endParaRPr lang="ko-KR" altLang="en-US" b="1" dirty="0"/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E6CE3142-6597-49C6-5650-92F91DAF3537}"/>
              </a:ext>
            </a:extLst>
          </p:cNvPr>
          <p:cNvSpPr/>
          <p:nvPr/>
        </p:nvSpPr>
        <p:spPr>
          <a:xfrm>
            <a:off x="2007219" y="2754351"/>
            <a:ext cx="791737" cy="267629"/>
          </a:xfrm>
          <a:prstGeom prst="rect">
            <a:avLst/>
          </a:prstGeom>
          <a:solidFill>
            <a:srgbClr val="C55A11">
              <a:alpha val="30196"/>
            </a:srgb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656D8963-398D-6958-069D-72E326EF2358}"/>
              </a:ext>
            </a:extLst>
          </p:cNvPr>
          <p:cNvSpPr/>
          <p:nvPr/>
        </p:nvSpPr>
        <p:spPr>
          <a:xfrm>
            <a:off x="10634541" y="2754350"/>
            <a:ext cx="791737" cy="267629"/>
          </a:xfrm>
          <a:prstGeom prst="rect">
            <a:avLst/>
          </a:prstGeom>
          <a:solidFill>
            <a:srgbClr val="C55A11">
              <a:alpha val="30196"/>
            </a:srgb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2B4F7FB3-F131-C2C0-06E1-B249001039C8}"/>
              </a:ext>
            </a:extLst>
          </p:cNvPr>
          <p:cNvSpPr/>
          <p:nvPr/>
        </p:nvSpPr>
        <p:spPr>
          <a:xfrm>
            <a:off x="10634541" y="4122756"/>
            <a:ext cx="791737" cy="267629"/>
          </a:xfrm>
          <a:prstGeom prst="rect">
            <a:avLst/>
          </a:prstGeom>
          <a:solidFill>
            <a:srgbClr val="C55A11">
              <a:alpha val="30196"/>
            </a:srgb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CB0E8ECA-4515-1972-59D8-C48B884C5359}"/>
              </a:ext>
            </a:extLst>
          </p:cNvPr>
          <p:cNvSpPr/>
          <p:nvPr/>
        </p:nvSpPr>
        <p:spPr>
          <a:xfrm>
            <a:off x="2007219" y="4113172"/>
            <a:ext cx="791737" cy="267629"/>
          </a:xfrm>
          <a:prstGeom prst="rect">
            <a:avLst/>
          </a:prstGeom>
          <a:solidFill>
            <a:srgbClr val="C55A11">
              <a:alpha val="30196"/>
            </a:srgb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240935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23297665-DB33-71C3-8D60-792D6A2121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75" y="561975"/>
            <a:ext cx="8553450" cy="573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2668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C828315E-9A10-EE53-F556-0CD56507A0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4335" y="280859"/>
            <a:ext cx="6482686" cy="629628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608B7DB-35CA-2D9E-DADC-D611603203CA}"/>
              </a:ext>
            </a:extLst>
          </p:cNvPr>
          <p:cNvSpPr txBox="1"/>
          <p:nvPr/>
        </p:nvSpPr>
        <p:spPr>
          <a:xfrm>
            <a:off x="313198" y="409075"/>
            <a:ext cx="2693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/>
              <a:t>Defining</a:t>
            </a:r>
            <a:r>
              <a:rPr lang="ko-KR" altLang="en-US" b="1" dirty="0"/>
              <a:t> </a:t>
            </a:r>
            <a:r>
              <a:rPr lang="en-US" altLang="ko-KR" b="1" dirty="0"/>
              <a:t>normal</a:t>
            </a:r>
            <a:r>
              <a:rPr lang="ko-KR" altLang="en-US" b="1" dirty="0"/>
              <a:t> </a:t>
            </a:r>
            <a:r>
              <a:rPr lang="en-US" altLang="ko-KR" b="1" dirty="0"/>
              <a:t>range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29626662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E66A4552-CEDA-CDB0-9360-38DEC3E38E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197" y="1340153"/>
            <a:ext cx="11649605" cy="472823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ABA9B58-08B3-6517-A67C-96C338999D12}"/>
              </a:ext>
            </a:extLst>
          </p:cNvPr>
          <p:cNvSpPr txBox="1"/>
          <p:nvPr/>
        </p:nvSpPr>
        <p:spPr>
          <a:xfrm>
            <a:off x="470924" y="285750"/>
            <a:ext cx="28872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/>
              <a:t>Bronchodilator response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11804264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FBCE726D-FE02-0680-0E1D-A1EA4168C1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7570" y="736979"/>
            <a:ext cx="7884067" cy="528168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D47F449-4C81-4621-C6A5-52D3442F91CC}"/>
              </a:ext>
            </a:extLst>
          </p:cNvPr>
          <p:cNvSpPr txBox="1"/>
          <p:nvPr/>
        </p:nvSpPr>
        <p:spPr>
          <a:xfrm>
            <a:off x="349293" y="193006"/>
            <a:ext cx="40281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/>
              <a:t>Interpretation of change over time</a:t>
            </a:r>
            <a:endParaRPr lang="ko-KR" altLang="en-US" b="1" dirty="0"/>
          </a:p>
          <a:p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12400263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93C20301-4E09-19ED-2848-FBD3456422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5987" y="4329112"/>
            <a:ext cx="9324975" cy="1990725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BE5DE72D-779F-41B7-D547-111910D441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42682" y="1037087"/>
            <a:ext cx="8439082" cy="298360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4107155-6AC2-DD5C-E727-B42D6BB34445}"/>
              </a:ext>
            </a:extLst>
          </p:cNvPr>
          <p:cNvSpPr txBox="1"/>
          <p:nvPr/>
        </p:nvSpPr>
        <p:spPr>
          <a:xfrm>
            <a:off x="349293" y="193006"/>
            <a:ext cx="40281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/>
              <a:t>Interpretation of change over time</a:t>
            </a:r>
            <a:endParaRPr lang="ko-KR" altLang="en-US" b="1" dirty="0"/>
          </a:p>
          <a:p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19050179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Image 5">
            <a:extLst>
              <a:ext uri="{FF2B5EF4-FFF2-40B4-BE49-F238E27FC236}">
                <a16:creationId xmlns:a16="http://schemas.microsoft.com/office/drawing/2014/main" id="{E4ACC3FB-5710-A3D5-69FE-62204E33CB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23" r="-1" b="50000"/>
          <a:stretch/>
        </p:blipFill>
        <p:spPr bwMode="auto">
          <a:xfrm>
            <a:off x="235590" y="3675060"/>
            <a:ext cx="2676847" cy="270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Image 4">
            <a:extLst>
              <a:ext uri="{FF2B5EF4-FFF2-40B4-BE49-F238E27FC236}">
                <a16:creationId xmlns:a16="http://schemas.microsoft.com/office/drawing/2014/main" id="{2AFD032C-4842-DE02-D685-8F7BE28E8F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491"/>
          <a:stretch/>
        </p:blipFill>
        <p:spPr bwMode="auto">
          <a:xfrm>
            <a:off x="5987143" y="422161"/>
            <a:ext cx="5858864" cy="2819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Image 4">
            <a:extLst>
              <a:ext uri="{FF2B5EF4-FFF2-40B4-BE49-F238E27FC236}">
                <a16:creationId xmlns:a16="http://schemas.microsoft.com/office/drawing/2014/main" id="{117AE6B6-E3C9-ECA7-6222-8AB2431225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8"/>
          <a:stretch/>
        </p:blipFill>
        <p:spPr bwMode="auto">
          <a:xfrm>
            <a:off x="8665027" y="3341913"/>
            <a:ext cx="3526973" cy="3371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Image 3">
            <a:extLst>
              <a:ext uri="{FF2B5EF4-FFF2-40B4-BE49-F238E27FC236}">
                <a16:creationId xmlns:a16="http://schemas.microsoft.com/office/drawing/2014/main" id="{B6250417-A6F0-E9B5-3BBA-9A04CA163A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63" b="54127"/>
          <a:stretch/>
        </p:blipFill>
        <p:spPr bwMode="auto">
          <a:xfrm>
            <a:off x="0" y="366142"/>
            <a:ext cx="5849103" cy="2665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Image 5">
            <a:extLst>
              <a:ext uri="{FF2B5EF4-FFF2-40B4-BE49-F238E27FC236}">
                <a16:creationId xmlns:a16="http://schemas.microsoft.com/office/drawing/2014/main" id="{E6C8233F-C655-62DD-CC46-E1D5A26998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2924551" y="3730738"/>
            <a:ext cx="5377639" cy="2705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9298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17002520-55C4-39DF-3CCA-FCA8364674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4382" y="828329"/>
            <a:ext cx="4784987" cy="4521593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2DB53A75-CD2E-72D5-2DF7-F18A009B8B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678" y="0"/>
            <a:ext cx="73876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7624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텍스트, 스케치, 도표, 그림이(가) 표시된 사진&#10;&#10;자동 생성된 설명">
            <a:extLst>
              <a:ext uri="{FF2B5EF4-FFF2-40B4-BE49-F238E27FC236}">
                <a16:creationId xmlns:a16="http://schemas.microsoft.com/office/drawing/2014/main" id="{3414645A-7DC0-0860-BD6B-01D19169781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33" r="21682"/>
          <a:stretch/>
        </p:blipFill>
        <p:spPr>
          <a:xfrm>
            <a:off x="8746958" y="0"/>
            <a:ext cx="3445042" cy="6858000"/>
          </a:xfrm>
          <a:prstGeom prst="rect">
            <a:avLst/>
          </a:prstGeom>
        </p:spPr>
      </p:pic>
      <p:pic>
        <p:nvPicPr>
          <p:cNvPr id="5" name="그림 4" descr="텍스트, 도표이(가) 표시된 사진&#10;&#10;자동 생성된 설명">
            <a:extLst>
              <a:ext uri="{FF2B5EF4-FFF2-40B4-BE49-F238E27FC236}">
                <a16:creationId xmlns:a16="http://schemas.microsoft.com/office/drawing/2014/main" id="{11A83B90-C467-5DED-5BEB-EDEBA4D9FAB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7" r="13423"/>
          <a:stretch/>
        </p:blipFill>
        <p:spPr>
          <a:xfrm>
            <a:off x="4735645" y="0"/>
            <a:ext cx="4011313" cy="6858000"/>
          </a:xfrm>
          <a:prstGeom prst="rect">
            <a:avLst/>
          </a:prstGeom>
        </p:spPr>
      </p:pic>
      <p:grpSp>
        <p:nvGrpSpPr>
          <p:cNvPr id="10" name="그룹 9">
            <a:extLst>
              <a:ext uri="{FF2B5EF4-FFF2-40B4-BE49-F238E27FC236}">
                <a16:creationId xmlns:a16="http://schemas.microsoft.com/office/drawing/2014/main" id="{407A2DA9-AAD7-5964-B159-386115261B97}"/>
              </a:ext>
            </a:extLst>
          </p:cNvPr>
          <p:cNvGrpSpPr/>
          <p:nvPr/>
        </p:nvGrpSpPr>
        <p:grpSpPr>
          <a:xfrm>
            <a:off x="0" y="0"/>
            <a:ext cx="4523874" cy="6858000"/>
            <a:chOff x="0" y="0"/>
            <a:chExt cx="4523874" cy="6858000"/>
          </a:xfrm>
        </p:grpSpPr>
        <p:pic>
          <p:nvPicPr>
            <p:cNvPr id="7" name="그림 6" descr="텍스트, 스크린샷, 폰트, 문서이(가) 표시된 사진&#10;&#10;자동 생성된 설명">
              <a:extLst>
                <a:ext uri="{FF2B5EF4-FFF2-40B4-BE49-F238E27FC236}">
                  <a16:creationId xmlns:a16="http://schemas.microsoft.com/office/drawing/2014/main" id="{1ADB16E7-77EA-0889-21FC-534996B4E5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654"/>
            <a:stretch/>
          </p:blipFill>
          <p:spPr>
            <a:xfrm>
              <a:off x="0" y="0"/>
              <a:ext cx="4523874" cy="6858000"/>
            </a:xfrm>
            <a:prstGeom prst="rect">
              <a:avLst/>
            </a:prstGeom>
          </p:spPr>
        </p:pic>
        <p:sp>
          <p:nvSpPr>
            <p:cNvPr id="8" name="직사각형 7">
              <a:extLst>
                <a:ext uri="{FF2B5EF4-FFF2-40B4-BE49-F238E27FC236}">
                  <a16:creationId xmlns:a16="http://schemas.microsoft.com/office/drawing/2014/main" id="{56395BA6-1360-B3E3-DF76-9EFD15EB7105}"/>
                </a:ext>
              </a:extLst>
            </p:cNvPr>
            <p:cNvSpPr/>
            <p:nvPr/>
          </p:nvSpPr>
          <p:spPr>
            <a:xfrm>
              <a:off x="3042458" y="157942"/>
              <a:ext cx="764771" cy="24106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0A062E47-AFD5-8DB8-B6D1-ACF36631F13E}"/>
                </a:ext>
              </a:extLst>
            </p:cNvPr>
            <p:cNvSpPr/>
            <p:nvPr/>
          </p:nvSpPr>
          <p:spPr>
            <a:xfrm>
              <a:off x="3042458" y="741218"/>
              <a:ext cx="1014153" cy="32281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" name="직사각형 1">
            <a:extLst>
              <a:ext uri="{FF2B5EF4-FFF2-40B4-BE49-F238E27FC236}">
                <a16:creationId xmlns:a16="http://schemas.microsoft.com/office/drawing/2014/main" id="{132C0C0F-BC81-2F64-0B65-88F34FA0CD60}"/>
              </a:ext>
            </a:extLst>
          </p:cNvPr>
          <p:cNvSpPr/>
          <p:nvPr/>
        </p:nvSpPr>
        <p:spPr>
          <a:xfrm>
            <a:off x="9817240" y="399011"/>
            <a:ext cx="291402" cy="34220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7410563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AEE51873-00FE-851A-3CBA-1C7248D2F6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2950" y="1310889"/>
            <a:ext cx="4909164" cy="423622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9A04803-239E-7C92-7A1B-85856378BDAA}"/>
              </a:ext>
            </a:extLst>
          </p:cNvPr>
          <p:cNvSpPr txBox="1"/>
          <p:nvPr/>
        </p:nvSpPr>
        <p:spPr>
          <a:xfrm>
            <a:off x="171450" y="239643"/>
            <a:ext cx="49091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/>
              <a:t>Classification of physiological impairments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776318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7BB18C7C-7955-12A9-43C6-8796126DEF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651" y="393404"/>
            <a:ext cx="11453689" cy="5752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4246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3BB80B8F-68ED-3E21-3E47-2A9FC50DCF9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965"/>
          <a:stretch/>
        </p:blipFill>
        <p:spPr>
          <a:xfrm>
            <a:off x="217944" y="238836"/>
            <a:ext cx="6324304" cy="6380328"/>
          </a:xfrm>
          <a:prstGeom prst="rect">
            <a:avLst/>
          </a:prstGeom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B3057201-2344-31E7-8F6A-4518746567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4397" y="40192"/>
            <a:ext cx="7747107" cy="30469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181586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>
            <a:extLst>
              <a:ext uri="{FF2B5EF4-FFF2-40B4-BE49-F238E27FC236}">
                <a16:creationId xmlns:a16="http://schemas.microsoft.com/office/drawing/2014/main" id="{DB9AC6DB-9401-DB09-09E2-49BE8E09D93D}"/>
              </a:ext>
            </a:extLst>
          </p:cNvPr>
          <p:cNvGrpSpPr/>
          <p:nvPr/>
        </p:nvGrpSpPr>
        <p:grpSpPr>
          <a:xfrm>
            <a:off x="0" y="126346"/>
            <a:ext cx="12192000" cy="6605307"/>
            <a:chOff x="-4763" y="28575"/>
            <a:chExt cx="12192000" cy="6605307"/>
          </a:xfrm>
        </p:grpSpPr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84D451B7-58AA-F542-4CE6-64A54EBAF9E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19962"/>
            <a:stretch/>
          </p:blipFill>
          <p:spPr>
            <a:xfrm>
              <a:off x="-4763" y="1266825"/>
              <a:ext cx="12192000" cy="5367057"/>
            </a:xfrm>
            <a:prstGeom prst="rect">
              <a:avLst/>
            </a:prstGeom>
          </p:spPr>
        </p:pic>
        <p:pic>
          <p:nvPicPr>
            <p:cNvPr id="3" name="그림 2">
              <a:extLst>
                <a:ext uri="{FF2B5EF4-FFF2-40B4-BE49-F238E27FC236}">
                  <a16:creationId xmlns:a16="http://schemas.microsoft.com/office/drawing/2014/main" id="{FB6F550A-C42D-FD3A-6FE4-82A6C30349C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b="81513"/>
            <a:stretch/>
          </p:blipFill>
          <p:spPr>
            <a:xfrm>
              <a:off x="4762" y="28575"/>
              <a:ext cx="12182475" cy="1257300"/>
            </a:xfrm>
            <a:prstGeom prst="rect">
              <a:avLst/>
            </a:prstGeom>
          </p:spPr>
        </p:pic>
      </p:grpSp>
      <p:sp>
        <p:nvSpPr>
          <p:cNvPr id="2" name="직사각형 1">
            <a:extLst>
              <a:ext uri="{FF2B5EF4-FFF2-40B4-BE49-F238E27FC236}">
                <a16:creationId xmlns:a16="http://schemas.microsoft.com/office/drawing/2014/main" id="{FD9ED8CC-678D-8E74-B387-414CC408617D}"/>
              </a:ext>
            </a:extLst>
          </p:cNvPr>
          <p:cNvSpPr/>
          <p:nvPr/>
        </p:nvSpPr>
        <p:spPr>
          <a:xfrm>
            <a:off x="9525" y="1364596"/>
            <a:ext cx="12192000" cy="238149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0896522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644C3652-8AC6-DFF0-0647-F111C41A3B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494" y="190919"/>
            <a:ext cx="4705489" cy="6506308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98C1DEB9-D8AB-D96F-087C-3D0D91BF55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9653" y="863164"/>
            <a:ext cx="6096000" cy="481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2167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BA88B29A-7BAA-5C9E-E13E-8FD29F1F60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0703" y="68826"/>
            <a:ext cx="5435417" cy="6720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69680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AD1A9BFF-27E6-521A-460F-30C63DCFB3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8641" y="1900398"/>
            <a:ext cx="6166571" cy="434094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821D08D-A003-99FE-B006-0F439BB82B4D}"/>
              </a:ext>
            </a:extLst>
          </p:cNvPr>
          <p:cNvSpPr txBox="1"/>
          <p:nvPr/>
        </p:nvSpPr>
        <p:spPr>
          <a:xfrm>
            <a:off x="156788" y="167454"/>
            <a:ext cx="49091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/>
              <a:t>Classification of physiological impairments</a:t>
            </a:r>
            <a:endParaRPr lang="ko-KR" altLang="en-US" b="1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3ED5C9B3-2CF4-81C0-BC29-60BEFB606C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788" y="809325"/>
            <a:ext cx="6745457" cy="2455368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F81E7EB5-1A83-E801-426A-BCFE998BA4A5}"/>
              </a:ext>
            </a:extLst>
          </p:cNvPr>
          <p:cNvCxnSpPr/>
          <p:nvPr/>
        </p:nvCxnSpPr>
        <p:spPr>
          <a:xfrm>
            <a:off x="1429952" y="1642286"/>
            <a:ext cx="329306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연결선 7">
            <a:extLst>
              <a:ext uri="{FF2B5EF4-FFF2-40B4-BE49-F238E27FC236}">
                <a16:creationId xmlns:a16="http://schemas.microsoft.com/office/drawing/2014/main" id="{84017098-0CE3-3EA4-178B-08EEB584D576}"/>
              </a:ext>
            </a:extLst>
          </p:cNvPr>
          <p:cNvCxnSpPr>
            <a:cxnSpLocks/>
          </p:cNvCxnSpPr>
          <p:nvPr/>
        </p:nvCxnSpPr>
        <p:spPr>
          <a:xfrm>
            <a:off x="1420120" y="1440724"/>
            <a:ext cx="331764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그림 8">
            <a:extLst>
              <a:ext uri="{FF2B5EF4-FFF2-40B4-BE49-F238E27FC236}">
                <a16:creationId xmlns:a16="http://schemas.microsoft.com/office/drawing/2014/main" id="{DCC3A23E-5C4A-63BB-6753-F3320887A67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298" t="5878" r="1352" b="22294"/>
          <a:stretch/>
        </p:blipFill>
        <p:spPr>
          <a:xfrm>
            <a:off x="700181" y="3466254"/>
            <a:ext cx="4625068" cy="2526891"/>
          </a:xfrm>
          <a:prstGeom prst="rect">
            <a:avLst/>
          </a:prstGeom>
        </p:spPr>
      </p:pic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E83AE901-9B3A-7099-CE11-7C49EEE5CFF3}"/>
              </a:ext>
            </a:extLst>
          </p:cNvPr>
          <p:cNvCxnSpPr/>
          <p:nvPr/>
        </p:nvCxnSpPr>
        <p:spPr>
          <a:xfrm>
            <a:off x="1730477" y="4719484"/>
            <a:ext cx="0" cy="54077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>
            <a:extLst>
              <a:ext uri="{FF2B5EF4-FFF2-40B4-BE49-F238E27FC236}">
                <a16:creationId xmlns:a16="http://schemas.microsoft.com/office/drawing/2014/main" id="{18C41D15-7CDF-9054-CA1A-414E051B39DD}"/>
              </a:ext>
            </a:extLst>
          </p:cNvPr>
          <p:cNvCxnSpPr/>
          <p:nvPr/>
        </p:nvCxnSpPr>
        <p:spPr>
          <a:xfrm>
            <a:off x="3770673" y="4714569"/>
            <a:ext cx="0" cy="54077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79C35431-C81E-576A-B6C5-3EAC3ACB8E32}"/>
              </a:ext>
            </a:extLst>
          </p:cNvPr>
          <p:cNvSpPr/>
          <p:nvPr/>
        </p:nvSpPr>
        <p:spPr>
          <a:xfrm>
            <a:off x="8396748" y="2123768"/>
            <a:ext cx="1838633" cy="845574"/>
          </a:xfrm>
          <a:prstGeom prst="rect">
            <a:avLst/>
          </a:prstGeom>
          <a:solidFill>
            <a:schemeClr val="accent2">
              <a:lumMod val="75000"/>
              <a:alpha val="3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53047541-E30D-3FB4-3685-EB83E36AC4D4}"/>
              </a:ext>
            </a:extLst>
          </p:cNvPr>
          <p:cNvSpPr/>
          <p:nvPr/>
        </p:nvSpPr>
        <p:spPr>
          <a:xfrm>
            <a:off x="9448800" y="3192712"/>
            <a:ext cx="1460091" cy="845574"/>
          </a:xfrm>
          <a:prstGeom prst="rect">
            <a:avLst/>
          </a:prstGeom>
          <a:solidFill>
            <a:schemeClr val="accent2">
              <a:lumMod val="75000"/>
              <a:alpha val="3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EFEF1D55-1343-A97B-36A3-69FBC3701715}"/>
              </a:ext>
            </a:extLst>
          </p:cNvPr>
          <p:cNvSpPr/>
          <p:nvPr/>
        </p:nvSpPr>
        <p:spPr>
          <a:xfrm>
            <a:off x="9099753" y="4338173"/>
            <a:ext cx="938984" cy="715608"/>
          </a:xfrm>
          <a:prstGeom prst="rect">
            <a:avLst/>
          </a:prstGeom>
          <a:solidFill>
            <a:schemeClr val="accent2">
              <a:lumMod val="75000"/>
              <a:alpha val="3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45EBAFC9-6A60-ACAC-AA3E-72DB2E2DE3C2}"/>
              </a:ext>
            </a:extLst>
          </p:cNvPr>
          <p:cNvSpPr/>
          <p:nvPr/>
        </p:nvSpPr>
        <p:spPr>
          <a:xfrm>
            <a:off x="6096000" y="2566219"/>
            <a:ext cx="403123" cy="226142"/>
          </a:xfrm>
          <a:prstGeom prst="rect">
            <a:avLst/>
          </a:prstGeom>
          <a:solidFill>
            <a:srgbClr val="C55A11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00483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2FDE7592-534E-A326-F367-95F8BA07DB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0998" y="974677"/>
            <a:ext cx="6105525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3741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pirometry • LITFL• CCC">
            <a:extLst>
              <a:ext uri="{FF2B5EF4-FFF2-40B4-BE49-F238E27FC236}">
                <a16:creationId xmlns:a16="http://schemas.microsoft.com/office/drawing/2014/main" id="{13EE9A9B-554C-B881-4C09-79937A292B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222" y="322718"/>
            <a:ext cx="9479215" cy="5877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87781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EA8B546D-7028-E316-5364-443ECF4B90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7134" y="0"/>
            <a:ext cx="9357732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AA01E24-6DFA-8DA9-435E-BACDAC308E32}"/>
              </a:ext>
            </a:extLst>
          </p:cNvPr>
          <p:cNvSpPr txBox="1"/>
          <p:nvPr/>
        </p:nvSpPr>
        <p:spPr>
          <a:xfrm>
            <a:off x="228977" y="179486"/>
            <a:ext cx="42854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/>
              <a:t>Severity of lung function impairment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36183583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951813E-4882-3D78-B724-FAA6ED2428F7}"/>
              </a:ext>
            </a:extLst>
          </p:cNvPr>
          <p:cNvSpPr txBox="1"/>
          <p:nvPr/>
        </p:nvSpPr>
        <p:spPr>
          <a:xfrm>
            <a:off x="7902053" y="6270122"/>
            <a:ext cx="407323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ko-KR" altLang="en-US" b="1" dirty="0" err="1"/>
              <a:t>Eur</a:t>
            </a:r>
            <a:r>
              <a:rPr lang="ko-KR" altLang="en-US" b="1" dirty="0"/>
              <a:t> </a:t>
            </a:r>
            <a:r>
              <a:rPr lang="ko-KR" altLang="en-US" b="1" dirty="0" err="1"/>
              <a:t>Respir</a:t>
            </a:r>
            <a:r>
              <a:rPr lang="ko-KR" altLang="en-US" b="1" dirty="0"/>
              <a:t> </a:t>
            </a:r>
            <a:r>
              <a:rPr lang="ko-KR" altLang="en-US" b="1" dirty="0" err="1"/>
              <a:t>J</a:t>
            </a:r>
            <a:r>
              <a:rPr lang="ko-KR" altLang="en-US" b="1" dirty="0"/>
              <a:t>. 2014 Feb;43(2):505-12.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C1775DEB-84AA-E754-B96E-118A5A22AA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1938" y="1638380"/>
            <a:ext cx="5800062" cy="3329405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CEE385E7-364C-5338-F688-919A00FCA8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37" y="1278009"/>
            <a:ext cx="6263458" cy="4189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9C2FE2EB-43D8-4CBB-E1F0-76ECCCAED6E0}"/>
              </a:ext>
            </a:extLst>
          </p:cNvPr>
          <p:cNvCxnSpPr>
            <a:cxnSpLocks/>
          </p:cNvCxnSpPr>
          <p:nvPr/>
        </p:nvCxnSpPr>
        <p:spPr>
          <a:xfrm>
            <a:off x="844826" y="2822714"/>
            <a:ext cx="406510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01C9EF65-CF3C-863D-578B-96FBE1750BDD}"/>
              </a:ext>
            </a:extLst>
          </p:cNvPr>
          <p:cNvSpPr txBox="1"/>
          <p:nvPr/>
        </p:nvSpPr>
        <p:spPr>
          <a:xfrm>
            <a:off x="289135" y="177557"/>
            <a:ext cx="42854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/>
              <a:t>Severity of lung function impairment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25214905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5212C1EC-A341-3DB9-73A0-80B81B9DC8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4163" y="1020687"/>
            <a:ext cx="7854395" cy="583731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FD32BEF-87F0-16A1-4719-FDFE414B385F}"/>
              </a:ext>
            </a:extLst>
          </p:cNvPr>
          <p:cNvSpPr txBox="1"/>
          <p:nvPr/>
        </p:nvSpPr>
        <p:spPr>
          <a:xfrm>
            <a:off x="121428" y="311832"/>
            <a:ext cx="42854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/>
              <a:t>Severity of lung function impairment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38965207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5C1A328E-5814-BEF2-5125-F01CB881DD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7921" y="1082842"/>
            <a:ext cx="7936157" cy="552976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DCCD939-6F63-E54F-20D7-A92DE9A28B5B}"/>
              </a:ext>
            </a:extLst>
          </p:cNvPr>
          <p:cNvSpPr txBox="1"/>
          <p:nvPr/>
        </p:nvSpPr>
        <p:spPr>
          <a:xfrm>
            <a:off x="361324" y="245395"/>
            <a:ext cx="42854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/>
              <a:t>Severity of lung function impairment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21853159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93958673-AD35-4803-1BB2-4DAAED441C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8262" y="1519237"/>
            <a:ext cx="9515475" cy="38195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7EE2972-DA1D-5933-643A-29FA5340EB5B}"/>
              </a:ext>
            </a:extLst>
          </p:cNvPr>
          <p:cNvSpPr txBox="1"/>
          <p:nvPr/>
        </p:nvSpPr>
        <p:spPr>
          <a:xfrm>
            <a:off x="301166" y="251675"/>
            <a:ext cx="42854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/>
              <a:t>Severity of lung function impairment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18687639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>
            <a:extLst>
              <a:ext uri="{FF2B5EF4-FFF2-40B4-BE49-F238E27FC236}">
                <a16:creationId xmlns:a16="http://schemas.microsoft.com/office/drawing/2014/main" id="{DB9AC6DB-9401-DB09-09E2-49BE8E09D93D}"/>
              </a:ext>
            </a:extLst>
          </p:cNvPr>
          <p:cNvGrpSpPr/>
          <p:nvPr/>
        </p:nvGrpSpPr>
        <p:grpSpPr>
          <a:xfrm>
            <a:off x="9525" y="126346"/>
            <a:ext cx="12192000" cy="6605307"/>
            <a:chOff x="-4763" y="28575"/>
            <a:chExt cx="12192000" cy="6605307"/>
          </a:xfrm>
        </p:grpSpPr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84D451B7-58AA-F542-4CE6-64A54EBAF9E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19962"/>
            <a:stretch/>
          </p:blipFill>
          <p:spPr>
            <a:xfrm>
              <a:off x="-4763" y="1266825"/>
              <a:ext cx="12192000" cy="5367057"/>
            </a:xfrm>
            <a:prstGeom prst="rect">
              <a:avLst/>
            </a:prstGeom>
          </p:spPr>
        </p:pic>
        <p:pic>
          <p:nvPicPr>
            <p:cNvPr id="3" name="그림 2">
              <a:extLst>
                <a:ext uri="{FF2B5EF4-FFF2-40B4-BE49-F238E27FC236}">
                  <a16:creationId xmlns:a16="http://schemas.microsoft.com/office/drawing/2014/main" id="{FB6F550A-C42D-FD3A-6FE4-82A6C30349C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b="81513"/>
            <a:stretch/>
          </p:blipFill>
          <p:spPr>
            <a:xfrm>
              <a:off x="4762" y="28575"/>
              <a:ext cx="12182475" cy="1257300"/>
            </a:xfrm>
            <a:prstGeom prst="rect">
              <a:avLst/>
            </a:prstGeom>
          </p:spPr>
        </p:pic>
      </p:grpSp>
      <p:sp>
        <p:nvSpPr>
          <p:cNvPr id="2" name="직사각형 1">
            <a:extLst>
              <a:ext uri="{FF2B5EF4-FFF2-40B4-BE49-F238E27FC236}">
                <a16:creationId xmlns:a16="http://schemas.microsoft.com/office/drawing/2014/main" id="{04FCCAFA-C114-966E-1EDF-B5D7786587AE}"/>
              </a:ext>
            </a:extLst>
          </p:cNvPr>
          <p:cNvSpPr/>
          <p:nvPr/>
        </p:nvSpPr>
        <p:spPr>
          <a:xfrm>
            <a:off x="9525" y="3783337"/>
            <a:ext cx="12192000" cy="294831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840530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794</TotalTime>
  <Words>2761</Words>
  <Application>Microsoft Office PowerPoint</Application>
  <PresentationFormat>와이드스크린</PresentationFormat>
  <Paragraphs>111</Paragraphs>
  <Slides>34</Slides>
  <Notes>26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34</vt:i4>
      </vt:variant>
    </vt:vector>
  </HeadingPairs>
  <TitlesOfParts>
    <vt:vector size="41" baseType="lpstr">
      <vt:lpstr>Apple SD Gothic Neo</vt:lpstr>
      <vt:lpstr>noto</vt:lpstr>
      <vt:lpstr>Söhne</vt:lpstr>
      <vt:lpstr>맑은 고딕</vt:lpstr>
      <vt:lpstr>Arial</vt:lpstr>
      <vt:lpstr>Verdana</vt:lpstr>
      <vt:lpstr>Office 테마</vt:lpstr>
      <vt:lpstr>PFT interpretation  2022 ERS/ATS PFT interpretation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PFT interpretation</dc:title>
  <dc:creator>정은기</dc:creator>
  <cp:lastModifiedBy>정은기</cp:lastModifiedBy>
  <cp:revision>145</cp:revision>
  <dcterms:created xsi:type="dcterms:W3CDTF">2023-07-14T05:53:21Z</dcterms:created>
  <dcterms:modified xsi:type="dcterms:W3CDTF">2023-07-20T08:06:29Z</dcterms:modified>
</cp:coreProperties>
</file>