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93" r:id="rId3"/>
    <p:sldId id="278" r:id="rId4"/>
    <p:sldId id="279" r:id="rId5"/>
    <p:sldId id="280" r:id="rId6"/>
    <p:sldId id="281" r:id="rId7"/>
    <p:sldId id="282" r:id="rId8"/>
    <p:sldId id="283" r:id="rId9"/>
    <p:sldId id="288" r:id="rId10"/>
    <p:sldId id="294" r:id="rId11"/>
    <p:sldId id="296" r:id="rId12"/>
    <p:sldId id="295" r:id="rId13"/>
    <p:sldId id="291" r:id="rId14"/>
    <p:sldId id="289" r:id="rId15"/>
    <p:sldId id="290" r:id="rId16"/>
    <p:sldId id="292" r:id="rId17"/>
    <p:sldId id="284" r:id="rId18"/>
    <p:sldId id="285" r:id="rId19"/>
    <p:sldId id="301" r:id="rId20"/>
    <p:sldId id="286" r:id="rId21"/>
    <p:sldId id="287" r:id="rId22"/>
    <p:sldId id="257" r:id="rId23"/>
    <p:sldId id="258" r:id="rId24"/>
    <p:sldId id="297" r:id="rId25"/>
    <p:sldId id="275" r:id="rId26"/>
    <p:sldId id="260" r:id="rId27"/>
    <p:sldId id="259" r:id="rId28"/>
    <p:sldId id="263" r:id="rId29"/>
    <p:sldId id="277" r:id="rId30"/>
    <p:sldId id="299" r:id="rId31"/>
    <p:sldId id="261" r:id="rId32"/>
    <p:sldId id="300" r:id="rId33"/>
    <p:sldId id="298" r:id="rId34"/>
    <p:sldId id="265" r:id="rId35"/>
    <p:sldId id="267" r:id="rId36"/>
    <p:sldId id="302" r:id="rId37"/>
    <p:sldId id="274" r:id="rId38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41" autoAdjust="0"/>
    <p:restoredTop sz="89920" autoAdjust="0"/>
  </p:normalViewPr>
  <p:slideViewPr>
    <p:cSldViewPr>
      <p:cViewPr varScale="1">
        <p:scale>
          <a:sx n="105" d="100"/>
          <a:sy n="105" d="100"/>
        </p:scale>
        <p:origin x="-18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1D69FE-1E9C-4DEF-8E98-BD06537F9FA1}" type="slidenum">
              <a:rPr lang="ko-KR" altLang="en-US" smtClean="0"/>
              <a:pPr>
                <a:defRPr/>
              </a:pPr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2012-06-29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ko-KR" altLang="en-US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호흡기내과 강사</a:t>
            </a:r>
            <a:endParaRPr lang="en-US" altLang="ko-KR" sz="22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ko-KR" altLang="en-US" sz="22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박선철</a:t>
            </a:r>
            <a:endParaRPr lang="en-US" altLang="ko-KR" sz="22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470025"/>
          </a:xfrm>
        </p:spPr>
        <p:txBody>
          <a:bodyPr/>
          <a:lstStyle/>
          <a:p>
            <a:pPr latinLnBrk="0"/>
            <a:r>
              <a:rPr lang="en-US" altLang="ko-KR" sz="36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Heterogeneity of EGFR mutations in advanced NSCLC</a:t>
            </a:r>
            <a:endParaRPr lang="ko-KR" altLang="en-US" sz="36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1535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8" y="3664049"/>
            <a:ext cx="911542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84168" y="6474822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Chang, Ann </a:t>
            </a:r>
            <a:r>
              <a:rPr lang="en-US" altLang="ko-KR" sz="1600" dirty="0" err="1" smtClean="0"/>
              <a:t>Surg</a:t>
            </a:r>
            <a:r>
              <a:rPr lang="en-US" altLang="ko-KR" sz="1600" dirty="0" smtClean="0"/>
              <a:t> </a:t>
            </a:r>
            <a:r>
              <a:rPr lang="en-US" altLang="ko-KR" sz="1600" dirty="0" err="1" smtClean="0"/>
              <a:t>Oncol</a:t>
            </a:r>
            <a:r>
              <a:rPr lang="en-US" altLang="ko-KR" sz="1600" dirty="0" smtClean="0"/>
              <a:t> 2011</a:t>
            </a:r>
            <a:endParaRPr lang="ko-KR" altLang="en-US" sz="1600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8193380" y="4853662"/>
            <a:ext cx="863112" cy="2917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8203398" y="2508394"/>
            <a:ext cx="863112" cy="2917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모서리가 둥근 직사각형 9"/>
          <p:cNvSpPr/>
          <p:nvPr/>
        </p:nvSpPr>
        <p:spPr>
          <a:xfrm>
            <a:off x="2628551" y="2510047"/>
            <a:ext cx="863112" cy="2917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3960556" y="2505500"/>
            <a:ext cx="863112" cy="2917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모서리가 둥근 직사각형 11"/>
          <p:cNvSpPr/>
          <p:nvPr/>
        </p:nvSpPr>
        <p:spPr>
          <a:xfrm>
            <a:off x="3897185" y="4851470"/>
            <a:ext cx="863112" cy="2917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2538086" y="4851054"/>
            <a:ext cx="863112" cy="29177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963" y="485775"/>
            <a:ext cx="7458075" cy="588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868144" y="6474822"/>
            <a:ext cx="3275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 smtClean="0"/>
              <a:t>Kalikaki</a:t>
            </a:r>
            <a:r>
              <a:rPr lang="en-US" altLang="ko-KR" sz="1600" dirty="0" smtClean="0"/>
              <a:t> A, Br J Cancer 2008</a:t>
            </a:r>
            <a:endParaRPr lang="ko-KR" altLang="en-US" sz="1600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6772562" y="2074016"/>
            <a:ext cx="1497360" cy="3878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6773252" y="5275694"/>
            <a:ext cx="1497360" cy="3878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grpSp>
        <p:nvGrpSpPr>
          <p:cNvPr id="8" name="그룹 7"/>
          <p:cNvGrpSpPr/>
          <p:nvPr/>
        </p:nvGrpSpPr>
        <p:grpSpPr>
          <a:xfrm>
            <a:off x="251520" y="0"/>
            <a:ext cx="7496175" cy="8848725"/>
            <a:chOff x="251520" y="0"/>
            <a:chExt cx="7496175" cy="8848725"/>
          </a:xfrm>
        </p:grpSpPr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0"/>
              <a:ext cx="7496175" cy="8848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모서리가 둥근 직사각형 4"/>
            <p:cNvSpPr/>
            <p:nvPr/>
          </p:nvSpPr>
          <p:spPr>
            <a:xfrm>
              <a:off x="2843808" y="1484784"/>
              <a:ext cx="1440160" cy="151216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7775848" y="6054387"/>
            <a:ext cx="13681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 smtClean="0"/>
              <a:t>Schmid</a:t>
            </a:r>
            <a:r>
              <a:rPr lang="en-US" altLang="ko-KR" sz="1600" dirty="0" smtClean="0"/>
              <a:t> K, </a:t>
            </a:r>
            <a:r>
              <a:rPr lang="en-US" altLang="ko-KR" sz="1600" dirty="0" err="1" smtClean="0"/>
              <a:t>Clin</a:t>
            </a:r>
            <a:r>
              <a:rPr lang="en-US" altLang="ko-KR" sz="1600" dirty="0" smtClean="0"/>
              <a:t> Cancer Res 2009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279  E" pathEditMode="relative" ptsTypes="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588376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380312" y="6273225"/>
            <a:ext cx="1763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+mn-lt"/>
              </a:rPr>
              <a:t>Chen et al, Oncologist 2012</a:t>
            </a:r>
            <a:endParaRPr lang="ko-KR" altLang="en-US" sz="1600" dirty="0">
              <a:latin typeface="+mn-lt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6372200" y="4725144"/>
            <a:ext cx="792088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6228184" y="5733256"/>
            <a:ext cx="1008112" cy="64807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575" y="747713"/>
            <a:ext cx="8324850" cy="536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372200" y="6519446"/>
            <a:ext cx="27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+mn-lt"/>
              </a:rPr>
              <a:t>Chen et al, Oncologist 2012</a:t>
            </a:r>
            <a:endParaRPr lang="ko-KR" altLang="en-US" sz="1600" dirty="0">
              <a:latin typeface="+mn-lt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436096" y="2204864"/>
            <a:ext cx="1080120" cy="50405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3" y="776288"/>
            <a:ext cx="8486775" cy="530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372200" y="6519446"/>
            <a:ext cx="27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+mn-lt"/>
              </a:rPr>
              <a:t>Chen et al, Oncologist 2012</a:t>
            </a:r>
            <a:endParaRPr lang="ko-KR" altLang="en-US" sz="1600" dirty="0">
              <a:latin typeface="+mn-lt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7236296" y="2708920"/>
            <a:ext cx="936104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8126" y="599046"/>
            <a:ext cx="6487748" cy="565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모서리가 둥근 직사각형 3"/>
          <p:cNvSpPr/>
          <p:nvPr/>
        </p:nvSpPr>
        <p:spPr>
          <a:xfrm>
            <a:off x="5220072" y="5517232"/>
            <a:ext cx="2448272" cy="57606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372200" y="6519446"/>
            <a:ext cx="277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+mn-lt"/>
              </a:rPr>
              <a:t>Chen et al, Oncologist 2012</a:t>
            </a:r>
            <a:endParaRPr lang="ko-KR" altLang="en-U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Intratumor</a:t>
            </a:r>
            <a:r>
              <a:rPr lang="en-US" altLang="ko-KR" dirty="0" smtClean="0"/>
              <a:t> heterogeneity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Intratumor</a:t>
            </a:r>
            <a:r>
              <a:rPr lang="en-US" altLang="ko-KR" dirty="0" smtClean="0"/>
              <a:t> heterogeneity of EGFR mutations</a:t>
            </a:r>
          </a:p>
          <a:p>
            <a:r>
              <a:rPr lang="en-US" altLang="ko-KR" dirty="0" smtClean="0"/>
              <a:t>Genetic heterogeneity within a single tumor tissue</a:t>
            </a:r>
          </a:p>
          <a:p>
            <a:r>
              <a:rPr lang="en-US" altLang="ko-KR" dirty="0" smtClean="0"/>
              <a:t>Contribute to resistance to anticancer drugs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87759" y="130325"/>
            <a:ext cx="3968482" cy="659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308304" y="6300609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Kazuya T, Cancer </a:t>
            </a:r>
            <a:r>
              <a:rPr lang="en-US" altLang="ko-KR" sz="1600" dirty="0" err="1" smtClean="0"/>
              <a:t>Sci</a:t>
            </a:r>
            <a:r>
              <a:rPr lang="en-US" altLang="ko-KR" sz="1600" dirty="0" smtClean="0"/>
              <a:t> 2008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10344"/>
            <a:ext cx="6422997" cy="623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308304" y="6300609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Kazuya T, Cancer </a:t>
            </a:r>
            <a:r>
              <a:rPr lang="en-US" altLang="ko-KR" sz="1600" dirty="0" err="1" smtClean="0"/>
              <a:t>Sci</a:t>
            </a:r>
            <a:r>
              <a:rPr lang="en-US" altLang="ko-KR" sz="1600" dirty="0" smtClean="0"/>
              <a:t> 2008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Personalized medicine is a promising approach that can improve treatment outcomes in patients with advanced non-small cell lung cancer (NSCLC)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The discovery of driver </a:t>
            </a:r>
            <a:r>
              <a:rPr lang="en-US" altLang="ko-KR" dirty="0" err="1" smtClean="0"/>
              <a:t>oncogenes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6810"/>
            <a:ext cx="4829175" cy="8086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308304" y="6300609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Kazuya T, Cancer </a:t>
            </a:r>
            <a:r>
              <a:rPr lang="en-US" altLang="ko-KR" sz="1600" dirty="0" err="1" smtClean="0"/>
              <a:t>Sci</a:t>
            </a:r>
            <a:r>
              <a:rPr lang="en-US" altLang="ko-KR" sz="1600" dirty="0" smtClean="0"/>
              <a:t> 2008</a:t>
            </a:r>
            <a:endParaRPr lang="ko-KR" alt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804248" y="2852936"/>
            <a:ext cx="1800200" cy="92333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Mutated genes</a:t>
            </a:r>
          </a:p>
          <a:p>
            <a:r>
              <a:rPr lang="en-US" altLang="ko-KR" dirty="0" smtClean="0">
                <a:solidFill>
                  <a:schemeClr val="accent6">
                    <a:lumMod val="50000"/>
                  </a:schemeClr>
                </a:solidFill>
              </a:rPr>
              <a:t>Non-mutated genes</a:t>
            </a:r>
            <a:endParaRPr lang="ko-KR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96649E-6 L 0 -0.2498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25" y="428625"/>
            <a:ext cx="371475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308304" y="6300609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Kazuya T, Cancer </a:t>
            </a:r>
            <a:r>
              <a:rPr lang="en-US" altLang="ko-KR" sz="1600" dirty="0" err="1" smtClean="0"/>
              <a:t>Sci</a:t>
            </a:r>
            <a:r>
              <a:rPr lang="en-US" altLang="ko-KR" sz="1600" dirty="0" smtClean="0"/>
              <a:t> 2008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Abundance of EGFR mutations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Quantification of EGFR mutations</a:t>
            </a:r>
          </a:p>
          <a:p>
            <a:r>
              <a:rPr lang="en-US" altLang="ko-KR" dirty="0" smtClean="0"/>
              <a:t>Predict the extent of benefit from EGFR-TKIs</a:t>
            </a:r>
          </a:p>
          <a:p>
            <a:endParaRPr lang="en-US" altLang="ko-KR" dirty="0" smtClean="0"/>
          </a:p>
          <a:p>
            <a:r>
              <a:rPr lang="en-US" altLang="ko-KR" dirty="0" smtClean="0">
                <a:solidFill>
                  <a:srgbClr val="FFFF00"/>
                </a:solidFill>
              </a:rPr>
              <a:t>High abundance</a:t>
            </a:r>
            <a:r>
              <a:rPr lang="en-US" altLang="ko-KR" dirty="0" smtClean="0"/>
              <a:t> of EGFR mutations</a:t>
            </a:r>
          </a:p>
          <a:p>
            <a:r>
              <a:rPr lang="en-US" altLang="ko-KR" dirty="0" smtClean="0">
                <a:solidFill>
                  <a:srgbClr val="FFFF00"/>
                </a:solidFill>
              </a:rPr>
              <a:t>Benefit more</a:t>
            </a:r>
            <a:r>
              <a:rPr lang="en-US" altLang="ko-KR" dirty="0" smtClean="0"/>
              <a:t> from EGFR-TKIs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Abundance of EGFR mutations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Direct DNA sequencing : (detecting </a:t>
            </a:r>
            <a:r>
              <a:rPr lang="en-US" altLang="ko-KR" dirty="0" smtClean="0">
                <a:solidFill>
                  <a:srgbClr val="FFFF00"/>
                </a:solidFill>
              </a:rPr>
              <a:t>&gt;10% </a:t>
            </a:r>
            <a:r>
              <a:rPr lang="en-US" altLang="ko-KR" dirty="0" smtClean="0"/>
              <a:t>frequency)</a:t>
            </a:r>
          </a:p>
          <a:p>
            <a:r>
              <a:rPr lang="en-US" altLang="ko-KR" dirty="0" smtClean="0"/>
              <a:t>Scorpion amplification refractory mutation system (ARMS) : (detecting </a:t>
            </a:r>
            <a:r>
              <a:rPr lang="en-US" altLang="ko-KR" dirty="0" smtClean="0">
                <a:solidFill>
                  <a:srgbClr val="FFFF00"/>
                </a:solidFill>
              </a:rPr>
              <a:t>&gt;1%</a:t>
            </a:r>
            <a:r>
              <a:rPr lang="en-US" altLang="ko-KR" dirty="0" smtClean="0"/>
              <a:t> frequency)</a:t>
            </a:r>
          </a:p>
          <a:p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403648" y="4548727"/>
          <a:ext cx="6336704" cy="161657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168352"/>
                <a:gridCol w="3168352"/>
              </a:tblGrid>
              <a:tr h="5388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err="1" smtClean="0">
                          <a:latin typeface="+mn-lt"/>
                        </a:rPr>
                        <a:t>Seq</a:t>
                      </a:r>
                      <a:r>
                        <a:rPr lang="en-US" altLang="ko-KR" sz="2400" b="1" baseline="0" dirty="0" smtClean="0">
                          <a:latin typeface="+mn-lt"/>
                        </a:rPr>
                        <a:t> (+) ARMS (+)</a:t>
                      </a:r>
                      <a:endParaRPr lang="ko-KR" alt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+mn-lt"/>
                        </a:rPr>
                        <a:t>Group H</a:t>
                      </a:r>
                      <a:endParaRPr lang="ko-KR" altLang="en-US" sz="2400" b="1" dirty="0">
                        <a:latin typeface="+mn-lt"/>
                      </a:endParaRPr>
                    </a:p>
                  </a:txBody>
                  <a:tcPr/>
                </a:tc>
              </a:tr>
              <a:tr h="5388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err="1" smtClean="0">
                          <a:latin typeface="+mn-lt"/>
                        </a:rPr>
                        <a:t>Seq</a:t>
                      </a:r>
                      <a:r>
                        <a:rPr lang="en-US" altLang="ko-KR" sz="2400" b="1" dirty="0" smtClean="0">
                          <a:latin typeface="+mn-lt"/>
                        </a:rPr>
                        <a:t> (-) ARMS (+)</a:t>
                      </a:r>
                      <a:endParaRPr lang="ko-KR" alt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+mn-lt"/>
                        </a:rPr>
                        <a:t>Group L</a:t>
                      </a:r>
                      <a:endParaRPr lang="ko-KR" altLang="en-US" sz="2400" b="1" dirty="0">
                        <a:latin typeface="+mn-lt"/>
                      </a:endParaRPr>
                    </a:p>
                  </a:txBody>
                  <a:tcPr/>
                </a:tc>
              </a:tr>
              <a:tr h="53885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err="1" smtClean="0">
                          <a:latin typeface="+mn-lt"/>
                        </a:rPr>
                        <a:t>Seq</a:t>
                      </a:r>
                      <a:r>
                        <a:rPr lang="en-US" altLang="ko-KR" sz="2400" b="1" baseline="0" dirty="0" smtClean="0">
                          <a:latin typeface="+mn-lt"/>
                        </a:rPr>
                        <a:t> (-) ARMS (-)</a:t>
                      </a:r>
                      <a:endParaRPr lang="ko-KR" altLang="en-US" sz="24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latin typeface="+mn-lt"/>
                        </a:rPr>
                        <a:t>Group W</a:t>
                      </a:r>
                      <a:endParaRPr lang="ko-KR" altLang="en-US" sz="2400" b="1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858" y="404664"/>
            <a:ext cx="8843144" cy="5776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76256" y="6519446"/>
            <a:ext cx="226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Zhou et al, </a:t>
            </a:r>
            <a:r>
              <a:rPr lang="en-US" altLang="ko-KR" sz="1600" dirty="0" smtClean="0">
                <a:latin typeface="+mn-lt"/>
              </a:rPr>
              <a:t>JCO</a:t>
            </a:r>
            <a:r>
              <a:rPr lang="en-US" altLang="ko-KR" sz="1600" dirty="0" smtClean="0"/>
              <a:t> 2011</a:t>
            </a:r>
            <a:endParaRPr lang="ko-KR" altLang="en-US" sz="1600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467544" y="2708920"/>
            <a:ext cx="942802" cy="45273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481673" y="4520295"/>
            <a:ext cx="942802" cy="45273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11020" y="332656"/>
            <a:ext cx="6121960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직선 연결선 6"/>
          <p:cNvCxnSpPr/>
          <p:nvPr/>
        </p:nvCxnSpPr>
        <p:spPr>
          <a:xfrm>
            <a:off x="1691680" y="1700808"/>
            <a:ext cx="10801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1691680" y="3573016"/>
            <a:ext cx="1368152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1691680" y="2636912"/>
            <a:ext cx="108012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2987824" y="836712"/>
            <a:ext cx="3312368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876256" y="6519446"/>
            <a:ext cx="226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Zhou et al, </a:t>
            </a:r>
            <a:r>
              <a:rPr lang="en-US" altLang="ko-KR" sz="1600" dirty="0" smtClean="0">
                <a:latin typeface="+mn-lt"/>
              </a:rPr>
              <a:t>JCO</a:t>
            </a:r>
            <a:r>
              <a:rPr lang="en-US" altLang="ko-KR" sz="1600" dirty="0" smtClean="0"/>
              <a:t> 2011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8528" y="581929"/>
            <a:ext cx="6846944" cy="569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707904" y="29249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H</a:t>
            </a:r>
            <a:endParaRPr lang="ko-KR" altLang="en-US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1880" y="350100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L</a:t>
            </a:r>
            <a:endParaRPr lang="ko-KR" altLang="en-US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31840" y="41490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W</a:t>
            </a:r>
            <a:endParaRPr lang="ko-KR" altLang="en-US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76256" y="6519446"/>
            <a:ext cx="226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Zhou et al, </a:t>
            </a:r>
            <a:r>
              <a:rPr lang="en-US" altLang="ko-KR" sz="1600" dirty="0" smtClean="0">
                <a:latin typeface="+mn-lt"/>
              </a:rPr>
              <a:t>JCO</a:t>
            </a:r>
            <a:r>
              <a:rPr lang="en-US" altLang="ko-KR" sz="1600" dirty="0" smtClean="0"/>
              <a:t> 2011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9" grpId="0" build="allAtOnce"/>
      <p:bldP spid="10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0737" y="709928"/>
            <a:ext cx="6622526" cy="5438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79912" y="206084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H</a:t>
            </a:r>
            <a:endParaRPr lang="ko-KR" altLang="en-US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37890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W</a:t>
            </a:r>
            <a:endParaRPr lang="ko-KR" altLang="en-US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25649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L</a:t>
            </a:r>
            <a:endParaRPr lang="ko-KR" altLang="en-US" b="1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76256" y="6519446"/>
            <a:ext cx="2267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Zhou et al, </a:t>
            </a:r>
            <a:r>
              <a:rPr lang="en-US" altLang="ko-KR" sz="1600" dirty="0" smtClean="0">
                <a:latin typeface="+mn-lt"/>
              </a:rPr>
              <a:t>JCO</a:t>
            </a:r>
            <a:r>
              <a:rPr lang="en-US" altLang="ko-KR" sz="1600" dirty="0" smtClean="0"/>
              <a:t> 2011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  <p:bldP spid="8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T790M mutation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T790M mutation : EGFR-TKIs resistance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Acquired TKI resistance : &gt; 50% T790M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Unclear whether and how T790M is induced by EGFR-TKI therapy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Pretreatment T790M mutation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FF00"/>
                </a:solidFill>
              </a:rPr>
              <a:t>Pretreatment </a:t>
            </a:r>
            <a:r>
              <a:rPr lang="en-US" altLang="ko-KR" dirty="0" smtClean="0"/>
              <a:t>EGFR T790M mutation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Conventional direct sequencing methods → </a:t>
            </a:r>
            <a:r>
              <a:rPr lang="en-US" altLang="ko-KR" dirty="0" smtClean="0">
                <a:solidFill>
                  <a:srgbClr val="FFFF00"/>
                </a:solidFill>
              </a:rPr>
              <a:t>Sensitivity ?</a:t>
            </a:r>
          </a:p>
          <a:p>
            <a:endParaRPr lang="en-US" altLang="ko-KR" dirty="0" smtClean="0">
              <a:solidFill>
                <a:srgbClr val="FFFF00"/>
              </a:solidFill>
            </a:endParaRPr>
          </a:p>
          <a:p>
            <a:r>
              <a:rPr lang="en-US" altLang="ko-KR" dirty="0" smtClean="0"/>
              <a:t>Highly sensitivity matrix-assisted laser desorption ionization-time of flight mass spectrometry (MALDI-TOF MS)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Activating mutations in the epidermal growth factor receptor (EGFR)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EGFR tyrosine </a:t>
            </a:r>
            <a:r>
              <a:rPr lang="en-US" altLang="ko-KR" dirty="0" err="1" smtClean="0"/>
              <a:t>kinase</a:t>
            </a:r>
            <a:r>
              <a:rPr lang="en-US" altLang="ko-KR" dirty="0" smtClean="0"/>
              <a:t> inhibitors (TKIs)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055768" y="6519446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Su et al, JCO 2012</a:t>
            </a:r>
            <a:endParaRPr lang="ko-KR" altLang="en-US" sz="1600" dirty="0"/>
          </a:p>
        </p:txBody>
      </p:sp>
      <p:grpSp>
        <p:nvGrpSpPr>
          <p:cNvPr id="13" name="그룹 12"/>
          <p:cNvGrpSpPr/>
          <p:nvPr/>
        </p:nvGrpSpPr>
        <p:grpSpPr>
          <a:xfrm>
            <a:off x="395536" y="361950"/>
            <a:ext cx="11401426" cy="6134100"/>
            <a:chOff x="395536" y="361950"/>
            <a:chExt cx="11401426" cy="6134100"/>
          </a:xfrm>
        </p:grpSpPr>
        <p:pic>
          <p:nvPicPr>
            <p:cNvPr id="12292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95536" y="361950"/>
              <a:ext cx="11401426" cy="6134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모서리가 둥근 직사각형 8"/>
            <p:cNvSpPr/>
            <p:nvPr/>
          </p:nvSpPr>
          <p:spPr>
            <a:xfrm>
              <a:off x="4355976" y="2420888"/>
              <a:ext cx="402004" cy="275817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9202351" y="2405521"/>
              <a:ext cx="535116" cy="3002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6156175" y="2420888"/>
              <a:ext cx="694075" cy="30681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모서리가 둥근 직사각형 11"/>
            <p:cNvSpPr/>
            <p:nvPr/>
          </p:nvSpPr>
          <p:spPr>
            <a:xfrm>
              <a:off x="11052720" y="2420888"/>
              <a:ext cx="535116" cy="300248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2549E-6 L -0.31632 -1.1254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6867" y="870598"/>
            <a:ext cx="6810266" cy="511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055768" y="6519446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Su et al, JCO 2012</a:t>
            </a:r>
            <a:endParaRPr lang="ko-KR" altLang="en-US" sz="1600" dirty="0"/>
          </a:p>
        </p:txBody>
      </p:sp>
      <p:cxnSp>
        <p:nvCxnSpPr>
          <p:cNvPr id="7" name="직선 연결선 6"/>
          <p:cNvCxnSpPr/>
          <p:nvPr/>
        </p:nvCxnSpPr>
        <p:spPr>
          <a:xfrm>
            <a:off x="4669522" y="5542746"/>
            <a:ext cx="72008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모서리가 둥근 직사각형 9"/>
          <p:cNvSpPr/>
          <p:nvPr/>
        </p:nvSpPr>
        <p:spPr>
          <a:xfrm>
            <a:off x="5580112" y="2060848"/>
            <a:ext cx="1952064" cy="26389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704" y="443853"/>
            <a:ext cx="6798592" cy="5970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363169" y="6453336"/>
            <a:ext cx="2817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 smtClean="0"/>
              <a:t>Maheswaran</a:t>
            </a:r>
            <a:r>
              <a:rPr lang="en-US" altLang="ko-KR" sz="1600" dirty="0" smtClean="0"/>
              <a:t> S, NEJM 2008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Optimization of TKIs dosing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Targeted therapeutic options for T790M-harboring NSCLCs are limited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Second generation EGFR-TKIs : HKI-272 (</a:t>
            </a:r>
            <a:r>
              <a:rPr lang="en-US" altLang="ko-KR" dirty="0" err="1" smtClean="0"/>
              <a:t>neratinib</a:t>
            </a:r>
            <a:r>
              <a:rPr lang="en-US" altLang="ko-KR" dirty="0" smtClean="0"/>
              <a:t>), BIBW-2992 (</a:t>
            </a:r>
            <a:r>
              <a:rPr lang="en-US" altLang="ko-KR" dirty="0" err="1" smtClean="0"/>
              <a:t>afatinib</a:t>
            </a:r>
            <a:r>
              <a:rPr lang="en-US" altLang="ko-KR" dirty="0" smtClean="0"/>
              <a:t>)</a:t>
            </a:r>
          </a:p>
          <a:p>
            <a:endParaRPr lang="en-US" altLang="ko-KR" dirty="0" smtClean="0">
              <a:solidFill>
                <a:srgbClr val="FFFF00"/>
              </a:solidFill>
            </a:endParaRPr>
          </a:p>
          <a:p>
            <a:r>
              <a:rPr lang="en-US" altLang="ko-KR" dirty="0" smtClean="0">
                <a:solidFill>
                  <a:srgbClr val="FFFF00"/>
                </a:solidFill>
              </a:rPr>
              <a:t>Optimization of TKIs dosing</a:t>
            </a:r>
            <a:endParaRPr lang="ko-KR" altLang="en-US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04664"/>
            <a:ext cx="3561316" cy="339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4096877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077072"/>
            <a:ext cx="3238872" cy="2357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259632" y="3450486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TKI sensitive</a:t>
            </a:r>
            <a:endParaRPr lang="ko-KR" altLang="en-US" sz="16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1800" y="3450486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TKI resistant</a:t>
            </a:r>
            <a:endParaRPr lang="ko-KR" altLang="en-US" sz="16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36096" y="6519446"/>
            <a:ext cx="3707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 smtClean="0">
                <a:latin typeface="+mn-lt"/>
              </a:rPr>
              <a:t>Chmielecki</a:t>
            </a:r>
            <a:r>
              <a:rPr lang="en-US" altLang="ko-KR" sz="1600" dirty="0" smtClean="0">
                <a:latin typeface="+mn-lt"/>
              </a:rPr>
              <a:t> et al, </a:t>
            </a:r>
            <a:r>
              <a:rPr lang="en-US" altLang="ko-KR" sz="1600" dirty="0" err="1" smtClean="0">
                <a:latin typeface="+mn-lt"/>
              </a:rPr>
              <a:t>Sci</a:t>
            </a:r>
            <a:r>
              <a:rPr lang="en-US" altLang="ko-KR" sz="1600" dirty="0" smtClean="0">
                <a:latin typeface="+mn-lt"/>
              </a:rPr>
              <a:t> </a:t>
            </a:r>
            <a:r>
              <a:rPr lang="en-US" altLang="ko-KR" sz="1600" dirty="0" err="1" smtClean="0">
                <a:latin typeface="+mn-lt"/>
              </a:rPr>
              <a:t>Transl</a:t>
            </a:r>
            <a:r>
              <a:rPr lang="en-US" altLang="ko-KR" sz="1600" dirty="0" smtClean="0">
                <a:latin typeface="+mn-lt"/>
              </a:rPr>
              <a:t> Med 2011</a:t>
            </a:r>
            <a:endParaRPr lang="ko-KR" altLang="en-US" sz="16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55976" y="4460919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FFFF00"/>
                </a:solidFill>
              </a:rPr>
              <a:t>Drug sensitive and drug resistant cells </a:t>
            </a:r>
          </a:p>
          <a:p>
            <a:r>
              <a:rPr lang="en-US" altLang="ko-KR" sz="2400" b="1" dirty="0" smtClean="0">
                <a:solidFill>
                  <a:srgbClr val="FFFF00"/>
                </a:solidFill>
              </a:rPr>
              <a:t>→ Differential growth kinetics</a:t>
            </a:r>
            <a:endParaRPr lang="ko-KR" alt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80836"/>
            <a:ext cx="4176464" cy="3496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699072"/>
            <a:ext cx="4197544" cy="3459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436096" y="6519446"/>
            <a:ext cx="37079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err="1" smtClean="0">
                <a:latin typeface="+mn-lt"/>
              </a:rPr>
              <a:t>Chmielecki</a:t>
            </a:r>
            <a:r>
              <a:rPr lang="en-US" altLang="ko-KR" sz="1600" dirty="0" smtClean="0">
                <a:latin typeface="+mn-lt"/>
              </a:rPr>
              <a:t> et al, </a:t>
            </a:r>
            <a:r>
              <a:rPr lang="en-US" altLang="ko-KR" sz="1600" dirty="0" err="1" smtClean="0">
                <a:latin typeface="+mn-lt"/>
              </a:rPr>
              <a:t>Sci</a:t>
            </a:r>
            <a:r>
              <a:rPr lang="en-US" altLang="ko-KR" sz="1600" dirty="0" smtClean="0">
                <a:latin typeface="+mn-lt"/>
              </a:rPr>
              <a:t> </a:t>
            </a:r>
            <a:r>
              <a:rPr lang="en-US" altLang="ko-KR" sz="1600" dirty="0" err="1" smtClean="0">
                <a:latin typeface="+mn-lt"/>
              </a:rPr>
              <a:t>Transl</a:t>
            </a:r>
            <a:r>
              <a:rPr lang="en-US" altLang="ko-KR" sz="1600" dirty="0" smtClean="0">
                <a:latin typeface="+mn-lt"/>
              </a:rPr>
              <a:t> Med 2011</a:t>
            </a:r>
            <a:endParaRPr lang="ko-KR" altLang="en-US" sz="16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EGFR mutations in patients with advanced NSCLC</a:t>
            </a:r>
          </a:p>
          <a:p>
            <a:pPr lvl="1"/>
            <a:r>
              <a:rPr lang="en-US" altLang="ko-KR" dirty="0" smtClean="0"/>
              <a:t>Heterogeneity between primary tumors and metastases</a:t>
            </a:r>
          </a:p>
          <a:p>
            <a:pPr lvl="1"/>
            <a:r>
              <a:rPr lang="en-US" altLang="ko-KR" dirty="0" err="1" smtClean="0"/>
              <a:t>Intratumor</a:t>
            </a:r>
            <a:r>
              <a:rPr lang="en-US" altLang="ko-KR" dirty="0" smtClean="0"/>
              <a:t> heterogeneity</a:t>
            </a:r>
          </a:p>
          <a:p>
            <a:pPr lvl="1"/>
            <a:r>
              <a:rPr lang="en-US" altLang="ko-KR" dirty="0" smtClean="0"/>
              <a:t>Abundance of mutations</a:t>
            </a:r>
          </a:p>
          <a:p>
            <a:pPr lvl="1"/>
            <a:r>
              <a:rPr lang="en-US" altLang="ko-KR" dirty="0" smtClean="0"/>
              <a:t>Pretreatment T790M mutation</a:t>
            </a:r>
          </a:p>
          <a:p>
            <a:pPr lvl="1"/>
            <a:r>
              <a:rPr lang="en-US" altLang="ko-KR" dirty="0" smtClean="0"/>
              <a:t>Optimization of treatment</a:t>
            </a:r>
          </a:p>
          <a:p>
            <a:pPr lvl="1"/>
            <a:r>
              <a:rPr lang="en-US" altLang="ko-KR" dirty="0" smtClean="0"/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Summary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Heterogeneity of EGFR mutations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→ Consider combined modality strategies</a:t>
            </a:r>
          </a:p>
          <a:p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→ Personalized treatment</a:t>
            </a:r>
          </a:p>
          <a:p>
            <a:pPr>
              <a:buNone/>
            </a:pPr>
            <a:endParaRPr lang="en-US" altLang="ko-KR" sz="2800" dirty="0" smtClean="0"/>
          </a:p>
          <a:p>
            <a:pPr>
              <a:buNone/>
            </a:pPr>
            <a:r>
              <a:rPr lang="en-US" altLang="ko-KR" sz="2800" dirty="0" smtClean="0"/>
              <a:t>→ Can improve outcomes in patients with advanced NSCLC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9728" y="0"/>
            <a:ext cx="6324600" cy="1105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740352" y="6300609"/>
            <a:ext cx="1403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Thatcher N , Lancet 2005</a:t>
            </a:r>
            <a:endParaRPr lang="ko-KR" altLang="en-US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31015E-6 L 0 -0.672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628" y="620688"/>
            <a:ext cx="63627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7740352" y="6300609"/>
            <a:ext cx="1403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Thatcher N , Lancet 2005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740352" y="6300609"/>
            <a:ext cx="1403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Thatcher N , Lancet 2005</a:t>
            </a:r>
            <a:endParaRPr lang="ko-KR" altLang="en-US" sz="1600" dirty="0"/>
          </a:p>
        </p:txBody>
      </p:sp>
      <p:grpSp>
        <p:nvGrpSpPr>
          <p:cNvPr id="10" name="그룹 9"/>
          <p:cNvGrpSpPr/>
          <p:nvPr/>
        </p:nvGrpSpPr>
        <p:grpSpPr>
          <a:xfrm>
            <a:off x="1190203" y="0"/>
            <a:ext cx="6334125" cy="11696700"/>
            <a:chOff x="1190203" y="0"/>
            <a:chExt cx="6334125" cy="116967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90203" y="0"/>
              <a:ext cx="6334125" cy="1169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모서리가 둥근 직사각형 7"/>
            <p:cNvSpPr/>
            <p:nvPr/>
          </p:nvSpPr>
          <p:spPr>
            <a:xfrm>
              <a:off x="1331640" y="1412776"/>
              <a:ext cx="1152128" cy="28803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모서리가 둥근 직사각형 8"/>
            <p:cNvSpPr/>
            <p:nvPr/>
          </p:nvSpPr>
          <p:spPr>
            <a:xfrm>
              <a:off x="1290628" y="6787862"/>
              <a:ext cx="1049124" cy="31354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80263E-6 L -0.00017 -0.698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558" y="1"/>
            <a:ext cx="6871906" cy="1271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96336" y="6300609"/>
            <a:ext cx="15476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Shepherd FA, NEJM 2005</a:t>
            </a: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54518E-6 L 0.00174 -0.803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4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EGFR-activating mutation (never-smoker, female, </a:t>
            </a:r>
            <a:r>
              <a:rPr lang="en-US" altLang="ko-KR" dirty="0" err="1" smtClean="0"/>
              <a:t>adenocarcinoma</a:t>
            </a:r>
            <a:r>
              <a:rPr lang="en-US" altLang="ko-KR" dirty="0" smtClean="0"/>
              <a:t>, Asian)</a:t>
            </a:r>
          </a:p>
          <a:p>
            <a:r>
              <a:rPr lang="en-US" altLang="ko-KR" dirty="0" smtClean="0"/>
              <a:t>Better response to EGFR-TKIs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However,</a:t>
            </a:r>
          </a:p>
          <a:p>
            <a:r>
              <a:rPr lang="en-US" altLang="ko-KR" dirty="0" smtClean="0">
                <a:solidFill>
                  <a:srgbClr val="FFFF00"/>
                </a:solidFill>
              </a:rPr>
              <a:t>The efficacy of EGFR-TKIs is not consistent for every patients</a:t>
            </a:r>
            <a:endParaRPr lang="ko-KR" alt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EGFR heterogeneity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Advanced NSCLC with EGFR mutations</a:t>
            </a:r>
          </a:p>
          <a:p>
            <a:r>
              <a:rPr lang="en-US" altLang="ko-KR" dirty="0" smtClean="0"/>
              <a:t>Mixed response to EGFR-TKIs</a:t>
            </a:r>
          </a:p>
          <a:p>
            <a:endParaRPr lang="en-US" altLang="ko-KR" dirty="0" smtClean="0"/>
          </a:p>
          <a:p>
            <a:r>
              <a:rPr lang="en-US" altLang="ko-KR" dirty="0" smtClean="0">
                <a:solidFill>
                  <a:srgbClr val="FFFF00"/>
                </a:solidFill>
              </a:rPr>
              <a:t>Tumor heterogeneity </a:t>
            </a:r>
            <a:r>
              <a:rPr lang="en-US" altLang="ko-KR" dirty="0" smtClean="0"/>
              <a:t>between the primary lung tumors and their metastases</a:t>
            </a:r>
            <a:endParaRPr lang="en-US" altLang="ko-KR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7457</TotalTime>
  <Words>499</Words>
  <Application>Microsoft Office PowerPoint</Application>
  <PresentationFormat>화면 슬라이드 쇼(4:3)</PresentationFormat>
  <Paragraphs>117</Paragraphs>
  <Slides>37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37</vt:i4>
      </vt:variant>
    </vt:vector>
  </HeadingPairs>
  <TitlesOfParts>
    <vt:vector size="38" baseType="lpstr">
      <vt:lpstr>Office 테마</vt:lpstr>
      <vt:lpstr>Heterogeneity of EGFR mutations in advanced NSCLC</vt:lpstr>
      <vt:lpstr>Introduction</vt:lpstr>
      <vt:lpstr>Introduction</vt:lpstr>
      <vt:lpstr>슬라이드 4</vt:lpstr>
      <vt:lpstr>슬라이드 5</vt:lpstr>
      <vt:lpstr>슬라이드 6</vt:lpstr>
      <vt:lpstr>슬라이드 7</vt:lpstr>
      <vt:lpstr>Introduction</vt:lpstr>
      <vt:lpstr>EGFR heterogeneity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Intratumor heterogeneity</vt:lpstr>
      <vt:lpstr>슬라이드 18</vt:lpstr>
      <vt:lpstr>슬라이드 19</vt:lpstr>
      <vt:lpstr>슬라이드 20</vt:lpstr>
      <vt:lpstr>슬라이드 21</vt:lpstr>
      <vt:lpstr>Abundance of EGFR mutations</vt:lpstr>
      <vt:lpstr>Abundance of EGFR mutations</vt:lpstr>
      <vt:lpstr>슬라이드 24</vt:lpstr>
      <vt:lpstr>슬라이드 25</vt:lpstr>
      <vt:lpstr>슬라이드 26</vt:lpstr>
      <vt:lpstr>슬라이드 27</vt:lpstr>
      <vt:lpstr>T790M mutation</vt:lpstr>
      <vt:lpstr>Pretreatment T790M mutation</vt:lpstr>
      <vt:lpstr>슬라이드 30</vt:lpstr>
      <vt:lpstr>슬라이드 31</vt:lpstr>
      <vt:lpstr>슬라이드 32</vt:lpstr>
      <vt:lpstr>Optimization of TKIs dosing</vt:lpstr>
      <vt:lpstr>슬라이드 34</vt:lpstr>
      <vt:lpstr>슬라이드 35</vt:lpstr>
      <vt:lpstr>Summary</vt:lpstr>
      <vt:lpstr>Summary</vt:lpstr>
    </vt:vector>
  </TitlesOfParts>
  <Company>MY_HOME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박선철</cp:lastModifiedBy>
  <cp:revision>911</cp:revision>
  <dcterms:created xsi:type="dcterms:W3CDTF">2002-05-31T16:21:56Z</dcterms:created>
  <dcterms:modified xsi:type="dcterms:W3CDTF">2012-06-29T00:48:53Z</dcterms:modified>
</cp:coreProperties>
</file>