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7"/>
  </p:notesMasterIdLst>
  <p:sldIdLst>
    <p:sldId id="274" r:id="rId3"/>
    <p:sldId id="276" r:id="rId4"/>
    <p:sldId id="257" r:id="rId5"/>
    <p:sldId id="258" r:id="rId6"/>
    <p:sldId id="260" r:id="rId7"/>
    <p:sldId id="281" r:id="rId8"/>
    <p:sldId id="277" r:id="rId9"/>
    <p:sldId id="279" r:id="rId10"/>
    <p:sldId id="263" r:id="rId11"/>
    <p:sldId id="265" r:id="rId12"/>
    <p:sldId id="266" r:id="rId13"/>
    <p:sldId id="267" r:id="rId14"/>
    <p:sldId id="280" r:id="rId15"/>
    <p:sldId id="275" r:id="rId1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8F8"/>
    <a:srgbClr val="F9F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3" d="100"/>
          <a:sy n="103" d="100"/>
        </p:scale>
        <p:origin x="792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86C699-F4E4-44D3-9AC6-A81024382FE6}" type="datetimeFigureOut">
              <a:rPr lang="ko-KR" altLang="en-US" smtClean="0"/>
              <a:t>2026-04-13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2029F-EA71-4F42-ABEC-CEF6B6A492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703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200" baseline="0" dirty="0"/>
              <a:t>소속 표기 순서</a:t>
            </a:r>
            <a:r>
              <a:rPr kumimoji="1" lang="en-US" altLang="ko-KR" sz="1200" baseline="0" dirty="0"/>
              <a:t>(2018</a:t>
            </a:r>
            <a:r>
              <a:rPr kumimoji="1" lang="ko-KR" altLang="en-US" sz="1200" baseline="0" dirty="0"/>
              <a:t>년 </a:t>
            </a:r>
            <a:r>
              <a:rPr kumimoji="1" lang="en-US" altLang="ko-KR" sz="1200" baseline="0" dirty="0"/>
              <a:t>2</a:t>
            </a:r>
            <a:r>
              <a:rPr kumimoji="1" lang="ko-KR" altLang="en-US" sz="1200" baseline="0" dirty="0"/>
              <a:t>월 의과학연구처 논문 </a:t>
            </a:r>
            <a:r>
              <a:rPr kumimoji="1" lang="en-US" altLang="ko-KR" sz="1200" baseline="0" dirty="0"/>
              <a:t>Affiliation</a:t>
            </a:r>
            <a:r>
              <a:rPr kumimoji="1" lang="ko-KR" altLang="en-US" sz="1200" baseline="0" dirty="0"/>
              <a:t> 표기</a:t>
            </a:r>
            <a:r>
              <a:rPr kumimoji="1" lang="en-US" altLang="ko-KR" sz="1200" baseline="0" dirty="0"/>
              <a:t> </a:t>
            </a:r>
            <a:r>
              <a:rPr kumimoji="1" lang="ko-KR" altLang="en-US" sz="1200" baseline="0" dirty="0"/>
              <a:t>권고안</a:t>
            </a:r>
            <a:r>
              <a:rPr kumimoji="1" lang="en-US" altLang="ko-KR" sz="1200" baseline="0" dirty="0"/>
              <a:t> </a:t>
            </a:r>
            <a:r>
              <a:rPr kumimoji="1" lang="ko-KR" altLang="en-US" sz="1200" baseline="0" dirty="0"/>
              <a:t>참조</a:t>
            </a:r>
            <a:r>
              <a:rPr kumimoji="1" lang="en-US" altLang="ko-KR" sz="1200" baseline="0" dirty="0"/>
              <a:t>)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200" baseline="0" dirty="0">
                <a:solidFill>
                  <a:srgbClr val="FF0000"/>
                </a:solidFill>
              </a:rPr>
              <a:t>1</a:t>
            </a:r>
            <a:r>
              <a:rPr kumimoji="1" lang="ko-KR" altLang="en-US" sz="1200" baseline="0" dirty="0">
                <a:solidFill>
                  <a:srgbClr val="FF0000"/>
                </a:solidFill>
              </a:rPr>
              <a:t>행</a:t>
            </a:r>
            <a:r>
              <a:rPr kumimoji="1" lang="en-US" altLang="ko-KR" sz="1200" baseline="0" dirty="0">
                <a:solidFill>
                  <a:srgbClr val="FF0000"/>
                </a:solidFill>
              </a:rPr>
              <a:t>: </a:t>
            </a:r>
            <a:r>
              <a:rPr kumimoji="1" lang="ko-KR" altLang="en-US" sz="1200" baseline="0" dirty="0" err="1">
                <a:solidFill>
                  <a:srgbClr val="FF0000"/>
                </a:solidFill>
              </a:rPr>
              <a:t>세부전공</a:t>
            </a:r>
            <a:endParaRPr kumimoji="1" lang="en-US" altLang="ko-KR" sz="1200" baseline="0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200" baseline="0" dirty="0">
                <a:solidFill>
                  <a:srgbClr val="FF0000"/>
                </a:solidFill>
              </a:rPr>
              <a:t>       </a:t>
            </a:r>
            <a:r>
              <a:rPr kumimoji="1" lang="ko-KR" altLang="en-US" sz="1200" baseline="0" dirty="0" err="1">
                <a:solidFill>
                  <a:srgbClr val="FF0000"/>
                </a:solidFill>
              </a:rPr>
              <a:t>세부전공</a:t>
            </a:r>
            <a:r>
              <a:rPr kumimoji="1" lang="ko-KR" altLang="en-US" sz="1200" baseline="0" dirty="0">
                <a:solidFill>
                  <a:srgbClr val="FF0000"/>
                </a:solidFill>
              </a:rPr>
              <a:t> 표기의 예</a:t>
            </a:r>
            <a:endParaRPr kumimoji="1" lang="en-US" altLang="ko-KR" sz="1200" baseline="0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200" baseline="0" dirty="0">
                <a:solidFill>
                  <a:srgbClr val="FF0000"/>
                </a:solidFill>
              </a:rPr>
              <a:t>       의과대학</a:t>
            </a:r>
            <a:r>
              <a:rPr kumimoji="1" lang="en-US" altLang="ko-KR" sz="1200" baseline="0" dirty="0">
                <a:solidFill>
                  <a:srgbClr val="FF0000"/>
                </a:solidFill>
              </a:rPr>
              <a:t>: </a:t>
            </a:r>
            <a:r>
              <a:rPr kumimoji="1" lang="ko-KR" altLang="en-US" sz="1200" baseline="0" dirty="0">
                <a:solidFill>
                  <a:srgbClr val="FF0000"/>
                </a:solidFill>
              </a:rPr>
              <a:t>소화기내과</a:t>
            </a:r>
            <a:r>
              <a:rPr kumimoji="1" lang="en-US" altLang="ko-KR" sz="1200" baseline="0" dirty="0">
                <a:solidFill>
                  <a:srgbClr val="FF0000"/>
                </a:solidFill>
              </a:rPr>
              <a:t>,</a:t>
            </a:r>
            <a:r>
              <a:rPr kumimoji="1" lang="ko-KR" altLang="en-US" sz="1200" baseline="0" dirty="0">
                <a:solidFill>
                  <a:srgbClr val="FF0000"/>
                </a:solidFill>
              </a:rPr>
              <a:t> </a:t>
            </a:r>
            <a:r>
              <a:rPr kumimoji="1" lang="ko-KR" altLang="en-US" sz="1200" baseline="0" dirty="0" err="1">
                <a:solidFill>
                  <a:srgbClr val="FF0000"/>
                </a:solidFill>
              </a:rPr>
              <a:t>내과학교실</a:t>
            </a:r>
            <a:endParaRPr kumimoji="1" lang="en-US" altLang="ko-KR" sz="1200" baseline="0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200" baseline="0" dirty="0">
                <a:solidFill>
                  <a:srgbClr val="FF0000"/>
                </a:solidFill>
              </a:rPr>
              <a:t>       </a:t>
            </a:r>
            <a:r>
              <a:rPr kumimoji="1" lang="ko-KR" altLang="en-US" sz="1200" baseline="0" dirty="0">
                <a:solidFill>
                  <a:srgbClr val="FF0000"/>
                </a:solidFill>
              </a:rPr>
              <a:t>치과대학</a:t>
            </a:r>
            <a:r>
              <a:rPr kumimoji="1" lang="en-US" altLang="ko-KR" sz="1200" baseline="0" dirty="0">
                <a:solidFill>
                  <a:srgbClr val="FF0000"/>
                </a:solidFill>
              </a:rPr>
              <a:t>: </a:t>
            </a:r>
            <a:r>
              <a:rPr kumimoji="1" lang="ko-KR" altLang="en-US" sz="1200" baseline="0" dirty="0">
                <a:solidFill>
                  <a:srgbClr val="FF0000"/>
                </a:solidFill>
              </a:rPr>
              <a:t>교정과</a:t>
            </a:r>
            <a:r>
              <a:rPr kumimoji="1" lang="en-US" altLang="ko-KR" sz="1200" baseline="0" dirty="0">
                <a:solidFill>
                  <a:srgbClr val="FF0000"/>
                </a:solidFill>
              </a:rPr>
              <a:t>,</a:t>
            </a:r>
            <a:r>
              <a:rPr kumimoji="1" lang="ko-KR" altLang="en-US" sz="1200" baseline="0" dirty="0">
                <a:solidFill>
                  <a:srgbClr val="FF0000"/>
                </a:solidFill>
              </a:rPr>
              <a:t> 교정과학교실</a:t>
            </a:r>
            <a:endParaRPr kumimoji="1" lang="en-US" altLang="ko-KR" sz="1200" baseline="0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200" baseline="0" dirty="0">
                <a:solidFill>
                  <a:srgbClr val="FF0000"/>
                </a:solidFill>
              </a:rPr>
              <a:t>       </a:t>
            </a:r>
            <a:r>
              <a:rPr kumimoji="1" lang="ko-KR" altLang="en-US" sz="1200" baseline="0" dirty="0">
                <a:solidFill>
                  <a:srgbClr val="FF0000"/>
                </a:solidFill>
              </a:rPr>
              <a:t>간호대학</a:t>
            </a:r>
            <a:r>
              <a:rPr kumimoji="1" lang="en-US" altLang="ko-KR" sz="1200" baseline="0" dirty="0">
                <a:solidFill>
                  <a:srgbClr val="FF0000"/>
                </a:solidFill>
              </a:rPr>
              <a:t>: </a:t>
            </a:r>
            <a:r>
              <a:rPr kumimoji="1" lang="ko-KR" altLang="en-US" sz="1200" baseline="0" dirty="0">
                <a:solidFill>
                  <a:srgbClr val="FF0000"/>
                </a:solidFill>
              </a:rPr>
              <a:t>간호학과</a:t>
            </a:r>
            <a:endParaRPr kumimoji="1" lang="en-US" altLang="ko-KR" sz="1200" baseline="0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200" baseline="0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200" baseline="0" dirty="0">
                <a:solidFill>
                  <a:srgbClr val="FF0000"/>
                </a:solidFill>
              </a:rPr>
              <a:t>2</a:t>
            </a:r>
            <a:r>
              <a:rPr kumimoji="1" lang="ko-KR" altLang="en-US" sz="1200" baseline="0" dirty="0">
                <a:solidFill>
                  <a:srgbClr val="FF0000"/>
                </a:solidFill>
              </a:rPr>
              <a:t>행</a:t>
            </a:r>
            <a:r>
              <a:rPr kumimoji="1" lang="en-US" altLang="ko-KR" sz="1200" baseline="0" dirty="0">
                <a:solidFill>
                  <a:srgbClr val="FF0000"/>
                </a:solidFill>
              </a:rPr>
              <a:t>: </a:t>
            </a:r>
            <a:r>
              <a:rPr kumimoji="1" lang="ko-KR" altLang="en-US" sz="1200" baseline="0" dirty="0">
                <a:solidFill>
                  <a:srgbClr val="FF0000"/>
                </a:solidFill>
              </a:rPr>
              <a:t>센터</a:t>
            </a:r>
            <a:r>
              <a:rPr kumimoji="1" lang="en-US" altLang="ko-KR" sz="1200" baseline="0" dirty="0">
                <a:solidFill>
                  <a:srgbClr val="FF0000"/>
                </a:solidFill>
              </a:rPr>
              <a:t>,</a:t>
            </a:r>
            <a:r>
              <a:rPr kumimoji="1" lang="ko-KR" altLang="en-US" sz="1200" baseline="0" dirty="0">
                <a:solidFill>
                  <a:srgbClr val="FF0000"/>
                </a:solidFill>
              </a:rPr>
              <a:t> 병원</a:t>
            </a:r>
            <a:endParaRPr kumimoji="1" lang="en-US" altLang="ko-KR" sz="1200" baseline="0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200" baseline="0" dirty="0">
                <a:solidFill>
                  <a:srgbClr val="FF0000"/>
                </a:solidFill>
              </a:rPr>
              <a:t>       센터</a:t>
            </a:r>
            <a:r>
              <a:rPr kumimoji="1" lang="en-US" altLang="ko-KR" sz="1200" baseline="0" dirty="0">
                <a:solidFill>
                  <a:srgbClr val="FF0000"/>
                </a:solidFill>
              </a:rPr>
              <a:t>,</a:t>
            </a:r>
            <a:r>
              <a:rPr kumimoji="1" lang="ko-KR" altLang="en-US" sz="1200" baseline="0" dirty="0">
                <a:solidFill>
                  <a:srgbClr val="FF0000"/>
                </a:solidFill>
              </a:rPr>
              <a:t> 병원 표기의 예</a:t>
            </a:r>
            <a:endParaRPr kumimoji="1" lang="en-US" altLang="ko-KR" sz="1200" baseline="0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200" baseline="0" dirty="0">
                <a:solidFill>
                  <a:srgbClr val="FF0000"/>
                </a:solidFill>
              </a:rPr>
              <a:t>       </a:t>
            </a:r>
            <a:r>
              <a:rPr kumimoji="1" lang="ko-KR" altLang="en-US" sz="1200" baseline="0" dirty="0">
                <a:solidFill>
                  <a:srgbClr val="FF0000"/>
                </a:solidFill>
              </a:rPr>
              <a:t>의과대학</a:t>
            </a:r>
            <a:r>
              <a:rPr kumimoji="1" lang="en-US" altLang="ko-KR" sz="1200" baseline="0" dirty="0">
                <a:solidFill>
                  <a:srgbClr val="FF0000"/>
                </a:solidFill>
              </a:rPr>
              <a:t>: </a:t>
            </a:r>
            <a:r>
              <a:rPr kumimoji="1" lang="ko-KR" altLang="en-US" sz="1200" baseline="0" dirty="0">
                <a:solidFill>
                  <a:srgbClr val="FF0000"/>
                </a:solidFill>
              </a:rPr>
              <a:t>소화기암센터</a:t>
            </a:r>
            <a:r>
              <a:rPr kumimoji="1" lang="en-US" altLang="ko-KR" sz="1200" baseline="0" dirty="0">
                <a:solidFill>
                  <a:srgbClr val="FF0000"/>
                </a:solidFill>
              </a:rPr>
              <a:t>,</a:t>
            </a:r>
            <a:r>
              <a:rPr kumimoji="1" lang="ko-KR" altLang="en-US" sz="1200" baseline="0" dirty="0">
                <a:solidFill>
                  <a:srgbClr val="FF0000"/>
                </a:solidFill>
              </a:rPr>
              <a:t> 세브란스병원</a:t>
            </a:r>
            <a:endParaRPr kumimoji="1" lang="en-US" altLang="ko-KR" sz="1200" baseline="0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200" baseline="0" dirty="0">
                <a:solidFill>
                  <a:srgbClr val="FF0000"/>
                </a:solidFill>
              </a:rPr>
              <a:t>       </a:t>
            </a:r>
            <a:r>
              <a:rPr kumimoji="1" lang="ko-KR" altLang="en-US" sz="1200" baseline="0" dirty="0">
                <a:solidFill>
                  <a:srgbClr val="FF0000"/>
                </a:solidFill>
              </a:rPr>
              <a:t>치과대학</a:t>
            </a:r>
            <a:r>
              <a:rPr kumimoji="1" lang="en-US" altLang="ko-KR" sz="1200" baseline="0" dirty="0">
                <a:solidFill>
                  <a:srgbClr val="FF0000"/>
                </a:solidFill>
              </a:rPr>
              <a:t>: </a:t>
            </a:r>
            <a:r>
              <a:rPr kumimoji="1" lang="ko-KR" altLang="en-US" sz="1200" baseline="0" dirty="0">
                <a:solidFill>
                  <a:srgbClr val="FF0000"/>
                </a:solidFill>
              </a:rPr>
              <a:t>교정과</a:t>
            </a:r>
            <a:r>
              <a:rPr kumimoji="1" lang="en-US" altLang="ko-KR" sz="1200" baseline="0" dirty="0">
                <a:solidFill>
                  <a:srgbClr val="FF0000"/>
                </a:solidFill>
              </a:rPr>
              <a:t>,</a:t>
            </a:r>
            <a:r>
              <a:rPr kumimoji="1" lang="ko-KR" altLang="en-US" sz="1200" baseline="0" dirty="0">
                <a:solidFill>
                  <a:srgbClr val="FF0000"/>
                </a:solidFill>
              </a:rPr>
              <a:t> 치과병원</a:t>
            </a:r>
            <a:endParaRPr kumimoji="1" lang="en-US" altLang="ko-KR" sz="1200" baseline="0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200" baseline="0" dirty="0">
                <a:solidFill>
                  <a:srgbClr val="FF0000"/>
                </a:solidFill>
              </a:rPr>
              <a:t>       </a:t>
            </a:r>
            <a:r>
              <a:rPr kumimoji="1" lang="ko-KR" altLang="en-US" sz="1200" baseline="0" dirty="0">
                <a:solidFill>
                  <a:srgbClr val="FF0000"/>
                </a:solidFill>
              </a:rPr>
              <a:t>간호대학</a:t>
            </a:r>
            <a:r>
              <a:rPr kumimoji="1" lang="en-US" altLang="ko-KR" sz="1200" baseline="0" dirty="0">
                <a:solidFill>
                  <a:srgbClr val="FF0000"/>
                </a:solidFill>
              </a:rPr>
              <a:t>:</a:t>
            </a:r>
            <a:r>
              <a:rPr kumimoji="1" lang="ko-KR" altLang="en-US" sz="1200" baseline="0" dirty="0">
                <a:solidFill>
                  <a:srgbClr val="FF0000"/>
                </a:solidFill>
              </a:rPr>
              <a:t> 연세대학교 간호대학</a:t>
            </a:r>
            <a:endParaRPr kumimoji="1" lang="en-US" altLang="ko-KR" sz="1200" baseline="0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200" baseline="0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200" baseline="0" dirty="0">
                <a:solidFill>
                  <a:srgbClr val="FF0000"/>
                </a:solidFill>
              </a:rPr>
              <a:t>3</a:t>
            </a:r>
            <a:r>
              <a:rPr kumimoji="1" lang="ko-KR" altLang="en-US" sz="1200" baseline="0" dirty="0">
                <a:solidFill>
                  <a:srgbClr val="FF0000"/>
                </a:solidFill>
              </a:rPr>
              <a:t>행</a:t>
            </a:r>
            <a:r>
              <a:rPr kumimoji="1" lang="en-US" altLang="ko-KR" sz="1200" baseline="0" dirty="0">
                <a:solidFill>
                  <a:srgbClr val="FF0000"/>
                </a:solidFill>
              </a:rPr>
              <a:t>: </a:t>
            </a:r>
            <a:r>
              <a:rPr kumimoji="1" lang="ko-KR" altLang="en-US" sz="1200" baseline="0" dirty="0">
                <a:solidFill>
                  <a:srgbClr val="FF0000"/>
                </a:solidFill>
              </a:rPr>
              <a:t>대학</a:t>
            </a:r>
            <a:r>
              <a:rPr kumimoji="1" lang="en-US" altLang="ko-KR" sz="1200" baseline="0" dirty="0">
                <a:solidFill>
                  <a:srgbClr val="FF0000"/>
                </a:solidFill>
              </a:rPr>
              <a:t>(</a:t>
            </a:r>
            <a:r>
              <a:rPr kumimoji="1" lang="ko-KR" altLang="en-US" sz="1200" baseline="0" dirty="0" err="1">
                <a:solidFill>
                  <a:srgbClr val="FF0000"/>
                </a:solidFill>
              </a:rPr>
              <a:t>최종기관</a:t>
            </a:r>
            <a:r>
              <a:rPr kumimoji="1" lang="en-US" altLang="ko-KR" sz="1200" baseline="0" dirty="0">
                <a:solidFill>
                  <a:srgbClr val="FF0000"/>
                </a:solidFill>
              </a:rPr>
              <a:t>)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200" baseline="0" dirty="0">
                <a:solidFill>
                  <a:srgbClr val="FF0000"/>
                </a:solidFill>
              </a:rPr>
              <a:t>       대학 표기의 예</a:t>
            </a:r>
            <a:endParaRPr kumimoji="1" lang="en-US" altLang="ko-KR" sz="1200" baseline="0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200" baseline="0" dirty="0">
                <a:solidFill>
                  <a:srgbClr val="FF0000"/>
                </a:solidFill>
              </a:rPr>
              <a:t>       </a:t>
            </a:r>
            <a:r>
              <a:rPr kumimoji="1" lang="ko-KR" altLang="en-US" sz="1200" baseline="0" dirty="0">
                <a:solidFill>
                  <a:srgbClr val="FF0000"/>
                </a:solidFill>
              </a:rPr>
              <a:t>의과대학</a:t>
            </a:r>
            <a:r>
              <a:rPr kumimoji="1" lang="en-US" altLang="ko-KR" sz="1200" baseline="0" dirty="0">
                <a:solidFill>
                  <a:srgbClr val="FF0000"/>
                </a:solidFill>
              </a:rPr>
              <a:t>: </a:t>
            </a:r>
            <a:r>
              <a:rPr kumimoji="1" lang="ko-KR" altLang="en-US" sz="1200" baseline="0" dirty="0">
                <a:solidFill>
                  <a:srgbClr val="FF0000"/>
                </a:solidFill>
              </a:rPr>
              <a:t>연세대학교 의과대학</a:t>
            </a:r>
            <a:endParaRPr kumimoji="1" lang="en-US" altLang="ko-KR" sz="1200" baseline="0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200" baseline="0" dirty="0">
                <a:solidFill>
                  <a:srgbClr val="FF0000"/>
                </a:solidFill>
              </a:rPr>
              <a:t>       </a:t>
            </a:r>
            <a:r>
              <a:rPr kumimoji="1" lang="ko-KR" altLang="en-US" sz="1200" baseline="0" dirty="0">
                <a:solidFill>
                  <a:srgbClr val="FF0000"/>
                </a:solidFill>
              </a:rPr>
              <a:t>치과대학</a:t>
            </a:r>
            <a:r>
              <a:rPr kumimoji="1" lang="en-US" altLang="ko-KR" sz="1200" baseline="0" dirty="0">
                <a:solidFill>
                  <a:srgbClr val="FF0000"/>
                </a:solidFill>
              </a:rPr>
              <a:t>: </a:t>
            </a:r>
            <a:r>
              <a:rPr kumimoji="1" lang="ko-KR" altLang="en-US" sz="1200" baseline="0" dirty="0">
                <a:solidFill>
                  <a:srgbClr val="FF0000"/>
                </a:solidFill>
              </a:rPr>
              <a:t>연세대학교 치과대학</a:t>
            </a:r>
            <a:endParaRPr kumimoji="1" lang="en-US" altLang="ko-KR" sz="1200" baseline="0" dirty="0">
              <a:solidFill>
                <a:srgbClr val="FF0000"/>
              </a:solidFill>
            </a:endParaRPr>
          </a:p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B2B162-20DD-8B44-8577-09B8A32A5496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91899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2029F-EA71-4F42-ABEC-CEF6B6A49228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48835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2029F-EA71-4F42-ABEC-CEF6B6A49228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80574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ko-KR" altLang="en-US" dirty="0"/>
              <a:t>의과대학</a:t>
            </a:r>
            <a:r>
              <a:rPr kumimoji="1" lang="en-US" altLang="ko-KR" dirty="0"/>
              <a:t>A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B2B162-20DD-8B44-8577-09B8A32A5496}" type="slidenum"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1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9851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ED322-02D3-4AEE-8316-2680D22D5C7B}" type="datetimeFigureOut">
              <a:rPr lang="ko-KR" altLang="en-US" smtClean="0"/>
              <a:t>2026-04-13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FE163-5609-418D-BC21-551EB38D96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4656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ED322-02D3-4AEE-8316-2680D22D5C7B}" type="datetimeFigureOut">
              <a:rPr lang="ko-KR" altLang="en-US" smtClean="0"/>
              <a:t>2026-04-13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FE163-5609-418D-BC21-551EB38D96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3257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ED322-02D3-4AEE-8316-2680D22D5C7B}" type="datetimeFigureOut">
              <a:rPr lang="ko-KR" altLang="en-US" smtClean="0"/>
              <a:t>2026-04-13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FE163-5609-418D-BC21-551EB38D96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89017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1B37CCF-636E-4E45-90E9-8EC184B597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5D03708A-F7D1-8944-8689-F9F4C9DEC5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E8EDDD5-E8F8-994D-80DB-F2F488287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2026-04-13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72E3056-233B-CB4C-8D4E-DB743F562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6F0922E-938E-9940-BF75-1BA9ADD67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4526690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1AAD855-E96B-3C43-BFC8-E942E0AE6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74776D5D-12DB-144A-AFF5-3405DA982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2026-04-13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79DA4512-B4D0-2B46-A506-943A2E662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DCECDBBA-FBEB-F84B-9A34-4FFE0FF78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7449973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87BA1F0-1A8E-544F-82C4-EB0A1F969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8CF8325-EEAF-6947-8BFB-4CF757703A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ADC9664-008C-C246-BABC-5016720BE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2026-04-13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5F4CF33-F7FA-A54E-AF4A-A782DE015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AF88B0B-C3B0-E64B-92F5-8B07439CF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6975143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13820AC-51DD-DB47-AD8E-ED8D28409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8C7A311-2A6B-AC41-9EB3-99F4510A50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F2F9199-65C6-F746-86A1-492F7DA86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2026-04-13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BB9B12D-5FEA-0248-992A-F3A4140F6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3007EC0-8EB8-784E-BD30-281873CFE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8606305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B9D0F58-FF4C-2A47-8674-E5893F3AE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1AAD0BE-E4F2-1D4D-AF6E-8B3AE5B4C7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7334F0EE-E353-9C4B-9781-E8F09BA946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E7F4CCE-44DC-1D4B-99C5-F9B041E50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2026-04-13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92CBEDA-584E-2040-84C0-3B21938CB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83774DB-4023-6F4B-86B9-712362233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264014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0BCEEE5-4307-F14F-8B4C-4DBDCAD09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4EA1CAE-CA88-C748-9F51-F710CBB88D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8026F5AC-D50B-2243-84D8-62B85171EF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66E04543-10DE-4845-91FD-D0B24F1031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B2930C33-C04E-A044-85E0-3B6FC8AFDF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A92DB50B-6036-1D49-922C-016BD5CF5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2026-04-13</a:t>
            </a:fld>
            <a:endParaRPr kumimoji="1"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0199D245-55DD-4646-9893-78C9434A9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17EC97AA-BC8E-C041-91FF-5660312F5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8296178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49B22C0-8B1C-194E-A0EF-754FE6419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26F9A118-0C4D-5345-BA23-A3D39F910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2026-04-13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FE0367C-1ABE-D64A-AFD4-1534D585D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9DE1DFD-C2F6-9B41-A91E-0BE14194E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4557022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FBA1A8F2-BFBB-FA4D-BDDF-031FD6A1A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2026-04-13</a:t>
            </a:fld>
            <a:endParaRPr kumimoji="1"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08CC93F7-E252-4347-84C0-A4203F3CD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EF999FD-EF32-FF4D-BB70-0ACB20000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11285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ED322-02D3-4AEE-8316-2680D22D5C7B}" type="datetimeFigureOut">
              <a:rPr lang="ko-KR" altLang="en-US" smtClean="0"/>
              <a:t>2026-04-13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FE163-5609-418D-BC21-551EB38D96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08025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4EEE3C4-90BB-2143-93F7-AB587B03F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B4264E4-DE20-334E-9036-5E348B083C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A4476C3-2B70-724B-96E0-B6978B3608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00D39B0-A2A8-3348-AB8A-B7B0C91E4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2026-04-13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428E22B-C39E-6441-BF8C-9D0D4362F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950FFFC-5861-1A4D-947B-495FE68B9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1167458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D86F707-C106-C749-BC37-FA59F30D0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4C515B6-9C88-654E-B8E0-F3AC06441B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B717FF4-5387-8447-AAC8-3F71CE8089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7BE1FC3-D0DE-E74F-8A66-DFD32A022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2026-04-13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CC5E787-5DB4-4749-99D2-65EB6FBDC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F4C5E32-026C-DC41-86CE-33FD28595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234853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38ED39E-FE05-BB4D-958D-C482760D5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060C43BD-17B8-674C-8260-DB02599F53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A672B2B-0F15-4D4C-BA46-480EA50B3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2026-04-13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C8D813A-9A6A-0F47-A443-BE46DDD31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0D3E6BC-FCE1-0944-9A82-AA08D331C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1808173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450B5C05-0A0D-1B4E-ABEC-A0D8D3FDAB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4833F4D8-DFAB-AC4D-B7CA-2F8CC3C233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C9CF687-47D2-AF42-AD6E-86943355A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A6DB-3D5B-6C4F-AB69-F4CB5F804EE4}" type="datetimeFigureOut">
              <a:rPr kumimoji="1" lang="ko-KR" altLang="en-US" smtClean="0"/>
              <a:t>2026-04-13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17AD2A8-F8B4-7D43-93F6-B7D7D1200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7F70721-44FE-7C41-B461-908C1C4D3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751161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ED322-02D3-4AEE-8316-2680D22D5C7B}" type="datetimeFigureOut">
              <a:rPr lang="ko-KR" altLang="en-US" smtClean="0"/>
              <a:t>2026-04-13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FE163-5609-418D-BC21-551EB38D96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0717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ED322-02D3-4AEE-8316-2680D22D5C7B}" type="datetimeFigureOut">
              <a:rPr lang="ko-KR" altLang="en-US" smtClean="0"/>
              <a:t>2026-04-13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FE163-5609-418D-BC21-551EB38D96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8457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ED322-02D3-4AEE-8316-2680D22D5C7B}" type="datetimeFigureOut">
              <a:rPr lang="ko-KR" altLang="en-US" smtClean="0"/>
              <a:t>2026-04-13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FE163-5609-418D-BC21-551EB38D96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766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ED322-02D3-4AEE-8316-2680D22D5C7B}" type="datetimeFigureOut">
              <a:rPr lang="ko-KR" altLang="en-US" smtClean="0"/>
              <a:t>2026-04-13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FE163-5609-418D-BC21-551EB38D96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3812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ED322-02D3-4AEE-8316-2680D22D5C7B}" type="datetimeFigureOut">
              <a:rPr lang="ko-KR" altLang="en-US" smtClean="0"/>
              <a:t>2026-04-13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FE163-5609-418D-BC21-551EB38D96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6295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ED322-02D3-4AEE-8316-2680D22D5C7B}" type="datetimeFigureOut">
              <a:rPr lang="ko-KR" altLang="en-US" smtClean="0"/>
              <a:t>2026-04-13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FE163-5609-418D-BC21-551EB38D96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4585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ED322-02D3-4AEE-8316-2680D22D5C7B}" type="datetimeFigureOut">
              <a:rPr lang="ko-KR" altLang="en-US" smtClean="0"/>
              <a:t>2026-04-13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FE163-5609-418D-BC21-551EB38D96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8693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1ED322-02D3-4AEE-8316-2680D22D5C7B}" type="datetimeFigureOut">
              <a:rPr lang="ko-KR" altLang="en-US" smtClean="0"/>
              <a:t>2026-04-13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FE163-5609-418D-BC21-551EB38D96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093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D0547A82-6FB6-0748-81DE-846A65A85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BCAE4D2-C164-D341-BBAD-02C2C85239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F3EE0A3-3994-EC48-AE7A-DDC0B5266C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1A6DB-3D5B-6C4F-AB69-F4CB5F804EE4}" type="datetimeFigureOut">
              <a:rPr kumimoji="1" lang="ko-KR" altLang="en-US" smtClean="0"/>
              <a:t>2026-04-13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4C4F0DE-26C1-3A49-8376-C9D04EF02A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D317F29-AC18-1741-9F0E-7F32B68E66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44325-C4E7-494B-A730-101B3619CD6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30583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부제목 2">
            <a:extLst>
              <a:ext uri="{FF2B5EF4-FFF2-40B4-BE49-F238E27FC236}">
                <a16:creationId xmlns:a16="http://schemas.microsoft.com/office/drawing/2014/main" id="{467D6B8C-8F8C-0745-9281-AE796D61AC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1879" y="3465962"/>
            <a:ext cx="5430233" cy="1118242"/>
          </a:xfrm>
        </p:spPr>
        <p:txBody>
          <a:bodyPr>
            <a:normAutofit/>
          </a:bodyPr>
          <a:lstStyle/>
          <a:p>
            <a:pPr lvl="0" algn="l"/>
            <a:r>
              <a:rPr kumimoji="1" lang="en-US" altLang="ko-KR" sz="1800" b="1" dirty="0">
                <a:solidFill>
                  <a:prstClr val="white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  <a:t>Department of pathology</a:t>
            </a:r>
          </a:p>
        </p:txBody>
      </p:sp>
      <p:sp>
        <p:nvSpPr>
          <p:cNvPr id="3" name="제목 1">
            <a:extLst>
              <a:ext uri="{FF2B5EF4-FFF2-40B4-BE49-F238E27FC236}">
                <a16:creationId xmlns:a16="http://schemas.microsoft.com/office/drawing/2014/main" id="{AFC1B853-0424-484A-84DF-3C6EA2F3E4B9}"/>
              </a:ext>
            </a:extLst>
          </p:cNvPr>
          <p:cNvSpPr txBox="1">
            <a:spLocks/>
          </p:cNvSpPr>
          <p:nvPr/>
        </p:nvSpPr>
        <p:spPr>
          <a:xfrm>
            <a:off x="781879" y="2025150"/>
            <a:ext cx="10601738" cy="17292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r>
              <a:rPr lang="en-US" altLang="ko-KR" sz="3400" b="1" dirty="0">
                <a:solidFill>
                  <a:prstClr val="white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  <a:t>Chest Conference</a:t>
            </a:r>
          </a:p>
          <a:p>
            <a:pPr lvl="0" algn="l"/>
            <a:endParaRPr kumimoji="1" lang="en-US" altLang="ko-KR" sz="2400" b="1" dirty="0">
              <a:solidFill>
                <a:prstClr val="white"/>
              </a:solidFill>
              <a:latin typeface="Franklin Gothic Medium" panose="020B0603020102020204" pitchFamily="34" charset="0"/>
              <a:cs typeface="Arial" panose="020B0604020202020204" pitchFamily="34" charset="0"/>
            </a:endParaRPr>
          </a:p>
          <a:p>
            <a:pPr lvl="0" algn="l"/>
            <a:r>
              <a:rPr kumimoji="1" lang="en-US" altLang="ko-KR" sz="2400" b="1" dirty="0">
                <a:solidFill>
                  <a:prstClr val="white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  <a:t>2026.04.14 AM 7:30</a:t>
            </a:r>
          </a:p>
          <a:p>
            <a:pPr lvl="0" algn="l"/>
            <a:endParaRPr kumimoji="1" lang="ko-KR" altLang="en-US" sz="3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Medium" panose="020B06030201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5D88224-0646-334C-85FF-24704DB28E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2" y="5414046"/>
            <a:ext cx="4558714" cy="1019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6978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" name="내용 개체 틀 5">
            <a:extLst>
              <a:ext uri="{FF2B5EF4-FFF2-40B4-BE49-F238E27FC236}">
                <a16:creationId xmlns:a16="http://schemas.microsoft.com/office/drawing/2014/main" id="{22029B2C-ED7F-4F15-9366-A5E936080F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360" y="295406"/>
            <a:ext cx="11843279" cy="6002758"/>
          </a:xfrm>
        </p:spPr>
      </p:pic>
    </p:spTree>
    <p:extLst>
      <p:ext uri="{BB962C8B-B14F-4D97-AF65-F5344CB8AC3E}">
        <p14:creationId xmlns:p14="http://schemas.microsoft.com/office/powerpoint/2010/main" val="32745372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" name="내용 개체 틀 5">
            <a:extLst>
              <a:ext uri="{FF2B5EF4-FFF2-40B4-BE49-F238E27FC236}">
                <a16:creationId xmlns:a16="http://schemas.microsoft.com/office/drawing/2014/main" id="{E45DB131-EC36-48BE-B075-EC86DBAC5C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637" y="250696"/>
            <a:ext cx="12080726" cy="6148873"/>
          </a:xfrm>
        </p:spPr>
      </p:pic>
    </p:spTree>
    <p:extLst>
      <p:ext uri="{BB962C8B-B14F-4D97-AF65-F5344CB8AC3E}">
        <p14:creationId xmlns:p14="http://schemas.microsoft.com/office/powerpoint/2010/main" val="2016927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" name="내용 개체 틀 5">
            <a:extLst>
              <a:ext uri="{FF2B5EF4-FFF2-40B4-BE49-F238E27FC236}">
                <a16:creationId xmlns:a16="http://schemas.microsoft.com/office/drawing/2014/main" id="{DA37C25B-7B02-4693-B950-23792C4239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1540" y="276742"/>
            <a:ext cx="11988920" cy="6133387"/>
          </a:xfrm>
        </p:spPr>
      </p:pic>
    </p:spTree>
    <p:extLst>
      <p:ext uri="{BB962C8B-B14F-4D97-AF65-F5344CB8AC3E}">
        <p14:creationId xmlns:p14="http://schemas.microsoft.com/office/powerpoint/2010/main" val="18312867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285E134D-1835-9C4F-BECF-409C98B8C791}"/>
              </a:ext>
            </a:extLst>
          </p:cNvPr>
          <p:cNvSpPr/>
          <p:nvPr/>
        </p:nvSpPr>
        <p:spPr>
          <a:xfrm>
            <a:off x="0" y="6270171"/>
            <a:ext cx="12192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B1B503B-FA40-244F-9931-24A83F46186E}"/>
              </a:ext>
            </a:extLst>
          </p:cNvPr>
          <p:cNvSpPr/>
          <p:nvPr/>
        </p:nvSpPr>
        <p:spPr>
          <a:xfrm>
            <a:off x="0" y="6322142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AA2DB65-6259-B644-87EA-E0F59346EA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933" y="6429182"/>
            <a:ext cx="1044134" cy="321777"/>
          </a:xfrm>
          <a:prstGeom prst="rect">
            <a:avLst/>
          </a:prstGeom>
        </p:spPr>
      </p:pic>
      <p:sp>
        <p:nvSpPr>
          <p:cNvPr id="3" name="제목 2">
            <a:extLst>
              <a:ext uri="{FF2B5EF4-FFF2-40B4-BE49-F238E27FC236}">
                <a16:creationId xmlns:a16="http://schemas.microsoft.com/office/drawing/2014/main" id="{788498CB-98CA-48D0-AF91-D4C7B2842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Pathological diagnosis</a:t>
            </a:r>
            <a:endParaRPr lang="ko-KR" altLang="en-US" dirty="0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B669924D-F36F-46D0-8F7D-32BF40DBDF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altLang="ko-KR" dirty="0"/>
              <a:t>No evidence of malignancy or granuloma</a:t>
            </a:r>
          </a:p>
          <a:p>
            <a:pPr marL="514350" indent="-514350">
              <a:buAutoNum type="arabicPeriod"/>
            </a:pPr>
            <a:r>
              <a:rPr lang="en-US" altLang="ko-KR" dirty="0"/>
              <a:t>Organizing pneumonia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841316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7889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BA6BE8D-5D61-BC44-B3B1-B49115A9CBB7}"/>
              </a:ext>
            </a:extLst>
          </p:cNvPr>
          <p:cNvSpPr/>
          <p:nvPr/>
        </p:nvSpPr>
        <p:spPr>
          <a:xfrm>
            <a:off x="0" y="0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E9743D5-FAB8-BD46-A3D7-C0A046D4F4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5" y="107040"/>
            <a:ext cx="1044134" cy="321777"/>
          </a:xfrm>
          <a:prstGeom prst="rect">
            <a:avLst/>
          </a:prstGeom>
          <a:ln>
            <a:noFill/>
          </a:ln>
        </p:spPr>
      </p:pic>
      <p:sp>
        <p:nvSpPr>
          <p:cNvPr id="5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r>
              <a:rPr lang="en-US" altLang="ko-KR" b="1" dirty="0"/>
              <a:t>CASE 1</a:t>
            </a:r>
            <a:endParaRPr lang="ko-KR" altLang="en-US" b="1" dirty="0"/>
          </a:p>
        </p:txBody>
      </p:sp>
      <p:sp>
        <p:nvSpPr>
          <p:cNvPr id="6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pPr algn="r"/>
            <a:r>
              <a:rPr lang="en-US" altLang="ko-KR" dirty="0"/>
              <a:t>SS25-60306</a:t>
            </a:r>
          </a:p>
          <a:p>
            <a:pPr algn="r"/>
            <a:r>
              <a:rPr lang="en-US" altLang="ko-KR" dirty="0"/>
              <a:t>53/M</a:t>
            </a:r>
          </a:p>
          <a:p>
            <a:pPr algn="r"/>
            <a:r>
              <a:rPr lang="en-US" altLang="ko-KR" dirty="0"/>
              <a:t>Lung, right lower lobe, transbronchial biopsy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45944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12B125F-3AE6-4863-8A93-94F6A7FED4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940" y="694943"/>
            <a:ext cx="10536120" cy="5468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963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7" name="내용 개체 틀 6">
            <a:extLst>
              <a:ext uri="{FF2B5EF4-FFF2-40B4-BE49-F238E27FC236}">
                <a16:creationId xmlns:a16="http://schemas.microsoft.com/office/drawing/2014/main" id="{4CBA14E1-42D2-43DB-BD75-19B4B11158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0799" y="464943"/>
            <a:ext cx="11715319" cy="5928113"/>
          </a:xfrm>
        </p:spPr>
      </p:pic>
    </p:spTree>
    <p:extLst>
      <p:ext uri="{BB962C8B-B14F-4D97-AF65-F5344CB8AC3E}">
        <p14:creationId xmlns:p14="http://schemas.microsoft.com/office/powerpoint/2010/main" val="13890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" name="내용 개체 틀 5">
            <a:extLst>
              <a:ext uri="{FF2B5EF4-FFF2-40B4-BE49-F238E27FC236}">
                <a16:creationId xmlns:a16="http://schemas.microsoft.com/office/drawing/2014/main" id="{C8682B98-363B-42BF-AC1C-811EE6C920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1877" y="365125"/>
            <a:ext cx="11728245" cy="5974767"/>
          </a:xfrm>
        </p:spPr>
      </p:pic>
    </p:spTree>
    <p:extLst>
      <p:ext uri="{BB962C8B-B14F-4D97-AF65-F5344CB8AC3E}">
        <p14:creationId xmlns:p14="http://schemas.microsoft.com/office/powerpoint/2010/main" val="2107126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1EB5907-AFD5-4890-8A88-E4D199DAD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7" name="내용 개체 틀 6">
            <a:extLst>
              <a:ext uri="{FF2B5EF4-FFF2-40B4-BE49-F238E27FC236}">
                <a16:creationId xmlns:a16="http://schemas.microsoft.com/office/drawing/2014/main" id="{CEAB54A6-DDA0-4A5C-93E5-C3E613D0A4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200" y="118123"/>
            <a:ext cx="11980583" cy="6077404"/>
          </a:xfrm>
        </p:spPr>
      </p:pic>
    </p:spTree>
    <p:extLst>
      <p:ext uri="{BB962C8B-B14F-4D97-AF65-F5344CB8AC3E}">
        <p14:creationId xmlns:p14="http://schemas.microsoft.com/office/powerpoint/2010/main" val="23457811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285E134D-1835-9C4F-BECF-409C98B8C791}"/>
              </a:ext>
            </a:extLst>
          </p:cNvPr>
          <p:cNvSpPr/>
          <p:nvPr/>
        </p:nvSpPr>
        <p:spPr>
          <a:xfrm>
            <a:off x="0" y="6270171"/>
            <a:ext cx="12192000" cy="5878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B1B503B-FA40-244F-9931-24A83F46186E}"/>
              </a:ext>
            </a:extLst>
          </p:cNvPr>
          <p:cNvSpPr/>
          <p:nvPr/>
        </p:nvSpPr>
        <p:spPr>
          <a:xfrm>
            <a:off x="0" y="6322142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AA2DB65-6259-B644-87EA-E0F59346EA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933" y="6429182"/>
            <a:ext cx="1044134" cy="321777"/>
          </a:xfrm>
          <a:prstGeom prst="rect">
            <a:avLst/>
          </a:prstGeom>
        </p:spPr>
      </p:pic>
      <p:sp>
        <p:nvSpPr>
          <p:cNvPr id="8" name="제목 1"/>
          <p:cNvSpPr txBox="1">
            <a:spLocks/>
          </p:cNvSpPr>
          <p:nvPr/>
        </p:nvSpPr>
        <p:spPr>
          <a:xfrm>
            <a:off x="838200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800" b="1" dirty="0"/>
              <a:t>Pathologic diagnosis</a:t>
            </a:r>
            <a:endParaRPr lang="ko-KR" altLang="en-US" sz="2800" b="1" dirty="0"/>
          </a:p>
        </p:txBody>
      </p:sp>
      <p:sp>
        <p:nvSpPr>
          <p:cNvPr id="9" name="내용 개체 틀 2"/>
          <p:cNvSpPr txBox="1">
            <a:spLocks/>
          </p:cNvSpPr>
          <p:nvPr/>
        </p:nvSpPr>
        <p:spPr>
          <a:xfrm>
            <a:off x="614597" y="1432603"/>
            <a:ext cx="11317573" cy="47443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AutoNum type="arabicPeriod"/>
            </a:pPr>
            <a:r>
              <a:rPr lang="en-US" altLang="ko-KR" sz="2000" dirty="0"/>
              <a:t>No evidence of malignancy or granuloma</a:t>
            </a:r>
          </a:p>
          <a:p>
            <a:pPr marL="457200" indent="-457200" algn="l">
              <a:buAutoNum type="arabicPeriod"/>
            </a:pPr>
            <a:r>
              <a:rPr lang="en-US" altLang="ko-KR" sz="2000" dirty="0"/>
              <a:t>Chronic inflammation with focal organizing pneumonia</a:t>
            </a:r>
          </a:p>
          <a:p>
            <a:pPr marL="457200" indent="-457200" algn="l">
              <a:buAutoNum type="arabicPeriod"/>
            </a:pPr>
            <a:endParaRPr lang="en-US" altLang="ko-KR" sz="2000" dirty="0"/>
          </a:p>
          <a:p>
            <a:pPr algn="l"/>
            <a:r>
              <a:rPr lang="en-US" altLang="ko-KR" sz="2000" dirty="0"/>
              <a:t>Note) GMS: Negative</a:t>
            </a:r>
          </a:p>
          <a:p>
            <a:pPr algn="l"/>
            <a:endParaRPr lang="ko-KR" altLang="en-US" sz="2000" dirty="0"/>
          </a:p>
          <a:p>
            <a:pPr algn="l"/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898653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BA6BE8D-5D61-BC44-B3B1-B49115A9CBB7}"/>
              </a:ext>
            </a:extLst>
          </p:cNvPr>
          <p:cNvSpPr/>
          <p:nvPr/>
        </p:nvSpPr>
        <p:spPr>
          <a:xfrm>
            <a:off x="0" y="0"/>
            <a:ext cx="12192000" cy="535858"/>
          </a:xfrm>
          <a:prstGeom prst="rect">
            <a:avLst/>
          </a:prstGeom>
          <a:solidFill>
            <a:srgbClr val="203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E9743D5-FAB8-BD46-A3D7-C0A046D4F4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5" y="107040"/>
            <a:ext cx="1044134" cy="321777"/>
          </a:xfrm>
          <a:prstGeom prst="rect">
            <a:avLst/>
          </a:prstGeom>
          <a:ln>
            <a:noFill/>
          </a:ln>
        </p:spPr>
      </p:pic>
      <p:sp>
        <p:nvSpPr>
          <p:cNvPr id="5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r>
              <a:rPr lang="en-US" altLang="ko-KR" b="1" dirty="0"/>
              <a:t>CASE 2</a:t>
            </a:r>
            <a:endParaRPr lang="ko-KR" altLang="en-US" b="1" dirty="0"/>
          </a:p>
        </p:txBody>
      </p:sp>
      <p:sp>
        <p:nvSpPr>
          <p:cNvPr id="6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/>
          <a:p>
            <a:pPr algn="r"/>
            <a:r>
              <a:rPr lang="en-US" altLang="ko-KR" dirty="0"/>
              <a:t>SS26-06482</a:t>
            </a:r>
          </a:p>
          <a:p>
            <a:pPr algn="r"/>
            <a:r>
              <a:rPr lang="en-US" altLang="ko-KR" dirty="0"/>
              <a:t>45/F</a:t>
            </a:r>
          </a:p>
          <a:p>
            <a:pPr algn="r"/>
            <a:r>
              <a:rPr lang="en-US" altLang="ko-KR" dirty="0"/>
              <a:t>Lung, right lower lobe, radial EBUS-TBLB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14892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" name="내용 개체 틀 5">
            <a:extLst>
              <a:ext uri="{FF2B5EF4-FFF2-40B4-BE49-F238E27FC236}">
                <a16:creationId xmlns:a16="http://schemas.microsoft.com/office/drawing/2014/main" id="{53EE38D3-4144-4BF4-B182-8E28E65536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7940" y="233376"/>
            <a:ext cx="10916120" cy="6391248"/>
          </a:xfrm>
        </p:spPr>
      </p:pic>
    </p:spTree>
    <p:extLst>
      <p:ext uri="{BB962C8B-B14F-4D97-AF65-F5344CB8AC3E}">
        <p14:creationId xmlns:p14="http://schemas.microsoft.com/office/powerpoint/2010/main" val="12563761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160</Words>
  <Application>Microsoft Office PowerPoint</Application>
  <PresentationFormat>와이드스크린</PresentationFormat>
  <Paragraphs>42</Paragraphs>
  <Slides>14</Slides>
  <Notes>4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14</vt:i4>
      </vt:variant>
    </vt:vector>
  </HeadingPairs>
  <TitlesOfParts>
    <vt:vector size="19" baseType="lpstr">
      <vt:lpstr>맑은 고딕</vt:lpstr>
      <vt:lpstr>Arial</vt:lpstr>
      <vt:lpstr>Franklin Gothic Medium</vt:lpstr>
      <vt:lpstr>Office 테마</vt:lpstr>
      <vt:lpstr>1_Office 테마</vt:lpstr>
      <vt:lpstr>PowerPoint 프레젠테이션</vt:lpstr>
      <vt:lpstr>CASE 1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CASE 2</vt:lpstr>
      <vt:lpstr>PowerPoint 프레젠테이션</vt:lpstr>
      <vt:lpstr>PowerPoint 프레젠테이션</vt:lpstr>
      <vt:lpstr>PowerPoint 프레젠테이션</vt:lpstr>
      <vt:lpstr>PowerPoint 프레젠테이션</vt:lpstr>
      <vt:lpstr>Pathological diagnosis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호흡기 컨퍼런스</dc:title>
  <dc:creator>pathology1234(병리과)</dc:creator>
  <cp:lastModifiedBy>SHIMHS@YUHS.AC</cp:lastModifiedBy>
  <cp:revision>16</cp:revision>
  <dcterms:created xsi:type="dcterms:W3CDTF">2025-12-02T05:40:11Z</dcterms:created>
  <dcterms:modified xsi:type="dcterms:W3CDTF">2026-04-13T10:18:24Z</dcterms:modified>
</cp:coreProperties>
</file>