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62" r:id="rId2"/>
    <p:sldId id="315" r:id="rId3"/>
    <p:sldId id="317" r:id="rId4"/>
    <p:sldId id="318" r:id="rId5"/>
    <p:sldId id="320" r:id="rId6"/>
    <p:sldId id="316" r:id="rId7"/>
    <p:sldId id="319" r:id="rId8"/>
    <p:sldId id="321" r:id="rId9"/>
    <p:sldId id="322" r:id="rId10"/>
    <p:sldId id="337" r:id="rId11"/>
    <p:sldId id="338" r:id="rId12"/>
    <p:sldId id="339" r:id="rId13"/>
    <p:sldId id="340" r:id="rId14"/>
    <p:sldId id="323" r:id="rId15"/>
    <p:sldId id="332" r:id="rId16"/>
    <p:sldId id="328" r:id="rId17"/>
    <p:sldId id="333" r:id="rId18"/>
    <p:sldId id="336" r:id="rId19"/>
    <p:sldId id="330" r:id="rId20"/>
    <p:sldId id="346" r:id="rId21"/>
    <p:sldId id="347" r:id="rId22"/>
    <p:sldId id="348" r:id="rId23"/>
    <p:sldId id="349" r:id="rId24"/>
    <p:sldId id="350" r:id="rId25"/>
    <p:sldId id="277" r:id="rId26"/>
    <p:sldId id="285" r:id="rId27"/>
  </p:sldIdLst>
  <p:sldSz cx="9144000" cy="6858000" type="screen4x3"/>
  <p:notesSz cx="9774238" cy="67246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orient="horz" pos="3906" userDrawn="1">
          <p15:clr>
            <a:srgbClr val="A4A3A4"/>
          </p15:clr>
        </p15:guide>
        <p15:guide id="5" pos="1678" userDrawn="1">
          <p15:clr>
            <a:srgbClr val="A4A3A4"/>
          </p15:clr>
        </p15:guide>
        <p15:guide id="6" pos="3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CEF"/>
    <a:srgbClr val="20346B"/>
    <a:srgbClr val="193A6B"/>
    <a:srgbClr val="223C64"/>
    <a:srgbClr val="202C5B"/>
    <a:srgbClr val="21366F"/>
    <a:srgbClr val="002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08"/>
    <p:restoredTop sz="82868" autoAdjust="0"/>
  </p:normalViewPr>
  <p:slideViewPr>
    <p:cSldViewPr snapToGrid="0" snapToObjects="1" showGuides="1">
      <p:cViewPr>
        <p:scale>
          <a:sx n="66" d="100"/>
          <a:sy n="66" d="100"/>
        </p:scale>
        <p:origin x="-1170" y="-540"/>
      </p:cViewPr>
      <p:guideLst>
        <p:guide orient="horz" pos="2160"/>
        <p:guide orient="horz" pos="3906"/>
        <p:guide pos="2903"/>
        <p:guide pos="158"/>
        <p:guide pos="1678"/>
        <p:guide pos="3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="" xmlns:a16="http://schemas.microsoft.com/office/drawing/2014/main" id="{C3E96E68-C837-E448-B4CD-42E4A584A3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F106279B-347C-E642-A93D-6CC6ECD122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36473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50697-59F1-EB4D-9591-6363353AC31E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76058A49-FE40-0A4A-B8E8-99E2F4506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6C4877ED-A99A-324D-BAD4-D7BD07B222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36473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4A368-199E-1246-86B0-8134553AA72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2534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536473" y="1"/>
            <a:ext cx="4235503" cy="3374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F246-4275-ED4B-B64F-32008D4D9D6B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375025" y="841375"/>
            <a:ext cx="3024188" cy="2268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77424" y="3236238"/>
            <a:ext cx="7819390" cy="26478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536473" y="6387251"/>
            <a:ext cx="4235503" cy="33739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F59A6-D6A3-8A49-A971-F0378218733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9981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4 Case</a:t>
            </a:r>
            <a:r>
              <a:rPr kumimoji="1" lang="ko-KR" altLang="en-US" dirty="0" smtClean="0"/>
              <a:t>에 대해 영상</a:t>
            </a:r>
            <a:r>
              <a:rPr kumimoji="1" lang="en-US" altLang="ko-KR" dirty="0" smtClean="0"/>
              <a:t>, </a:t>
            </a:r>
            <a:r>
              <a:rPr kumimoji="1" lang="ko-KR" altLang="en-US" dirty="0" smtClean="0"/>
              <a:t>병리사진 및 </a:t>
            </a:r>
            <a:r>
              <a:rPr kumimoji="1" lang="en-US" altLang="ko-KR" dirty="0" smtClean="0"/>
              <a:t>clinical outcome</a:t>
            </a:r>
            <a:r>
              <a:rPr kumimoji="1" lang="ko-KR" altLang="en-US" dirty="0" smtClean="0"/>
              <a:t>을 기술 </a:t>
            </a:r>
            <a:r>
              <a:rPr kumimoji="1" lang="en-US" altLang="ko-KR" dirty="0" smtClean="0"/>
              <a:t>(</a:t>
            </a:r>
            <a:r>
              <a:rPr kumimoji="1" lang="ko-KR" altLang="en-US" dirty="0" smtClean="0"/>
              <a:t>이전에는 이런 </a:t>
            </a:r>
            <a:r>
              <a:rPr kumimoji="1" lang="en-US" altLang="ko-KR" dirty="0" smtClean="0"/>
              <a:t>case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보고가 없었다</a:t>
            </a:r>
            <a:r>
              <a:rPr kumimoji="1" lang="en-US" altLang="ko-KR" baseline="0" dirty="0" smtClean="0"/>
              <a:t>. ??)</a:t>
            </a:r>
          </a:p>
          <a:p>
            <a:r>
              <a:rPr kumimoji="1" lang="ko-KR" altLang="en-US" baseline="0" dirty="0" smtClean="0"/>
              <a:t>유일하게 </a:t>
            </a:r>
            <a:r>
              <a:rPr kumimoji="1" lang="en-US" altLang="ko-KR" baseline="0" dirty="0" smtClean="0"/>
              <a:t>CT</a:t>
            </a:r>
            <a:r>
              <a:rPr kumimoji="1" lang="ko-KR" altLang="en-US" baseline="0" dirty="0" smtClean="0"/>
              <a:t>상 확인된 </a:t>
            </a:r>
            <a:r>
              <a:rPr kumimoji="1" lang="en-US" altLang="ko-KR" baseline="0" dirty="0" smtClean="0"/>
              <a:t>Case</a:t>
            </a:r>
            <a:r>
              <a:rPr kumimoji="1" lang="ko-KR" altLang="en-US" baseline="0" dirty="0" smtClean="0"/>
              <a:t>는 </a:t>
            </a:r>
            <a:r>
              <a:rPr kumimoji="1" lang="en-US" altLang="ko-KR" baseline="0" dirty="0" smtClean="0"/>
              <a:t>14</a:t>
            </a:r>
            <a:r>
              <a:rPr kumimoji="1" lang="ko-KR" altLang="en-US" baseline="0" dirty="0" smtClean="0"/>
              <a:t>개월 전에 찍고 </a:t>
            </a:r>
            <a:r>
              <a:rPr kumimoji="1" lang="en-US" altLang="ko-KR" baseline="0" dirty="0" smtClean="0"/>
              <a:t>8mm size </a:t>
            </a:r>
            <a:r>
              <a:rPr kumimoji="1" lang="ko-KR" altLang="en-US" baseline="0" dirty="0" smtClean="0"/>
              <a:t>였던 </a:t>
            </a:r>
            <a:r>
              <a:rPr kumimoji="1" lang="en-US" altLang="ko-KR" baseline="0" dirty="0" smtClean="0"/>
              <a:t>case, </a:t>
            </a:r>
            <a:r>
              <a:rPr kumimoji="1" lang="ko-KR" altLang="en-US" baseline="0" dirty="0" smtClean="0"/>
              <a:t>그러나 </a:t>
            </a:r>
            <a:r>
              <a:rPr kumimoji="1" lang="en-US" altLang="ko-KR" baseline="0" dirty="0" smtClean="0"/>
              <a:t>perioperative</a:t>
            </a:r>
            <a:r>
              <a:rPr kumimoji="1" lang="ko-KR" altLang="en-US" baseline="0" dirty="0" smtClean="0"/>
              <a:t>에 사망</a:t>
            </a:r>
            <a:endParaRPr kumimoji="1" lang="en-US" altLang="ko-KR" baseline="0" dirty="0" smtClean="0"/>
          </a:p>
          <a:p>
            <a:r>
              <a:rPr kumimoji="1" lang="ko-KR" altLang="en-US" baseline="0" dirty="0" smtClean="0"/>
              <a:t>이 </a:t>
            </a:r>
            <a:r>
              <a:rPr kumimoji="1" lang="en-US" altLang="ko-KR" baseline="0" dirty="0" smtClean="0"/>
              <a:t>case </a:t>
            </a:r>
            <a:r>
              <a:rPr kumimoji="1" lang="ko-KR" altLang="en-US" baseline="0" dirty="0" smtClean="0"/>
              <a:t>역시 </a:t>
            </a:r>
            <a:r>
              <a:rPr kumimoji="1" lang="en-US" altLang="ko-KR" baseline="0" dirty="0" smtClean="0"/>
              <a:t>UIP</a:t>
            </a:r>
          </a:p>
          <a:p>
            <a:r>
              <a:rPr kumimoji="1" lang="en-US" altLang="ko-KR" baseline="0" dirty="0" smtClean="0"/>
              <a:t>3</a:t>
            </a:r>
            <a:r>
              <a:rPr kumimoji="1" lang="ko-KR" altLang="en-US" baseline="0" dirty="0" smtClean="0"/>
              <a:t>개월 </a:t>
            </a:r>
            <a:r>
              <a:rPr kumimoji="1" lang="en-US" altLang="ko-KR" baseline="0" dirty="0" smtClean="0"/>
              <a:t>f/u</a:t>
            </a:r>
            <a:r>
              <a:rPr kumimoji="1" lang="ko-KR" altLang="en-US" baseline="0" dirty="0" smtClean="0"/>
              <a:t>도 믿을 수 없다</a:t>
            </a:r>
            <a:r>
              <a:rPr kumimoji="1" lang="en-US" altLang="ko-KR" baseline="0" dirty="0" smtClean="0"/>
              <a:t>. </a:t>
            </a:r>
          </a:p>
          <a:p>
            <a:r>
              <a:rPr kumimoji="1" lang="en-US" altLang="ko-KR" baseline="0" dirty="0" smtClean="0"/>
              <a:t>24</a:t>
            </a:r>
            <a:r>
              <a:rPr kumimoji="1" lang="ko-KR" altLang="en-US" baseline="0" dirty="0" smtClean="0"/>
              <a:t>시간 내에 </a:t>
            </a:r>
            <a:r>
              <a:rPr kumimoji="1" lang="en-US" altLang="ko-KR" baseline="0" dirty="0" smtClean="0"/>
              <a:t>f/u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2005 LAS</a:t>
            </a:r>
            <a:r>
              <a:rPr kumimoji="1" lang="en-US" altLang="ko-KR" baseline="0" dirty="0" smtClean="0"/>
              <a:t> score</a:t>
            </a:r>
            <a:r>
              <a:rPr kumimoji="1" lang="ko-KR" altLang="en-US" baseline="0" dirty="0" smtClean="0"/>
              <a:t>로 더 많은 </a:t>
            </a:r>
            <a:r>
              <a:rPr kumimoji="1" lang="en-US" altLang="ko-KR" baseline="0" dirty="0" smtClean="0"/>
              <a:t>lung T</a:t>
            </a:r>
            <a:r>
              <a:rPr kumimoji="1" lang="ko-KR" altLang="en-US" baseline="0" dirty="0" smtClean="0"/>
              <a:t>가 시행되면서 </a:t>
            </a:r>
            <a:r>
              <a:rPr kumimoji="1" lang="en-US" altLang="ko-KR" baseline="0" dirty="0" smtClean="0"/>
              <a:t>lung cancer</a:t>
            </a:r>
            <a:r>
              <a:rPr kumimoji="1" lang="ko-KR" altLang="en-US" baseline="0" dirty="0" smtClean="0"/>
              <a:t>가 늘었다 </a:t>
            </a:r>
            <a:r>
              <a:rPr kumimoji="1" lang="en-US" altLang="ko-KR" baseline="0" dirty="0" smtClean="0"/>
              <a:t>??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err="1" smtClean="0"/>
              <a:t>Clevland</a:t>
            </a:r>
            <a:r>
              <a:rPr kumimoji="1" lang="en-US" altLang="ko-KR" dirty="0" smtClean="0"/>
              <a:t> </a:t>
            </a:r>
            <a:r>
              <a:rPr kumimoji="1" lang="ko-KR" altLang="en-US" dirty="0" smtClean="0"/>
              <a:t>외 다른 병원은</a:t>
            </a:r>
            <a:r>
              <a:rPr kumimoji="1" lang="en-US" altLang="ko-KR" dirty="0" smtClean="0"/>
              <a:t>?</a:t>
            </a:r>
          </a:p>
          <a:p>
            <a:r>
              <a:rPr kumimoji="1" lang="ko-KR" altLang="en-US" dirty="0" smtClean="0"/>
              <a:t>영국 </a:t>
            </a:r>
            <a:r>
              <a:rPr kumimoji="1" lang="en-US" altLang="ko-KR" dirty="0" smtClean="0"/>
              <a:t>case</a:t>
            </a:r>
            <a:r>
              <a:rPr kumimoji="1" lang="ko-KR" altLang="en-US" dirty="0" smtClean="0"/>
              <a:t>도</a:t>
            </a:r>
            <a:r>
              <a:rPr kumimoji="1" lang="en-US" altLang="ko-KR" dirty="0" smtClean="0"/>
              <a:t> </a:t>
            </a:r>
            <a:r>
              <a:rPr kumimoji="1" lang="en-US" altLang="ko-KR" dirty="0" smtClean="0"/>
              <a:t>3.8% </a:t>
            </a:r>
            <a:r>
              <a:rPr kumimoji="1" lang="ko-KR" altLang="en-US" dirty="0" err="1" smtClean="0"/>
              <a:t>비슷</a:t>
            </a:r>
            <a:r>
              <a:rPr kumimoji="1" lang="ko-KR" altLang="en-US" dirty="0" smtClean="0"/>
              <a:t> </a:t>
            </a:r>
            <a:r>
              <a:rPr kumimoji="1" lang="ko-KR" altLang="en-US" dirty="0" err="1" smtClean="0"/>
              <a:t>비슷</a:t>
            </a:r>
            <a:r>
              <a:rPr kumimoji="1" lang="ko-KR" altLang="en-US" dirty="0" smtClean="0"/>
              <a:t>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IPF</a:t>
            </a:r>
            <a:r>
              <a:rPr kumimoji="1" lang="en-US" altLang="ko-KR" baseline="0" dirty="0" smtClean="0"/>
              <a:t> flare up</a:t>
            </a:r>
            <a:r>
              <a:rPr kumimoji="1" lang="ko-KR" altLang="en-US" baseline="0" dirty="0" smtClean="0"/>
              <a:t>으로 </a:t>
            </a:r>
            <a:r>
              <a:rPr kumimoji="1" lang="en-US" altLang="ko-KR" baseline="0" dirty="0" smtClean="0"/>
              <a:t>lung cancer DDX </a:t>
            </a:r>
            <a:r>
              <a:rPr kumimoji="1" lang="ko-KR" altLang="en-US" baseline="0" dirty="0" smtClean="0"/>
              <a:t>어려운 </a:t>
            </a:r>
            <a:r>
              <a:rPr kumimoji="1" lang="en-US" altLang="ko-KR" baseline="0" dirty="0" smtClean="0"/>
              <a:t>case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Lung T </a:t>
            </a:r>
            <a:r>
              <a:rPr kumimoji="1" lang="ko-KR" altLang="en-US" dirty="0" err="1" smtClean="0"/>
              <a:t>시행받고</a:t>
            </a:r>
            <a:r>
              <a:rPr kumimoji="1" lang="ko-KR" altLang="en-US" dirty="0" smtClean="0"/>
              <a:t> </a:t>
            </a:r>
            <a:r>
              <a:rPr kumimoji="1" lang="en-US" altLang="ko-KR" dirty="0" smtClean="0"/>
              <a:t>5</a:t>
            </a:r>
            <a:r>
              <a:rPr kumimoji="1" lang="ko-KR" altLang="en-US" dirty="0" smtClean="0"/>
              <a:t>개월 후 </a:t>
            </a:r>
            <a:r>
              <a:rPr kumimoji="1" lang="en-US" altLang="ko-KR" dirty="0" smtClean="0"/>
              <a:t>back pain</a:t>
            </a:r>
            <a:r>
              <a:rPr kumimoji="1" lang="ko-KR" altLang="en-US" dirty="0" smtClean="0"/>
              <a:t>으로 </a:t>
            </a:r>
            <a:r>
              <a:rPr kumimoji="1" lang="en-US" altLang="ko-KR" dirty="0" smtClean="0"/>
              <a:t>ER </a:t>
            </a:r>
            <a:r>
              <a:rPr kumimoji="1" lang="ko-KR" altLang="en-US" dirty="0" err="1" smtClean="0"/>
              <a:t>내원</a:t>
            </a:r>
            <a:endParaRPr kumimoji="1" lang="en-US" altLang="ko-KR" dirty="0" smtClean="0"/>
          </a:p>
          <a:p>
            <a:r>
              <a:rPr kumimoji="1" lang="en-US" altLang="ko-KR" dirty="0" smtClean="0"/>
              <a:t>PET-CT, spine</a:t>
            </a:r>
            <a:r>
              <a:rPr kumimoji="1" lang="en-US" altLang="ko-KR" baseline="0" dirty="0" smtClean="0"/>
              <a:t> MRI</a:t>
            </a:r>
            <a:r>
              <a:rPr kumimoji="1" lang="ko-KR" altLang="en-US" baseline="0" dirty="0" smtClean="0"/>
              <a:t>상 </a:t>
            </a:r>
            <a:r>
              <a:rPr kumimoji="1" lang="en-US" altLang="ko-KR" baseline="0" dirty="0" smtClean="0"/>
              <a:t>spine, liver </a:t>
            </a:r>
            <a:r>
              <a:rPr kumimoji="1" lang="en-US" altLang="ko-KR" baseline="0" dirty="0" err="1" smtClean="0"/>
              <a:t>metz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진단</a:t>
            </a:r>
            <a:endParaRPr kumimoji="1" lang="en-US" altLang="ko-KR" baseline="0" dirty="0" smtClean="0"/>
          </a:p>
          <a:p>
            <a:r>
              <a:rPr kumimoji="1" lang="en-US" altLang="ko-KR" baseline="0" dirty="0" smtClean="0"/>
              <a:t>Pall. </a:t>
            </a:r>
            <a:r>
              <a:rPr kumimoji="1" lang="en-US" altLang="ko-KR" baseline="0" dirty="0" err="1" smtClean="0"/>
              <a:t>RTx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시행하였으나 </a:t>
            </a:r>
            <a:r>
              <a:rPr kumimoji="1" lang="en-US" altLang="ko-KR" baseline="0" dirty="0" smtClean="0"/>
              <a:t>pain </a:t>
            </a:r>
            <a:r>
              <a:rPr kumimoji="1" lang="ko-KR" altLang="en-US" baseline="0" dirty="0" smtClean="0"/>
              <a:t>심하여 </a:t>
            </a:r>
            <a:r>
              <a:rPr kumimoji="1" lang="en-US" altLang="ko-KR" baseline="0" dirty="0" smtClean="0"/>
              <a:t>hospice </a:t>
            </a:r>
            <a:r>
              <a:rPr kumimoji="1" lang="ko-KR" altLang="en-US" baseline="0" dirty="0" err="1" smtClean="0"/>
              <a:t>전원되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7</a:t>
            </a:r>
            <a:r>
              <a:rPr kumimoji="1" lang="ko-KR" altLang="en-US" baseline="0" dirty="0" smtClean="0"/>
              <a:t>일 후 사망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Mayo</a:t>
            </a:r>
            <a:r>
              <a:rPr kumimoji="1" lang="en-US" altLang="ko-KR" baseline="0" dirty="0" smtClean="0"/>
              <a:t> case, donor origin</a:t>
            </a:r>
            <a:r>
              <a:rPr kumimoji="1" lang="ko-KR" altLang="en-US" baseline="0" dirty="0" smtClean="0"/>
              <a:t>이 특이함</a:t>
            </a:r>
            <a:r>
              <a:rPr kumimoji="1" lang="en-US" altLang="ko-KR" baseline="0" dirty="0" smtClean="0"/>
              <a:t>.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Explanted</a:t>
            </a:r>
            <a:r>
              <a:rPr kumimoji="1" lang="en-US" altLang="ko-KR" baseline="0" dirty="0" smtClean="0"/>
              <a:t> lung</a:t>
            </a:r>
            <a:r>
              <a:rPr kumimoji="1" lang="ko-KR" altLang="en-US" baseline="0" dirty="0" smtClean="0"/>
              <a:t>은 </a:t>
            </a:r>
            <a:r>
              <a:rPr kumimoji="1" lang="en-US" altLang="ko-KR" baseline="0" dirty="0" smtClean="0"/>
              <a:t>1-5 days </a:t>
            </a:r>
            <a:r>
              <a:rPr kumimoji="1" lang="ko-KR" altLang="en-US" baseline="0" dirty="0" smtClean="0"/>
              <a:t>후 </a:t>
            </a:r>
            <a:r>
              <a:rPr kumimoji="1" lang="en-US" altLang="ko-KR" baseline="0" dirty="0" err="1" smtClean="0"/>
              <a:t>Bx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결과 확인</a:t>
            </a:r>
            <a:r>
              <a:rPr kumimoji="1" lang="en-US" altLang="ko-KR" baseline="0" dirty="0" smtClean="0"/>
              <a:t>. </a:t>
            </a:r>
            <a:endParaRPr kumimoji="1" lang="en-US" altLang="ko-KR" dirty="0" smtClean="0"/>
          </a:p>
          <a:p>
            <a:r>
              <a:rPr kumimoji="1" lang="en-US" altLang="ko-KR" dirty="0" smtClean="0"/>
              <a:t>Rt. </a:t>
            </a:r>
            <a:r>
              <a:rPr kumimoji="1" lang="en-US" altLang="ko-KR" dirty="0" err="1" smtClean="0"/>
              <a:t>SLTx</a:t>
            </a:r>
            <a:r>
              <a:rPr kumimoji="1" lang="en-US" altLang="ko-KR" dirty="0" smtClean="0"/>
              <a:t> </a:t>
            </a:r>
            <a:r>
              <a:rPr kumimoji="1" lang="ko-KR" altLang="en-US" dirty="0" smtClean="0"/>
              <a:t>받고 </a:t>
            </a:r>
            <a:r>
              <a:rPr kumimoji="1" lang="en-US" altLang="ko-KR" dirty="0" smtClean="0"/>
              <a:t>Lt.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native lung</a:t>
            </a:r>
            <a:r>
              <a:rPr kumimoji="1" lang="ko-KR" altLang="en-US" baseline="0" dirty="0" smtClean="0"/>
              <a:t>에 생긴 경우 </a:t>
            </a:r>
            <a:r>
              <a:rPr kumimoji="1" lang="en-US" altLang="ko-KR" baseline="0" dirty="0" smtClean="0"/>
              <a:t>meal time</a:t>
            </a:r>
            <a:r>
              <a:rPr kumimoji="1" lang="ko-KR" altLang="en-US" baseline="0" dirty="0" smtClean="0"/>
              <a:t>은 </a:t>
            </a:r>
            <a:r>
              <a:rPr kumimoji="1" lang="en-US" altLang="ko-KR" baseline="0" dirty="0" smtClean="0"/>
              <a:t>241 days</a:t>
            </a:r>
            <a:r>
              <a:rPr kumimoji="1" lang="ko-KR" altLang="en-US" baseline="0" dirty="0" smtClean="0"/>
              <a:t> </a:t>
            </a:r>
            <a:r>
              <a:rPr kumimoji="1" lang="en-US" altLang="ko-KR" baseline="0" dirty="0" smtClean="0"/>
              <a:t>(</a:t>
            </a:r>
            <a:r>
              <a:rPr kumimoji="1" lang="ko-KR" altLang="en-US" baseline="0" dirty="0" smtClean="0"/>
              <a:t>바로 확인된 것은 아님</a:t>
            </a:r>
            <a:r>
              <a:rPr kumimoji="1" lang="en-US" altLang="ko-KR" baseline="0" dirty="0" smtClean="0"/>
              <a:t>.)</a:t>
            </a:r>
          </a:p>
          <a:p>
            <a:r>
              <a:rPr kumimoji="1" lang="en-US" altLang="ko-KR" baseline="0" dirty="0" smtClean="0"/>
              <a:t>Donor screening </a:t>
            </a:r>
            <a:r>
              <a:rPr kumimoji="1" lang="ko-KR" altLang="en-US" baseline="0" dirty="0" smtClean="0"/>
              <a:t>강조 </a:t>
            </a:r>
            <a:endParaRPr kumimoji="1"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 smtClean="0"/>
              <a:t>영상의학과 저널 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mtClean="0"/>
              <a:t>14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mtClean="0"/>
              <a:t>14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mtClean="0"/>
              <a:t>14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mtClean="0"/>
              <a:t>14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mtClean="0"/>
              <a:t>14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aseline="0" dirty="0"/>
              <a:t>야간 </a:t>
            </a:r>
            <a:r>
              <a:rPr kumimoji="1" lang="ko-KR" altLang="en-US" sz="1400" baseline="0" dirty="0" smtClean="0"/>
              <a:t>전경 </a:t>
            </a:r>
            <a:r>
              <a:rPr kumimoji="1" lang="en-US" altLang="ko-KR" sz="1400" dirty="0" smtClean="0"/>
              <a:t>2-B</a:t>
            </a:r>
            <a:endParaRPr kumimoji="1" lang="en-US" altLang="ko-KR" sz="1400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730188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의과대학</a:t>
            </a:r>
            <a:r>
              <a:rPr kumimoji="1" lang="en-US" altLang="ko-KR" dirty="0"/>
              <a:t> </a:t>
            </a:r>
            <a:r>
              <a:rPr kumimoji="1" lang="en-US" altLang="ko-KR" dirty="0" smtClean="0"/>
              <a:t>1-B</a:t>
            </a:r>
            <a:endParaRPr kumimoji="1" lang="en-US" altLang="ko-KR" dirty="0"/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18504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아이콘을 클릭하여 그림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2018-10-10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245" y="3625645"/>
            <a:ext cx="5379450" cy="1118242"/>
          </a:xfrm>
        </p:spPr>
        <p:txBody>
          <a:bodyPr>
            <a:noAutofit/>
          </a:bodyPr>
          <a:lstStyle/>
          <a:p>
            <a:pPr algn="l"/>
            <a:r>
              <a:rPr lang="en-US" altLang="ko-KR" sz="1600" b="1" dirty="0" smtClean="0">
                <a:solidFill>
                  <a:schemeClr val="bg1">
                    <a:lumMod val="95000"/>
                  </a:schemeClr>
                </a:solidFill>
                <a:latin typeface="+mn-ea"/>
              </a:rPr>
              <a:t>Bo Ra Yoon, MD.</a:t>
            </a:r>
          </a:p>
          <a:p>
            <a:pPr algn="l"/>
            <a:r>
              <a:rPr lang="en-GB" altLang="ko-KR" sz="1400" i="1" dirty="0" smtClean="0">
                <a:solidFill>
                  <a:schemeClr val="bg1">
                    <a:lumMod val="95000"/>
                  </a:schemeClr>
                </a:solidFill>
                <a:latin typeface="+mn-ea"/>
              </a:rPr>
              <a:t>Division </a:t>
            </a:r>
            <a:r>
              <a:rPr lang="en-GB" altLang="ko-KR" sz="1400" i="1" dirty="0">
                <a:solidFill>
                  <a:schemeClr val="bg1">
                    <a:lumMod val="95000"/>
                  </a:schemeClr>
                </a:solidFill>
                <a:latin typeface="+mn-ea"/>
              </a:rPr>
              <a:t>of Pulmonology, </a:t>
            </a:r>
            <a:endParaRPr lang="en-GB" altLang="ko-KR" sz="1400" i="1" dirty="0" smtClean="0">
              <a:solidFill>
                <a:schemeClr val="bg1">
                  <a:lumMod val="95000"/>
                </a:schemeClr>
              </a:solidFill>
              <a:latin typeface="+mn-ea"/>
            </a:endParaRPr>
          </a:p>
          <a:p>
            <a:pPr algn="l"/>
            <a:r>
              <a:rPr lang="en-GB" altLang="ko-KR" sz="1400" i="1" dirty="0" smtClean="0">
                <a:solidFill>
                  <a:schemeClr val="bg1">
                    <a:lumMod val="95000"/>
                  </a:schemeClr>
                </a:solidFill>
                <a:latin typeface="+mn-ea"/>
              </a:rPr>
              <a:t>Department </a:t>
            </a:r>
            <a:r>
              <a:rPr lang="en-GB" altLang="ko-KR" sz="1400" i="1" dirty="0">
                <a:solidFill>
                  <a:schemeClr val="bg1">
                    <a:lumMod val="95000"/>
                  </a:schemeClr>
                </a:solidFill>
                <a:latin typeface="+mn-ea"/>
              </a:rPr>
              <a:t>of Internal Medicine</a:t>
            </a:r>
            <a:r>
              <a:rPr lang="en-GB" altLang="ko-KR" sz="1400" i="1" dirty="0" smtClean="0">
                <a:solidFill>
                  <a:schemeClr val="bg1">
                    <a:lumMod val="95000"/>
                  </a:schemeClr>
                </a:solidFill>
                <a:latin typeface="+mn-ea"/>
              </a:rPr>
              <a:t>,</a:t>
            </a:r>
          </a:p>
          <a:p>
            <a:pPr algn="l"/>
            <a:r>
              <a:rPr lang="en-GB" altLang="ko-KR" sz="1400" i="1" dirty="0" err="1" smtClean="0">
                <a:solidFill>
                  <a:schemeClr val="bg1">
                    <a:lumMod val="95000"/>
                  </a:schemeClr>
                </a:solidFill>
                <a:latin typeface="+mn-ea"/>
              </a:rPr>
              <a:t>Yonsei</a:t>
            </a:r>
            <a:r>
              <a:rPr lang="en-GB" altLang="ko-KR" sz="1400" i="1" dirty="0" smtClean="0">
                <a:solidFill>
                  <a:schemeClr val="bg1">
                    <a:lumMod val="95000"/>
                  </a:schemeClr>
                </a:solidFill>
                <a:latin typeface="+mn-ea"/>
              </a:rPr>
              <a:t> </a:t>
            </a:r>
            <a:r>
              <a:rPr lang="en-GB" altLang="ko-KR" sz="1400" i="1" dirty="0">
                <a:solidFill>
                  <a:schemeClr val="bg1">
                    <a:lumMod val="95000"/>
                  </a:schemeClr>
                </a:solidFill>
                <a:latin typeface="+mn-ea"/>
              </a:rPr>
              <a:t>University College of Medicine</a:t>
            </a:r>
            <a:endParaRPr lang="ko-KR" altLang="ko-KR" sz="1400" i="1" dirty="0">
              <a:solidFill>
                <a:schemeClr val="bg1">
                  <a:lumMod val="95000"/>
                </a:schemeClr>
              </a:solidFill>
              <a:latin typeface="+mn-ea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405245" y="2038402"/>
            <a:ext cx="8323119" cy="13196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altLang="ko-KR" sz="3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Meiryo" pitchFamily="34" charset="-128"/>
              </a:rPr>
              <a:t>Lung malignancy in explanted lungs</a:t>
            </a:r>
          </a:p>
          <a:p>
            <a:pPr algn="just"/>
            <a:r>
              <a:rPr lang="en-US" altLang="ko-KR" sz="3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cs typeface="Meiryo" pitchFamily="34" charset="-128"/>
              </a:rPr>
              <a:t>after lung transplantation</a:t>
            </a:r>
            <a:endParaRPr kumimoji="1" lang="ko-KR" altLang="en-US" sz="34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cs typeface="Meiryo" pitchFamily="34" charset="-128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484" y="5633256"/>
            <a:ext cx="3533311" cy="7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1165470"/>
          </a:xfr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altLang="ko-KR" sz="1600" dirty="0" smtClean="0">
                <a:latin typeface="+mn-ea"/>
                <a:ea typeface="+mn-ea"/>
              </a:rPr>
              <a:t>[</a:t>
            </a:r>
            <a:r>
              <a:rPr lang="en-US" altLang="ko-KR" sz="1600" dirty="0">
                <a:latin typeface="+mn-ea"/>
                <a:ea typeface="+mn-ea"/>
              </a:rPr>
              <a:t>Transplantation Proceedings, 36, 2808–2811 (2004)</a:t>
            </a:r>
            <a:r>
              <a:rPr lang="en-US" altLang="ko-KR" sz="1600" dirty="0" smtClean="0">
                <a:latin typeface="+mn-ea"/>
                <a:ea typeface="+mn-ea"/>
              </a:rPr>
              <a:t>]</a:t>
            </a:r>
            <a:r>
              <a:rPr lang="en-US" altLang="ko-KR" sz="1800" dirty="0" smtClean="0">
                <a:latin typeface="+mn-ea"/>
                <a:ea typeface="+mn-ea"/>
              </a:rPr>
              <a:t/>
            </a:r>
            <a:br>
              <a:rPr lang="en-US" altLang="ko-KR" sz="1800" dirty="0" smtClean="0">
                <a:latin typeface="+mn-ea"/>
                <a:ea typeface="+mn-ea"/>
              </a:rPr>
            </a:br>
            <a:r>
              <a:rPr lang="en-US" altLang="ko-KR" sz="900" dirty="0" smtClean="0">
                <a:latin typeface="+mn-ea"/>
                <a:ea typeface="+mn-ea"/>
              </a:rPr>
              <a:t/>
            </a:r>
            <a:br>
              <a:rPr lang="en-US" altLang="ko-KR" sz="900" dirty="0" smtClean="0">
                <a:latin typeface="+mn-ea"/>
                <a:ea typeface="+mn-ea"/>
              </a:rPr>
            </a:br>
            <a:r>
              <a:rPr lang="en-US" altLang="ko-KR" sz="2000" b="1" dirty="0">
                <a:latin typeface="+mn-ea"/>
                <a:ea typeface="+mn-ea"/>
              </a:rPr>
              <a:t>Incidence of Primary Neoplasms in Explanted Lungs: Long-Term</a:t>
            </a:r>
            <a:br>
              <a:rPr lang="en-US" altLang="ko-KR" sz="2000" b="1" dirty="0">
                <a:latin typeface="+mn-ea"/>
                <a:ea typeface="+mn-ea"/>
              </a:rPr>
            </a:br>
            <a:r>
              <a:rPr lang="en-US" altLang="ko-KR" sz="2000" b="1" dirty="0">
                <a:latin typeface="+mn-ea"/>
                <a:ea typeface="+mn-ea"/>
              </a:rPr>
              <a:t>Follow-Up From 214 Lung Transplant Patients</a:t>
            </a:r>
            <a:endParaRPr lang="ko-KR" altLang="en-US" sz="20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2177145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Cleveland Clinic, 1991.01 ~ 2000.12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214 </a:t>
            </a:r>
            <a:r>
              <a:rPr lang="en-US" altLang="ko-KR" sz="2000" dirty="0" err="1" smtClean="0">
                <a:latin typeface="+mn-ea"/>
              </a:rPr>
              <a:t>pts</a:t>
            </a:r>
            <a:r>
              <a:rPr lang="en-US" altLang="ko-KR" sz="2000" dirty="0" smtClean="0">
                <a:latin typeface="+mn-ea"/>
              </a:rPr>
              <a:t> underwent lung transplantation </a:t>
            </a:r>
            <a:r>
              <a:rPr lang="ko-KR" altLang="en-US" sz="2000" dirty="0" smtClean="0">
                <a:latin typeface="+mn-ea"/>
              </a:rPr>
              <a:t>→ </a:t>
            </a:r>
            <a:r>
              <a:rPr lang="en-US" altLang="ko-KR" sz="2000" dirty="0" smtClean="0">
                <a:latin typeface="+mn-ea"/>
              </a:rPr>
              <a:t>4 neoplasms 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latin typeface="+mn-e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" y="3271280"/>
            <a:ext cx="8998857" cy="1372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" y="4661707"/>
            <a:ext cx="8882743" cy="2058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116113" y="3543486"/>
            <a:ext cx="8882743" cy="299545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08859" y="5263398"/>
            <a:ext cx="8882743" cy="442225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094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689" y="1221011"/>
            <a:ext cx="2994927" cy="2297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80" y="1199758"/>
            <a:ext cx="3026645" cy="459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891147" y="3602048"/>
            <a:ext cx="4978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 smtClean="0">
                <a:latin typeface="+mn-ea"/>
              </a:rPr>
              <a:t>A </a:t>
            </a:r>
            <a:r>
              <a:rPr lang="en-US" altLang="ko-KR" sz="1600" dirty="0">
                <a:latin typeface="+mn-ea"/>
              </a:rPr>
              <a:t>small (8-mm) </a:t>
            </a:r>
            <a:r>
              <a:rPr lang="en-US" altLang="ko-KR" sz="1600" dirty="0" smtClean="0">
                <a:latin typeface="+mn-ea"/>
              </a:rPr>
              <a:t>nodule,</a:t>
            </a:r>
            <a:r>
              <a:rPr lang="en-US" altLang="ko-KR" sz="1600" dirty="0">
                <a:latin typeface="+mn-ea"/>
              </a:rPr>
              <a:t> </a:t>
            </a:r>
            <a:r>
              <a:rPr lang="en-US" altLang="ko-KR" sz="1600" dirty="0" smtClean="0">
                <a:latin typeface="+mn-ea"/>
              </a:rPr>
              <a:t>too </a:t>
            </a:r>
            <a:r>
              <a:rPr lang="en-US" altLang="ko-KR" sz="1600" dirty="0">
                <a:latin typeface="+mn-ea"/>
              </a:rPr>
              <a:t>small to </a:t>
            </a:r>
            <a:r>
              <a:rPr lang="en-US" altLang="ko-KR" sz="1600" dirty="0" smtClean="0">
                <a:latin typeface="+mn-ea"/>
              </a:rPr>
              <a:t>characterize. </a:t>
            </a:r>
            <a:endParaRPr lang="ko-KR" altLang="en-US" sz="1600" dirty="0">
              <a:latin typeface="+mn-ea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4424557" y="2369750"/>
            <a:ext cx="511618" cy="509233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628569" y="4471274"/>
            <a:ext cx="5240978" cy="132343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altLang="ko-KR" sz="1600" dirty="0">
                <a:latin typeface="+mn-ea"/>
              </a:rPr>
              <a:t>Chest CT, because of the cross-sectional capability, is the most sensitive method to detect neoplasms. </a:t>
            </a:r>
          </a:p>
          <a:p>
            <a:r>
              <a:rPr lang="en-US" altLang="ko-KR" sz="1600" dirty="0">
                <a:latin typeface="+mn-ea"/>
              </a:rPr>
              <a:t>HRCT scan immediately </a:t>
            </a:r>
            <a:r>
              <a:rPr lang="en-US" altLang="ko-KR" sz="1600" dirty="0">
                <a:solidFill>
                  <a:srgbClr val="015CEF"/>
                </a:solidFill>
                <a:latin typeface="+mn-ea"/>
              </a:rPr>
              <a:t>(less than 24 hours</a:t>
            </a:r>
            <a:r>
              <a:rPr lang="en-US" altLang="ko-KR" sz="1600" dirty="0">
                <a:latin typeface="+mn-ea"/>
              </a:rPr>
              <a:t>) prior to transplant may also help to decrease the incidence of undetected primary malignancies in explanted lungs.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3369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1165470"/>
          </a:xfr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altLang="ko-KR" sz="1600" dirty="0" smtClean="0">
                <a:latin typeface="+mn-ea"/>
                <a:ea typeface="+mn-ea"/>
              </a:rPr>
              <a:t>[</a:t>
            </a:r>
            <a:r>
              <a:rPr lang="en-US" altLang="ko-KR" sz="1600" dirty="0">
                <a:latin typeface="+mn-ea"/>
                <a:ea typeface="+mn-ea"/>
              </a:rPr>
              <a:t>The </a:t>
            </a:r>
            <a:r>
              <a:rPr lang="en-US" altLang="ko-KR" sz="1600" dirty="0" smtClean="0">
                <a:latin typeface="+mn-ea"/>
                <a:ea typeface="+mn-ea"/>
              </a:rPr>
              <a:t>Journal of Heart and Lung Transplantation, Vol32, No4S, April 2013]</a:t>
            </a:r>
            <a:r>
              <a:rPr lang="en-US" altLang="ko-KR" sz="1800" dirty="0" smtClean="0">
                <a:latin typeface="+mn-ea"/>
                <a:ea typeface="+mn-ea"/>
              </a:rPr>
              <a:t/>
            </a:r>
            <a:br>
              <a:rPr lang="en-US" altLang="ko-KR" sz="1800" dirty="0" smtClean="0">
                <a:latin typeface="+mn-ea"/>
                <a:ea typeface="+mn-ea"/>
              </a:rPr>
            </a:br>
            <a:r>
              <a:rPr lang="en-US" altLang="ko-KR" sz="900" dirty="0" smtClean="0">
                <a:latin typeface="+mn-ea"/>
                <a:ea typeface="+mn-ea"/>
              </a:rPr>
              <a:t/>
            </a:r>
            <a:br>
              <a:rPr lang="en-US" altLang="ko-KR" sz="900" dirty="0" smtClean="0">
                <a:latin typeface="+mn-ea"/>
                <a:ea typeface="+mn-ea"/>
              </a:rPr>
            </a:br>
            <a:r>
              <a:rPr lang="en-US" altLang="ko-KR" sz="2000" b="1" dirty="0">
                <a:latin typeface="+mn-ea"/>
                <a:ea typeface="+mn-ea"/>
              </a:rPr>
              <a:t>Losing </a:t>
            </a:r>
            <a:r>
              <a:rPr lang="en-US" altLang="ko-KR" sz="2000" b="1" dirty="0" smtClean="0">
                <a:latin typeface="+mn-ea"/>
                <a:ea typeface="+mn-ea"/>
              </a:rPr>
              <a:t>the War before the First Battle: Explant Malignancy in</a:t>
            </a:r>
            <a:r>
              <a:rPr lang="en-US" altLang="ko-KR" sz="2000" b="1" dirty="0">
                <a:latin typeface="+mn-ea"/>
                <a:ea typeface="+mn-ea"/>
              </a:rPr>
              <a:t/>
            </a:r>
            <a:br>
              <a:rPr lang="en-US" altLang="ko-KR" sz="2000" b="1" dirty="0">
                <a:latin typeface="+mn-ea"/>
                <a:ea typeface="+mn-ea"/>
              </a:rPr>
            </a:br>
            <a:r>
              <a:rPr lang="en-US" altLang="ko-KR" sz="2000" b="1" dirty="0">
                <a:latin typeface="+mn-ea"/>
                <a:ea typeface="+mn-ea"/>
              </a:rPr>
              <a:t>Lung Transplantation</a:t>
            </a:r>
            <a:endParaRPr lang="ko-KR" altLang="en-US" sz="20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sp>
        <p:nvSpPr>
          <p:cNvPr id="9" name="내용 개체 틀 2"/>
          <p:cNvSpPr>
            <a:spLocks noGrp="1"/>
          </p:cNvSpPr>
          <p:nvPr>
            <p:ph idx="1"/>
          </p:nvPr>
        </p:nvSpPr>
        <p:spPr>
          <a:xfrm>
            <a:off x="410480" y="2177145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Cleveland Clinic, 2007.04 ~ 2012.04</a:t>
            </a:r>
            <a:endParaRPr lang="en-US" altLang="ko-KR" sz="1800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522 </a:t>
            </a:r>
            <a:r>
              <a:rPr lang="en-US" altLang="ko-KR" sz="1800" dirty="0" err="1" smtClean="0">
                <a:latin typeface="+mn-ea"/>
              </a:rPr>
              <a:t>pts</a:t>
            </a:r>
            <a:r>
              <a:rPr lang="en-US" altLang="ko-KR" sz="1800" dirty="0" smtClean="0">
                <a:latin typeface="+mn-ea"/>
              </a:rPr>
              <a:t> underwent lung transplantation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13 neoplasms (2.5%)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Overall survival 14</a:t>
            </a:r>
            <a:r>
              <a:rPr lang="en-US" altLang="ko-KR" sz="1800" dirty="0">
                <a:latin typeface="+mn-ea"/>
              </a:rPr>
              <a:t>% at </a:t>
            </a:r>
            <a:r>
              <a:rPr lang="en-US" altLang="ko-KR" sz="1800" dirty="0" smtClean="0">
                <a:latin typeface="+mn-ea"/>
              </a:rPr>
              <a:t>2 years</a:t>
            </a:r>
          </a:p>
          <a:p>
            <a:pPr>
              <a:buFont typeface="Wingdings" pitchFamily="2" charset="2"/>
              <a:buChar char="ü"/>
            </a:pPr>
            <a:endParaRPr lang="en-US" altLang="ko-KR" sz="1800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endParaRPr lang="en-US" altLang="ko-KR" sz="1800" dirty="0">
              <a:latin typeface="+mn-ea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768" y="2950604"/>
            <a:ext cx="4239492" cy="386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4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1049356"/>
          </a:xfr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fontAlgn="base" latinLnBrk="0"/>
            <a:r>
              <a:rPr lang="en-US" altLang="ko-KR" sz="1600" dirty="0" smtClean="0">
                <a:latin typeface="+mn-ea"/>
                <a:ea typeface="+mn-ea"/>
              </a:rPr>
              <a:t>[</a:t>
            </a:r>
            <a:r>
              <a:rPr lang="ko-KR" altLang="ko-KR" sz="1600" dirty="0">
                <a:latin typeface="+mn-ea"/>
                <a:ea typeface="+mn-ea"/>
              </a:rPr>
              <a:t>European Respiratory Journal 2016 </a:t>
            </a:r>
            <a:r>
              <a:rPr lang="ko-KR" altLang="ko-KR" sz="1600" dirty="0" smtClean="0">
                <a:latin typeface="+mn-ea"/>
                <a:ea typeface="+mn-ea"/>
              </a:rPr>
              <a:t>48</a:t>
            </a:r>
            <a:r>
              <a:rPr lang="en-US" altLang="ko-KR" sz="1600" dirty="0" smtClean="0">
                <a:latin typeface="+mn-ea"/>
                <a:ea typeface="+mn-ea"/>
              </a:rPr>
              <a:t>]</a:t>
            </a:r>
            <a:r>
              <a:rPr lang="en-US" altLang="ko-KR" sz="1800" dirty="0" smtClean="0">
                <a:latin typeface="+mn-ea"/>
                <a:ea typeface="+mn-ea"/>
              </a:rPr>
              <a:t/>
            </a:r>
            <a:br>
              <a:rPr lang="en-US" altLang="ko-KR" sz="1800" dirty="0" smtClean="0">
                <a:latin typeface="+mn-ea"/>
                <a:ea typeface="+mn-ea"/>
              </a:rPr>
            </a:br>
            <a:r>
              <a:rPr lang="en-US" altLang="ko-KR" sz="900" dirty="0" smtClean="0">
                <a:latin typeface="+mn-ea"/>
                <a:ea typeface="+mn-ea"/>
              </a:rPr>
              <a:t/>
            </a:r>
            <a:br>
              <a:rPr lang="en-US" altLang="ko-KR" sz="900" dirty="0" smtClean="0">
                <a:latin typeface="+mn-ea"/>
                <a:ea typeface="+mn-ea"/>
              </a:rPr>
            </a:br>
            <a:r>
              <a:rPr lang="ko-KR" altLang="ko-KR" sz="2000" b="1" dirty="0">
                <a:latin typeface="+mn-ea"/>
                <a:ea typeface="+mn-ea"/>
              </a:rPr>
              <a:t>Incidence, outcomes and risk factors for neoplasms in explanted lungs</a:t>
            </a:r>
            <a:endParaRPr lang="ko-KR" altLang="ko-KR" sz="2000" dirty="0">
              <a:latin typeface="+mn-ea"/>
              <a:ea typeface="+mn-ea"/>
            </a:endParaRPr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410480" y="2177145"/>
            <a:ext cx="8560666" cy="4298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Bordeaux University, 2008 ~ 2015</a:t>
            </a:r>
          </a:p>
          <a:p>
            <a:pPr>
              <a:buFont typeface="Wingdings" pitchFamily="2" charset="2"/>
              <a:buChar char="ü"/>
            </a:pPr>
            <a:endParaRPr lang="en-US" altLang="ko-KR" sz="18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132 </a:t>
            </a:r>
            <a:r>
              <a:rPr lang="en-US" altLang="ko-KR" sz="1800" dirty="0" err="1" smtClean="0">
                <a:latin typeface="+mn-ea"/>
              </a:rPr>
              <a:t>pts</a:t>
            </a:r>
            <a:r>
              <a:rPr lang="en-US" altLang="ko-KR" sz="1800" dirty="0" smtClean="0">
                <a:latin typeface="+mn-ea"/>
              </a:rPr>
              <a:t> underwent lung transplantation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>
                <a:solidFill>
                  <a:srgbClr val="015CEF"/>
                </a:solidFill>
                <a:latin typeface="+mn-ea"/>
              </a:rPr>
              <a:t>5</a:t>
            </a:r>
            <a:r>
              <a:rPr lang="en-US" altLang="ko-KR" sz="1800" dirty="0" smtClean="0">
                <a:solidFill>
                  <a:srgbClr val="015CEF"/>
                </a:solidFill>
                <a:latin typeface="+mn-ea"/>
              </a:rPr>
              <a:t> neoplasms (3.8%)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3 </a:t>
            </a:r>
            <a:r>
              <a:rPr lang="en-US" altLang="ko-KR" sz="1800" dirty="0" smtClean="0">
                <a:latin typeface="+mn-ea"/>
              </a:rPr>
              <a:t>ILDs : 2 </a:t>
            </a:r>
            <a:r>
              <a:rPr lang="en-US" altLang="ko-KR" sz="1800" dirty="0" smtClean="0">
                <a:latin typeface="+mn-ea"/>
              </a:rPr>
              <a:t>at early stage (1A), 1 at advanced stage (IV)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2 </a:t>
            </a:r>
            <a:r>
              <a:rPr lang="en-US" altLang="ko-KR" sz="1800" dirty="0" smtClean="0">
                <a:latin typeface="+mn-ea"/>
              </a:rPr>
              <a:t>Emphysemas : </a:t>
            </a:r>
            <a:r>
              <a:rPr lang="en-US" altLang="ko-KR" sz="1800" dirty="0" smtClean="0">
                <a:latin typeface="+mn-ea"/>
              </a:rPr>
              <a:t>early stage (1A)</a:t>
            </a:r>
          </a:p>
          <a:p>
            <a:pPr marL="0" indent="0">
              <a:buNone/>
            </a:pPr>
            <a:endParaRPr lang="en-US" altLang="ko-KR" sz="18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 smtClean="0">
                <a:solidFill>
                  <a:srgbClr val="015CEF"/>
                </a:solidFill>
                <a:latin typeface="+mn-ea"/>
              </a:rPr>
              <a:t>H</a:t>
            </a:r>
            <a:r>
              <a:rPr lang="ko-KR" altLang="ko-KR" sz="1800" dirty="0" smtClean="0">
                <a:solidFill>
                  <a:srgbClr val="015CEF"/>
                </a:solidFill>
                <a:latin typeface="+mn-ea"/>
              </a:rPr>
              <a:t>igher </a:t>
            </a:r>
            <a:r>
              <a:rPr lang="ko-KR" altLang="ko-KR" sz="1800" dirty="0">
                <a:solidFill>
                  <a:srgbClr val="015CEF"/>
                </a:solidFill>
                <a:latin typeface="+mn-ea"/>
              </a:rPr>
              <a:t>(p&lt;0.05) in IPF group (33.3%) </a:t>
            </a:r>
            <a:r>
              <a:rPr lang="ko-KR" altLang="ko-KR" sz="1800" dirty="0">
                <a:latin typeface="+mn-ea"/>
              </a:rPr>
              <a:t>compared with others (2.38</a:t>
            </a:r>
            <a:r>
              <a:rPr lang="ko-KR" altLang="ko-KR" sz="1800" dirty="0" smtClean="0">
                <a:latin typeface="+mn-ea"/>
              </a:rPr>
              <a:t>%)</a:t>
            </a:r>
            <a:endParaRPr lang="en-US" altLang="ko-KR" sz="18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endParaRPr lang="en-US" altLang="ko-KR" sz="18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ko-KR" altLang="ko-KR" sz="1800" dirty="0" smtClean="0">
                <a:latin typeface="+mn-ea"/>
              </a:rPr>
              <a:t>Others </a:t>
            </a:r>
            <a:r>
              <a:rPr lang="ko-KR" altLang="ko-KR" sz="1800" dirty="0">
                <a:latin typeface="+mn-ea"/>
              </a:rPr>
              <a:t>potential risk factors were not associated with significantly higher 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</a:t>
            </a:r>
            <a:r>
              <a:rPr lang="ko-KR" altLang="ko-KR" sz="1800" dirty="0" smtClean="0">
                <a:latin typeface="+mn-ea"/>
              </a:rPr>
              <a:t>rates </a:t>
            </a:r>
            <a:r>
              <a:rPr lang="ko-KR" altLang="ko-KR" sz="1800" dirty="0">
                <a:latin typeface="+mn-ea"/>
              </a:rPr>
              <a:t>of cancer in explants</a:t>
            </a:r>
            <a:r>
              <a:rPr lang="ko-KR" altLang="ko-KR" sz="1800" dirty="0" smtClean="0">
                <a:latin typeface="+mn-ea"/>
              </a:rPr>
              <a:t>.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(</a:t>
            </a:r>
            <a:r>
              <a:rPr lang="en-US" altLang="ko-KR" sz="1800" dirty="0" err="1" smtClean="0">
                <a:latin typeface="+mn-ea"/>
              </a:rPr>
              <a:t>tabacco</a:t>
            </a:r>
            <a:r>
              <a:rPr lang="en-US" altLang="ko-KR" sz="1800" dirty="0" smtClean="0">
                <a:latin typeface="+mn-ea"/>
              </a:rPr>
              <a:t>, long period between CT scan and transplantation, etc.)</a:t>
            </a:r>
          </a:p>
          <a:p>
            <a:pPr>
              <a:buFont typeface="Wingdings" pitchFamily="2" charset="2"/>
              <a:buChar char="ü"/>
            </a:pPr>
            <a:endParaRPr lang="en-US" altLang="ko-KR" sz="1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186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1310614"/>
          </a:xfr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altLang="ko-KR" sz="1600" dirty="0" smtClean="0">
                <a:latin typeface="+mn-ea"/>
                <a:ea typeface="+mn-ea"/>
              </a:rPr>
              <a:t>[</a:t>
            </a:r>
            <a:r>
              <a:rPr lang="en-US" altLang="ko-KR" sz="1600" dirty="0">
                <a:latin typeface="+mn-ea"/>
                <a:ea typeface="+mn-ea"/>
              </a:rPr>
              <a:t>Respiratory Medicine Case Reports 25 (2018) </a:t>
            </a:r>
            <a:r>
              <a:rPr lang="en-US" altLang="ko-KR" sz="1600" dirty="0" smtClean="0">
                <a:latin typeface="+mn-ea"/>
                <a:ea typeface="+mn-ea"/>
              </a:rPr>
              <a:t>45–48]</a:t>
            </a:r>
            <a:r>
              <a:rPr lang="en-US" altLang="ko-KR" sz="1800" dirty="0" smtClean="0">
                <a:latin typeface="+mn-ea"/>
                <a:ea typeface="+mn-ea"/>
              </a:rPr>
              <a:t/>
            </a:r>
            <a:br>
              <a:rPr lang="en-US" altLang="ko-KR" sz="1800" dirty="0" smtClean="0">
                <a:latin typeface="+mn-ea"/>
                <a:ea typeface="+mn-ea"/>
              </a:rPr>
            </a:br>
            <a:r>
              <a:rPr lang="en-US" altLang="ko-KR" sz="900" dirty="0" smtClean="0">
                <a:latin typeface="+mn-ea"/>
                <a:ea typeface="+mn-ea"/>
              </a:rPr>
              <a:t/>
            </a:r>
            <a:br>
              <a:rPr lang="en-US" altLang="ko-KR" sz="900" dirty="0" smtClean="0">
                <a:latin typeface="+mn-ea"/>
                <a:ea typeface="+mn-ea"/>
              </a:rPr>
            </a:br>
            <a:r>
              <a:rPr lang="en-US" altLang="ko-KR" sz="2000" b="1" dirty="0">
                <a:latin typeface="+mn-ea"/>
                <a:ea typeface="+mn-ea"/>
              </a:rPr>
              <a:t>Incidental extensive adenocarcinoma in lungs explanted from a </a:t>
            </a:r>
            <a:r>
              <a:rPr lang="en-US" altLang="ko-KR" sz="2000" b="1" dirty="0" smtClean="0">
                <a:latin typeface="+mn-ea"/>
                <a:ea typeface="+mn-ea"/>
              </a:rPr>
              <a:t>transplant recipient </a:t>
            </a:r>
            <a:r>
              <a:rPr lang="en-US" altLang="ko-KR" sz="2000" b="1" dirty="0">
                <a:latin typeface="+mn-ea"/>
                <a:ea typeface="+mn-ea"/>
              </a:rPr>
              <a:t>with an idiopathic pulmonary fibrosis flare-up: A clinical dilemma</a:t>
            </a:r>
            <a:endParaRPr lang="ko-KR" altLang="en-US" sz="20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2394855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</a:t>
            </a:r>
            <a:r>
              <a:rPr lang="en-US" altLang="ko-KR" sz="2000" dirty="0" smtClean="0">
                <a:solidFill>
                  <a:srgbClr val="015CEF"/>
                </a:solidFill>
                <a:latin typeface="+mn-ea"/>
              </a:rPr>
              <a:t>IPF </a:t>
            </a:r>
            <a:r>
              <a:rPr lang="en-US" altLang="ko-KR" sz="2000" dirty="0">
                <a:solidFill>
                  <a:srgbClr val="015CEF"/>
                </a:solidFill>
                <a:latin typeface="+mn-ea"/>
              </a:rPr>
              <a:t>itself increases the risk </a:t>
            </a:r>
            <a:r>
              <a:rPr lang="en-US" altLang="ko-KR" sz="2000" dirty="0">
                <a:latin typeface="+mn-ea"/>
              </a:rPr>
              <a:t>of lung cancer </a:t>
            </a:r>
            <a:r>
              <a:rPr lang="en-US" altLang="ko-KR" sz="2000" dirty="0" smtClean="0">
                <a:latin typeface="+mn-ea"/>
              </a:rPr>
              <a:t>development     </a:t>
            </a: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by </a:t>
            </a:r>
            <a:r>
              <a:rPr lang="en-US" altLang="ko-KR" sz="2000" dirty="0">
                <a:latin typeface="+mn-ea"/>
              </a:rPr>
              <a:t>6.8% to 20</a:t>
            </a:r>
            <a:r>
              <a:rPr lang="en-US" altLang="ko-KR" sz="2000" dirty="0" smtClean="0">
                <a:latin typeface="+mn-ea"/>
              </a:rPr>
              <a:t>%.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A clinical </a:t>
            </a:r>
            <a:r>
              <a:rPr lang="en-US" altLang="ko-KR" sz="2000" dirty="0">
                <a:latin typeface="+mn-ea"/>
              </a:rPr>
              <a:t>dilemma in a patient who presented with an </a:t>
            </a:r>
            <a:r>
              <a:rPr lang="en-US" altLang="ko-KR" sz="2000" dirty="0">
                <a:solidFill>
                  <a:srgbClr val="015CEF"/>
                </a:solidFill>
                <a:latin typeface="+mn-ea"/>
              </a:rPr>
              <a:t>IPF </a:t>
            </a:r>
            <a:r>
              <a:rPr lang="en-US" altLang="ko-KR" sz="2000" dirty="0" smtClean="0">
                <a:solidFill>
                  <a:srgbClr val="015CEF"/>
                </a:solidFill>
                <a:latin typeface="+mn-ea"/>
              </a:rPr>
              <a:t>flare-up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rgbClr val="015CEF"/>
                </a:solidFill>
                <a:latin typeface="+mn-ea"/>
              </a:rPr>
              <a:t> </a:t>
            </a:r>
            <a:r>
              <a:rPr lang="en-US" altLang="ko-KR" sz="2000" dirty="0" smtClean="0">
                <a:solidFill>
                  <a:srgbClr val="015CEF"/>
                </a:solidFill>
                <a:latin typeface="+mn-ea"/>
              </a:rPr>
              <a:t>  </a:t>
            </a:r>
            <a:r>
              <a:rPr lang="en-US" altLang="ko-KR" sz="2000" dirty="0">
                <a:solidFill>
                  <a:srgbClr val="015CEF"/>
                </a:solidFill>
                <a:latin typeface="+mn-ea"/>
              </a:rPr>
              <a:t>and underwent </a:t>
            </a:r>
            <a:r>
              <a:rPr lang="en-US" altLang="ko-KR" sz="2000" dirty="0" smtClean="0">
                <a:solidFill>
                  <a:srgbClr val="015CEF"/>
                </a:solidFill>
                <a:latin typeface="+mn-ea"/>
              </a:rPr>
              <a:t>urgent evaluation </a:t>
            </a:r>
            <a:r>
              <a:rPr lang="en-US" altLang="ko-KR" sz="2000" dirty="0">
                <a:solidFill>
                  <a:srgbClr val="015CEF"/>
                </a:solidFill>
                <a:latin typeface="+mn-ea"/>
              </a:rPr>
              <a:t>for lung </a:t>
            </a:r>
            <a:r>
              <a:rPr lang="en-US" altLang="ko-KR" sz="2000" dirty="0" smtClean="0">
                <a:solidFill>
                  <a:srgbClr val="015CEF"/>
                </a:solidFill>
                <a:latin typeface="+mn-ea"/>
              </a:rPr>
              <a:t>transplantation. </a:t>
            </a: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Clinical </a:t>
            </a:r>
            <a:r>
              <a:rPr lang="en-US" altLang="ko-KR" sz="2000" dirty="0">
                <a:latin typeface="+mn-ea"/>
              </a:rPr>
              <a:t>diagnostic dilemmas such as this emphasize the need </a:t>
            </a:r>
            <a:r>
              <a:rPr lang="en-US" altLang="ko-KR" sz="2000" dirty="0" smtClean="0">
                <a:latin typeface="+mn-ea"/>
              </a:rPr>
              <a:t>for</a:t>
            </a: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en-US" altLang="ko-KR" sz="2000" dirty="0">
                <a:latin typeface="+mn-ea"/>
              </a:rPr>
              <a:t>new noninvasive testing that </a:t>
            </a:r>
            <a:r>
              <a:rPr lang="en-US" altLang="ko-KR" sz="2000" dirty="0" smtClean="0">
                <a:latin typeface="+mn-ea"/>
              </a:rPr>
              <a:t>would facilitate </a:t>
            </a:r>
            <a:r>
              <a:rPr lang="en-US" altLang="ko-KR" sz="2000" dirty="0">
                <a:latin typeface="+mn-ea"/>
              </a:rPr>
              <a:t>malignancy diagnosis 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en-US" altLang="ko-KR" sz="2000" dirty="0" smtClean="0">
                <a:solidFill>
                  <a:srgbClr val="015CEF"/>
                </a:solidFill>
                <a:latin typeface="+mn-ea"/>
              </a:rPr>
              <a:t>in </a:t>
            </a:r>
            <a:r>
              <a:rPr lang="en-US" altLang="ko-KR" sz="2000" dirty="0">
                <a:solidFill>
                  <a:srgbClr val="015CEF"/>
                </a:solidFill>
                <a:latin typeface="+mn-ea"/>
              </a:rPr>
              <a:t>patients too sick to undergo invasive tissue biopsy for diagnosis. </a:t>
            </a:r>
            <a:endParaRPr lang="en-US" altLang="ko-KR" sz="2000" dirty="0" smtClean="0">
              <a:solidFill>
                <a:srgbClr val="015CE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993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1343316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Case </a:t>
            </a:r>
            <a:r>
              <a:rPr lang="en-US" altLang="ko-KR" sz="1800" dirty="0" smtClean="0">
                <a:latin typeface="+mn-ea"/>
              </a:rPr>
              <a:t>(69/M)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PFT : FVC 39%, DLCO 25% 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CT </a:t>
            </a:r>
            <a:r>
              <a:rPr lang="en-US" altLang="ko-KR" sz="1800" dirty="0">
                <a:latin typeface="+mn-ea"/>
              </a:rPr>
              <a:t>: superimposed pneumonia on </a:t>
            </a:r>
            <a:r>
              <a:rPr lang="en-US" altLang="ko-KR" sz="1800" dirty="0" smtClean="0">
                <a:latin typeface="+mn-ea"/>
              </a:rPr>
              <a:t>the </a:t>
            </a:r>
            <a:r>
              <a:rPr lang="en-US" altLang="ko-KR" sz="1800" dirty="0">
                <a:latin typeface="+mn-ea"/>
              </a:rPr>
              <a:t>UIP or a UIP </a:t>
            </a:r>
            <a:r>
              <a:rPr lang="en-US" altLang="ko-KR" sz="1800" dirty="0" smtClean="0">
                <a:latin typeface="+mn-ea"/>
              </a:rPr>
              <a:t>flare-up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en-US" altLang="ko-KR" sz="1800" dirty="0">
                <a:latin typeface="+mn-ea"/>
              </a:rPr>
              <a:t>smoking : ex-smoker, quit 20yrs ago, 12PYR</a:t>
            </a:r>
          </a:p>
          <a:p>
            <a:pPr marL="0" indent="0">
              <a:buNone/>
            </a:pPr>
            <a:endParaRPr lang="en-US" altLang="ko-KR" sz="1800" dirty="0" smtClean="0">
              <a:latin typeface="+mn-e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98" y="3313366"/>
            <a:ext cx="4230021" cy="269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타원 8"/>
          <p:cNvSpPr/>
          <p:nvPr/>
        </p:nvSpPr>
        <p:spPr>
          <a:xfrm>
            <a:off x="468911" y="5213232"/>
            <a:ext cx="801471" cy="78377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2595254" y="3888563"/>
            <a:ext cx="801471" cy="78377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241198" y="3313366"/>
            <a:ext cx="238231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US" altLang="ko-KR" dirty="0"/>
              <a:t>E</a:t>
            </a:r>
            <a:r>
              <a:rPr lang="en-US" altLang="ko-KR" dirty="0" smtClean="0"/>
              <a:t>xtensive </a:t>
            </a:r>
            <a:r>
              <a:rPr lang="en-US" altLang="ko-KR" dirty="0"/>
              <a:t>consolidation</a:t>
            </a:r>
            <a:endParaRPr lang="ko-KR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845" y="3313366"/>
            <a:ext cx="4321735" cy="268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4588144" y="3306112"/>
            <a:ext cx="223118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en-US" altLang="ko-KR" dirty="0" smtClean="0"/>
              <a:t>Adenocarcinoma, AIS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671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1078384"/>
          </a:xfr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altLang="ko-KR" sz="1600" dirty="0" smtClean="0">
                <a:latin typeface="+mn-ea"/>
                <a:ea typeface="+mn-ea"/>
              </a:rPr>
              <a:t>[</a:t>
            </a:r>
            <a:r>
              <a:rPr lang="en-US" altLang="ko-KR" sz="1600" dirty="0">
                <a:latin typeface="+mn-ea"/>
                <a:ea typeface="+mn-ea"/>
              </a:rPr>
              <a:t>Lung Cancer 81 (2013) 451– 454</a:t>
            </a:r>
            <a:r>
              <a:rPr lang="en-US" altLang="ko-KR" sz="1600" dirty="0" smtClean="0">
                <a:latin typeface="+mn-ea"/>
                <a:ea typeface="+mn-ea"/>
              </a:rPr>
              <a:t>]</a:t>
            </a:r>
            <a:r>
              <a:rPr lang="en-US" altLang="ko-KR" sz="1800" dirty="0" smtClean="0">
                <a:latin typeface="+mn-ea"/>
                <a:ea typeface="+mn-ea"/>
              </a:rPr>
              <a:t/>
            </a:r>
            <a:br>
              <a:rPr lang="en-US" altLang="ko-KR" sz="1800" dirty="0" smtClean="0">
                <a:latin typeface="+mn-ea"/>
                <a:ea typeface="+mn-ea"/>
              </a:rPr>
            </a:br>
            <a:r>
              <a:rPr lang="en-US" altLang="ko-KR" sz="900" dirty="0" smtClean="0">
                <a:latin typeface="+mn-ea"/>
                <a:ea typeface="+mn-ea"/>
              </a:rPr>
              <a:t/>
            </a:r>
            <a:br>
              <a:rPr lang="en-US" altLang="ko-KR" sz="900" dirty="0" smtClean="0">
                <a:latin typeface="+mn-ea"/>
                <a:ea typeface="+mn-ea"/>
              </a:rPr>
            </a:br>
            <a:r>
              <a:rPr lang="en-US" altLang="ko-KR" sz="2000" b="1" dirty="0">
                <a:latin typeface="+mn-ea"/>
                <a:ea typeface="+mn-ea"/>
              </a:rPr>
              <a:t>Lung cancer following lung transplant: Single </a:t>
            </a:r>
            <a:r>
              <a:rPr lang="en-US" altLang="ko-KR" sz="2000" b="1" dirty="0" smtClean="0">
                <a:latin typeface="+mn-ea"/>
                <a:ea typeface="+mn-ea"/>
              </a:rPr>
              <a:t>institution 10 </a:t>
            </a:r>
            <a:r>
              <a:rPr lang="en-US" altLang="ko-KR" sz="2000" b="1" dirty="0">
                <a:latin typeface="+mn-ea"/>
                <a:ea typeface="+mn-ea"/>
              </a:rPr>
              <a:t>year experience</a:t>
            </a:r>
            <a:endParaRPr lang="ko-KR" altLang="en-US" sz="20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2148117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>
                <a:latin typeface="+mn-ea"/>
              </a:rPr>
              <a:t>Lung cancer following lung </a:t>
            </a:r>
            <a:r>
              <a:rPr lang="en-US" altLang="ko-KR" sz="1800" dirty="0" smtClean="0">
                <a:latin typeface="+mn-ea"/>
              </a:rPr>
              <a:t>transplantation </a:t>
            </a:r>
            <a:r>
              <a:rPr lang="en-US" altLang="ko-KR" sz="1800" dirty="0">
                <a:latin typeface="+mn-ea"/>
              </a:rPr>
              <a:t>are classified </a:t>
            </a:r>
            <a:r>
              <a:rPr lang="en-US" altLang="ko-KR" sz="1800" dirty="0">
                <a:solidFill>
                  <a:srgbClr val="015CEF"/>
                </a:solidFill>
                <a:latin typeface="+mn-ea"/>
              </a:rPr>
              <a:t>based on donor </a:t>
            </a:r>
            <a:endParaRPr lang="en-US" altLang="ko-KR" sz="1800" dirty="0" smtClean="0">
              <a:solidFill>
                <a:srgbClr val="015CEF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solidFill>
                  <a:srgbClr val="015CEF"/>
                </a:solidFill>
                <a:latin typeface="+mn-ea"/>
              </a:rPr>
              <a:t> </a:t>
            </a:r>
            <a:r>
              <a:rPr lang="en-US" altLang="ko-KR" sz="1800" dirty="0" smtClean="0">
                <a:solidFill>
                  <a:srgbClr val="015CEF"/>
                </a:solidFill>
                <a:latin typeface="+mn-ea"/>
              </a:rPr>
              <a:t>   or </a:t>
            </a:r>
            <a:r>
              <a:rPr lang="en-US" altLang="ko-KR" sz="1800" dirty="0">
                <a:solidFill>
                  <a:srgbClr val="015CEF"/>
                </a:solidFill>
                <a:latin typeface="+mn-ea"/>
              </a:rPr>
              <a:t>recipient origin. </a:t>
            </a:r>
            <a:endParaRPr lang="en-US" altLang="ko-KR" sz="1800" dirty="0" smtClean="0">
              <a:solidFill>
                <a:srgbClr val="015CEF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1800" dirty="0" smtClean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Recipient </a:t>
            </a:r>
            <a:r>
              <a:rPr lang="en-US" altLang="ko-KR" sz="1800" dirty="0">
                <a:latin typeface="+mn-ea"/>
              </a:rPr>
              <a:t>tumors can be </a:t>
            </a:r>
            <a:r>
              <a:rPr lang="en-US" altLang="ko-KR" sz="1800" dirty="0" smtClean="0">
                <a:latin typeface="+mn-ea"/>
              </a:rPr>
              <a:t>diagnosed in </a:t>
            </a:r>
            <a:r>
              <a:rPr lang="en-US" altLang="ko-KR" sz="1800" dirty="0">
                <a:latin typeface="+mn-ea"/>
              </a:rPr>
              <a:t>explanted specimens or found </a:t>
            </a:r>
            <a:r>
              <a:rPr lang="en-US" altLang="ko-KR" sz="1800" dirty="0" smtClean="0">
                <a:latin typeface="+mn-ea"/>
              </a:rPr>
              <a:t>in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en-US" altLang="ko-KR" sz="1800" dirty="0">
                <a:latin typeface="+mn-ea"/>
              </a:rPr>
              <a:t>contralateral native lungs which remain in place during single </a:t>
            </a:r>
            <a:r>
              <a:rPr lang="en-US" altLang="ko-KR" sz="1800" dirty="0" smtClean="0">
                <a:latin typeface="+mn-ea"/>
              </a:rPr>
              <a:t>lung 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transplant </a:t>
            </a:r>
            <a:r>
              <a:rPr lang="en-US" altLang="ko-KR" sz="1800" dirty="0">
                <a:latin typeface="+mn-ea"/>
              </a:rPr>
              <a:t>(</a:t>
            </a:r>
            <a:r>
              <a:rPr lang="en-US" altLang="ko-KR" sz="1800" dirty="0" err="1">
                <a:latin typeface="+mn-ea"/>
              </a:rPr>
              <a:t>SLTx</a:t>
            </a:r>
            <a:r>
              <a:rPr lang="en-US" altLang="ko-KR" sz="1800" dirty="0" smtClean="0">
                <a:latin typeface="+mn-ea"/>
              </a:rPr>
              <a:t>).</a:t>
            </a:r>
          </a:p>
          <a:p>
            <a:pPr marL="0" indent="0">
              <a:buNone/>
            </a:pPr>
            <a:endParaRPr lang="en-US" altLang="ko-KR" sz="1800" dirty="0">
              <a:solidFill>
                <a:srgbClr val="015CEF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Mayo Clinic, 2001.01 ~ 2011.10</a:t>
            </a:r>
          </a:p>
          <a:p>
            <a:pPr>
              <a:buFont typeface="Wingdings" pitchFamily="2" charset="2"/>
              <a:buChar char="ü"/>
            </a:pPr>
            <a:endParaRPr lang="en-US" altLang="ko-KR" sz="1800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335 lung transplantation recipients </a:t>
            </a:r>
          </a:p>
        </p:txBody>
      </p:sp>
    </p:spTree>
    <p:extLst>
      <p:ext uri="{BB962C8B-B14F-4D97-AF65-F5344CB8AC3E}">
        <p14:creationId xmlns:p14="http://schemas.microsoft.com/office/powerpoint/2010/main" val="151718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46741" y="1030514"/>
            <a:ext cx="8560666" cy="567508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15 Patients </a:t>
            </a:r>
            <a:r>
              <a:rPr lang="en-US" altLang="ko-KR" sz="1800" dirty="0">
                <a:latin typeface="+mn-ea"/>
              </a:rPr>
              <a:t>were identified </a:t>
            </a:r>
            <a:r>
              <a:rPr lang="en-US" altLang="ko-KR" sz="1800" dirty="0" smtClean="0">
                <a:latin typeface="+mn-ea"/>
              </a:rPr>
              <a:t>with a </a:t>
            </a:r>
            <a:r>
              <a:rPr lang="en-US" altLang="ko-KR" sz="1800" dirty="0">
                <a:latin typeface="+mn-ea"/>
              </a:rPr>
              <a:t>post-transplant diagnosis of lung </a:t>
            </a:r>
            <a:r>
              <a:rPr lang="en-US" altLang="ko-KR" sz="1800" dirty="0" err="1" smtClean="0">
                <a:latin typeface="+mn-ea"/>
              </a:rPr>
              <a:t>neoplasia</a:t>
            </a:r>
            <a:r>
              <a:rPr lang="en-US" altLang="ko-KR" sz="1800" dirty="0" smtClean="0">
                <a:latin typeface="+mn-ea"/>
              </a:rPr>
              <a:t>.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6 </a:t>
            </a:r>
            <a:r>
              <a:rPr lang="en-US" altLang="ko-KR" sz="1800" dirty="0" err="1" smtClean="0">
                <a:latin typeface="+mn-ea"/>
              </a:rPr>
              <a:t>pts</a:t>
            </a:r>
            <a:r>
              <a:rPr lang="en-US" altLang="ko-KR" sz="1800" dirty="0" smtClean="0">
                <a:latin typeface="+mn-ea"/>
              </a:rPr>
              <a:t> in explanted lungs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6 </a:t>
            </a:r>
            <a:r>
              <a:rPr lang="en-US" altLang="ko-KR" sz="1800" dirty="0" err="1" smtClean="0">
                <a:latin typeface="+mn-ea"/>
              </a:rPr>
              <a:t>pts</a:t>
            </a:r>
            <a:r>
              <a:rPr lang="en-US" altLang="ko-KR" sz="1800" dirty="0" smtClean="0">
                <a:latin typeface="+mn-ea"/>
              </a:rPr>
              <a:t> subsequently developed in native lungs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en-US" altLang="ko-KR" sz="1800" dirty="0" smtClean="0">
                <a:solidFill>
                  <a:srgbClr val="015CEF"/>
                </a:solidFill>
                <a:latin typeface="+mn-ea"/>
              </a:rPr>
              <a:t>1 </a:t>
            </a:r>
            <a:r>
              <a:rPr lang="en-US" altLang="ko-KR" sz="1800" dirty="0" err="1" smtClean="0">
                <a:solidFill>
                  <a:srgbClr val="015CEF"/>
                </a:solidFill>
                <a:latin typeface="+mn-ea"/>
              </a:rPr>
              <a:t>pts</a:t>
            </a:r>
            <a:r>
              <a:rPr lang="en-US" altLang="ko-KR" sz="1800" dirty="0" smtClean="0">
                <a:solidFill>
                  <a:srgbClr val="015CEF"/>
                </a:solidFill>
                <a:latin typeface="+mn-ea"/>
              </a:rPr>
              <a:t> donor origin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2 </a:t>
            </a:r>
            <a:r>
              <a:rPr lang="en-US" altLang="ko-KR" sz="1800" dirty="0" err="1" smtClean="0">
                <a:latin typeface="+mn-ea"/>
              </a:rPr>
              <a:t>pts</a:t>
            </a: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err="1" smtClean="0">
                <a:latin typeface="+mn-ea"/>
              </a:rPr>
              <a:t>exclued</a:t>
            </a:r>
            <a:r>
              <a:rPr lang="en-US" altLang="ko-KR" sz="1800" dirty="0" smtClean="0">
                <a:latin typeface="+mn-ea"/>
              </a:rPr>
              <a:t> : present</a:t>
            </a:r>
            <a:r>
              <a:rPr lang="ko-KR" altLang="en-US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as a metastasis</a:t>
            </a:r>
          </a:p>
          <a:p>
            <a:pPr marL="0" indent="0">
              <a:buNone/>
            </a:pPr>
            <a:endParaRPr lang="en-US" altLang="ko-KR" sz="1800" dirty="0"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Donor </a:t>
            </a:r>
            <a:r>
              <a:rPr lang="en-US" altLang="ko-KR" sz="1800" dirty="0">
                <a:latin typeface="+mn-ea"/>
              </a:rPr>
              <a:t>screening protocols may be 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adequate </a:t>
            </a:r>
            <a:r>
              <a:rPr lang="en-US" altLang="ko-KR" sz="1800" dirty="0">
                <a:latin typeface="+mn-ea"/>
              </a:rPr>
              <a:t>in excluding those with 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primary </a:t>
            </a:r>
            <a:r>
              <a:rPr lang="en-US" altLang="ko-KR" sz="1800" dirty="0">
                <a:latin typeface="+mn-ea"/>
              </a:rPr>
              <a:t>malignancies. 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endParaRPr lang="en-US" altLang="ko-KR" sz="1800" dirty="0">
              <a:latin typeface="+mn-ea"/>
            </a:endParaRPr>
          </a:p>
          <a:p>
            <a:pPr marL="0" indent="0">
              <a:buNone/>
            </a:pP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      The </a:t>
            </a:r>
            <a:r>
              <a:rPr lang="en-US" altLang="ko-KR" sz="1800" dirty="0">
                <a:latin typeface="+mn-ea"/>
              </a:rPr>
              <a:t>donors tend to be low risk for lung cancer as most are 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      young </a:t>
            </a:r>
            <a:r>
              <a:rPr lang="en-US" altLang="ko-KR" sz="1800" dirty="0">
                <a:latin typeface="+mn-ea"/>
              </a:rPr>
              <a:t>and have suffered traumatic injuries resulting in brain death.</a:t>
            </a:r>
            <a:endParaRPr lang="ko-KR" altLang="en-US" sz="1800" dirty="0">
              <a:latin typeface="+mn-ea"/>
            </a:endParaRPr>
          </a:p>
          <a:p>
            <a:pPr marL="0" indent="0">
              <a:buNone/>
            </a:pPr>
            <a:endParaRPr lang="en-US" altLang="ko-KR" sz="1800" dirty="0" smtClean="0">
              <a:latin typeface="+mn-e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741" y="2509868"/>
            <a:ext cx="4169456" cy="247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직선 화살표 연결선 9"/>
          <p:cNvCxnSpPr/>
          <p:nvPr/>
        </p:nvCxnSpPr>
        <p:spPr>
          <a:xfrm>
            <a:off x="689886" y="5283198"/>
            <a:ext cx="384171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28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1165470"/>
          </a:xfr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altLang="ko-KR" sz="1600" dirty="0" smtClean="0">
                <a:latin typeface="+mn-ea"/>
                <a:ea typeface="+mn-ea"/>
              </a:rPr>
              <a:t>[</a:t>
            </a:r>
            <a:r>
              <a:rPr lang="en-US" altLang="ko-KR" sz="1600" dirty="0">
                <a:latin typeface="+mn-ea"/>
                <a:ea typeface="+mn-ea"/>
              </a:rPr>
              <a:t>AJR:201, July </a:t>
            </a:r>
            <a:r>
              <a:rPr lang="en-US" altLang="ko-KR" sz="1600" dirty="0" smtClean="0">
                <a:latin typeface="+mn-ea"/>
                <a:ea typeface="+mn-ea"/>
              </a:rPr>
              <a:t>2013]</a:t>
            </a:r>
            <a:r>
              <a:rPr lang="en-US" altLang="ko-KR" sz="1800" dirty="0" smtClean="0">
                <a:latin typeface="+mn-ea"/>
                <a:ea typeface="+mn-ea"/>
              </a:rPr>
              <a:t/>
            </a:r>
            <a:br>
              <a:rPr lang="en-US" altLang="ko-KR" sz="1800" dirty="0" smtClean="0">
                <a:latin typeface="+mn-ea"/>
                <a:ea typeface="+mn-ea"/>
              </a:rPr>
            </a:br>
            <a:r>
              <a:rPr lang="en-US" altLang="ko-KR" sz="900" dirty="0" smtClean="0">
                <a:latin typeface="+mn-ea"/>
                <a:ea typeface="+mn-ea"/>
              </a:rPr>
              <a:t/>
            </a:r>
            <a:br>
              <a:rPr lang="en-US" altLang="ko-KR" sz="900" dirty="0" smtClean="0">
                <a:latin typeface="+mn-ea"/>
                <a:ea typeface="+mn-ea"/>
              </a:rPr>
            </a:br>
            <a:r>
              <a:rPr lang="en-US" altLang="ko-KR" sz="2000" b="1" dirty="0">
                <a:latin typeface="+mn-ea"/>
                <a:ea typeface="+mn-ea"/>
              </a:rPr>
              <a:t>Malignancies Incidentally </a:t>
            </a:r>
            <a:r>
              <a:rPr lang="en-US" altLang="ko-KR" sz="2000" b="1" dirty="0" smtClean="0">
                <a:latin typeface="+mn-ea"/>
                <a:ea typeface="+mn-ea"/>
              </a:rPr>
              <a:t>Detected at </a:t>
            </a:r>
            <a:r>
              <a:rPr lang="en-US" altLang="ko-KR" sz="2000" b="1" dirty="0">
                <a:latin typeface="+mn-ea"/>
                <a:ea typeface="+mn-ea"/>
              </a:rPr>
              <a:t>Lung Transplantation: </a:t>
            </a:r>
            <a:r>
              <a:rPr lang="en-US" altLang="ko-KR" sz="2000" b="1" dirty="0" smtClean="0">
                <a:latin typeface="+mn-ea"/>
                <a:ea typeface="+mn-ea"/>
              </a:rPr>
              <a:t>Radiologic and </a:t>
            </a:r>
            <a:r>
              <a:rPr lang="en-US" altLang="ko-KR" sz="2000" b="1" dirty="0">
                <a:latin typeface="+mn-ea"/>
                <a:ea typeface="+mn-ea"/>
              </a:rPr>
              <a:t>Pathologic </a:t>
            </a:r>
            <a:r>
              <a:rPr lang="en-US" altLang="ko-KR" sz="2000" b="1" dirty="0" smtClean="0">
                <a:latin typeface="+mn-ea"/>
                <a:ea typeface="+mn-ea"/>
              </a:rPr>
              <a:t>Feature</a:t>
            </a:r>
            <a:r>
              <a:rPr lang="en-US" altLang="ko-KR" sz="2000" b="1" dirty="0">
                <a:latin typeface="+mn-ea"/>
                <a:ea typeface="+mn-ea"/>
              </a:rPr>
              <a:t>s</a:t>
            </a:r>
            <a:endParaRPr lang="ko-KR" altLang="en-US" sz="20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2177139"/>
            <a:ext cx="8560666" cy="298994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</a:t>
            </a:r>
            <a:r>
              <a:rPr lang="en-US" altLang="ko-KR" sz="2000" dirty="0">
                <a:latin typeface="+mn-ea"/>
              </a:rPr>
              <a:t>CT-pathologic features of </a:t>
            </a:r>
            <a:r>
              <a:rPr lang="en-US" altLang="ko-KR" sz="2000" dirty="0" smtClean="0">
                <a:latin typeface="+mn-ea"/>
              </a:rPr>
              <a:t>cancer incidentally </a:t>
            </a:r>
            <a:r>
              <a:rPr lang="en-US" altLang="ko-KR" sz="2000" dirty="0">
                <a:latin typeface="+mn-ea"/>
              </a:rPr>
              <a:t>detected at lung </a:t>
            </a:r>
            <a:r>
              <a:rPr lang="en-US" altLang="ko-KR" sz="2000" dirty="0" smtClean="0">
                <a:latin typeface="+mn-ea"/>
              </a:rPr>
              <a:t>T.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University </a:t>
            </a:r>
            <a:r>
              <a:rPr lang="en-US" altLang="ko-KR" sz="2000" dirty="0">
                <a:latin typeface="+mn-ea"/>
              </a:rPr>
              <a:t>of </a:t>
            </a:r>
            <a:r>
              <a:rPr lang="en-US" altLang="ko-KR" sz="2000" dirty="0" smtClean="0">
                <a:latin typeface="+mn-ea"/>
              </a:rPr>
              <a:t>Pittsburgh Medical Center, 2004.01 ~ 2011.01</a:t>
            </a:r>
            <a:endParaRPr lang="en-US" altLang="ko-KR" sz="2000" dirty="0">
              <a:solidFill>
                <a:srgbClr val="015CEF"/>
              </a:solidFill>
              <a:latin typeface="+mn-ea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759 </a:t>
            </a:r>
            <a:r>
              <a:rPr lang="en-US" altLang="ko-KR" sz="2000" dirty="0" err="1">
                <a:latin typeface="+mn-ea"/>
              </a:rPr>
              <a:t>pts</a:t>
            </a:r>
            <a:r>
              <a:rPr lang="en-US" altLang="ko-KR" sz="2000" dirty="0">
                <a:latin typeface="+mn-ea"/>
              </a:rPr>
              <a:t> underwent lung transplantation </a:t>
            </a:r>
            <a:r>
              <a:rPr lang="ko-KR" altLang="en-US" sz="2000" dirty="0">
                <a:latin typeface="+mn-ea"/>
              </a:rPr>
              <a:t>→ </a:t>
            </a:r>
            <a:r>
              <a:rPr lang="en-US" altLang="ko-KR" sz="2000" dirty="0" smtClean="0">
                <a:latin typeface="+mn-ea"/>
              </a:rPr>
              <a:t>22 </a:t>
            </a:r>
            <a:r>
              <a:rPr lang="en-US" altLang="ko-KR" sz="2000" dirty="0">
                <a:latin typeface="+mn-ea"/>
              </a:rPr>
              <a:t>neoplasms (</a:t>
            </a:r>
            <a:r>
              <a:rPr lang="en-US" altLang="ko-KR" sz="2000" dirty="0" smtClean="0">
                <a:latin typeface="+mn-ea"/>
              </a:rPr>
              <a:t>2.9</a:t>
            </a:r>
            <a:r>
              <a:rPr lang="en-US" altLang="ko-KR" sz="2000" dirty="0" smtClean="0">
                <a:latin typeface="+mn-ea"/>
              </a:rPr>
              <a:t>%)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Miss rate for CT positive findings was 20%</a:t>
            </a:r>
            <a:endParaRPr lang="en-US" altLang="ko-KR" sz="2000" dirty="0" smtClean="0">
              <a:latin typeface="+mn-ea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939" y="3775297"/>
            <a:ext cx="3871681" cy="281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054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841826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Case 1 (M/59)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UIP, adenocarcinoma (TxN2M1a)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During attempted SLT 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surgery was aborted 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died of metastatic lung cancer 8 months later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CT to surgery interval was 2 months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en-US" altLang="ko-KR" sz="1800" dirty="0" smtClean="0">
                <a:latin typeface="+mn-ea"/>
              </a:rPr>
              <a:t> </a:t>
            </a:r>
            <a:endParaRPr lang="en-US" altLang="ko-KR" sz="1800" dirty="0" smtClean="0">
              <a:solidFill>
                <a:srgbClr val="015CEF"/>
              </a:solidFill>
              <a:latin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22" y="3367313"/>
            <a:ext cx="6089544" cy="295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타원 9"/>
          <p:cNvSpPr/>
          <p:nvPr/>
        </p:nvSpPr>
        <p:spPr>
          <a:xfrm>
            <a:off x="1419980" y="4400463"/>
            <a:ext cx="801471" cy="78377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671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6"/>
            <a:ext cx="8560667" cy="1123179"/>
          </a:xfr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altLang="ko-KR" sz="1600" dirty="0" smtClean="0">
                <a:latin typeface="+mn-ea"/>
                <a:ea typeface="+mn-ea"/>
              </a:rPr>
              <a:t>[Transplantation </a:t>
            </a:r>
            <a:r>
              <a:rPr lang="en-US" altLang="ko-KR" sz="1600" dirty="0">
                <a:latin typeface="+mn-ea"/>
                <a:ea typeface="+mn-ea"/>
              </a:rPr>
              <a:t>Proceedings, 50, 234e240 (2018</a:t>
            </a:r>
            <a:r>
              <a:rPr lang="en-US" altLang="ko-KR" sz="1600" dirty="0" smtClean="0">
                <a:latin typeface="+mn-ea"/>
                <a:ea typeface="+mn-ea"/>
              </a:rPr>
              <a:t>)]</a:t>
            </a:r>
            <a:r>
              <a:rPr lang="en-US" altLang="ko-KR" sz="1800" dirty="0" smtClean="0">
                <a:latin typeface="+mn-ea"/>
                <a:ea typeface="+mn-ea"/>
              </a:rPr>
              <a:t/>
            </a:r>
            <a:br>
              <a:rPr lang="en-US" altLang="ko-KR" sz="1800" dirty="0" smtClean="0">
                <a:latin typeface="+mn-ea"/>
                <a:ea typeface="+mn-ea"/>
              </a:rPr>
            </a:br>
            <a:r>
              <a:rPr lang="en-US" altLang="ko-KR" sz="900" dirty="0" smtClean="0">
                <a:latin typeface="+mn-ea"/>
                <a:ea typeface="+mn-ea"/>
              </a:rPr>
              <a:t/>
            </a:r>
            <a:br>
              <a:rPr lang="en-US" altLang="ko-KR" sz="900" dirty="0" smtClean="0">
                <a:latin typeface="+mn-ea"/>
                <a:ea typeface="+mn-ea"/>
              </a:rPr>
            </a:br>
            <a:r>
              <a:rPr lang="en-US" altLang="ko-KR" sz="2000" b="1" dirty="0" smtClean="0">
                <a:latin typeface="+mn-ea"/>
                <a:ea typeface="+mn-ea"/>
              </a:rPr>
              <a:t>Unexpected </a:t>
            </a:r>
            <a:r>
              <a:rPr lang="en-US" altLang="ko-KR" sz="2000" b="1" dirty="0">
                <a:latin typeface="+mn-ea"/>
                <a:ea typeface="+mn-ea"/>
              </a:rPr>
              <a:t>Neoplasms in Lungs Explanted From Lung Transplant</a:t>
            </a:r>
            <a:br>
              <a:rPr lang="en-US" altLang="ko-KR" sz="2000" b="1" dirty="0">
                <a:latin typeface="+mn-ea"/>
                <a:ea typeface="+mn-ea"/>
              </a:rPr>
            </a:br>
            <a:r>
              <a:rPr lang="en-US" altLang="ko-KR" sz="2000" b="1" dirty="0">
                <a:latin typeface="+mn-ea"/>
                <a:ea typeface="+mn-ea"/>
              </a:rPr>
              <a:t>Recipients: A Single-Center Experience and Review of Literature</a:t>
            </a:r>
            <a:endParaRPr lang="ko-KR" altLang="en-US" sz="2000" b="1" spc="-150" dirty="0">
              <a:latin typeface="+mn-ea"/>
              <a:ea typeface="+mn-ea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2101821"/>
            <a:ext cx="8560666" cy="4359676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ü"/>
            </a:pPr>
            <a:endParaRPr lang="en-US" altLang="ko-KR" sz="24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2400" dirty="0" smtClean="0"/>
              <a:t> Lung </a:t>
            </a:r>
            <a:r>
              <a:rPr lang="en-US" altLang="ko-KR" sz="2400" dirty="0"/>
              <a:t>transplantation is an established </a:t>
            </a:r>
            <a:r>
              <a:rPr lang="en-US" altLang="ko-KR" sz="2400" dirty="0">
                <a:solidFill>
                  <a:srgbClr val="015CEF"/>
                </a:solidFill>
              </a:rPr>
              <a:t>treatment </a:t>
            </a:r>
            <a:r>
              <a:rPr lang="en-US" altLang="ko-KR" sz="2400" dirty="0" smtClean="0">
                <a:solidFill>
                  <a:srgbClr val="015CEF"/>
                </a:solidFill>
              </a:rPr>
              <a:t>for end-stage </a:t>
            </a:r>
            <a:r>
              <a:rPr lang="en-US" altLang="ko-KR" sz="2400" dirty="0">
                <a:solidFill>
                  <a:srgbClr val="015CEF"/>
                </a:solidFill>
              </a:rPr>
              <a:t>lung </a:t>
            </a:r>
            <a:r>
              <a:rPr lang="en-US" altLang="ko-KR" sz="2400" dirty="0" smtClean="0">
                <a:solidFill>
                  <a:srgbClr val="015CEF"/>
                </a:solidFill>
              </a:rPr>
              <a:t>disease.</a:t>
            </a:r>
          </a:p>
          <a:p>
            <a:pPr>
              <a:buFont typeface="Wingdings" pitchFamily="2" charset="2"/>
              <a:buChar char="ü"/>
            </a:pPr>
            <a:endParaRPr lang="en-US" altLang="ko-KR" sz="2400" dirty="0" smtClean="0"/>
          </a:p>
          <a:p>
            <a:pPr>
              <a:buFont typeface="Wingdings" pitchFamily="2" charset="2"/>
              <a:buChar char="ü"/>
            </a:pPr>
            <a:r>
              <a:rPr lang="en-US" altLang="ko-KR" sz="2400" dirty="0" smtClean="0"/>
              <a:t> Because the </a:t>
            </a:r>
            <a:r>
              <a:rPr lang="en-US" altLang="ko-KR" sz="2400" dirty="0">
                <a:solidFill>
                  <a:srgbClr val="015CEF"/>
                </a:solidFill>
              </a:rPr>
              <a:t>risk factors </a:t>
            </a:r>
            <a:r>
              <a:rPr lang="en-US" altLang="ko-KR" sz="2400" dirty="0"/>
              <a:t>for end-stage lung disease and lung </a:t>
            </a:r>
            <a:r>
              <a:rPr lang="en-US" altLang="ko-KR" sz="2400" dirty="0" smtClean="0"/>
              <a:t>cancer are </a:t>
            </a:r>
            <a:r>
              <a:rPr lang="en-US" altLang="ko-KR" sz="2400" dirty="0"/>
              <a:t>often</a:t>
            </a:r>
            <a:r>
              <a:rPr lang="en-US" altLang="ko-KR" sz="2400" dirty="0">
                <a:solidFill>
                  <a:srgbClr val="015CEF"/>
                </a:solidFill>
              </a:rPr>
              <a:t> similar</a:t>
            </a:r>
            <a:r>
              <a:rPr lang="en-US" altLang="ko-KR" sz="2400" dirty="0"/>
              <a:t>, neoplasms are sometimes found </a:t>
            </a:r>
            <a:r>
              <a:rPr lang="en-US" altLang="ko-KR" sz="2400" dirty="0" smtClean="0"/>
              <a:t>in explanted lungs.</a:t>
            </a:r>
          </a:p>
          <a:p>
            <a:pPr>
              <a:buFont typeface="Wingdings" pitchFamily="2" charset="2"/>
              <a:buChar char="ü"/>
            </a:pPr>
            <a:endParaRPr lang="en-US" altLang="ko-KR" sz="2400" dirty="0">
              <a:latin typeface="Myriad Pro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400" dirty="0" smtClean="0"/>
              <a:t> Since </a:t>
            </a:r>
            <a:r>
              <a:rPr lang="en-US" altLang="ko-KR" sz="2400" dirty="0"/>
              <a:t>the 2005 implementation of the new </a:t>
            </a:r>
            <a:r>
              <a:rPr lang="en-US" altLang="ko-KR" sz="2400" dirty="0">
                <a:solidFill>
                  <a:srgbClr val="015CEF"/>
                </a:solidFill>
              </a:rPr>
              <a:t>Lung </a:t>
            </a:r>
            <a:r>
              <a:rPr lang="en-US" altLang="ko-KR" sz="2400" dirty="0" smtClean="0">
                <a:solidFill>
                  <a:srgbClr val="015CEF"/>
                </a:solidFill>
              </a:rPr>
              <a:t>Allocation Score </a:t>
            </a:r>
            <a:r>
              <a:rPr lang="en-US" altLang="ko-KR" sz="2400" dirty="0">
                <a:solidFill>
                  <a:srgbClr val="015CEF"/>
                </a:solidFill>
              </a:rPr>
              <a:t>(LAS) </a:t>
            </a:r>
            <a:r>
              <a:rPr lang="en-US" altLang="ko-KR" sz="2400" dirty="0"/>
              <a:t>system, the number and the mean</a:t>
            </a:r>
            <a:r>
              <a:rPr lang="en-US" altLang="ko-KR" sz="2400" dirty="0">
                <a:solidFill>
                  <a:srgbClr val="0070C0"/>
                </a:solidFill>
              </a:rPr>
              <a:t> </a:t>
            </a:r>
            <a:r>
              <a:rPr lang="en-US" altLang="ko-KR" sz="2400" dirty="0"/>
              <a:t>age </a:t>
            </a:r>
            <a:r>
              <a:rPr lang="en-US" altLang="ko-KR" sz="2400" dirty="0" smtClean="0"/>
              <a:t>of lung </a:t>
            </a:r>
            <a:r>
              <a:rPr lang="en-US" altLang="ko-KR" sz="2400" dirty="0"/>
              <a:t>transplant recipients have increased, average </a:t>
            </a:r>
            <a:r>
              <a:rPr lang="en-US" altLang="ko-KR" sz="2400" dirty="0" smtClean="0"/>
              <a:t>waiting list </a:t>
            </a:r>
            <a:r>
              <a:rPr lang="en-US" altLang="ko-KR" sz="2400" dirty="0"/>
              <a:t>time has decreased, and more patients are </a:t>
            </a:r>
            <a:r>
              <a:rPr lang="en-US" altLang="ko-KR" sz="2400" dirty="0" smtClean="0"/>
              <a:t>undergo in transplantation </a:t>
            </a:r>
            <a:r>
              <a:rPr lang="en-US" altLang="ko-KR" sz="2400" dirty="0"/>
              <a:t>for IPF and other ILDs</a:t>
            </a:r>
            <a:endParaRPr lang="ko-KR" altLang="en-US" sz="24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9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841826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Case 2 (F/59)</a:t>
            </a:r>
          </a:p>
          <a:p>
            <a:pPr marL="0" indent="0">
              <a:buNone/>
            </a:pPr>
            <a:r>
              <a:rPr lang="en-US" altLang="ko-KR" sz="1800" dirty="0" smtClean="0">
                <a:solidFill>
                  <a:srgbClr val="015CEF"/>
                </a:solidFill>
                <a:latin typeface="+mn-ea"/>
              </a:rPr>
              <a:t>    </a:t>
            </a:r>
            <a:r>
              <a:rPr lang="en-US" altLang="ko-KR" sz="1800" dirty="0" smtClean="0">
                <a:latin typeface="+mn-ea"/>
              </a:rPr>
              <a:t>Emphysema, Squamous cell carcinoma (T2bN1M0)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Underwent DLT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additional </a:t>
            </a:r>
            <a:r>
              <a:rPr lang="en-US" altLang="ko-KR" sz="1800" dirty="0" err="1" smtClean="0">
                <a:latin typeface="+mn-ea"/>
              </a:rPr>
              <a:t>hilar</a:t>
            </a:r>
            <a:r>
              <a:rPr lang="en-US" altLang="ko-KR" sz="1800" dirty="0" smtClean="0">
                <a:latin typeface="+mn-ea"/>
              </a:rPr>
              <a:t> resection was performed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</a:t>
            </a:r>
            <a:r>
              <a:rPr lang="ko-KR" altLang="en-US" sz="1800" dirty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survived 52 months w/o tumor recurrence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    died of graft failure and chronic rejection 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CT</a:t>
            </a:r>
            <a:r>
              <a:rPr lang="ko-KR" altLang="en-US" sz="1800" dirty="0" smtClean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to surgery interval was 7 days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misinterpreted as pneumonia</a:t>
            </a:r>
          </a:p>
          <a:p>
            <a:pPr marL="0" indent="0">
              <a:buNone/>
            </a:pPr>
            <a:endParaRPr lang="en-US" altLang="ko-KR" sz="1800" dirty="0" smtClean="0">
              <a:latin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257" y="3388519"/>
            <a:ext cx="4486235" cy="3252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타원 8"/>
          <p:cNvSpPr/>
          <p:nvPr/>
        </p:nvSpPr>
        <p:spPr>
          <a:xfrm>
            <a:off x="6833810" y="4988215"/>
            <a:ext cx="989391" cy="99167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50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841826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Case 3 (M/65)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Langerhans cell </a:t>
            </a:r>
            <a:r>
              <a:rPr lang="en-US" altLang="ko-KR" sz="1800" dirty="0" err="1" smtClean="0">
                <a:latin typeface="+mn-ea"/>
              </a:rPr>
              <a:t>histiocytosis</a:t>
            </a:r>
            <a:r>
              <a:rPr lang="en-US" altLang="ko-KR" sz="1800" dirty="0" smtClean="0">
                <a:latin typeface="+mn-ea"/>
              </a:rPr>
              <a:t>, </a:t>
            </a:r>
            <a:r>
              <a:rPr lang="en-US" altLang="ko-KR" sz="1800" dirty="0" err="1" smtClean="0">
                <a:latin typeface="+mn-ea"/>
              </a:rPr>
              <a:t>Squqmous</a:t>
            </a:r>
            <a:r>
              <a:rPr lang="en-US" altLang="ko-KR" sz="1800" dirty="0" smtClean="0">
                <a:latin typeface="+mn-ea"/>
              </a:rPr>
              <a:t> cell carcinoma (T1aN0M0)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Underwent DLT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err="1" smtClean="0">
                <a:latin typeface="+mn-ea"/>
              </a:rPr>
              <a:t>mediastinal</a:t>
            </a:r>
            <a:r>
              <a:rPr lang="en-US" altLang="ko-KR" sz="1800" dirty="0" smtClean="0">
                <a:latin typeface="+mn-ea"/>
              </a:rPr>
              <a:t> LNE developed 10 months after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died of HF 1year after DLT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CT to surgery interval was 10 months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indeterminate irregular pulmonary nodule was overlooked</a:t>
            </a:r>
            <a:r>
              <a:rPr lang="en-US" altLang="ko-KR" sz="1800" dirty="0" smtClean="0">
                <a:latin typeface="+mn-ea"/>
              </a:rPr>
              <a:t> </a:t>
            </a:r>
            <a:endParaRPr lang="en-US" altLang="ko-KR" sz="1800" dirty="0" smtClean="0">
              <a:solidFill>
                <a:srgbClr val="015CEF"/>
              </a:solidFill>
              <a:latin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14" y="3452584"/>
            <a:ext cx="3349171" cy="331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타원 8"/>
          <p:cNvSpPr/>
          <p:nvPr/>
        </p:nvSpPr>
        <p:spPr>
          <a:xfrm>
            <a:off x="3622524" y="4395764"/>
            <a:ext cx="757161" cy="74492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50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841826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Case 4 (F/54)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Emphysema, </a:t>
            </a:r>
            <a:r>
              <a:rPr lang="en-US" altLang="ko-KR" sz="1800" dirty="0" err="1">
                <a:latin typeface="+mn-ea"/>
              </a:rPr>
              <a:t>lymphoepithelial</a:t>
            </a:r>
            <a:r>
              <a:rPr lang="en-US" altLang="ko-KR" sz="1800" dirty="0">
                <a:latin typeface="+mn-ea"/>
              </a:rPr>
              <a:t>-like lung </a:t>
            </a:r>
            <a:r>
              <a:rPr lang="en-US" altLang="ko-KR" sz="1800" dirty="0" smtClean="0">
                <a:latin typeface="+mn-ea"/>
              </a:rPr>
              <a:t>carcinoma (T1aN0M0)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Underwent DLT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died of metastasis 10 months after transplantation 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CT to surgery interval was 1 month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interpreted as probably of inflammatory cause</a:t>
            </a:r>
            <a:endParaRPr lang="en-US" altLang="ko-KR" sz="1800" dirty="0" smtClean="0">
              <a:latin typeface="+mn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302" y="3207658"/>
            <a:ext cx="2199822" cy="218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630462" y="5619506"/>
            <a:ext cx="4013320" cy="83099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altLang="ko-KR" sz="1600" dirty="0" smtClean="0">
                <a:latin typeface="+mn-ea"/>
              </a:rPr>
              <a:t>Several nodules (1cm and smaller), LUL</a:t>
            </a:r>
          </a:p>
          <a:p>
            <a:r>
              <a:rPr lang="en-US" altLang="ko-KR" sz="1600" dirty="0" smtClean="0">
                <a:latin typeface="+mn-ea"/>
              </a:rPr>
              <a:t>Unchanged for 2 years</a:t>
            </a:r>
          </a:p>
          <a:p>
            <a:r>
              <a:rPr lang="en-US" altLang="ko-KR" sz="1600" dirty="0" smtClean="0">
                <a:latin typeface="+mn-ea"/>
              </a:rPr>
              <a:t>Pathology : necrotizing granulomas</a:t>
            </a:r>
            <a:endParaRPr lang="ko-KR" altLang="en-US" sz="1600" dirty="0">
              <a:latin typeface="+mn-ea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566" y="3207658"/>
            <a:ext cx="2184378" cy="218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4788726" y="5612252"/>
            <a:ext cx="4013320" cy="83099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altLang="ko-KR" sz="1600" dirty="0" smtClean="0">
                <a:latin typeface="+mn-ea"/>
              </a:rPr>
              <a:t>Newly developed semisolid nodule, LLL</a:t>
            </a:r>
          </a:p>
          <a:p>
            <a:r>
              <a:rPr lang="en-US" altLang="ko-KR" sz="1600" dirty="0" smtClean="0">
                <a:latin typeface="+mn-ea"/>
              </a:rPr>
              <a:t>From 9 months earlier</a:t>
            </a:r>
          </a:p>
          <a:p>
            <a:r>
              <a:rPr lang="en-US" altLang="ko-KR" sz="1600" dirty="0" smtClean="0">
                <a:latin typeface="+mn-ea"/>
              </a:rPr>
              <a:t>Pathology : malignancy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50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841826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Case 5 (M/65)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Emphysema, </a:t>
            </a:r>
            <a:r>
              <a:rPr lang="en-US" altLang="ko-KR" sz="1800" dirty="0" err="1" smtClean="0">
                <a:latin typeface="+mn-ea"/>
              </a:rPr>
              <a:t>Sarcomatoid</a:t>
            </a:r>
            <a:r>
              <a:rPr lang="en-US" altLang="ko-KR" sz="1800" dirty="0" smtClean="0">
                <a:latin typeface="+mn-ea"/>
              </a:rPr>
              <a:t> lung cancer (T2aN0M0)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Underwent DLT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survived 5years w/o tumor recurrence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CT to surgery interval was 2 months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FNA and </a:t>
            </a:r>
            <a:r>
              <a:rPr lang="en-US" altLang="ko-KR" sz="1800" dirty="0" err="1" smtClean="0">
                <a:latin typeface="+mn-ea"/>
              </a:rPr>
              <a:t>repeatd</a:t>
            </a: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 err="1" smtClean="0">
                <a:latin typeface="+mn-ea"/>
              </a:rPr>
              <a:t>bronchoscopic</a:t>
            </a: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 err="1" smtClean="0">
                <a:latin typeface="+mn-ea"/>
              </a:rPr>
              <a:t>biopies</a:t>
            </a:r>
            <a:r>
              <a:rPr lang="en-US" altLang="ko-KR" sz="1800" dirty="0" smtClean="0">
                <a:latin typeface="+mn-ea"/>
              </a:rPr>
              <a:t> were negative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 </a:t>
            </a:r>
            <a:endParaRPr lang="en-US" altLang="ko-KR" sz="1800" dirty="0" smtClean="0">
              <a:solidFill>
                <a:srgbClr val="015CEF"/>
              </a:solidFill>
              <a:latin typeface="+mn-e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58" y="3272884"/>
            <a:ext cx="4241799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4955719" y="5321751"/>
            <a:ext cx="4013320" cy="83099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altLang="ko-KR" sz="1600" dirty="0" smtClean="0">
                <a:latin typeface="+mn-ea"/>
              </a:rPr>
              <a:t>Unchanged for 11 months</a:t>
            </a:r>
          </a:p>
          <a:p>
            <a:r>
              <a:rPr lang="en-US" altLang="ko-KR" sz="1600" dirty="0" smtClean="0">
                <a:latin typeface="+mn-ea"/>
              </a:rPr>
              <a:t>PET-CT shows lobular LLL nodule was markedly FDG uptake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50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841826"/>
            <a:ext cx="8560666" cy="429886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Case 6 (M/43)</a:t>
            </a:r>
          </a:p>
          <a:p>
            <a:pPr marL="0" indent="0">
              <a:buNone/>
            </a:pPr>
            <a:r>
              <a:rPr lang="en-US" altLang="ko-KR" sz="1800" dirty="0" smtClean="0">
                <a:latin typeface="+mn-ea"/>
              </a:rPr>
              <a:t>    UIP from hypersensitivity pneumonitis and fulminant pneumonia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en-US" altLang="ko-KR" sz="1800" dirty="0" err="1" smtClean="0">
                <a:latin typeface="+mn-ea"/>
              </a:rPr>
              <a:t>Adenocarcionoma</a:t>
            </a:r>
            <a:r>
              <a:rPr lang="en-US" altLang="ko-KR" sz="1800" dirty="0" smtClean="0">
                <a:latin typeface="+mn-ea"/>
              </a:rPr>
              <a:t> (T4N3M1)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Underwent DLT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 smtClean="0">
                <a:latin typeface="+mn-ea"/>
              </a:rPr>
              <a:t>died 10 days after transplantation owing to cardiac arrest and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    extensive </a:t>
            </a:r>
            <a:r>
              <a:rPr lang="en-US" altLang="ko-KR" sz="1800" dirty="0" err="1" smtClean="0">
                <a:latin typeface="+mn-ea"/>
              </a:rPr>
              <a:t>matastasis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CT to surgery interval was 1 week</a:t>
            </a: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</a:t>
            </a:r>
            <a:r>
              <a:rPr lang="ko-KR" altLang="en-US" sz="1800" dirty="0" smtClean="0">
                <a:latin typeface="+mn-ea"/>
              </a:rPr>
              <a:t>→ </a:t>
            </a:r>
            <a:r>
              <a:rPr lang="en-US" altLang="ko-KR" sz="1800" dirty="0">
                <a:latin typeface="+mn-ea"/>
              </a:rPr>
              <a:t>Because of patient’s young age and known pneumonia, </a:t>
            </a:r>
            <a:endParaRPr lang="en-US" altLang="ko-KR" sz="18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ea"/>
              </a:rPr>
              <a:t> </a:t>
            </a:r>
            <a:r>
              <a:rPr lang="en-US" altLang="ko-KR" sz="1800" dirty="0" smtClean="0">
                <a:latin typeface="+mn-ea"/>
              </a:rPr>
              <a:t>       CT </a:t>
            </a:r>
            <a:r>
              <a:rPr lang="en-US" altLang="ko-KR" sz="1800" dirty="0">
                <a:latin typeface="+mn-ea"/>
              </a:rPr>
              <a:t>interpretation suggested multifocal pneumonia superimposed on UIP</a:t>
            </a:r>
            <a:endParaRPr lang="en-US" altLang="ko-KR" sz="1800" dirty="0" smtClean="0">
              <a:latin typeface="+mn-e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398" y="4314376"/>
            <a:ext cx="6981371" cy="2134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03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65E87CE4-9551-8C46-B99A-2C80BBAE41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9451" y="1953037"/>
            <a:ext cx="2401724" cy="485259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prstMaterial="plastic"/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F0DCA37-EBC8-6248-AF1F-711B0D2A0884}"/>
              </a:ext>
            </a:extLst>
          </p:cNvPr>
          <p:cNvSpPr txBox="1"/>
          <p:nvPr/>
        </p:nvSpPr>
        <p:spPr>
          <a:xfrm>
            <a:off x="901931" y="2676698"/>
            <a:ext cx="73401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ko-KR" sz="1600" i="1" dirty="0">
                <a:solidFill>
                  <a:schemeClr val="bg1"/>
                </a:solidFill>
                <a:latin typeface="Segoe Print" pitchFamily="2" charset="0"/>
                <a:cs typeface="Times New Roman" panose="02020603050405020304" pitchFamily="18" charset="0"/>
              </a:rPr>
              <a:t>With the Love of God, Free Humankind from Disease and Suffering</a:t>
            </a:r>
          </a:p>
        </p:txBody>
      </p:sp>
    </p:spTree>
    <p:extLst>
      <p:ext uri="{BB962C8B-B14F-4D97-AF65-F5344CB8AC3E}">
        <p14:creationId xmlns:p14="http://schemas.microsoft.com/office/powerpoint/2010/main" val="42231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38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91667" y="1158390"/>
            <a:ext cx="8560666" cy="52569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400" dirty="0"/>
              <a:t>These neoplasms may not be </a:t>
            </a:r>
            <a:r>
              <a:rPr lang="en-US" altLang="ko-KR" sz="2400" dirty="0" smtClean="0"/>
              <a:t>discovered pre-transplantation for</a:t>
            </a:r>
          </a:p>
          <a:p>
            <a:pPr>
              <a:buFont typeface="Wingdings" pitchFamily="2" charset="2"/>
              <a:buChar char="ü"/>
            </a:pPr>
            <a:endParaRPr lang="en-US" altLang="ko-K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altLang="ko-KR" sz="2400" dirty="0" smtClean="0">
                <a:solidFill>
                  <a:srgbClr val="015CEF"/>
                </a:solidFill>
              </a:rPr>
              <a:t>The radiographic </a:t>
            </a:r>
            <a:r>
              <a:rPr lang="en-US" altLang="ko-KR" sz="2400" dirty="0">
                <a:solidFill>
                  <a:srgbClr val="015CEF"/>
                </a:solidFill>
              </a:rPr>
              <a:t>picture </a:t>
            </a:r>
            <a:r>
              <a:rPr lang="en-US" altLang="ko-KR" sz="2400" dirty="0"/>
              <a:t>in patients with end-stage lung </a:t>
            </a:r>
            <a:r>
              <a:rPr lang="en-US" altLang="ko-KR" sz="2400" dirty="0" smtClean="0"/>
              <a:t>disease, especially ILD </a:t>
            </a:r>
            <a:r>
              <a:rPr lang="en-US" altLang="ko-KR" sz="2400" dirty="0"/>
              <a:t>makes it </a:t>
            </a:r>
            <a:r>
              <a:rPr lang="en-US" altLang="ko-KR" sz="2400" dirty="0" smtClean="0"/>
              <a:t>difficult to differentiate</a:t>
            </a:r>
            <a:r>
              <a:rPr lang="en-US" altLang="ko-KR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altLang="ko-K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altLang="ko-KR" sz="2400" dirty="0" smtClean="0">
                <a:solidFill>
                  <a:srgbClr val="015CEF"/>
                </a:solidFill>
              </a:rPr>
              <a:t>The ability </a:t>
            </a:r>
            <a:r>
              <a:rPr lang="en-US" altLang="ko-KR" sz="2400" dirty="0">
                <a:solidFill>
                  <a:srgbClr val="015CEF"/>
                </a:solidFill>
              </a:rPr>
              <a:t>to perform a biopsy is difficult and </a:t>
            </a:r>
            <a:r>
              <a:rPr lang="en-US" altLang="ko-KR" sz="2400" dirty="0" smtClean="0">
                <a:solidFill>
                  <a:srgbClr val="015CEF"/>
                </a:solidFill>
              </a:rPr>
              <a:t>complications</a:t>
            </a:r>
            <a:r>
              <a:rPr lang="en-US" altLang="ko-KR" sz="2400" dirty="0" smtClean="0"/>
              <a:t>, such </a:t>
            </a:r>
            <a:r>
              <a:rPr lang="en-US" altLang="ko-KR" sz="2400" dirty="0"/>
              <a:t>as pneumothorax and respiratory failure, can occur </a:t>
            </a:r>
            <a:r>
              <a:rPr lang="en-US" altLang="ko-KR" sz="2400" dirty="0" smtClean="0"/>
              <a:t>as result </a:t>
            </a:r>
            <a:r>
              <a:rPr lang="en-US" altLang="ko-KR" sz="2400" dirty="0"/>
              <a:t>of the procedure and carry substantial </a:t>
            </a:r>
            <a:r>
              <a:rPr lang="en-US" altLang="ko-KR" sz="2400" dirty="0" smtClean="0"/>
              <a:t>morbidity and mortality</a:t>
            </a:r>
            <a:r>
              <a:rPr lang="en-US" altLang="ko-KR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altLang="ko-KR" sz="2400" dirty="0">
              <a:latin typeface="Myriad Pro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ko-KR" sz="2400" dirty="0" smtClean="0"/>
              <a:t>An </a:t>
            </a:r>
            <a:r>
              <a:rPr lang="en-US" altLang="ko-KR" sz="2400" dirty="0"/>
              <a:t>increasing number of </a:t>
            </a:r>
            <a:r>
              <a:rPr lang="en-US" altLang="ko-KR" sz="2400" dirty="0" smtClean="0"/>
              <a:t>patients present </a:t>
            </a:r>
            <a:r>
              <a:rPr lang="en-US" altLang="ko-KR" sz="2400" dirty="0"/>
              <a:t>with a </a:t>
            </a:r>
            <a:r>
              <a:rPr lang="en-US" altLang="ko-KR" sz="2400" dirty="0">
                <a:solidFill>
                  <a:srgbClr val="015CEF"/>
                </a:solidFill>
              </a:rPr>
              <a:t>disease flare-up </a:t>
            </a:r>
            <a:r>
              <a:rPr lang="en-US" altLang="ko-KR" sz="2400" dirty="0"/>
              <a:t>with ground-glass </a:t>
            </a:r>
            <a:r>
              <a:rPr lang="en-US" altLang="ko-KR" sz="2400" dirty="0" smtClean="0"/>
              <a:t>opacities and </a:t>
            </a:r>
            <a:r>
              <a:rPr lang="en-US" altLang="ko-KR" sz="2400" dirty="0"/>
              <a:t>consolidation that </a:t>
            </a:r>
            <a:r>
              <a:rPr lang="en-US" altLang="ko-KR" sz="2400" dirty="0">
                <a:solidFill>
                  <a:srgbClr val="015CEF"/>
                </a:solidFill>
              </a:rPr>
              <a:t>may obscure the detection of </a:t>
            </a:r>
            <a:r>
              <a:rPr lang="en-US" altLang="ko-KR" sz="2400" dirty="0" smtClean="0">
                <a:solidFill>
                  <a:srgbClr val="015CEF"/>
                </a:solidFill>
              </a:rPr>
              <a:t>potential neoplasms </a:t>
            </a:r>
            <a:r>
              <a:rPr lang="en-US" altLang="ko-KR" sz="2400" dirty="0">
                <a:solidFill>
                  <a:srgbClr val="015CEF"/>
                </a:solidFill>
              </a:rPr>
              <a:t>and also make a biopsy </a:t>
            </a:r>
            <a:r>
              <a:rPr lang="en-US" altLang="ko-KR" sz="2400" dirty="0" smtClean="0">
                <a:solidFill>
                  <a:srgbClr val="015CEF"/>
                </a:solidFill>
              </a:rPr>
              <a:t>impossible.</a:t>
            </a:r>
            <a:endParaRPr lang="ko-KR" altLang="en-US" sz="2400" dirty="0">
              <a:solidFill>
                <a:srgbClr val="015CEF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03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366937" y="1259990"/>
            <a:ext cx="8702560" cy="5140809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Cleveland Clinic, </a:t>
            </a:r>
            <a:r>
              <a:rPr lang="en-US" altLang="ko-KR" sz="2000" dirty="0">
                <a:latin typeface="+mn-ea"/>
              </a:rPr>
              <a:t>1990.01.01 ~ </a:t>
            </a:r>
            <a:r>
              <a:rPr lang="en-US" altLang="ko-KR" sz="2000" dirty="0" smtClean="0">
                <a:latin typeface="+mn-ea"/>
              </a:rPr>
              <a:t>2014.06.30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2000" dirty="0" smtClean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1303 </a:t>
            </a:r>
            <a:r>
              <a:rPr lang="en-US" altLang="ko-KR" sz="2000" dirty="0">
                <a:latin typeface="+mn-ea"/>
              </a:rPr>
              <a:t>patients underwent lung </a:t>
            </a:r>
            <a:r>
              <a:rPr lang="en-US" altLang="ko-KR" sz="2000" dirty="0" smtClean="0">
                <a:latin typeface="+mn-ea"/>
              </a:rPr>
              <a:t>transplantation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2000" dirty="0" smtClean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25 </a:t>
            </a:r>
            <a:r>
              <a:rPr lang="en-US" altLang="ko-KR" sz="2000" dirty="0">
                <a:latin typeface="+mn-ea"/>
              </a:rPr>
              <a:t>undetected neoplasms were found in 24 patients (1.8</a:t>
            </a:r>
            <a:r>
              <a:rPr lang="en-US" altLang="ko-KR" sz="2000" dirty="0" smtClean="0">
                <a:latin typeface="+mn-ea"/>
              </a:rPr>
              <a:t>%)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2000" dirty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  Smoking : 21 </a:t>
            </a:r>
            <a:r>
              <a:rPr lang="en-US" altLang="ko-KR" sz="2000" dirty="0" err="1">
                <a:latin typeface="+mn-ea"/>
              </a:rPr>
              <a:t>pts</a:t>
            </a:r>
            <a:r>
              <a:rPr lang="en-US" altLang="ko-KR" sz="2000" dirty="0">
                <a:latin typeface="+mn-ea"/>
              </a:rPr>
              <a:t>, mean duration (35PYR)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  pre-LAS group (before 2005) : 4 </a:t>
            </a:r>
            <a:r>
              <a:rPr lang="en-US" altLang="ko-KR" sz="2000" dirty="0" err="1">
                <a:latin typeface="+mn-ea"/>
              </a:rPr>
              <a:t>pts</a:t>
            </a:r>
            <a:r>
              <a:rPr lang="en-US" altLang="ko-KR" sz="2000" dirty="0">
                <a:latin typeface="+mn-ea"/>
              </a:rPr>
              <a:t> (0.81%)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  post-LAS group (after 2005) : 20 </a:t>
            </a:r>
            <a:r>
              <a:rPr lang="en-US" altLang="ko-KR" sz="2000" dirty="0" err="1">
                <a:latin typeface="+mn-ea"/>
              </a:rPr>
              <a:t>pts</a:t>
            </a:r>
            <a:r>
              <a:rPr lang="en-US" altLang="ko-KR" sz="2000" dirty="0">
                <a:latin typeface="+mn-ea"/>
              </a:rPr>
              <a:t> (2.5%)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  </a:t>
            </a:r>
            <a:r>
              <a:rPr lang="en-US" altLang="ko-KR" sz="2000" dirty="0" smtClean="0">
                <a:latin typeface="+mn-ea"/>
              </a:rPr>
              <a:t>17 </a:t>
            </a:r>
            <a:r>
              <a:rPr lang="en-US" altLang="ko-KR" sz="2000" dirty="0">
                <a:latin typeface="+mn-ea"/>
              </a:rPr>
              <a:t>ILDs : </a:t>
            </a:r>
            <a:r>
              <a:rPr lang="en-US" altLang="ko-KR" sz="2000" dirty="0" smtClean="0">
                <a:latin typeface="+mn-ea"/>
              </a:rPr>
              <a:t>15 </a:t>
            </a:r>
            <a:r>
              <a:rPr lang="en-US" altLang="ko-KR" sz="2000" dirty="0">
                <a:latin typeface="+mn-ea"/>
              </a:rPr>
              <a:t>UIPs, 1 NSIP, 1 </a:t>
            </a:r>
            <a:r>
              <a:rPr lang="en-US" altLang="ko-KR" sz="2000" dirty="0" err="1">
                <a:latin typeface="+mn-ea"/>
              </a:rPr>
              <a:t>Sarcoidosis</a:t>
            </a:r>
            <a:endParaRPr lang="en-US" altLang="ko-KR" sz="2000" dirty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2000" dirty="0" smtClean="0">
                <a:latin typeface="+mn-ea"/>
              </a:rPr>
              <a:t>   8 Emphysemas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9703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92" y="856627"/>
            <a:ext cx="7642462" cy="580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772892" y="3131831"/>
            <a:ext cx="7642462" cy="299545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1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442" y="1579299"/>
            <a:ext cx="4508513" cy="4359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91172" y="1579299"/>
            <a:ext cx="4916260" cy="435967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17 </a:t>
            </a:r>
            <a:r>
              <a:rPr lang="en-US" altLang="ko-KR" sz="1800" dirty="0">
                <a:latin typeface="+mn-ea"/>
              </a:rPr>
              <a:t>ILDs </a:t>
            </a:r>
            <a:endParaRPr lang="en-US" altLang="ko-KR" sz="1800" dirty="0" smtClean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800" dirty="0" smtClean="0">
                <a:latin typeface="+mn-ea"/>
              </a:rPr>
              <a:t>    7 </a:t>
            </a:r>
            <a:r>
              <a:rPr lang="en-US" altLang="ko-KR" sz="1800" dirty="0">
                <a:latin typeface="+mn-ea"/>
              </a:rPr>
              <a:t>adenocarcinomas</a:t>
            </a:r>
          </a:p>
          <a:p>
            <a:pPr marL="0" indent="0" algn="just">
              <a:buNone/>
            </a:pPr>
            <a:r>
              <a:rPr lang="en-US" altLang="ko-KR" sz="1800" dirty="0" smtClean="0">
                <a:latin typeface="+mn-ea"/>
              </a:rPr>
              <a:t>    6 </a:t>
            </a:r>
            <a:r>
              <a:rPr lang="en-US" altLang="ko-KR" sz="1800" dirty="0">
                <a:latin typeface="+mn-ea"/>
              </a:rPr>
              <a:t>squamous cell carcinomas</a:t>
            </a:r>
          </a:p>
          <a:p>
            <a:pPr marL="0" indent="0" algn="just">
              <a:buNone/>
            </a:pPr>
            <a:r>
              <a:rPr lang="en-US" altLang="ko-KR" sz="1800" dirty="0" smtClean="0">
                <a:latin typeface="+mn-ea"/>
              </a:rPr>
              <a:t>    1 </a:t>
            </a:r>
            <a:r>
              <a:rPr lang="en-US" altLang="ko-KR" sz="1800" dirty="0">
                <a:latin typeface="+mn-ea"/>
              </a:rPr>
              <a:t>carcinoid tumor</a:t>
            </a:r>
          </a:p>
          <a:p>
            <a:pPr marL="0" indent="0" algn="just">
              <a:buNone/>
            </a:pPr>
            <a:r>
              <a:rPr lang="en-US" altLang="ko-KR" sz="1800" dirty="0" smtClean="0">
                <a:latin typeface="+mn-ea"/>
              </a:rPr>
              <a:t>    1 </a:t>
            </a:r>
            <a:r>
              <a:rPr lang="en-US" altLang="ko-KR" sz="1800" dirty="0">
                <a:latin typeface="+mn-ea"/>
              </a:rPr>
              <a:t>B cell lymphoma, marginal zone type</a:t>
            </a:r>
          </a:p>
          <a:p>
            <a:pPr marL="0" indent="0" algn="just">
              <a:buNone/>
            </a:pPr>
            <a:r>
              <a:rPr lang="en-US" altLang="ko-KR" sz="1800" dirty="0" smtClean="0">
                <a:latin typeface="+mn-ea"/>
              </a:rPr>
              <a:t>    1 </a:t>
            </a:r>
            <a:r>
              <a:rPr lang="en-US" altLang="ko-KR" sz="1800" dirty="0" err="1">
                <a:latin typeface="+mn-ea"/>
              </a:rPr>
              <a:t>adeosquamous</a:t>
            </a:r>
            <a:r>
              <a:rPr lang="en-US" altLang="ko-KR" sz="1800" dirty="0">
                <a:latin typeface="+mn-ea"/>
              </a:rPr>
              <a:t> carcinoma</a:t>
            </a:r>
          </a:p>
          <a:p>
            <a:pPr marL="0" indent="0" algn="just">
              <a:buNone/>
            </a:pPr>
            <a:r>
              <a:rPr lang="en-US" altLang="ko-KR" sz="1800" dirty="0" smtClean="0">
                <a:latin typeface="+mn-ea"/>
              </a:rPr>
              <a:t>    1 </a:t>
            </a:r>
            <a:r>
              <a:rPr lang="en-US" altLang="ko-KR" sz="1800" dirty="0">
                <a:latin typeface="+mn-ea"/>
              </a:rPr>
              <a:t>pleomorphic carcinoma</a:t>
            </a:r>
          </a:p>
          <a:p>
            <a:pPr algn="just">
              <a:buFont typeface="Wingdings" pitchFamily="2" charset="2"/>
              <a:buChar char="ü"/>
            </a:pPr>
            <a:endParaRPr lang="en-US" altLang="ko-KR" sz="1800" dirty="0" smtClean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1800" dirty="0" smtClean="0">
                <a:latin typeface="+mn-ea"/>
              </a:rPr>
              <a:t> 8 Emphysemas</a:t>
            </a:r>
            <a:endParaRPr lang="en-US" altLang="ko-KR" sz="1800" dirty="0">
              <a:latin typeface="+mn-ea"/>
            </a:endParaRPr>
          </a:p>
          <a:p>
            <a:pPr marL="0" indent="0" algn="just">
              <a:buNone/>
            </a:pPr>
            <a:r>
              <a:rPr lang="en-US" altLang="ko-KR" sz="1800" dirty="0" smtClean="0">
                <a:latin typeface="+mn-ea"/>
              </a:rPr>
              <a:t>    </a:t>
            </a:r>
            <a:r>
              <a:rPr lang="en-US" altLang="ko-KR" sz="1800" dirty="0" smtClean="0">
                <a:latin typeface="+mn-ea"/>
              </a:rPr>
              <a:t> 7 </a:t>
            </a:r>
            <a:r>
              <a:rPr lang="en-US" altLang="ko-KR" sz="1800" dirty="0" smtClean="0">
                <a:latin typeface="+mn-ea"/>
              </a:rPr>
              <a:t>adenocarcinomas</a:t>
            </a:r>
          </a:p>
          <a:p>
            <a:pPr marL="0" indent="0" algn="just">
              <a:buNone/>
            </a:pPr>
            <a:r>
              <a:rPr lang="en-US" altLang="ko-KR" sz="1800" dirty="0" smtClean="0">
                <a:latin typeface="+mn-ea"/>
              </a:rPr>
              <a:t>   </a:t>
            </a:r>
            <a:r>
              <a:rPr lang="en-US" altLang="ko-KR" sz="1800" dirty="0" smtClean="0">
                <a:latin typeface="+mn-ea"/>
              </a:rPr>
              <a:t>  </a:t>
            </a:r>
            <a:r>
              <a:rPr lang="en-US" altLang="ko-KR" sz="1800" dirty="0" smtClean="0">
                <a:latin typeface="+mn-ea"/>
              </a:rPr>
              <a:t>1 </a:t>
            </a:r>
            <a:r>
              <a:rPr lang="en-US" altLang="ko-KR" sz="1800" dirty="0">
                <a:latin typeface="+mn-ea"/>
              </a:rPr>
              <a:t>squamous cell carcinomas</a:t>
            </a:r>
            <a:endParaRPr lang="ko-KR" altLang="en-US" sz="1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0899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935" y="2032002"/>
            <a:ext cx="5918152" cy="1669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51441"/>
            <a:ext cx="2454859" cy="3548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50825" y="51946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>
                <a:latin typeface="+mn-ea"/>
              </a:rPr>
              <a:t>E</a:t>
            </a:r>
            <a:r>
              <a:rPr lang="en-US" altLang="ko-KR" dirty="0" smtClean="0">
                <a:latin typeface="+mn-ea"/>
              </a:rPr>
              <a:t>xplanted </a:t>
            </a:r>
            <a:r>
              <a:rPr lang="en-US" altLang="ko-KR" dirty="0">
                <a:latin typeface="+mn-ea"/>
              </a:rPr>
              <a:t>left lung with UIP</a:t>
            </a:r>
          </a:p>
          <a:p>
            <a:r>
              <a:rPr lang="en-US" altLang="ko-KR" dirty="0">
                <a:latin typeface="+mn-ea"/>
              </a:rPr>
              <a:t>I</a:t>
            </a:r>
            <a:r>
              <a:rPr lang="en-US" altLang="ko-KR" dirty="0" smtClean="0">
                <a:latin typeface="+mn-ea"/>
              </a:rPr>
              <a:t>nvasive </a:t>
            </a:r>
            <a:r>
              <a:rPr lang="en-US" altLang="ko-KR" dirty="0" smtClean="0">
                <a:solidFill>
                  <a:srgbClr val="015CEF"/>
                </a:solidFill>
                <a:latin typeface="+mn-ea"/>
              </a:rPr>
              <a:t>adenocarcinoma</a:t>
            </a:r>
            <a:r>
              <a:rPr lang="en-US" altLang="ko-KR" dirty="0" smtClean="0">
                <a:latin typeface="+mn-ea"/>
              </a:rPr>
              <a:t>, LLL</a:t>
            </a:r>
            <a:endParaRPr lang="ko-KR" altLang="en-US" dirty="0">
              <a:latin typeface="+mn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493488" y="3468928"/>
            <a:ext cx="1001486" cy="1190171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3214870" y="2775628"/>
            <a:ext cx="587870" cy="595085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845935" y="3831154"/>
            <a:ext cx="61238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latin typeface="+mn-ea"/>
              </a:rPr>
              <a:t>Explanted </a:t>
            </a:r>
            <a:r>
              <a:rPr lang="en-US" altLang="ko-KR" dirty="0">
                <a:latin typeface="+mn-ea"/>
              </a:rPr>
              <a:t>left lung shows </a:t>
            </a:r>
            <a:r>
              <a:rPr lang="en-US" altLang="ko-KR" dirty="0" smtClean="0">
                <a:latin typeface="+mn-ea"/>
              </a:rPr>
              <a:t>UIP</a:t>
            </a:r>
          </a:p>
          <a:p>
            <a:r>
              <a:rPr lang="en-US" altLang="ko-KR" dirty="0" smtClean="0">
                <a:latin typeface="+mn-ea"/>
              </a:rPr>
              <a:t>Lung nodule, LLL</a:t>
            </a:r>
          </a:p>
          <a:p>
            <a:r>
              <a:rPr lang="en-US" altLang="ko-KR" dirty="0" smtClean="0">
                <a:latin typeface="+mn-ea"/>
              </a:rPr>
              <a:t>Representing </a:t>
            </a:r>
            <a:r>
              <a:rPr lang="en-US" altLang="ko-KR" dirty="0">
                <a:latin typeface="+mn-ea"/>
              </a:rPr>
              <a:t>invasive </a:t>
            </a:r>
            <a:r>
              <a:rPr lang="en-US" altLang="ko-KR" dirty="0">
                <a:solidFill>
                  <a:srgbClr val="015CEF"/>
                </a:solidFill>
                <a:latin typeface="+mn-ea"/>
              </a:rPr>
              <a:t>squamous cell </a:t>
            </a:r>
            <a:r>
              <a:rPr lang="en-US" altLang="ko-KR" dirty="0" smtClean="0">
                <a:solidFill>
                  <a:srgbClr val="015CEF"/>
                </a:solidFill>
                <a:latin typeface="+mn-ea"/>
              </a:rPr>
              <a:t>carcinoma</a:t>
            </a:r>
            <a:endParaRPr lang="ko-KR" altLang="en-US" dirty="0">
              <a:solidFill>
                <a:srgbClr val="015CEF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9703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1294959" y="5007447"/>
            <a:ext cx="6919231" cy="1076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Explanted lung with emphysema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Invasive </a:t>
            </a:r>
            <a:r>
              <a:rPr lang="en-US" altLang="ko-KR" sz="2000" dirty="0">
                <a:solidFill>
                  <a:srgbClr val="015CEF"/>
                </a:solidFill>
                <a:latin typeface="+mn-ea"/>
              </a:rPr>
              <a:t>adenocarcinoma</a:t>
            </a:r>
            <a:r>
              <a:rPr lang="en-US" altLang="ko-KR" sz="2000" dirty="0">
                <a:latin typeface="+mn-ea"/>
              </a:rPr>
              <a:t>, </a:t>
            </a:r>
            <a:r>
              <a:rPr lang="en-US" altLang="ko-KR" sz="2000" dirty="0" err="1">
                <a:latin typeface="+mn-ea"/>
              </a:rPr>
              <a:t>acinar</a:t>
            </a:r>
            <a:r>
              <a:rPr lang="en-US" altLang="ko-KR" sz="2000" dirty="0">
                <a:latin typeface="+mn-ea"/>
              </a:rPr>
              <a:t> predominant, </a:t>
            </a:r>
            <a:r>
              <a:rPr lang="en-US" altLang="ko-KR" sz="2000" dirty="0" smtClean="0">
                <a:latin typeface="+mn-ea"/>
              </a:rPr>
              <a:t>detected</a:t>
            </a:r>
            <a:endParaRPr lang="en-US" altLang="ko-KR" sz="2000" dirty="0">
              <a:latin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2" y="1580252"/>
            <a:ext cx="4321175" cy="323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1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748" y="650404"/>
            <a:ext cx="3588252" cy="4516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38971"/>
            <a:ext cx="8560666" cy="4359676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</a:t>
            </a:r>
            <a:r>
              <a:rPr lang="en-US" altLang="ko-KR" sz="2000" dirty="0">
                <a:latin typeface="+mn-ea"/>
              </a:rPr>
              <a:t>R</a:t>
            </a:r>
            <a:r>
              <a:rPr lang="en-US" altLang="ko-KR" sz="2000" dirty="0" smtClean="0">
                <a:latin typeface="+mn-ea"/>
              </a:rPr>
              <a:t>eviewed </a:t>
            </a:r>
            <a:r>
              <a:rPr lang="en-US" altLang="ko-KR" sz="2000" dirty="0">
                <a:latin typeface="+mn-ea"/>
              </a:rPr>
              <a:t>13 </a:t>
            </a:r>
            <a:r>
              <a:rPr lang="en-US" altLang="ko-KR" sz="2000" dirty="0" smtClean="0">
                <a:latin typeface="+mn-ea"/>
              </a:rPr>
              <a:t>articles</a:t>
            </a:r>
            <a:endParaRPr lang="en-US" altLang="ko-KR" sz="2000" dirty="0">
              <a:latin typeface="+mn-ea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altLang="ko-KR" sz="2000" dirty="0" smtClean="0">
                <a:latin typeface="+mn-ea"/>
              </a:rPr>
              <a:t> 105 neoplasms </a:t>
            </a:r>
          </a:p>
          <a:p>
            <a:pPr marL="0" indent="0" algn="just">
              <a:buNone/>
            </a:pPr>
            <a:r>
              <a:rPr lang="en-US" altLang="ko-KR" sz="2000" dirty="0" smtClean="0">
                <a:latin typeface="+mn-ea"/>
              </a:rPr>
              <a:t>     15 adenocarcinomas (48.6%)</a:t>
            </a:r>
          </a:p>
          <a:p>
            <a:pPr marL="0" indent="0" algn="just">
              <a:buNone/>
            </a:pPr>
            <a:r>
              <a:rPr lang="en-US" altLang="ko-KR" sz="2000" dirty="0" smtClean="0">
                <a:latin typeface="+mn-ea"/>
              </a:rPr>
              <a:t>     24 squamous cell carcinomas (22.9%)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30 miscellaneous cancer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    small cell carcinoma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    BAC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    metastasis from </a:t>
            </a:r>
            <a:r>
              <a:rPr lang="en-US" altLang="ko-KR" sz="2000" dirty="0" err="1" smtClean="0">
                <a:latin typeface="+mn-ea"/>
              </a:rPr>
              <a:t>extrapulmonary</a:t>
            </a:r>
            <a:r>
              <a:rPr lang="en-US" altLang="ko-KR" sz="2000" dirty="0" smtClean="0">
                <a:latin typeface="+mn-ea"/>
              </a:rPr>
              <a:t> cancer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    carcinoid tumor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    </a:t>
            </a:r>
            <a:r>
              <a:rPr lang="en-US" altLang="ko-KR" sz="2000" dirty="0" err="1">
                <a:latin typeface="+mn-ea"/>
              </a:rPr>
              <a:t>L</a:t>
            </a:r>
            <a:r>
              <a:rPr lang="en-US" altLang="ko-KR" sz="2000" dirty="0" err="1" smtClean="0">
                <a:latin typeface="+mn-ea"/>
              </a:rPr>
              <a:t>ymphoproliferative</a:t>
            </a:r>
            <a:r>
              <a:rPr lang="en-US" altLang="ko-KR" sz="2000" dirty="0" smtClean="0">
                <a:latin typeface="+mn-ea"/>
              </a:rPr>
              <a:t> disorder</a:t>
            </a:r>
          </a:p>
          <a:p>
            <a:pPr marL="0" indent="0" algn="just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    PTLD (</a:t>
            </a:r>
            <a:r>
              <a:rPr lang="en-US" altLang="ko-KR" sz="2000" dirty="0">
                <a:latin typeface="+mn-ea"/>
              </a:rPr>
              <a:t>post-transplantation </a:t>
            </a:r>
            <a:r>
              <a:rPr lang="en-US" altLang="ko-KR" sz="2000" dirty="0" err="1">
                <a:latin typeface="+mn-ea"/>
              </a:rPr>
              <a:t>lymphoproliferative</a:t>
            </a:r>
            <a:r>
              <a:rPr lang="en-US" altLang="ko-KR" sz="2000" dirty="0">
                <a:latin typeface="+mn-ea"/>
              </a:rPr>
              <a:t> disorder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791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4272</TotalTime>
  <Words>1521</Words>
  <Application>Microsoft Office PowerPoint</Application>
  <PresentationFormat>화면 슬라이드 쇼(4:3)</PresentationFormat>
  <Paragraphs>230</Paragraphs>
  <Slides>26</Slides>
  <Notes>26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Office 테마</vt:lpstr>
      <vt:lpstr>PowerPoint 프레젠테이션</vt:lpstr>
      <vt:lpstr>[Transplantation Proceedings, 50, 234e240 (2018)]  Unexpected Neoplasms in Lungs Explanted From Lung Transplant Recipients: A Single-Center Experience and Review of Literature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[Transplantation Proceedings, 36, 2808–2811 (2004)]  Incidence of Primary Neoplasms in Explanted Lungs: Long-Term Follow-Up From 214 Lung Transplant Patients</vt:lpstr>
      <vt:lpstr>PowerPoint 프레젠테이션</vt:lpstr>
      <vt:lpstr>[The Journal of Heart and Lung Transplantation, Vol32, No4S, April 2013]  Losing the War before the First Battle: Explant Malignancy in Lung Transplantation</vt:lpstr>
      <vt:lpstr>[European Respiratory Journal 2016 48]  Incidence, outcomes and risk factors for neoplasms in explanted lungs</vt:lpstr>
      <vt:lpstr>[Respiratory Medicine Case Reports 25 (2018) 45–48]  Incidental extensive adenocarcinoma in lungs explanted from a transplant recipient with an idiopathic pulmonary fibrosis flare-up: A clinical dilemma</vt:lpstr>
      <vt:lpstr>PowerPoint 프레젠테이션</vt:lpstr>
      <vt:lpstr>[Lung Cancer 81 (2013) 451– 454]  Lung cancer following lung transplant: Single institution 10 year experience</vt:lpstr>
      <vt:lpstr>PowerPoint 프레젠테이션</vt:lpstr>
      <vt:lpstr>[AJR:201, July 2013]  Malignancies Incidentally Detected at Lung Transplantation: Radiologic and Pathologic Features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윤보라(내과학교실)</cp:lastModifiedBy>
  <cp:revision>291</cp:revision>
  <cp:lastPrinted>2018-10-10T13:22:33Z</cp:lastPrinted>
  <dcterms:created xsi:type="dcterms:W3CDTF">2018-05-02T05:10:17Z</dcterms:created>
  <dcterms:modified xsi:type="dcterms:W3CDTF">2018-10-10T13:23:34Z</dcterms:modified>
</cp:coreProperties>
</file>