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67" r:id="rId4"/>
    <p:sldId id="259" r:id="rId5"/>
    <p:sldId id="264" r:id="rId6"/>
    <p:sldId id="262" r:id="rId7"/>
    <p:sldId id="265" r:id="rId8"/>
    <p:sldId id="268" r:id="rId9"/>
    <p:sldId id="263" r:id="rId10"/>
    <p:sldId id="261" r:id="rId11"/>
    <p:sldId id="269" r:id="rId12"/>
    <p:sldId id="270" r:id="rId13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82" d="100"/>
          <a:sy n="82" d="100"/>
        </p:scale>
        <p:origin x="67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880876-9AF3-4528-8AF9-A86501CE6320}" type="datetimeFigureOut">
              <a:rPr lang="ko-KR" altLang="en-US" smtClean="0"/>
              <a:t>2020-08-13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9A5A05-8037-4907-B277-700CD75DF90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427252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Yonemori K, Tateishi U, Tsuta K, et al.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Solitary pulmonary granuloma</a:t>
            </a: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caused by Mycobacterium </a:t>
            </a:r>
            <a:r>
              <a:rPr lang="en-US" altLang="ko-K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avium-intracellulare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complex. </a:t>
            </a:r>
            <a:r>
              <a:rPr lang="en-US" altLang="ko-K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J </a:t>
            </a:r>
            <a:r>
              <a:rPr lang="en-US" altLang="ko-K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Tuberc</a:t>
            </a:r>
            <a:endParaRPr lang="en-US" altLang="ko-KR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Lung Dis 2007;11:215–21.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9A5A05-8037-4907-B277-700CD75DF90D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346230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/>
              <a:t>동반된 </a:t>
            </a:r>
            <a:r>
              <a:rPr lang="en-US" altLang="ko-KR"/>
              <a:t>NTM-PD </a:t>
            </a:r>
            <a:r>
              <a:rPr lang="ko-KR" altLang="en-US"/>
              <a:t>에 의해 증상이 있을 수도</a:t>
            </a:r>
            <a:r>
              <a:rPr lang="en-US" altLang="ko-KR" dirty="0"/>
              <a:t>,</a:t>
            </a:r>
            <a:r>
              <a:rPr lang="en-US" altLang="ko-KR" baseline="0" dirty="0"/>
              <a:t> </a:t>
            </a:r>
            <a:r>
              <a:rPr lang="ko-KR" altLang="en-US" baseline="0"/>
              <a:t>없을 수도 있음</a:t>
            </a:r>
            <a:r>
              <a:rPr lang="en-US" altLang="ko-KR" baseline="0" dirty="0"/>
              <a:t>. NTM SPN </a:t>
            </a:r>
            <a:r>
              <a:rPr lang="ko-KR" altLang="en-US" baseline="0"/>
              <a:t>자체에 의해 증상 발생이 결정되는 지 여부는 불명임</a:t>
            </a:r>
            <a:r>
              <a:rPr lang="en-US" altLang="ko-KR" baseline="0" dirty="0"/>
              <a:t>.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9A5A05-8037-4907-B277-700CD75DF90D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81839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어느 </a:t>
            </a:r>
            <a:r>
              <a:rPr lang="ko-KR" altLang="en-US" dirty="0" err="1"/>
              <a:t>엽에서나</a:t>
            </a:r>
            <a:r>
              <a:rPr lang="ko-KR" altLang="en-US" dirty="0"/>
              <a:t> 발생할 수 있고</a:t>
            </a:r>
            <a:r>
              <a:rPr lang="en-US" altLang="ko-KR" dirty="0"/>
              <a:t>, </a:t>
            </a:r>
            <a:r>
              <a:rPr lang="ko-KR" altLang="en-US"/>
              <a:t>특히 </a:t>
            </a:r>
            <a:r>
              <a:rPr lang="en-US" altLang="ko-KR" dirty="0"/>
              <a:t>RML </a:t>
            </a:r>
            <a:r>
              <a:rPr lang="ko-KR" altLang="en-US"/>
              <a:t>이나 </a:t>
            </a:r>
            <a:r>
              <a:rPr lang="en-US" altLang="ko-KR" dirty="0" err="1"/>
              <a:t>Lingular</a:t>
            </a:r>
            <a:r>
              <a:rPr lang="en-US" altLang="ko-KR" dirty="0"/>
              <a:t> </a:t>
            </a:r>
            <a:r>
              <a:rPr lang="ko-KR" altLang="en-US"/>
              <a:t>에서 특별히 발생 빈도가 더 높지 않았다는 점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공통적으로 </a:t>
            </a:r>
            <a:r>
              <a:rPr lang="en-US" altLang="ko-KR" dirty="0"/>
              <a:t>7-80%</a:t>
            </a:r>
            <a:r>
              <a:rPr lang="en-US" altLang="ko-KR" baseline="0" dirty="0"/>
              <a:t> </a:t>
            </a:r>
            <a:r>
              <a:rPr lang="ko-KR" altLang="en-US" baseline="0"/>
              <a:t>에서</a:t>
            </a:r>
            <a:r>
              <a:rPr lang="ko-KR" altLang="en-US"/>
              <a:t> </a:t>
            </a:r>
            <a:r>
              <a:rPr lang="en-US" altLang="ko-KR" dirty="0" err="1"/>
              <a:t>spiculated</a:t>
            </a:r>
            <a:r>
              <a:rPr lang="en-US" altLang="ko-KR" dirty="0"/>
              <a:t>,</a:t>
            </a:r>
            <a:r>
              <a:rPr lang="en-US" altLang="ko-KR" baseline="0" dirty="0"/>
              <a:t> lobulated margin </a:t>
            </a:r>
            <a:r>
              <a:rPr lang="ko-KR" altLang="en-US" baseline="0"/>
              <a:t>이 관찰되었고</a:t>
            </a:r>
            <a:r>
              <a:rPr lang="en-US" altLang="ko-KR" baseline="0" dirty="0"/>
              <a:t>, 30 </a:t>
            </a:r>
            <a:r>
              <a:rPr lang="ko-KR" altLang="en-US" baseline="0"/>
              <a:t>또는</a:t>
            </a:r>
            <a:r>
              <a:rPr lang="en-US" altLang="ko-KR" baseline="0" dirty="0"/>
              <a:t> 70% </a:t>
            </a:r>
            <a:r>
              <a:rPr lang="ko-KR" altLang="en-US" baseline="0"/>
              <a:t>에서</a:t>
            </a:r>
            <a:r>
              <a:rPr lang="en-US" altLang="ko-KR" baseline="0" dirty="0"/>
              <a:t> pleural retraction (30% ~ 70% </a:t>
            </a:r>
            <a:r>
              <a:rPr lang="ko-KR" altLang="en-US" baseline="0"/>
              <a:t>에서</a:t>
            </a:r>
            <a:r>
              <a:rPr lang="en-US" altLang="ko-KR" baseline="0" dirty="0"/>
              <a:t>) </a:t>
            </a:r>
            <a:r>
              <a:rPr lang="ko-KR" altLang="en-US" baseline="0"/>
              <a:t>이 관찰되었다는 점</a:t>
            </a:r>
            <a:r>
              <a:rPr lang="en-US" altLang="ko-KR" baseline="0" dirty="0"/>
              <a:t>.</a:t>
            </a:r>
          </a:p>
          <a:p>
            <a:r>
              <a:rPr lang="ko-KR" altLang="en-US" baseline="0" dirty="0"/>
              <a:t>이외에 </a:t>
            </a:r>
            <a:r>
              <a:rPr lang="en-US" altLang="ko-KR" baseline="0" dirty="0"/>
              <a:t>CT </a:t>
            </a:r>
            <a:r>
              <a:rPr lang="ko-KR" altLang="en-US" baseline="0"/>
              <a:t>상에서 많은 경우 </a:t>
            </a:r>
            <a:r>
              <a:rPr lang="en-US" altLang="ko-KR" baseline="0" dirty="0"/>
              <a:t>(&lt;50HU) </a:t>
            </a:r>
            <a:r>
              <a:rPr lang="ko-KR" altLang="en-US" baseline="0"/>
              <a:t>미만으로 조영 </a:t>
            </a:r>
            <a:r>
              <a:rPr lang="ko-KR" altLang="en-US" baseline="0" dirty="0"/>
              <a:t>증강이 잘 </a:t>
            </a:r>
            <a:r>
              <a:rPr lang="ko-KR" altLang="en-US" baseline="0"/>
              <a:t>되지 않았고</a:t>
            </a:r>
            <a:r>
              <a:rPr lang="en-US" altLang="ko-KR" baseline="0" dirty="0"/>
              <a:t>, </a:t>
            </a:r>
            <a:r>
              <a:rPr lang="ko-KR" altLang="en-US" baseline="0"/>
              <a:t>때떄로</a:t>
            </a:r>
            <a:r>
              <a:rPr lang="en-US" altLang="ko-KR" baseline="0" dirty="0"/>
              <a:t> </a:t>
            </a:r>
            <a:r>
              <a:rPr lang="ko-KR" altLang="en-US" baseline="0"/>
              <a:t>석회화를 동반하였다는 것이 특징적이겠음</a:t>
            </a:r>
            <a:r>
              <a:rPr lang="en-US" altLang="ko-KR" baseline="0" dirty="0"/>
              <a:t>.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9A5A05-8037-4907-B277-700CD75DF90D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70122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err="1"/>
              <a:t>염증성</a:t>
            </a:r>
            <a:r>
              <a:rPr lang="ko-KR" altLang="en-US" dirty="0"/>
              <a:t> </a:t>
            </a:r>
            <a:r>
              <a:rPr lang="ko-KR" altLang="en-US" dirty="0" err="1"/>
              <a:t>병변으로서</a:t>
            </a:r>
            <a:r>
              <a:rPr lang="ko-KR" altLang="en-US" dirty="0"/>
              <a:t> </a:t>
            </a:r>
            <a:r>
              <a:rPr lang="en-US" altLang="ko-KR" dirty="0"/>
              <a:t>PET</a:t>
            </a:r>
            <a:r>
              <a:rPr lang="en-US" altLang="ko-KR" baseline="0" dirty="0"/>
              <a:t> </a:t>
            </a:r>
            <a:r>
              <a:rPr lang="ko-KR" altLang="en-US" baseline="0"/>
              <a:t>상 </a:t>
            </a:r>
            <a:r>
              <a:rPr lang="en-US" altLang="ko-KR" baseline="0" dirty="0"/>
              <a:t>High uptake</a:t>
            </a:r>
            <a:r>
              <a:rPr lang="ko-KR" altLang="en-US" baseline="0"/>
              <a:t>를 보일 수 있어 악성 감별에 큰 도움을 얻기는 어려울 것으로 보임</a:t>
            </a:r>
            <a:r>
              <a:rPr lang="en-US" altLang="ko-KR" baseline="0" dirty="0"/>
              <a:t>.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9A5A05-8037-4907-B277-700CD75DF90D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44133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err="1"/>
              <a:t>염증성</a:t>
            </a:r>
            <a:r>
              <a:rPr lang="ko-KR" altLang="en-US" dirty="0"/>
              <a:t> </a:t>
            </a:r>
            <a:r>
              <a:rPr lang="ko-KR" altLang="en-US" dirty="0" err="1"/>
              <a:t>병변으로서</a:t>
            </a:r>
            <a:r>
              <a:rPr lang="ko-KR" altLang="en-US" dirty="0"/>
              <a:t> </a:t>
            </a:r>
            <a:r>
              <a:rPr lang="en-US" altLang="ko-KR" dirty="0"/>
              <a:t>PET</a:t>
            </a:r>
            <a:r>
              <a:rPr lang="en-US" altLang="ko-KR" baseline="0" dirty="0"/>
              <a:t> </a:t>
            </a:r>
            <a:r>
              <a:rPr lang="ko-KR" altLang="en-US" baseline="0"/>
              <a:t>상 </a:t>
            </a:r>
            <a:r>
              <a:rPr lang="en-US" altLang="ko-KR" baseline="0" dirty="0"/>
              <a:t>High uptake</a:t>
            </a:r>
            <a:r>
              <a:rPr lang="ko-KR" altLang="en-US" baseline="0"/>
              <a:t>를 보일 수 있어 악성 감별에 큰 도움을 얻기는 어려울 것으로 보임</a:t>
            </a:r>
            <a:r>
              <a:rPr lang="en-US" altLang="ko-KR" baseline="0" dirty="0"/>
              <a:t>.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9A5A05-8037-4907-B277-700CD75DF90D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4183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A4AB8-789E-4C0F-8B07-6C8E2CAB302A}" type="datetimeFigureOut">
              <a:rPr lang="ko-KR" altLang="en-US" smtClean="0"/>
              <a:t>2020-08-13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F325-727E-4259-BF79-93E8B2E5F61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150207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A4AB8-789E-4C0F-8B07-6C8E2CAB302A}" type="datetimeFigureOut">
              <a:rPr lang="ko-KR" altLang="en-US" smtClean="0"/>
              <a:t>2020-08-13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F325-727E-4259-BF79-93E8B2E5F61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15341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A4AB8-789E-4C0F-8B07-6C8E2CAB302A}" type="datetimeFigureOut">
              <a:rPr lang="ko-KR" altLang="en-US" smtClean="0"/>
              <a:t>2020-08-13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F325-727E-4259-BF79-93E8B2E5F61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5211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A4AB8-789E-4C0F-8B07-6C8E2CAB302A}" type="datetimeFigureOut">
              <a:rPr lang="ko-KR" altLang="en-US" smtClean="0"/>
              <a:t>2020-08-13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F325-727E-4259-BF79-93E8B2E5F61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2574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A4AB8-789E-4C0F-8B07-6C8E2CAB302A}" type="datetimeFigureOut">
              <a:rPr lang="ko-KR" altLang="en-US" smtClean="0"/>
              <a:t>2020-08-13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F325-727E-4259-BF79-93E8B2E5F61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686205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A4AB8-789E-4C0F-8B07-6C8E2CAB302A}" type="datetimeFigureOut">
              <a:rPr lang="ko-KR" altLang="en-US" smtClean="0"/>
              <a:t>2020-08-13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F325-727E-4259-BF79-93E8B2E5F61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5417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A4AB8-789E-4C0F-8B07-6C8E2CAB302A}" type="datetimeFigureOut">
              <a:rPr lang="ko-KR" altLang="en-US" smtClean="0"/>
              <a:t>2020-08-13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F325-727E-4259-BF79-93E8B2E5F61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73511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A4AB8-789E-4C0F-8B07-6C8E2CAB302A}" type="datetimeFigureOut">
              <a:rPr lang="ko-KR" altLang="en-US" smtClean="0"/>
              <a:t>2020-08-13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F325-727E-4259-BF79-93E8B2E5F61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7835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A4AB8-789E-4C0F-8B07-6C8E2CAB302A}" type="datetimeFigureOut">
              <a:rPr lang="ko-KR" altLang="en-US" smtClean="0"/>
              <a:t>2020-08-13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F325-727E-4259-BF79-93E8B2E5F61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58282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A4AB8-789E-4C0F-8B07-6C8E2CAB302A}" type="datetimeFigureOut">
              <a:rPr lang="ko-KR" altLang="en-US" smtClean="0"/>
              <a:t>2020-08-13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F325-727E-4259-BF79-93E8B2E5F61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029299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A4AB8-789E-4C0F-8B07-6C8E2CAB302A}" type="datetimeFigureOut">
              <a:rPr lang="ko-KR" altLang="en-US" smtClean="0"/>
              <a:t>2020-08-13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F325-727E-4259-BF79-93E8B2E5F61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27704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3A4AB8-789E-4C0F-8B07-6C8E2CAB302A}" type="datetimeFigureOut">
              <a:rPr lang="ko-KR" altLang="en-US" smtClean="0"/>
              <a:t>2020-08-13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CCF325-727E-4259-BF79-93E8B2E5F61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48687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3200" b="1" dirty="0"/>
              <a:t>SPN due to NTM infections</a:t>
            </a:r>
            <a:br>
              <a:rPr lang="en-US" altLang="ko-KR" sz="2400" b="1" dirty="0"/>
            </a:br>
            <a:endParaRPr lang="ko-KR" altLang="en-US" sz="2400" b="1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altLang="ko-KR" dirty="0"/>
          </a:p>
          <a:p>
            <a:r>
              <a:rPr lang="ko-KR" altLang="en-US" sz="2000" b="1" dirty="0"/>
              <a:t>호흡기내과 강사 김강준</a:t>
            </a:r>
          </a:p>
        </p:txBody>
      </p:sp>
    </p:spTree>
    <p:extLst>
      <p:ext uri="{BB962C8B-B14F-4D97-AF65-F5344CB8AC3E}">
        <p14:creationId xmlns:p14="http://schemas.microsoft.com/office/powerpoint/2010/main" val="16279446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600" dirty="0"/>
              <a:t>NTM SPN : </a:t>
            </a:r>
            <a:r>
              <a:rPr lang="ko-KR" altLang="en-US" sz="3600" dirty="0"/>
              <a:t>치료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altLang="ko-KR" dirty="0"/>
              <a:t>NTM SPN </a:t>
            </a:r>
            <a:r>
              <a:rPr lang="ko-KR" altLang="en-US" dirty="0"/>
              <a:t>을 완전 절제한 경우 중</a:t>
            </a:r>
            <a:r>
              <a:rPr lang="en-US" altLang="ko-KR" dirty="0"/>
              <a:t>, </a:t>
            </a:r>
            <a:r>
              <a:rPr lang="ko-KR" altLang="en-US" dirty="0"/>
              <a:t>추가 항균제 치료를 하지 않은 경우 재발률은 </a:t>
            </a:r>
            <a:r>
              <a:rPr lang="en-US" altLang="ko-KR" dirty="0"/>
              <a:t>5% (1/19), </a:t>
            </a:r>
            <a:r>
              <a:rPr lang="ko-KR" altLang="en-US" dirty="0"/>
              <a:t>추가 항균제 치료를 한 경우 재발률은 </a:t>
            </a:r>
            <a:r>
              <a:rPr lang="en-US" altLang="ko-KR" dirty="0"/>
              <a:t>11% (1/9)</a:t>
            </a:r>
          </a:p>
          <a:p>
            <a:pPr lvl="1"/>
            <a:r>
              <a:rPr lang="ko-KR" altLang="en-US" dirty="0"/>
              <a:t>추가 항균제 치료가 재발률을 더 낮춘다고 할 수는 없겠음</a:t>
            </a:r>
            <a:endParaRPr lang="en-US" altLang="ko-KR" dirty="0"/>
          </a:p>
          <a:p>
            <a:pPr lvl="1"/>
            <a:r>
              <a:rPr lang="ko-KR" altLang="en-US" dirty="0"/>
              <a:t>재발은 최초 결절이 있던 </a:t>
            </a:r>
            <a:r>
              <a:rPr lang="ko-KR" altLang="en-US" dirty="0" err="1"/>
              <a:t>엽이</a:t>
            </a:r>
            <a:r>
              <a:rPr lang="ko-KR" altLang="en-US" dirty="0"/>
              <a:t> 아닌 다른 </a:t>
            </a:r>
            <a:r>
              <a:rPr lang="ko-KR" altLang="en-US" dirty="0" err="1"/>
              <a:t>엽에서</a:t>
            </a:r>
            <a:r>
              <a:rPr lang="ko-KR" altLang="en-US" dirty="0"/>
              <a:t> 발생</a:t>
            </a:r>
            <a:endParaRPr lang="en-US" altLang="ko-KR" dirty="0"/>
          </a:p>
          <a:p>
            <a:pPr lvl="1"/>
            <a:endParaRPr lang="en-US" altLang="ko-KR" dirty="0"/>
          </a:p>
          <a:p>
            <a:r>
              <a:rPr lang="en-US" altLang="ko-KR" dirty="0"/>
              <a:t>NTM SPN </a:t>
            </a:r>
            <a:r>
              <a:rPr lang="ko-KR" altLang="en-US" dirty="0"/>
              <a:t>을 절제하지 않은 경우에</a:t>
            </a:r>
            <a:r>
              <a:rPr lang="en-US" altLang="ko-KR" dirty="0"/>
              <a:t>,</a:t>
            </a:r>
            <a:r>
              <a:rPr lang="ko-KR" altLang="en-US" dirty="0"/>
              <a:t> </a:t>
            </a:r>
            <a:r>
              <a:rPr lang="en-US" altLang="ko-KR" dirty="0"/>
              <a:t>(</a:t>
            </a:r>
            <a:r>
              <a:rPr lang="ko-KR" altLang="en-US" dirty="0"/>
              <a:t>바늘 생검으로만 진단한 경우</a:t>
            </a:r>
            <a:r>
              <a:rPr lang="en-US" altLang="ko-KR" dirty="0"/>
              <a:t>) </a:t>
            </a:r>
            <a:r>
              <a:rPr lang="ko-KR" altLang="en-US" dirty="0"/>
              <a:t>항균제 치료를 한 후에는 그 크기가 감소하였음 </a:t>
            </a:r>
            <a:r>
              <a:rPr lang="en-US" altLang="ko-KR" dirty="0"/>
              <a:t>(N=9)</a:t>
            </a:r>
          </a:p>
          <a:p>
            <a:pPr lvl="1"/>
            <a:r>
              <a:rPr lang="ko-KR" altLang="en-US" dirty="0"/>
              <a:t>평균 치료 기간 </a:t>
            </a:r>
            <a:r>
              <a:rPr lang="en-US" altLang="ko-KR" dirty="0"/>
              <a:t>406</a:t>
            </a:r>
            <a:r>
              <a:rPr lang="ko-KR" altLang="en-US" dirty="0"/>
              <a:t>일</a:t>
            </a:r>
            <a:endParaRPr lang="en-US" altLang="ko-KR" dirty="0"/>
          </a:p>
          <a:p>
            <a:pPr lvl="1"/>
            <a:r>
              <a:rPr lang="ko-KR" altLang="en-US" dirty="0"/>
              <a:t>같은 연구의 </a:t>
            </a:r>
            <a:r>
              <a:rPr lang="en-US" altLang="ko-KR" dirty="0"/>
              <a:t>1</a:t>
            </a:r>
            <a:r>
              <a:rPr lang="ko-KR" altLang="en-US" dirty="0" err="1"/>
              <a:t>례</a:t>
            </a:r>
            <a:r>
              <a:rPr lang="ko-KR" altLang="en-US" dirty="0"/>
              <a:t> 에서는 치료 없이 저절로 결절의 크기가 감소함</a:t>
            </a:r>
            <a:endParaRPr lang="en-US" altLang="ko-KR" dirty="0"/>
          </a:p>
          <a:p>
            <a:pPr lvl="1"/>
            <a:endParaRPr lang="en-US" altLang="ko-KR" dirty="0"/>
          </a:p>
          <a:p>
            <a:r>
              <a:rPr lang="en-US" altLang="ko-KR" dirty="0"/>
              <a:t>Hong </a:t>
            </a:r>
            <a:r>
              <a:rPr lang="ko-KR" altLang="en-US" dirty="0"/>
              <a:t>등의 다른 연구에서도 위와 비슷한 경과를 보임</a:t>
            </a:r>
            <a:endParaRPr lang="en-US" altLang="ko-KR" dirty="0"/>
          </a:p>
          <a:p>
            <a:pPr lvl="1"/>
            <a:endParaRPr lang="en-US" altLang="ko-KR" dirty="0"/>
          </a:p>
          <a:p>
            <a:r>
              <a:rPr lang="ko-KR" altLang="en-US" dirty="0"/>
              <a:t>상기 경과들을 참조할 때</a:t>
            </a:r>
            <a:r>
              <a:rPr lang="en-US" altLang="ko-KR" dirty="0"/>
              <a:t>, NTM</a:t>
            </a:r>
            <a:r>
              <a:rPr lang="ko-KR" altLang="en-US" dirty="0"/>
              <a:t>에 의한 폐 결절은 전반적으로 양성경과를 보이는 것으로 생각할 수 있음</a:t>
            </a:r>
            <a:endParaRPr lang="en-US" altLang="ko-KR" dirty="0"/>
          </a:p>
          <a:p>
            <a:pPr lvl="1"/>
            <a:endParaRPr lang="en-US" altLang="ko-KR" dirty="0"/>
          </a:p>
          <a:p>
            <a:pPr lvl="1"/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1169830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944A47A-8ACD-49B4-8CD9-31F42F83E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EF0E7603-2C2D-45B8-82B5-202E4F7078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B940435E-B3B0-4E0A-B2F0-CA0629E4C4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2340" y="365125"/>
            <a:ext cx="5227320" cy="6191223"/>
          </a:xfrm>
          <a:prstGeom prst="rect">
            <a:avLst/>
          </a:prstGeom>
        </p:spPr>
      </p:pic>
      <p:sp>
        <p:nvSpPr>
          <p:cNvPr id="8" name="직사각형 7">
            <a:extLst>
              <a:ext uri="{FF2B5EF4-FFF2-40B4-BE49-F238E27FC236}">
                <a16:creationId xmlns:a16="http://schemas.microsoft.com/office/drawing/2014/main" id="{DE884E1E-1D92-4A28-B44A-A199FC5B9162}"/>
              </a:ext>
            </a:extLst>
          </p:cNvPr>
          <p:cNvSpPr/>
          <p:nvPr/>
        </p:nvSpPr>
        <p:spPr>
          <a:xfrm>
            <a:off x="3596640" y="4709160"/>
            <a:ext cx="4953000" cy="594360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2E153DBE-9D3D-46BF-8460-F1767FACEF2F}"/>
              </a:ext>
            </a:extLst>
          </p:cNvPr>
          <p:cNvSpPr/>
          <p:nvPr/>
        </p:nvSpPr>
        <p:spPr>
          <a:xfrm>
            <a:off x="3596640" y="5366861"/>
            <a:ext cx="4953000" cy="594360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CE4B2895-1D8C-4E97-BE78-276E3518726B}"/>
              </a:ext>
            </a:extLst>
          </p:cNvPr>
          <p:cNvSpPr/>
          <p:nvPr/>
        </p:nvSpPr>
        <p:spPr>
          <a:xfrm>
            <a:off x="5760720" y="944880"/>
            <a:ext cx="2948940" cy="1066800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765854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657EBB0-D319-4390-A9B1-7CD60310E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요약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67DD024-B8BA-419D-A28A-FA1DBC65BA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altLang="ko-KR" sz="2400" dirty="0"/>
              <a:t>NTM</a:t>
            </a:r>
            <a:r>
              <a:rPr lang="ko-KR" altLang="en-US" sz="2400" dirty="0"/>
              <a:t>은 </a:t>
            </a:r>
            <a:r>
              <a:rPr lang="en-US" altLang="ko-KR" sz="2400" dirty="0"/>
              <a:t>FC, NB type </a:t>
            </a:r>
            <a:r>
              <a:rPr lang="ko-KR" altLang="en-US" sz="2400" dirty="0"/>
              <a:t>의 폐 병변 없는 단독의 폐 결절</a:t>
            </a:r>
            <a:r>
              <a:rPr lang="en-US" altLang="ko-KR" sz="2400" dirty="0"/>
              <a:t> </a:t>
            </a:r>
            <a:r>
              <a:rPr lang="ko-KR" altLang="en-US" sz="2400" dirty="0"/>
              <a:t>을 형성할 수 있다</a:t>
            </a:r>
            <a:endParaRPr lang="en-US" altLang="ko-KR" sz="2400" dirty="0"/>
          </a:p>
          <a:p>
            <a:r>
              <a:rPr lang="en-US" altLang="ko-KR" sz="2400" dirty="0"/>
              <a:t>NTM</a:t>
            </a:r>
            <a:r>
              <a:rPr lang="ko-KR" altLang="en-US" sz="2400" dirty="0"/>
              <a:t>에 의한 폐 결절은 </a:t>
            </a:r>
            <a:r>
              <a:rPr lang="en-US" altLang="ko-KR" sz="2400" dirty="0"/>
              <a:t>CT </a:t>
            </a:r>
            <a:r>
              <a:rPr lang="ko-KR" altLang="en-US" sz="2400" dirty="0"/>
              <a:t>상 조영증강이 잘 되지 않는 경향을 가지며</a:t>
            </a:r>
            <a:r>
              <a:rPr lang="en-US" altLang="ko-KR" sz="2400" dirty="0"/>
              <a:t>,</a:t>
            </a:r>
            <a:r>
              <a:rPr lang="ko-KR" altLang="en-US" sz="2400" dirty="0"/>
              <a:t> 석회화 동반의 소견을 보일 수 있고</a:t>
            </a:r>
            <a:r>
              <a:rPr lang="en-US" altLang="ko-KR" sz="2400" dirty="0"/>
              <a:t>, </a:t>
            </a:r>
            <a:r>
              <a:rPr lang="ko-KR" altLang="en-US" sz="2400" dirty="0"/>
              <a:t>흔히 흉막 밑에 위치한다</a:t>
            </a:r>
            <a:endParaRPr lang="en-US" altLang="ko-KR" sz="2400" dirty="0"/>
          </a:p>
          <a:p>
            <a:r>
              <a:rPr lang="en-US" altLang="ko-KR" sz="2400" dirty="0"/>
              <a:t>NTM</a:t>
            </a:r>
            <a:r>
              <a:rPr lang="ko-KR" altLang="en-US" sz="2400" dirty="0"/>
              <a:t>에 의한 폐 결절은 경계가 불규칙하거나 흉막을 잡아당기는 등 폐암을 모사하는 소견을 보일 수 있다</a:t>
            </a:r>
            <a:endParaRPr lang="en-US" altLang="ko-KR" sz="2400" dirty="0"/>
          </a:p>
          <a:p>
            <a:r>
              <a:rPr lang="en-US" altLang="ko-KR" sz="2400" dirty="0"/>
              <a:t>NTM</a:t>
            </a:r>
            <a:r>
              <a:rPr lang="ko-KR" altLang="en-US" sz="2400" dirty="0"/>
              <a:t>에 의한 폐 결절은 </a:t>
            </a:r>
            <a:r>
              <a:rPr lang="en-US" altLang="ko-KR" sz="2400" dirty="0"/>
              <a:t>PET </a:t>
            </a:r>
            <a:r>
              <a:rPr lang="ko-KR" altLang="en-US" sz="2400" dirty="0"/>
              <a:t>상 </a:t>
            </a:r>
            <a:r>
              <a:rPr lang="en-US" altLang="ko-KR" sz="2400" dirty="0"/>
              <a:t>FDG uptake </a:t>
            </a:r>
            <a:r>
              <a:rPr lang="ko-KR" altLang="en-US" sz="2400" dirty="0"/>
              <a:t>를 흔히 보이며</a:t>
            </a:r>
            <a:r>
              <a:rPr lang="en-US" altLang="ko-KR" sz="2400" dirty="0"/>
              <a:t>,</a:t>
            </a:r>
            <a:r>
              <a:rPr lang="ko-KR" altLang="en-US" sz="2400" dirty="0"/>
              <a:t> 많은 경우 </a:t>
            </a:r>
            <a:r>
              <a:rPr lang="en-US" altLang="ko-KR" sz="2400" dirty="0" err="1"/>
              <a:t>SUVmax</a:t>
            </a:r>
            <a:r>
              <a:rPr lang="en-US" altLang="ko-KR" sz="2400" dirty="0"/>
              <a:t> 2.5 </a:t>
            </a:r>
            <a:r>
              <a:rPr lang="ko-KR" altLang="en-US" sz="2400" dirty="0"/>
              <a:t>를 초과하므로 </a:t>
            </a:r>
            <a:r>
              <a:rPr lang="en-US" altLang="ko-KR" sz="2400" dirty="0"/>
              <a:t>PET </a:t>
            </a:r>
            <a:r>
              <a:rPr lang="ko-KR" altLang="en-US" sz="2400" dirty="0"/>
              <a:t>만으로는 폐암과의 감별에 제한점이 있다 </a:t>
            </a:r>
            <a:r>
              <a:rPr lang="en-US" altLang="ko-KR" sz="2400" dirty="0"/>
              <a:t>(</a:t>
            </a:r>
            <a:r>
              <a:rPr lang="ko-KR" altLang="en-US" sz="2400" dirty="0"/>
              <a:t>폐암을 모사할 수 있다</a:t>
            </a:r>
            <a:r>
              <a:rPr lang="en-US" altLang="ko-KR" sz="2400" dirty="0"/>
              <a:t>)</a:t>
            </a:r>
          </a:p>
          <a:p>
            <a:r>
              <a:rPr lang="en-US" altLang="ko-KR" sz="2400" dirty="0"/>
              <a:t>NTM</a:t>
            </a:r>
            <a:r>
              <a:rPr lang="ko-KR" altLang="en-US" sz="2400" dirty="0"/>
              <a:t>에 의한 폐 결절 환자의 일부에서는 호흡기 검체에서도 </a:t>
            </a:r>
            <a:r>
              <a:rPr lang="en-US" altLang="ko-KR" sz="2400" dirty="0"/>
              <a:t>NTM</a:t>
            </a:r>
            <a:r>
              <a:rPr lang="ko-KR" altLang="en-US" sz="2400" dirty="0"/>
              <a:t>이 배양될 수 있다</a:t>
            </a:r>
            <a:endParaRPr lang="en-US" altLang="ko-KR" sz="2400" dirty="0"/>
          </a:p>
          <a:p>
            <a:r>
              <a:rPr lang="en-US" altLang="ko-KR" sz="2400" dirty="0"/>
              <a:t>NTM</a:t>
            </a:r>
            <a:r>
              <a:rPr lang="ko-KR" altLang="en-US" sz="2400" dirty="0"/>
              <a:t>에 의한 폐 결절은 바늘 생검이나 수술적 절제를 통해 얻어진 검체의 배양 </a:t>
            </a:r>
            <a:r>
              <a:rPr lang="en-US" altLang="ko-KR" sz="2400" dirty="0"/>
              <a:t>(NTM </a:t>
            </a:r>
            <a:r>
              <a:rPr lang="ko-KR" altLang="en-US" sz="2400" dirty="0"/>
              <a:t>배양</a:t>
            </a:r>
            <a:r>
              <a:rPr lang="en-US" altLang="ko-KR" sz="2400" dirty="0"/>
              <a:t>, MTB </a:t>
            </a:r>
            <a:r>
              <a:rPr lang="ko-KR" altLang="en-US" sz="2400" dirty="0"/>
              <a:t>배제</a:t>
            </a:r>
            <a:r>
              <a:rPr lang="en-US" altLang="ko-KR" sz="2400" dirty="0"/>
              <a:t>) </a:t>
            </a:r>
            <a:r>
              <a:rPr lang="ko-KR" altLang="en-US" sz="2400" dirty="0"/>
              <a:t>및 전형적인 병리 소견 </a:t>
            </a:r>
            <a:r>
              <a:rPr lang="en-US" altLang="ko-KR" sz="2400" dirty="0"/>
              <a:t>(</a:t>
            </a:r>
            <a:r>
              <a:rPr lang="ko-KR" altLang="en-US" sz="2400" dirty="0" err="1"/>
              <a:t>건락성</a:t>
            </a:r>
            <a:r>
              <a:rPr lang="ko-KR" altLang="en-US" sz="2400" dirty="0"/>
              <a:t> 괴사를 동반한 만성 육아종성 염증</a:t>
            </a:r>
            <a:r>
              <a:rPr lang="en-US" altLang="ko-KR" sz="2400" dirty="0"/>
              <a:t>, </a:t>
            </a:r>
            <a:r>
              <a:rPr lang="ko-KR" altLang="en-US" sz="2400" dirty="0"/>
              <a:t>결핵과 동일</a:t>
            </a:r>
            <a:r>
              <a:rPr lang="en-US" altLang="ko-KR" sz="2400" dirty="0"/>
              <a:t>) </a:t>
            </a:r>
            <a:r>
              <a:rPr lang="ko-KR" altLang="en-US" sz="2400" dirty="0"/>
              <a:t>을 종합하여 진단 가능하다</a:t>
            </a:r>
            <a:endParaRPr lang="en-US" altLang="ko-KR" sz="2400" dirty="0"/>
          </a:p>
          <a:p>
            <a:r>
              <a:rPr lang="en-US" altLang="ko-KR" sz="2400" dirty="0"/>
              <a:t>NTM</a:t>
            </a:r>
            <a:r>
              <a:rPr lang="ko-KR" altLang="en-US" sz="2400" dirty="0"/>
              <a:t>에 의한 폐 결절의 수술적 완전 절제 시</a:t>
            </a:r>
            <a:r>
              <a:rPr lang="en-US" altLang="ko-KR" sz="2400" dirty="0"/>
              <a:t>, </a:t>
            </a:r>
            <a:r>
              <a:rPr lang="ko-KR" altLang="en-US" sz="2400" dirty="0"/>
              <a:t>즉각적인 추가 항균제 치료는 필요하지 않은 것으로 생각된다</a:t>
            </a:r>
            <a:endParaRPr lang="en-US" altLang="ko-KR" sz="2400" dirty="0"/>
          </a:p>
          <a:p>
            <a:r>
              <a:rPr lang="ko-KR" altLang="en-US" sz="2400" dirty="0"/>
              <a:t>수술적 치료 없이 항균제 치료를 할 경우에 결절의 크기는 감소하며</a:t>
            </a:r>
            <a:r>
              <a:rPr lang="en-US" altLang="ko-KR" sz="2400" dirty="0"/>
              <a:t>, </a:t>
            </a:r>
            <a:r>
              <a:rPr lang="ko-KR" altLang="en-US" sz="2400" dirty="0"/>
              <a:t>치료 없이 결절의 크기가 </a:t>
            </a:r>
            <a:r>
              <a:rPr lang="ko-KR" altLang="en-US" sz="2400"/>
              <a:t>저절로 감소하는 </a:t>
            </a:r>
            <a:r>
              <a:rPr lang="ko-KR" altLang="en-US" sz="2400" dirty="0"/>
              <a:t>예 또한 존재한다 </a:t>
            </a:r>
            <a:endParaRPr lang="en-US" altLang="ko-KR" sz="2400" dirty="0"/>
          </a:p>
        </p:txBody>
      </p:sp>
    </p:spTree>
    <p:extLst>
      <p:ext uri="{BB962C8B-B14F-4D97-AF65-F5344CB8AC3E}">
        <p14:creationId xmlns:p14="http://schemas.microsoft.com/office/powerpoint/2010/main" val="12778395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600" dirty="0"/>
              <a:t>NTM </a:t>
            </a:r>
            <a:r>
              <a:rPr lang="ko-KR" altLang="en-US" sz="3600" dirty="0"/>
              <a:t>에 의한 폐 결절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562793"/>
            <a:ext cx="10515600" cy="4614170"/>
          </a:xfrm>
        </p:spPr>
        <p:txBody>
          <a:bodyPr>
            <a:normAutofit/>
          </a:bodyPr>
          <a:lstStyle/>
          <a:p>
            <a:endParaRPr lang="en-US" altLang="ko-KR" dirty="0"/>
          </a:p>
          <a:p>
            <a:r>
              <a:rPr lang="en-US" altLang="ko-KR" dirty="0"/>
              <a:t>NTM-PD</a:t>
            </a:r>
            <a:r>
              <a:rPr lang="ko-KR" altLang="en-US" dirty="0"/>
              <a:t>의 영상의학적 분류</a:t>
            </a:r>
            <a:endParaRPr lang="en-US" altLang="ko-KR" dirty="0"/>
          </a:p>
          <a:p>
            <a:pPr lvl="1"/>
            <a:r>
              <a:rPr lang="en-US" altLang="ko-KR" dirty="0"/>
              <a:t>FC (</a:t>
            </a:r>
            <a:r>
              <a:rPr lang="en-US" altLang="ko-KR" dirty="0" err="1"/>
              <a:t>fibrocavitary</a:t>
            </a:r>
            <a:r>
              <a:rPr lang="en-US" altLang="ko-KR" dirty="0"/>
              <a:t>) type</a:t>
            </a:r>
          </a:p>
          <a:p>
            <a:pPr lvl="1"/>
            <a:r>
              <a:rPr lang="en-US" altLang="ko-KR" dirty="0"/>
              <a:t>NB (</a:t>
            </a:r>
            <a:r>
              <a:rPr lang="en-US" altLang="ko-KR" dirty="0" err="1"/>
              <a:t>nodularbronchiectatic</a:t>
            </a:r>
            <a:r>
              <a:rPr lang="en-US" altLang="ko-KR" dirty="0"/>
              <a:t>) type</a:t>
            </a:r>
          </a:p>
          <a:p>
            <a:r>
              <a:rPr lang="en-US" altLang="ko-KR" dirty="0"/>
              <a:t>NTM</a:t>
            </a:r>
            <a:r>
              <a:rPr lang="ko-KR" altLang="en-US" dirty="0"/>
              <a:t>에 의한 폐 질환은 상기 두 가지 패턴으로의 발생이 일반적이나</a:t>
            </a:r>
            <a:r>
              <a:rPr lang="en-US" altLang="ko-KR" dirty="0"/>
              <a:t>, </a:t>
            </a:r>
            <a:r>
              <a:rPr lang="ko-KR" altLang="en-US" dirty="0"/>
              <a:t>일부 경우에는 드물거나 잘 알려지지 않은 영상 패턴으로도 나타날 수 있음</a:t>
            </a:r>
            <a:endParaRPr lang="en-US" altLang="ko-KR" dirty="0"/>
          </a:p>
          <a:p>
            <a:r>
              <a:rPr lang="en-US" altLang="ko-KR" dirty="0"/>
              <a:t>TB</a:t>
            </a:r>
            <a:r>
              <a:rPr lang="ko-KR" altLang="en-US" dirty="0"/>
              <a:t>와 같은 여타의 </a:t>
            </a:r>
            <a:r>
              <a:rPr lang="en-US" altLang="ko-KR" b="1" dirty="0"/>
              <a:t>granulomatous disease</a:t>
            </a:r>
            <a:r>
              <a:rPr lang="ko-KR" altLang="en-US" dirty="0"/>
              <a:t>와 마찬가지로</a:t>
            </a:r>
            <a:r>
              <a:rPr lang="en-US" altLang="ko-KR" dirty="0"/>
              <a:t>, NTM-PD </a:t>
            </a:r>
            <a:r>
              <a:rPr lang="ko-KR" altLang="en-US" dirty="0"/>
              <a:t>또한</a:t>
            </a:r>
            <a:r>
              <a:rPr lang="en-US" altLang="ko-KR" dirty="0"/>
              <a:t> </a:t>
            </a:r>
            <a:r>
              <a:rPr lang="en-US" altLang="ko-KR" b="1" dirty="0"/>
              <a:t>SPN</a:t>
            </a:r>
            <a:r>
              <a:rPr lang="en-US" altLang="ko-KR" dirty="0"/>
              <a:t> </a:t>
            </a:r>
            <a:r>
              <a:rPr lang="ko-KR" altLang="en-US" dirty="0"/>
              <a:t>이나 </a:t>
            </a:r>
            <a:r>
              <a:rPr lang="en-US" altLang="ko-KR" dirty="0"/>
              <a:t>primary lung cancer </a:t>
            </a:r>
            <a:r>
              <a:rPr lang="ko-KR" altLang="en-US" dirty="0"/>
              <a:t>를 모사하는 </a:t>
            </a:r>
            <a:r>
              <a:rPr lang="en-US" altLang="ko-KR" b="1" dirty="0"/>
              <a:t>nodule, mass</a:t>
            </a:r>
            <a:r>
              <a:rPr lang="ko-KR" altLang="en-US" dirty="0"/>
              <a:t>로 나타날 수 있음</a:t>
            </a:r>
            <a:endParaRPr lang="en-US" altLang="ko-KR" dirty="0"/>
          </a:p>
          <a:p>
            <a:pPr lvl="1"/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7358117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3600" dirty="0"/>
              <a:t>참고 자료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altLang="ko-KR" dirty="0" err="1"/>
              <a:t>Pubmed</a:t>
            </a:r>
            <a:r>
              <a:rPr lang="en-US" altLang="ko-KR" dirty="0"/>
              <a:t>, Google : {[solitary pulmonary nodule] OR [SPN]} AND [NTM]</a:t>
            </a:r>
          </a:p>
          <a:p>
            <a:r>
              <a:rPr lang="ko-KR" altLang="en-US" dirty="0"/>
              <a:t>자료가 매우 제한적인 관계로 소규모 관찰 연구의 결과만을 참고할 수 있었음</a:t>
            </a:r>
            <a:endParaRPr lang="en-US" altLang="ko-KR" dirty="0"/>
          </a:p>
          <a:p>
            <a:r>
              <a:rPr lang="ko-KR" altLang="en-US" dirty="0"/>
              <a:t>검색을 통하여 단순 증례보고를 제외한 </a:t>
            </a:r>
            <a:r>
              <a:rPr lang="en-US" altLang="ko-KR" dirty="0"/>
              <a:t>4</a:t>
            </a:r>
            <a:r>
              <a:rPr lang="ko-KR" altLang="en-US" dirty="0"/>
              <a:t>건의 연구를 식별하였고</a:t>
            </a:r>
            <a:r>
              <a:rPr lang="en-US" altLang="ko-KR" dirty="0"/>
              <a:t>, </a:t>
            </a:r>
            <a:r>
              <a:rPr lang="ko-KR" altLang="en-US" dirty="0"/>
              <a:t>이중 </a:t>
            </a:r>
            <a:r>
              <a:rPr lang="en-US" altLang="ko-KR" dirty="0"/>
              <a:t>1</a:t>
            </a:r>
            <a:r>
              <a:rPr lang="ko-KR" altLang="en-US" dirty="0"/>
              <a:t>건은 연구 디자인의 제한점이 있다 판단하여 참고 자료에서 제외함</a:t>
            </a:r>
            <a:endParaRPr lang="en-US" altLang="ko-KR" dirty="0"/>
          </a:p>
          <a:p>
            <a:r>
              <a:rPr lang="ko-KR" altLang="en-US" dirty="0"/>
              <a:t>동양인 </a:t>
            </a:r>
            <a:r>
              <a:rPr lang="en-US" altLang="ko-KR" dirty="0"/>
              <a:t>(</a:t>
            </a:r>
            <a:r>
              <a:rPr lang="ko-KR" altLang="en-US" dirty="0"/>
              <a:t>일본 및 한국 환자</a:t>
            </a:r>
            <a:r>
              <a:rPr lang="en-US" altLang="ko-KR" dirty="0"/>
              <a:t>)</a:t>
            </a:r>
            <a:r>
              <a:rPr lang="ko-KR" altLang="en-US" dirty="0"/>
              <a:t> 총 </a:t>
            </a:r>
            <a:r>
              <a:rPr lang="en-US" altLang="ko-KR" dirty="0"/>
              <a:t>53 </a:t>
            </a:r>
            <a:r>
              <a:rPr lang="ko-KR" altLang="en-US" dirty="0"/>
              <a:t>명</a:t>
            </a:r>
            <a:endParaRPr lang="en-US" altLang="ko-KR" dirty="0"/>
          </a:p>
          <a:p>
            <a:pPr marL="457200" lvl="1" indent="0">
              <a:buNone/>
            </a:pPr>
            <a:endParaRPr lang="en-US" altLang="ko-KR" dirty="0"/>
          </a:p>
          <a:p>
            <a:pPr marL="457200" lvl="1" indent="0">
              <a:buNone/>
            </a:pPr>
            <a:r>
              <a:rPr lang="en-US" altLang="ko-KR" dirty="0" err="1"/>
              <a:t>Ose</a:t>
            </a:r>
            <a:r>
              <a:rPr lang="en-US" altLang="ko-KR" dirty="0"/>
              <a:t> N, Maeda H, Takeuchi Y, et al. </a:t>
            </a:r>
            <a:r>
              <a:rPr lang="en-US" altLang="ko-KR" b="1" dirty="0"/>
              <a:t>Solitary pulmonary nodules due to non-tuberculous </a:t>
            </a:r>
            <a:r>
              <a:rPr lang="en-US" altLang="ko-KR" b="1" dirty="0" err="1"/>
              <a:t>mycobacteriosis</a:t>
            </a:r>
            <a:r>
              <a:rPr lang="en-US" altLang="ko-KR" b="1" dirty="0"/>
              <a:t> among 28 resected cases. </a:t>
            </a:r>
            <a:r>
              <a:rPr lang="en-US" altLang="ko-KR" dirty="0"/>
              <a:t>Int J </a:t>
            </a:r>
            <a:r>
              <a:rPr lang="en-US" altLang="ko-KR" dirty="0" err="1"/>
              <a:t>Tuberc</a:t>
            </a:r>
            <a:r>
              <a:rPr lang="en-US" altLang="ko-KR" dirty="0"/>
              <a:t> Lung Dis. 2016 (N=28)</a:t>
            </a:r>
          </a:p>
          <a:p>
            <a:pPr marL="457200" lvl="1" indent="0">
              <a:buNone/>
            </a:pPr>
            <a:endParaRPr lang="en-US" altLang="ko-KR" dirty="0"/>
          </a:p>
          <a:p>
            <a:pPr marL="457200" lvl="1" indent="0">
              <a:buNone/>
            </a:pPr>
            <a:r>
              <a:rPr lang="en-US" altLang="ko-KR" dirty="0"/>
              <a:t>Lim J, </a:t>
            </a:r>
            <a:r>
              <a:rPr lang="en-US" altLang="ko-KR" dirty="0" err="1"/>
              <a:t>Lyu</a:t>
            </a:r>
            <a:r>
              <a:rPr lang="en-US" altLang="ko-KR" dirty="0"/>
              <a:t> J, Choi CM, et al. </a:t>
            </a:r>
            <a:r>
              <a:rPr lang="en-US" altLang="ko-KR" b="1" dirty="0"/>
              <a:t>Non-tuberculous mycobacterial diseases presenting as solitary pulmonary nodules. </a:t>
            </a:r>
            <a:r>
              <a:rPr lang="en-US" altLang="ko-KR" dirty="0"/>
              <a:t>Int J </a:t>
            </a:r>
            <a:r>
              <a:rPr lang="en-US" altLang="ko-KR" dirty="0" err="1"/>
              <a:t>Tuberc</a:t>
            </a:r>
            <a:r>
              <a:rPr lang="en-US" altLang="ko-KR" dirty="0"/>
              <a:t> Lung Dis. 2010 (N=11)</a:t>
            </a:r>
          </a:p>
          <a:p>
            <a:pPr marL="457200" lvl="1" indent="0">
              <a:buNone/>
            </a:pPr>
            <a:endParaRPr lang="en-US" altLang="ko-KR" dirty="0"/>
          </a:p>
          <a:p>
            <a:pPr marL="457200" lvl="1" indent="0">
              <a:buNone/>
            </a:pPr>
            <a:r>
              <a:rPr lang="en-US" altLang="ko-KR" dirty="0"/>
              <a:t>Hong SJ, Kim TJ, Lee JH, Park JS. </a:t>
            </a:r>
            <a:r>
              <a:rPr lang="en-US" altLang="ko-KR" b="1" dirty="0"/>
              <a:t>Nontuberculous mycobacterial pulmonary disease mimicking lung cancer: </a:t>
            </a:r>
            <a:r>
              <a:rPr lang="en-US" altLang="ko-KR" b="1" dirty="0" err="1"/>
              <a:t>Clinicoradiologic</a:t>
            </a:r>
            <a:r>
              <a:rPr lang="en-US" altLang="ko-KR" b="1" dirty="0"/>
              <a:t> features and diagnostic implications. </a:t>
            </a:r>
            <a:r>
              <a:rPr lang="en-US" altLang="ko-KR" dirty="0"/>
              <a:t>Medicine. 2016 (N=14)</a:t>
            </a:r>
          </a:p>
          <a:p>
            <a:pPr marL="457200" lvl="1" indent="0">
              <a:buNone/>
            </a:pPr>
            <a:endParaRPr lang="en-US" altLang="ko-KR" dirty="0"/>
          </a:p>
          <a:p>
            <a:pPr marL="457200" lvl="1" indent="0">
              <a:buNone/>
            </a:pPr>
            <a:r>
              <a:rPr lang="en-US" altLang="ko-KR" strike="sngStrike" dirty="0">
                <a:solidFill>
                  <a:schemeClr val="bg1">
                    <a:lumMod val="65000"/>
                  </a:schemeClr>
                </a:solidFill>
              </a:rPr>
              <a:t>Choi Y, </a:t>
            </a:r>
            <a:r>
              <a:rPr lang="en-US" altLang="ko-KR" strike="sngStrike" dirty="0" err="1">
                <a:solidFill>
                  <a:schemeClr val="bg1">
                    <a:lumMod val="65000"/>
                  </a:schemeClr>
                </a:solidFill>
              </a:rPr>
              <a:t>Jhun</a:t>
            </a:r>
            <a:r>
              <a:rPr lang="en-US" altLang="ko-KR" strike="sngStrike" dirty="0">
                <a:solidFill>
                  <a:schemeClr val="bg1">
                    <a:lumMod val="65000"/>
                  </a:schemeClr>
                </a:solidFill>
              </a:rPr>
              <a:t> BW, Kim J, Huh HJ, Lee NY. Clinical Characteristics and Outcomes of Surgically Resected Solitary Pulmonary Nodules Due to Nontuberculous Mycobacterial Infections. J Clin Med. 2019;</a:t>
            </a:r>
            <a:r>
              <a:rPr lang="en-US" altLang="ko-KR" dirty="0">
                <a:solidFill>
                  <a:schemeClr val="bg1">
                    <a:lumMod val="65000"/>
                  </a:schemeClr>
                </a:solidFill>
              </a:rPr>
              <a:t>	</a:t>
            </a:r>
          </a:p>
          <a:p>
            <a:pPr marL="457200" lvl="1" indent="0">
              <a:buNone/>
            </a:pPr>
            <a:r>
              <a:rPr lang="en-US" altLang="ko-KR" dirty="0">
                <a:solidFill>
                  <a:schemeClr val="bg1">
                    <a:lumMod val="65000"/>
                  </a:schemeClr>
                </a:solidFill>
              </a:rPr>
              <a:t>	SPN </a:t>
            </a:r>
            <a:r>
              <a:rPr lang="ko-KR" altLang="en-US" dirty="0">
                <a:solidFill>
                  <a:schemeClr val="bg1">
                    <a:lumMod val="65000"/>
                  </a:schemeClr>
                </a:solidFill>
              </a:rPr>
              <a:t>이외의 동반된 </a:t>
            </a:r>
            <a:r>
              <a:rPr lang="en-US" altLang="ko-KR" dirty="0">
                <a:solidFill>
                  <a:schemeClr val="bg1">
                    <a:lumMod val="65000"/>
                  </a:schemeClr>
                </a:solidFill>
              </a:rPr>
              <a:t>NTM </a:t>
            </a:r>
            <a:r>
              <a:rPr lang="ko-KR" altLang="en-US" dirty="0">
                <a:solidFill>
                  <a:schemeClr val="bg1">
                    <a:lumMod val="65000"/>
                  </a:schemeClr>
                </a:solidFill>
              </a:rPr>
              <a:t>폐 </a:t>
            </a:r>
            <a:r>
              <a:rPr lang="ko-KR" altLang="en-US" dirty="0" err="1">
                <a:solidFill>
                  <a:schemeClr val="bg1">
                    <a:lumMod val="65000"/>
                  </a:schemeClr>
                </a:solidFill>
              </a:rPr>
              <a:t>병변</a:t>
            </a:r>
            <a:r>
              <a:rPr lang="ko-KR" alt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ko-KR" dirty="0">
                <a:solidFill>
                  <a:schemeClr val="bg1">
                    <a:lumMod val="65000"/>
                  </a:schemeClr>
                </a:solidFill>
              </a:rPr>
              <a:t>(FC/NB) </a:t>
            </a:r>
            <a:r>
              <a:rPr lang="ko-KR" altLang="en-US" dirty="0">
                <a:solidFill>
                  <a:schemeClr val="bg1">
                    <a:lumMod val="65000"/>
                  </a:schemeClr>
                </a:solidFill>
              </a:rPr>
              <a:t>유무에 대한 언급이 없음</a:t>
            </a:r>
            <a:endParaRPr lang="en-US" altLang="ko-KR" dirty="0">
              <a:solidFill>
                <a:schemeClr val="bg1">
                  <a:lumMod val="65000"/>
                </a:schemeClr>
              </a:solidFill>
            </a:endParaRPr>
          </a:p>
          <a:p>
            <a:pPr marL="914400" lvl="2" indent="0">
              <a:buNone/>
            </a:pPr>
            <a:r>
              <a:rPr lang="ko-KR" altLang="en-US" dirty="0">
                <a:solidFill>
                  <a:schemeClr val="bg1">
                    <a:lumMod val="65000"/>
                  </a:schemeClr>
                </a:solidFill>
              </a:rPr>
              <a:t>결핵 </a:t>
            </a:r>
            <a:r>
              <a:rPr lang="ko-KR" altLang="en-US" dirty="0" err="1">
                <a:solidFill>
                  <a:schemeClr val="bg1">
                    <a:lumMod val="65000"/>
                  </a:schemeClr>
                </a:solidFill>
              </a:rPr>
              <a:t>육아종일</a:t>
            </a:r>
            <a:r>
              <a:rPr lang="ko-KR" altLang="en-US" dirty="0">
                <a:solidFill>
                  <a:schemeClr val="bg1">
                    <a:lumMod val="65000"/>
                  </a:schemeClr>
                </a:solidFill>
              </a:rPr>
              <a:t> 가능성을 고려한 결핵 배제 진단 </a:t>
            </a:r>
            <a:r>
              <a:rPr lang="en-US" altLang="ko-KR" dirty="0">
                <a:solidFill>
                  <a:schemeClr val="bg1">
                    <a:lumMod val="65000"/>
                  </a:schemeClr>
                </a:solidFill>
              </a:rPr>
              <a:t>(MTB PCR, Culture </a:t>
            </a:r>
            <a:r>
              <a:rPr lang="ko-KR" altLang="en-US" dirty="0">
                <a:solidFill>
                  <a:schemeClr val="bg1">
                    <a:lumMod val="65000"/>
                  </a:schemeClr>
                </a:solidFill>
              </a:rPr>
              <a:t>확인</a:t>
            </a:r>
            <a:r>
              <a:rPr lang="en-US" altLang="ko-KR" dirty="0">
                <a:solidFill>
                  <a:schemeClr val="bg1">
                    <a:lumMod val="65000"/>
                  </a:schemeClr>
                </a:solidFill>
              </a:rPr>
              <a:t>) </a:t>
            </a:r>
            <a:r>
              <a:rPr lang="ko-KR" altLang="en-US" dirty="0">
                <a:solidFill>
                  <a:schemeClr val="bg1">
                    <a:lumMod val="65000"/>
                  </a:schemeClr>
                </a:solidFill>
              </a:rPr>
              <a:t>에 대한 언급이 없음</a:t>
            </a:r>
            <a:endParaRPr lang="en-US" altLang="ko-KR" dirty="0">
              <a:solidFill>
                <a:schemeClr val="bg1">
                  <a:lumMod val="65000"/>
                </a:schemeClr>
              </a:solidFill>
            </a:endParaRPr>
          </a:p>
          <a:p>
            <a:pPr marL="914400" lvl="2" indent="0">
              <a:buNone/>
            </a:pPr>
            <a:r>
              <a:rPr lang="ko-KR" altLang="en-US" dirty="0" err="1">
                <a:solidFill>
                  <a:schemeClr val="bg1">
                    <a:lumMod val="65000"/>
                  </a:schemeClr>
                </a:solidFill>
              </a:rPr>
              <a:t>호흡기검체</a:t>
            </a:r>
            <a:r>
              <a:rPr lang="en-US" altLang="ko-KR" dirty="0">
                <a:solidFill>
                  <a:schemeClr val="bg1">
                    <a:lumMod val="65000"/>
                  </a:schemeClr>
                </a:solidFill>
              </a:rPr>
              <a:t>(</a:t>
            </a:r>
            <a:r>
              <a:rPr lang="ko-KR" altLang="en-US" dirty="0">
                <a:solidFill>
                  <a:schemeClr val="bg1">
                    <a:lumMod val="65000"/>
                  </a:schemeClr>
                </a:solidFill>
              </a:rPr>
              <a:t>객담 포함</a:t>
            </a:r>
            <a:r>
              <a:rPr lang="en-US" altLang="ko-KR" dirty="0">
                <a:solidFill>
                  <a:schemeClr val="bg1">
                    <a:lumMod val="65000"/>
                  </a:schemeClr>
                </a:solidFill>
              </a:rPr>
              <a:t>, </a:t>
            </a:r>
            <a:r>
              <a:rPr lang="ko-KR" altLang="en-US" dirty="0">
                <a:solidFill>
                  <a:schemeClr val="bg1">
                    <a:lumMod val="65000"/>
                  </a:schemeClr>
                </a:solidFill>
              </a:rPr>
              <a:t>횟수 언급 없음</a:t>
            </a:r>
            <a:r>
              <a:rPr lang="en-US" altLang="ko-KR" dirty="0">
                <a:solidFill>
                  <a:schemeClr val="bg1">
                    <a:lumMod val="65000"/>
                  </a:schemeClr>
                </a:solidFill>
              </a:rPr>
              <a:t>)</a:t>
            </a:r>
            <a:r>
              <a:rPr lang="ko-KR" altLang="en-US" dirty="0">
                <a:solidFill>
                  <a:schemeClr val="bg1">
                    <a:lumMod val="65000"/>
                  </a:schemeClr>
                </a:solidFill>
              </a:rPr>
              <a:t>에서 </a:t>
            </a:r>
            <a:r>
              <a:rPr lang="en-US" altLang="ko-KR" dirty="0">
                <a:solidFill>
                  <a:schemeClr val="bg1">
                    <a:lumMod val="65000"/>
                  </a:schemeClr>
                </a:solidFill>
              </a:rPr>
              <a:t>NTM</a:t>
            </a:r>
            <a:r>
              <a:rPr lang="ko-KR" altLang="en-US" dirty="0">
                <a:solidFill>
                  <a:schemeClr val="bg1">
                    <a:lumMod val="65000"/>
                  </a:schemeClr>
                </a:solidFill>
              </a:rPr>
              <a:t>이 </a:t>
            </a:r>
            <a:r>
              <a:rPr lang="ko-KR" altLang="en-US" dirty="0" err="1">
                <a:solidFill>
                  <a:schemeClr val="bg1">
                    <a:lumMod val="65000"/>
                  </a:schemeClr>
                </a:solidFill>
              </a:rPr>
              <a:t>동정된</a:t>
            </a:r>
            <a:r>
              <a:rPr lang="ko-KR" altLang="en-US" dirty="0">
                <a:solidFill>
                  <a:schemeClr val="bg1">
                    <a:lumMod val="65000"/>
                  </a:schemeClr>
                </a:solidFill>
              </a:rPr>
              <a:t> 환자의 </a:t>
            </a:r>
            <a:r>
              <a:rPr lang="ko-KR" altLang="en-US" dirty="0" err="1">
                <a:solidFill>
                  <a:schemeClr val="bg1">
                    <a:lumMod val="65000"/>
                  </a:schemeClr>
                </a:solidFill>
              </a:rPr>
              <a:t>육아종성</a:t>
            </a:r>
            <a:r>
              <a:rPr lang="ko-KR" alt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ko-KR" altLang="en-US" dirty="0" err="1">
                <a:solidFill>
                  <a:schemeClr val="bg1">
                    <a:lumMod val="65000"/>
                  </a:schemeClr>
                </a:solidFill>
              </a:rPr>
              <a:t>폐결절을</a:t>
            </a:r>
            <a:r>
              <a:rPr lang="ko-KR" altLang="en-US" dirty="0">
                <a:solidFill>
                  <a:schemeClr val="bg1">
                    <a:lumMod val="65000"/>
                  </a:schemeClr>
                </a:solidFill>
              </a:rPr>
              <a:t> 모두 </a:t>
            </a:r>
            <a:r>
              <a:rPr lang="en-US" altLang="ko-KR" dirty="0">
                <a:solidFill>
                  <a:schemeClr val="bg1">
                    <a:lumMod val="65000"/>
                  </a:schemeClr>
                </a:solidFill>
              </a:rPr>
              <a:t>NTM</a:t>
            </a:r>
            <a:r>
              <a:rPr lang="ko-KR" alt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ko-KR" dirty="0">
                <a:solidFill>
                  <a:schemeClr val="bg1">
                    <a:lumMod val="65000"/>
                  </a:schemeClr>
                </a:solidFill>
              </a:rPr>
              <a:t>SPN</a:t>
            </a:r>
            <a:r>
              <a:rPr lang="ko-KR" altLang="en-US" dirty="0">
                <a:solidFill>
                  <a:schemeClr val="bg1">
                    <a:lumMod val="65000"/>
                  </a:schemeClr>
                </a:solidFill>
              </a:rPr>
              <a:t>으로 정의함</a:t>
            </a:r>
          </a:p>
        </p:txBody>
      </p:sp>
    </p:spTree>
    <p:extLst>
      <p:ext uri="{BB962C8B-B14F-4D97-AF65-F5344CB8AC3E}">
        <p14:creationId xmlns:p14="http://schemas.microsoft.com/office/powerpoint/2010/main" val="27144096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3600" dirty="0"/>
              <a:t>목차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NTM SPN </a:t>
            </a:r>
            <a:r>
              <a:rPr lang="ko-KR" altLang="en-US" dirty="0"/>
              <a:t>의</a:t>
            </a:r>
            <a:r>
              <a:rPr lang="en-US" altLang="ko-KR" dirty="0"/>
              <a:t> </a:t>
            </a:r>
            <a:r>
              <a:rPr lang="ko-KR" altLang="en-US" b="1" dirty="0"/>
              <a:t>임상</a:t>
            </a:r>
            <a:r>
              <a:rPr lang="ko-KR" altLang="en-US" dirty="0"/>
              <a:t>적 특성</a:t>
            </a:r>
            <a:endParaRPr lang="en-US" altLang="ko-KR" sz="2400" dirty="0"/>
          </a:p>
          <a:p>
            <a:r>
              <a:rPr lang="en-US" altLang="ko-KR" dirty="0"/>
              <a:t>NTM SPN </a:t>
            </a:r>
            <a:r>
              <a:rPr lang="ko-KR" altLang="en-US" dirty="0"/>
              <a:t>의</a:t>
            </a:r>
            <a:r>
              <a:rPr lang="en-US" altLang="ko-KR" dirty="0"/>
              <a:t> </a:t>
            </a:r>
            <a:r>
              <a:rPr lang="en-US" altLang="ko-KR" b="1" dirty="0"/>
              <a:t>CT</a:t>
            </a:r>
            <a:r>
              <a:rPr lang="ko-KR" altLang="en-US" dirty="0"/>
              <a:t> 소견</a:t>
            </a:r>
            <a:endParaRPr lang="en-US" altLang="ko-KR" dirty="0"/>
          </a:p>
          <a:p>
            <a:r>
              <a:rPr lang="en-US" altLang="ko-KR" dirty="0"/>
              <a:t>NTM SPN </a:t>
            </a:r>
            <a:r>
              <a:rPr lang="ko-KR" altLang="en-US" dirty="0"/>
              <a:t>의</a:t>
            </a:r>
            <a:r>
              <a:rPr lang="en-US" altLang="ko-KR" dirty="0"/>
              <a:t> </a:t>
            </a:r>
            <a:r>
              <a:rPr lang="en-US" altLang="ko-KR" b="1" dirty="0"/>
              <a:t>PET</a:t>
            </a:r>
            <a:r>
              <a:rPr lang="ko-KR" altLang="en-US" dirty="0"/>
              <a:t> 소견</a:t>
            </a:r>
            <a:endParaRPr lang="en-US" altLang="ko-KR" dirty="0"/>
          </a:p>
          <a:p>
            <a:r>
              <a:rPr lang="en-US" altLang="ko-KR" dirty="0"/>
              <a:t>NTM SPN </a:t>
            </a:r>
            <a:r>
              <a:rPr lang="ko-KR" altLang="en-US" dirty="0"/>
              <a:t>의</a:t>
            </a:r>
            <a:r>
              <a:rPr lang="en-US" altLang="ko-KR" dirty="0"/>
              <a:t> </a:t>
            </a:r>
            <a:r>
              <a:rPr lang="ko-KR" altLang="en-US" b="1" dirty="0"/>
              <a:t>진단</a:t>
            </a:r>
            <a:r>
              <a:rPr lang="ko-KR" altLang="en-US" dirty="0"/>
              <a:t> </a:t>
            </a:r>
            <a:r>
              <a:rPr lang="en-US" altLang="ko-KR" dirty="0"/>
              <a:t>(</a:t>
            </a:r>
            <a:r>
              <a:rPr lang="ko-KR" altLang="en-US" dirty="0"/>
              <a:t>배양 및 </a:t>
            </a:r>
            <a:r>
              <a:rPr lang="ko-KR" altLang="en-US" dirty="0" err="1"/>
              <a:t>생검</a:t>
            </a:r>
            <a:r>
              <a:rPr lang="en-US" altLang="ko-KR" dirty="0"/>
              <a:t>)</a:t>
            </a:r>
          </a:p>
          <a:p>
            <a:r>
              <a:rPr lang="en-US" altLang="ko-KR" dirty="0"/>
              <a:t>NTM SPN </a:t>
            </a:r>
            <a:r>
              <a:rPr lang="ko-KR" altLang="en-US" dirty="0"/>
              <a:t>의</a:t>
            </a:r>
            <a:r>
              <a:rPr lang="en-US" altLang="ko-KR" dirty="0"/>
              <a:t> </a:t>
            </a:r>
            <a:r>
              <a:rPr lang="ko-KR" altLang="en-US" b="1" dirty="0"/>
              <a:t>치료</a:t>
            </a:r>
            <a:r>
              <a:rPr lang="ko-KR" altLang="en-US" dirty="0"/>
              <a:t> 및 </a:t>
            </a:r>
            <a:r>
              <a:rPr lang="ko-KR" altLang="en-US" b="1" dirty="0"/>
              <a:t>예후</a:t>
            </a:r>
            <a:endParaRPr lang="en-US" altLang="ko-KR" b="1" dirty="0"/>
          </a:p>
        </p:txBody>
      </p:sp>
    </p:spTree>
    <p:extLst>
      <p:ext uri="{BB962C8B-B14F-4D97-AF65-F5344CB8AC3E}">
        <p14:creationId xmlns:p14="http://schemas.microsoft.com/office/powerpoint/2010/main" val="1285499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600" dirty="0"/>
              <a:t>NTM SPN : </a:t>
            </a:r>
            <a:r>
              <a:rPr lang="ko-KR" altLang="en-US" sz="3600" dirty="0"/>
              <a:t>임상적 특성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o-KR" altLang="en-US" sz="2200" dirty="0"/>
              <a:t>연령의 중간값 </a:t>
            </a:r>
            <a:r>
              <a:rPr lang="en-US" altLang="ko-KR" sz="2200" dirty="0"/>
              <a:t>58.6 ~ 60.3</a:t>
            </a:r>
            <a:r>
              <a:rPr lang="ko-KR" altLang="en-US" sz="2200" dirty="0"/>
              <a:t>세 </a:t>
            </a:r>
            <a:r>
              <a:rPr lang="en-US" altLang="ko-KR" sz="1600" dirty="0"/>
              <a:t>(</a:t>
            </a:r>
            <a:r>
              <a:rPr lang="ko-KR" altLang="en-US" sz="1600" dirty="0"/>
              <a:t>범위 </a:t>
            </a:r>
            <a:r>
              <a:rPr lang="en-US" altLang="ko-KR" sz="1600" dirty="0"/>
              <a:t>37 ~ 85</a:t>
            </a:r>
            <a:r>
              <a:rPr lang="ko-KR" altLang="en-US" sz="1600" dirty="0"/>
              <a:t>세</a:t>
            </a:r>
            <a:r>
              <a:rPr lang="en-US" altLang="ko-KR" sz="1600" dirty="0"/>
              <a:t>)</a:t>
            </a:r>
            <a:endParaRPr lang="en-US" altLang="ko-KR" sz="2200" dirty="0"/>
          </a:p>
          <a:p>
            <a:r>
              <a:rPr lang="ko-KR" altLang="en-US" sz="2200" dirty="0"/>
              <a:t>여성 비율이 더 높음 </a:t>
            </a:r>
            <a:r>
              <a:rPr lang="en-US" altLang="ko-KR" sz="1600" dirty="0"/>
              <a:t>(</a:t>
            </a:r>
            <a:r>
              <a:rPr lang="ko-KR" altLang="en-US" sz="1600" dirty="0"/>
              <a:t>여성 </a:t>
            </a:r>
            <a:r>
              <a:rPr lang="en-US" altLang="ko-KR" sz="1600" dirty="0"/>
              <a:t>57%~81%)</a:t>
            </a:r>
          </a:p>
          <a:p>
            <a:r>
              <a:rPr lang="ko-KR" altLang="en-US" sz="2200" dirty="0"/>
              <a:t>대부분 무증상 </a:t>
            </a:r>
            <a:r>
              <a:rPr lang="en-US" altLang="ko-KR" sz="1600" dirty="0"/>
              <a:t>(</a:t>
            </a:r>
            <a:r>
              <a:rPr lang="ko-KR" altLang="en-US" sz="1600" dirty="0"/>
              <a:t>유증상 </a:t>
            </a:r>
            <a:r>
              <a:rPr lang="en-US" altLang="ko-KR" sz="1600" dirty="0"/>
              <a:t>10%~21%)</a:t>
            </a:r>
          </a:p>
          <a:p>
            <a:pPr lvl="1"/>
            <a:r>
              <a:rPr lang="ko-KR" altLang="en-US" sz="1600" dirty="0"/>
              <a:t>증상은 기침</a:t>
            </a:r>
            <a:r>
              <a:rPr lang="en-US" altLang="ko-KR" sz="1600" dirty="0"/>
              <a:t>(4), </a:t>
            </a:r>
            <a:r>
              <a:rPr lang="ko-KR" altLang="en-US" sz="1600" dirty="0"/>
              <a:t>객담</a:t>
            </a:r>
            <a:r>
              <a:rPr lang="en-US" altLang="ko-KR" sz="1600" dirty="0"/>
              <a:t>(1), </a:t>
            </a:r>
            <a:r>
              <a:rPr lang="ko-KR" altLang="en-US" sz="1600" dirty="0"/>
              <a:t>발열</a:t>
            </a:r>
            <a:r>
              <a:rPr lang="en-US" altLang="ko-KR" sz="1600" dirty="0"/>
              <a:t>(1)</a:t>
            </a:r>
          </a:p>
          <a:p>
            <a:pPr lvl="1"/>
            <a:r>
              <a:rPr lang="ko-KR" altLang="en-US" sz="1600" dirty="0"/>
              <a:t>증상이 직접적으로 폐 결절에 의한 것인지 확정하기는 어려움</a:t>
            </a:r>
            <a:endParaRPr lang="en-US" altLang="ko-KR" sz="1600" dirty="0"/>
          </a:p>
        </p:txBody>
      </p:sp>
    </p:spTree>
    <p:extLst>
      <p:ext uri="{BB962C8B-B14F-4D97-AF65-F5344CB8AC3E}">
        <p14:creationId xmlns:p14="http://schemas.microsoft.com/office/powerpoint/2010/main" val="10616655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600" dirty="0"/>
              <a:t>NTM SPN : CT </a:t>
            </a:r>
            <a:r>
              <a:rPr lang="ko-KR" altLang="en-US" sz="3600" dirty="0"/>
              <a:t>소견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ko-KR" altLang="en-US" sz="2400" dirty="0"/>
              <a:t>결절 크기의 </a:t>
            </a:r>
            <a:r>
              <a:rPr lang="ko-KR" altLang="en-US" sz="2400" dirty="0" err="1"/>
              <a:t>중간값은</a:t>
            </a:r>
            <a:r>
              <a:rPr lang="ko-KR" altLang="en-US" sz="2400" dirty="0"/>
              <a:t> 연구에 따라 </a:t>
            </a:r>
            <a:r>
              <a:rPr lang="en-US" altLang="ko-KR" sz="2400" dirty="0"/>
              <a:t>16 ~ 23mm</a:t>
            </a:r>
          </a:p>
          <a:p>
            <a:r>
              <a:rPr lang="ko-KR" altLang="en-US" sz="2400" dirty="0"/>
              <a:t>조영제 사용 시 조영 증강이 잘 안됨 </a:t>
            </a:r>
            <a:r>
              <a:rPr lang="en-US" altLang="ko-KR" sz="2400" dirty="0"/>
              <a:t>(&lt;50HU, 75%)</a:t>
            </a:r>
          </a:p>
          <a:p>
            <a:r>
              <a:rPr lang="ko-KR" altLang="en-US" sz="2400" dirty="0"/>
              <a:t>때때로 석회화 </a:t>
            </a:r>
            <a:r>
              <a:rPr lang="en-US" altLang="ko-KR" sz="2400" dirty="0"/>
              <a:t>(27~43%)</a:t>
            </a:r>
            <a:r>
              <a:rPr lang="ko-KR" altLang="en-US" sz="2400" dirty="0"/>
              <a:t>를 동반</a:t>
            </a:r>
            <a:endParaRPr lang="en-US" altLang="ko-KR" sz="2400" dirty="0"/>
          </a:p>
          <a:p>
            <a:r>
              <a:rPr lang="ko-KR" altLang="en-US" sz="2400" dirty="0"/>
              <a:t>위치 상 </a:t>
            </a:r>
            <a:r>
              <a:rPr lang="en-US" altLang="ko-KR" sz="2400" dirty="0" err="1"/>
              <a:t>subpleura</a:t>
            </a:r>
            <a:r>
              <a:rPr lang="en-US" altLang="ko-KR" sz="2400" dirty="0"/>
              <a:t> (85.7%) </a:t>
            </a:r>
            <a:r>
              <a:rPr lang="ko-KR" altLang="en-US" sz="2400" dirty="0"/>
              <a:t>흔하고</a:t>
            </a:r>
            <a:r>
              <a:rPr lang="en-US" altLang="ko-KR" sz="2400" dirty="0"/>
              <a:t>, </a:t>
            </a:r>
            <a:r>
              <a:rPr lang="ko-KR" altLang="en-US" sz="2400" dirty="0"/>
              <a:t>각 </a:t>
            </a:r>
            <a:r>
              <a:rPr lang="ko-KR" altLang="en-US" sz="2400" dirty="0" err="1"/>
              <a:t>폐엽에</a:t>
            </a:r>
            <a:r>
              <a:rPr lang="ko-KR" altLang="en-US" sz="2400" dirty="0"/>
              <a:t> 고른 빈도로 분포함</a:t>
            </a:r>
            <a:endParaRPr lang="en-US" altLang="ko-KR" sz="2400" dirty="0"/>
          </a:p>
          <a:p>
            <a:pPr lvl="1"/>
            <a:r>
              <a:rPr lang="en-US" altLang="ko-KR" sz="2000" dirty="0"/>
              <a:t>FC type </a:t>
            </a:r>
            <a:r>
              <a:rPr lang="ko-KR" altLang="en-US" sz="2000" dirty="0"/>
              <a:t>과 같이 상엽에 특별히 더 많이 분포하지 않음</a:t>
            </a:r>
            <a:endParaRPr lang="en-US" altLang="ko-KR" sz="2000" dirty="0"/>
          </a:p>
          <a:p>
            <a:pPr lvl="1"/>
            <a:r>
              <a:rPr lang="en-US" altLang="ko-KR" sz="2000" dirty="0"/>
              <a:t>NB type </a:t>
            </a:r>
            <a:r>
              <a:rPr lang="ko-KR" altLang="en-US" sz="2000" dirty="0"/>
              <a:t>과 같이 </a:t>
            </a:r>
            <a:r>
              <a:rPr lang="ko-KR" altLang="en-US" sz="2000" dirty="0" err="1"/>
              <a:t>우중엽</a:t>
            </a:r>
            <a:r>
              <a:rPr lang="en-US" altLang="ko-KR" sz="2000" dirty="0"/>
              <a:t>, </a:t>
            </a:r>
            <a:r>
              <a:rPr lang="ko-KR" altLang="en-US" sz="2000" dirty="0" err="1"/>
              <a:t>설상엽에</a:t>
            </a:r>
            <a:r>
              <a:rPr lang="ko-KR" altLang="en-US" sz="2000" dirty="0"/>
              <a:t> 특별히 더 많이 분포하지 않음</a:t>
            </a:r>
            <a:endParaRPr lang="en-US" altLang="ko-KR" sz="2000" dirty="0"/>
          </a:p>
          <a:p>
            <a:r>
              <a:rPr lang="ko-KR" altLang="en-US" sz="2400" dirty="0"/>
              <a:t>악성 결절을 모사하는 소견을 보일 수 있음</a:t>
            </a:r>
            <a:endParaRPr lang="en-US" altLang="ko-KR" sz="2400" dirty="0"/>
          </a:p>
          <a:p>
            <a:pPr lvl="1"/>
            <a:r>
              <a:rPr lang="en-US" altLang="ko-KR" sz="2000" dirty="0"/>
              <a:t>Lobulated or </a:t>
            </a:r>
            <a:r>
              <a:rPr lang="en-US" altLang="ko-KR" sz="2000" dirty="0" err="1"/>
              <a:t>spiculated</a:t>
            </a:r>
            <a:r>
              <a:rPr lang="en-US" altLang="ko-KR" sz="2000" dirty="0"/>
              <a:t> border (71 ~ 92%)</a:t>
            </a:r>
          </a:p>
          <a:p>
            <a:pPr lvl="1"/>
            <a:r>
              <a:rPr lang="en-US" altLang="ko-KR" sz="2000" dirty="0"/>
              <a:t>Pleural retraction (28 ~ 60.7%)</a:t>
            </a:r>
          </a:p>
          <a:p>
            <a:pPr lvl="1"/>
            <a:r>
              <a:rPr lang="en-US" altLang="ko-KR" sz="2000" dirty="0" err="1"/>
              <a:t>Satelite</a:t>
            </a:r>
            <a:r>
              <a:rPr lang="en-US" altLang="ko-KR" sz="2000" dirty="0"/>
              <a:t> lesion (0 ~ 10.7%)</a:t>
            </a:r>
          </a:p>
          <a:p>
            <a:pPr lvl="2"/>
            <a:r>
              <a:rPr lang="ko-KR" altLang="en-US" sz="1600" dirty="0"/>
              <a:t>생검이나 절제를 하여 진단된 결절들을 연구 대상으로 조사된 빈도이므로</a:t>
            </a:r>
            <a:r>
              <a:rPr lang="en-US" altLang="ko-KR" sz="1600" dirty="0"/>
              <a:t>, </a:t>
            </a:r>
            <a:r>
              <a:rPr lang="ko-KR" altLang="en-US" sz="1600" dirty="0"/>
              <a:t>빈도가 높게 나타나는 편향이 있을 가능성은 있음</a:t>
            </a:r>
            <a:endParaRPr lang="en-US" altLang="ko-KR" sz="1600" dirty="0"/>
          </a:p>
        </p:txBody>
      </p:sp>
    </p:spTree>
    <p:extLst>
      <p:ext uri="{BB962C8B-B14F-4D97-AF65-F5344CB8AC3E}">
        <p14:creationId xmlns:p14="http://schemas.microsoft.com/office/powerpoint/2010/main" val="39396503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600" dirty="0"/>
              <a:t>NTM SPN : PET </a:t>
            </a:r>
            <a:r>
              <a:rPr lang="ko-KR" altLang="en-US" sz="3600" dirty="0"/>
              <a:t>소견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o-KR" altLang="en-US" sz="2400" dirty="0"/>
              <a:t>많은 경우 </a:t>
            </a:r>
            <a:r>
              <a:rPr lang="en-US" altLang="ko-KR" sz="2400" dirty="0"/>
              <a:t>PET </a:t>
            </a:r>
            <a:r>
              <a:rPr lang="ko-KR" altLang="en-US" sz="2400" dirty="0"/>
              <a:t>상 높은 수준의 </a:t>
            </a:r>
            <a:r>
              <a:rPr lang="en-US" altLang="ko-KR" sz="2400" dirty="0"/>
              <a:t>FDG uptake</a:t>
            </a:r>
            <a:r>
              <a:rPr lang="ko-KR" altLang="en-US" sz="2400" dirty="0"/>
              <a:t> 를 보임</a:t>
            </a:r>
            <a:endParaRPr lang="en-US" altLang="ko-KR" sz="2400" dirty="0"/>
          </a:p>
          <a:p>
            <a:pPr lvl="1"/>
            <a:r>
              <a:rPr lang="en-US" altLang="ko-KR" sz="2000" dirty="0"/>
              <a:t>Maximum Standardized Uptake Value &gt; 2.5 (</a:t>
            </a:r>
            <a:r>
              <a:rPr lang="ko-KR" altLang="en-US" sz="2000" dirty="0"/>
              <a:t>일반적 </a:t>
            </a:r>
            <a:r>
              <a:rPr lang="en-US" altLang="ko-KR" sz="2000" dirty="0"/>
              <a:t>cutoff)</a:t>
            </a:r>
          </a:p>
          <a:p>
            <a:pPr lvl="1"/>
            <a:r>
              <a:rPr lang="en-US" altLang="ko-KR" sz="2000" dirty="0"/>
              <a:t>PET </a:t>
            </a:r>
            <a:r>
              <a:rPr lang="ko-KR" altLang="en-US" sz="2000" dirty="0"/>
              <a:t>시행한 </a:t>
            </a:r>
            <a:r>
              <a:rPr lang="en-US" altLang="ko-KR" sz="2000" dirty="0"/>
              <a:t>5</a:t>
            </a:r>
            <a:r>
              <a:rPr lang="ko-KR" altLang="en-US" sz="2000" dirty="0"/>
              <a:t>명의</a:t>
            </a:r>
            <a:r>
              <a:rPr lang="en-US" altLang="ko-KR" sz="2000" dirty="0"/>
              <a:t> mean </a:t>
            </a:r>
            <a:r>
              <a:rPr lang="en-US" altLang="ko-KR" sz="2000" dirty="0" err="1"/>
              <a:t>SUVmax</a:t>
            </a:r>
            <a:r>
              <a:rPr lang="en-US" altLang="ko-KR" sz="2000" dirty="0"/>
              <a:t> 4.9 (range 3.6-7.8)</a:t>
            </a:r>
          </a:p>
          <a:p>
            <a:pPr lvl="1"/>
            <a:r>
              <a:rPr lang="en-US" altLang="ko-KR" sz="2000" dirty="0"/>
              <a:t>PET </a:t>
            </a:r>
            <a:r>
              <a:rPr lang="ko-KR" altLang="en-US" sz="2000" dirty="0"/>
              <a:t>시행한 </a:t>
            </a:r>
            <a:r>
              <a:rPr lang="en-US" altLang="ko-KR" sz="2000" dirty="0"/>
              <a:t>7</a:t>
            </a:r>
            <a:r>
              <a:rPr lang="ko-KR" altLang="en-US" sz="2000" dirty="0"/>
              <a:t>명 중 </a:t>
            </a:r>
            <a:r>
              <a:rPr lang="en-US" altLang="ko-KR" sz="2000" dirty="0"/>
              <a:t>6</a:t>
            </a:r>
            <a:r>
              <a:rPr lang="ko-KR" altLang="en-US" sz="2000" dirty="0"/>
              <a:t>명에서 </a:t>
            </a:r>
            <a:r>
              <a:rPr lang="en-US" altLang="ko-KR" sz="2000" dirty="0"/>
              <a:t>FDG uptake </a:t>
            </a:r>
            <a:r>
              <a:rPr lang="ko-KR" altLang="en-US" sz="2000" dirty="0"/>
              <a:t>를 보였음</a:t>
            </a:r>
            <a:r>
              <a:rPr lang="en-US" altLang="ko-KR" sz="2000" dirty="0"/>
              <a:t> (range 1.87-7.69)</a:t>
            </a:r>
          </a:p>
          <a:p>
            <a:pPr lvl="1"/>
            <a:endParaRPr lang="en-US" altLang="ko-KR" sz="2000" dirty="0"/>
          </a:p>
          <a:p>
            <a:r>
              <a:rPr lang="en-US" altLang="ko-KR" sz="2400" dirty="0"/>
              <a:t>NTM SPN </a:t>
            </a:r>
            <a:r>
              <a:rPr lang="ko-KR" altLang="en-US" sz="2400" dirty="0"/>
              <a:t>또한 </a:t>
            </a:r>
            <a:r>
              <a:rPr lang="en-US" altLang="ko-KR" sz="2400" dirty="0"/>
              <a:t>FDG</a:t>
            </a:r>
            <a:r>
              <a:rPr lang="ko-KR" altLang="en-US" sz="2400" dirty="0"/>
              <a:t>의 높은 섭취율을 보이므로</a:t>
            </a:r>
            <a:r>
              <a:rPr lang="en-US" altLang="ko-KR" sz="2400" dirty="0"/>
              <a:t>,</a:t>
            </a:r>
            <a:r>
              <a:rPr lang="ko-KR" altLang="en-US" sz="2400" dirty="0"/>
              <a:t> </a:t>
            </a:r>
            <a:r>
              <a:rPr lang="en-US" altLang="ko-KR" sz="2400" dirty="0"/>
              <a:t>NTM SPN</a:t>
            </a:r>
            <a:r>
              <a:rPr lang="ko-KR" altLang="en-US" sz="2400" dirty="0"/>
              <a:t>을 </a:t>
            </a:r>
            <a:r>
              <a:rPr lang="en-US" altLang="ko-KR" sz="2400" dirty="0"/>
              <a:t>PET</a:t>
            </a:r>
            <a:r>
              <a:rPr lang="ko-KR" altLang="en-US" sz="2400" dirty="0"/>
              <a:t>을 통하여 폐암과 구분 해내는 데에는 제한점이 있음</a:t>
            </a:r>
            <a:endParaRPr lang="en-US" altLang="ko-KR" sz="2400" dirty="0"/>
          </a:p>
        </p:txBody>
      </p:sp>
    </p:spTree>
    <p:extLst>
      <p:ext uri="{BB962C8B-B14F-4D97-AF65-F5344CB8AC3E}">
        <p14:creationId xmlns:p14="http://schemas.microsoft.com/office/powerpoint/2010/main" val="30080124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600" dirty="0"/>
              <a:t>NTM SPN : </a:t>
            </a:r>
            <a:r>
              <a:rPr lang="ko-KR" altLang="en-US" sz="3600" dirty="0"/>
              <a:t>진단 </a:t>
            </a:r>
            <a:r>
              <a:rPr lang="en-US" altLang="ko-KR" sz="3600" dirty="0"/>
              <a:t>(</a:t>
            </a:r>
            <a:r>
              <a:rPr lang="ko-KR" altLang="en-US" sz="3600" dirty="0"/>
              <a:t>배양 및 병리</a:t>
            </a:r>
            <a:r>
              <a:rPr lang="en-US" altLang="ko-KR" sz="3600" dirty="0"/>
              <a:t>)</a:t>
            </a:r>
            <a:endParaRPr lang="ko-KR" altLang="en-US" sz="36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ko-KR" sz="2400" dirty="0"/>
              <a:t>NTM SPN </a:t>
            </a:r>
            <a:r>
              <a:rPr lang="ko-KR" altLang="en-US" sz="2400" dirty="0"/>
              <a:t>진단된 환자 중</a:t>
            </a:r>
            <a:r>
              <a:rPr lang="en-US" altLang="ko-KR" sz="2400" dirty="0"/>
              <a:t>, </a:t>
            </a:r>
            <a:r>
              <a:rPr lang="ko-KR" altLang="en-US" sz="2400" dirty="0"/>
              <a:t>호흡기 검체에서도 </a:t>
            </a:r>
            <a:r>
              <a:rPr lang="en-US" altLang="ko-KR" sz="2400" dirty="0"/>
              <a:t>NTM</a:t>
            </a:r>
            <a:r>
              <a:rPr lang="ko-KR" altLang="en-US" sz="2400" dirty="0"/>
              <a:t>이 배양된 경우는 일부 </a:t>
            </a:r>
            <a:r>
              <a:rPr lang="en-US" altLang="ko-KR" sz="2400" dirty="0"/>
              <a:t>(20%, Lim et al. 2010)</a:t>
            </a:r>
          </a:p>
          <a:p>
            <a:r>
              <a:rPr lang="en-US" altLang="ko-KR" sz="2400" dirty="0"/>
              <a:t>Hong </a:t>
            </a:r>
            <a:r>
              <a:rPr lang="ko-KR" altLang="en-US" sz="2400" dirty="0"/>
              <a:t>등의 연구에서는 </a:t>
            </a:r>
            <a:r>
              <a:rPr lang="en-US" altLang="ko-KR" sz="2400" dirty="0"/>
              <a:t>SPN NTM </a:t>
            </a:r>
            <a:r>
              <a:rPr lang="ko-KR" altLang="en-US" sz="2400" dirty="0"/>
              <a:t>진단 환자 중 호흡기 검체 동시 배양 빈도가 높게 </a:t>
            </a:r>
            <a:r>
              <a:rPr lang="en-US" altLang="ko-KR" sz="2400" dirty="0"/>
              <a:t>(85%)</a:t>
            </a:r>
            <a:r>
              <a:rPr lang="ko-KR" altLang="en-US" sz="2400" dirty="0"/>
              <a:t> 관찰되었으나</a:t>
            </a:r>
            <a:r>
              <a:rPr lang="en-US" altLang="ko-KR" sz="2400" dirty="0"/>
              <a:t>, </a:t>
            </a:r>
            <a:r>
              <a:rPr lang="ko-KR" altLang="en-US" sz="2400" dirty="0"/>
              <a:t>이는 </a:t>
            </a:r>
            <a:r>
              <a:rPr lang="en-US" altLang="ko-KR" sz="2400" dirty="0"/>
              <a:t>NTM-PD </a:t>
            </a:r>
            <a:r>
              <a:rPr lang="ko-KR" altLang="en-US" sz="2400" dirty="0"/>
              <a:t>코호트에 대하여 </a:t>
            </a:r>
            <a:r>
              <a:rPr lang="en-US" altLang="ko-KR" sz="2400" dirty="0"/>
              <a:t>SPN</a:t>
            </a:r>
            <a:r>
              <a:rPr lang="ko-KR" altLang="en-US" sz="2400" dirty="0"/>
              <a:t>을 </a:t>
            </a:r>
            <a:r>
              <a:rPr lang="en-US" altLang="ko-KR" sz="2400" dirty="0"/>
              <a:t>screening </a:t>
            </a:r>
            <a:r>
              <a:rPr lang="ko-KR" altLang="en-US" sz="2400" dirty="0"/>
              <a:t>한 연구로서</a:t>
            </a:r>
            <a:r>
              <a:rPr lang="en-US" altLang="ko-KR" sz="2400" dirty="0"/>
              <a:t>,</a:t>
            </a:r>
            <a:r>
              <a:rPr lang="ko-KR" altLang="en-US" sz="2400" dirty="0"/>
              <a:t> 연구 디자인 상의 편향으로 해석 가능함</a:t>
            </a:r>
            <a:endParaRPr lang="en-US" altLang="ko-KR" sz="2400" dirty="0"/>
          </a:p>
          <a:p>
            <a:r>
              <a:rPr lang="ko-KR" altLang="en-US" sz="2400" dirty="0"/>
              <a:t>각 연구 별 </a:t>
            </a:r>
            <a:r>
              <a:rPr lang="en-US" altLang="ko-KR" sz="2400" dirty="0"/>
              <a:t>NTM </a:t>
            </a:r>
            <a:r>
              <a:rPr lang="ko-KR" altLang="en-US" sz="2400" dirty="0" err="1"/>
              <a:t>균종</a:t>
            </a:r>
            <a:r>
              <a:rPr lang="ko-KR" altLang="en-US" sz="2400" dirty="0"/>
              <a:t> 분포</a:t>
            </a:r>
            <a:endParaRPr lang="en-US" altLang="ko-KR" sz="2000" dirty="0"/>
          </a:p>
          <a:p>
            <a:pPr lvl="1"/>
            <a:r>
              <a:rPr lang="en-US" altLang="ko-KR" sz="2000" dirty="0"/>
              <a:t>M. avium 9 , M. </a:t>
            </a:r>
            <a:r>
              <a:rPr lang="en-US" altLang="ko-KR" sz="2000" dirty="0" err="1"/>
              <a:t>intracellulare</a:t>
            </a:r>
            <a:r>
              <a:rPr lang="en-US" altLang="ko-KR" sz="2000" dirty="0"/>
              <a:t> 2</a:t>
            </a:r>
          </a:p>
          <a:p>
            <a:pPr lvl="1"/>
            <a:r>
              <a:rPr lang="en-US" altLang="ko-KR" sz="2000" dirty="0"/>
              <a:t>M. avium 7 , M. </a:t>
            </a:r>
            <a:r>
              <a:rPr lang="en-US" altLang="ko-KR" sz="2000" dirty="0" err="1"/>
              <a:t>intracellulare</a:t>
            </a:r>
            <a:r>
              <a:rPr lang="en-US" altLang="ko-KR" sz="2000" dirty="0"/>
              <a:t> 3 , M. </a:t>
            </a:r>
            <a:r>
              <a:rPr lang="en-US" altLang="ko-KR" sz="2000" dirty="0" err="1"/>
              <a:t>abcessus</a:t>
            </a:r>
            <a:r>
              <a:rPr lang="en-US" altLang="ko-KR" sz="2000" dirty="0"/>
              <a:t> 1 , M. </a:t>
            </a:r>
            <a:r>
              <a:rPr lang="en-US" altLang="ko-KR" sz="2000" dirty="0" err="1"/>
              <a:t>kansasii</a:t>
            </a:r>
            <a:r>
              <a:rPr lang="en-US" altLang="ko-KR" sz="2000" dirty="0"/>
              <a:t> 1</a:t>
            </a:r>
          </a:p>
          <a:p>
            <a:pPr lvl="1"/>
            <a:r>
              <a:rPr lang="en-US" altLang="ko-KR" sz="2000" dirty="0"/>
              <a:t>MAC 27 , M. </a:t>
            </a:r>
            <a:r>
              <a:rPr lang="en-US" altLang="ko-KR" sz="2000" dirty="0" err="1"/>
              <a:t>kansasii</a:t>
            </a:r>
            <a:r>
              <a:rPr lang="en-US" altLang="ko-KR" sz="2000" dirty="0"/>
              <a:t> 1</a:t>
            </a:r>
          </a:p>
          <a:p>
            <a:pPr lvl="1"/>
            <a:r>
              <a:rPr lang="ko-KR" altLang="en-US" sz="2000" dirty="0"/>
              <a:t>원인으로 </a:t>
            </a:r>
            <a:r>
              <a:rPr lang="en-US" altLang="ko-KR" sz="2000" dirty="0"/>
              <a:t>MAC </a:t>
            </a:r>
            <a:r>
              <a:rPr lang="ko-KR" altLang="en-US" sz="2000" dirty="0"/>
              <a:t>이 대부분을 차지</a:t>
            </a:r>
            <a:r>
              <a:rPr lang="en-US" altLang="ko-KR" sz="2000" dirty="0"/>
              <a:t>, </a:t>
            </a:r>
            <a:r>
              <a:rPr lang="ko-KR" altLang="en-US" sz="2000" dirty="0"/>
              <a:t>일부 </a:t>
            </a:r>
            <a:r>
              <a:rPr lang="en-US" altLang="ko-KR" sz="2000" dirty="0" err="1"/>
              <a:t>kansasii</a:t>
            </a:r>
            <a:r>
              <a:rPr lang="en-US" altLang="ko-KR" sz="2000" dirty="0"/>
              <a:t> </a:t>
            </a:r>
            <a:r>
              <a:rPr lang="ko-KR" altLang="en-US" sz="2000" dirty="0"/>
              <a:t>또는 </a:t>
            </a:r>
            <a:r>
              <a:rPr lang="en-US" altLang="ko-KR" sz="2000" dirty="0" err="1"/>
              <a:t>abcessus</a:t>
            </a:r>
            <a:r>
              <a:rPr lang="en-US" altLang="ko-KR" sz="2000" dirty="0"/>
              <a:t> </a:t>
            </a:r>
            <a:r>
              <a:rPr lang="ko-KR" altLang="en-US" sz="2000" dirty="0"/>
              <a:t>도 가능</a:t>
            </a:r>
            <a:endParaRPr lang="en-US" altLang="ko-KR" sz="2000" dirty="0"/>
          </a:p>
          <a:p>
            <a:r>
              <a:rPr lang="ko-KR" altLang="en-US" sz="2400" dirty="0"/>
              <a:t>전형적인 병리 소견은 결핵과 마찬가지로 </a:t>
            </a:r>
            <a:r>
              <a:rPr lang="ko-KR" altLang="en-US" sz="2400" dirty="0" err="1"/>
              <a:t>건락성</a:t>
            </a:r>
            <a:r>
              <a:rPr lang="ko-KR" altLang="en-US" sz="2400" dirty="0"/>
              <a:t> 괴사를 동반한 만성 육아종성 염증 </a:t>
            </a:r>
            <a:r>
              <a:rPr lang="en-US" altLang="ko-KR" sz="2400" dirty="0"/>
              <a:t>(chronic granulomatous inflammation with caseating necrosis)</a:t>
            </a:r>
          </a:p>
          <a:p>
            <a:pPr lvl="1"/>
            <a:r>
              <a:rPr lang="en-US" altLang="ko-KR" sz="2000" dirty="0"/>
              <a:t>Necrotic</a:t>
            </a:r>
            <a:r>
              <a:rPr lang="ko-KR" altLang="en-US" sz="2000" dirty="0"/>
              <a:t> </a:t>
            </a:r>
            <a:r>
              <a:rPr lang="en-US" altLang="ko-KR" sz="2000" dirty="0"/>
              <a:t>material </a:t>
            </a:r>
            <a:r>
              <a:rPr lang="ko-KR" altLang="en-US" sz="2000" dirty="0"/>
              <a:t>만 관찰되거나 </a:t>
            </a:r>
            <a:r>
              <a:rPr lang="en-US" altLang="ko-KR" sz="2000" dirty="0"/>
              <a:t>AFB </a:t>
            </a:r>
            <a:r>
              <a:rPr lang="ko-KR" altLang="en-US" sz="2000" dirty="0"/>
              <a:t>가 직접 관찰되거나</a:t>
            </a:r>
            <a:r>
              <a:rPr lang="en-US" altLang="ko-KR" sz="2000" dirty="0"/>
              <a:t>, </a:t>
            </a:r>
            <a:r>
              <a:rPr lang="ko-KR" altLang="en-US" sz="2000" dirty="0"/>
              <a:t>혹은 </a:t>
            </a:r>
            <a:r>
              <a:rPr lang="en-US" altLang="ko-KR" sz="2000" dirty="0"/>
              <a:t>multinucleated giant cell </a:t>
            </a:r>
            <a:r>
              <a:rPr lang="ko-KR" altLang="en-US" sz="2000" dirty="0"/>
              <a:t>이 함께 관찰되기도 함</a:t>
            </a:r>
            <a:endParaRPr lang="en-US" altLang="ko-KR" sz="2000" dirty="0"/>
          </a:p>
          <a:p>
            <a:endParaRPr lang="en-US" altLang="ko-KR" sz="2400" dirty="0"/>
          </a:p>
        </p:txBody>
      </p:sp>
    </p:spTree>
    <p:extLst>
      <p:ext uri="{BB962C8B-B14F-4D97-AF65-F5344CB8AC3E}">
        <p14:creationId xmlns:p14="http://schemas.microsoft.com/office/powerpoint/2010/main" val="27197675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600" dirty="0"/>
              <a:t>NTM SPN : </a:t>
            </a:r>
            <a:r>
              <a:rPr lang="ko-KR" altLang="en-US" sz="3600" dirty="0"/>
              <a:t>진단 </a:t>
            </a:r>
            <a:r>
              <a:rPr lang="en-US" altLang="ko-KR" sz="3600" dirty="0"/>
              <a:t>(</a:t>
            </a:r>
            <a:r>
              <a:rPr lang="ko-KR" altLang="en-US" sz="3600" dirty="0"/>
              <a:t>배양 및 병리</a:t>
            </a:r>
            <a:r>
              <a:rPr lang="en-US" altLang="ko-KR" sz="3600" dirty="0"/>
              <a:t>)</a:t>
            </a:r>
            <a:endParaRPr lang="ko-KR" altLang="en-US" sz="36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569720"/>
            <a:ext cx="10515600" cy="4607243"/>
          </a:xfrm>
        </p:spPr>
        <p:txBody>
          <a:bodyPr/>
          <a:lstStyle/>
          <a:p>
            <a:r>
              <a:rPr lang="en-US" altLang="ko-KR" dirty="0"/>
              <a:t>Lim et al. (2010)</a:t>
            </a:r>
            <a:endParaRPr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8F1F3859-9343-4E27-8BEB-83E37E6E66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2157349"/>
            <a:ext cx="9448800" cy="4350766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57ADF9E1-A590-4AA2-AF4E-242ACDA2775E}"/>
              </a:ext>
            </a:extLst>
          </p:cNvPr>
          <p:cNvSpPr/>
          <p:nvPr/>
        </p:nvSpPr>
        <p:spPr>
          <a:xfrm>
            <a:off x="4488180" y="3002280"/>
            <a:ext cx="1242060" cy="2636520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88401CFD-CAF3-4915-BC3C-5AC5C7879B59}"/>
              </a:ext>
            </a:extLst>
          </p:cNvPr>
          <p:cNvSpPr/>
          <p:nvPr/>
        </p:nvSpPr>
        <p:spPr>
          <a:xfrm>
            <a:off x="6263640" y="3002280"/>
            <a:ext cx="1242060" cy="2636520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4C819EB6-4060-4137-AE41-6FD399D3A615}"/>
              </a:ext>
            </a:extLst>
          </p:cNvPr>
          <p:cNvSpPr/>
          <p:nvPr/>
        </p:nvSpPr>
        <p:spPr>
          <a:xfrm>
            <a:off x="8039100" y="3014472"/>
            <a:ext cx="2766060" cy="2636520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763290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6614</TotalTime>
  <Words>1242</Words>
  <Application>Microsoft Office PowerPoint</Application>
  <PresentationFormat>와이드스크린</PresentationFormat>
  <Paragraphs>104</Paragraphs>
  <Slides>12</Slides>
  <Notes>5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12</vt:i4>
      </vt:variant>
    </vt:vector>
  </HeadingPairs>
  <TitlesOfParts>
    <vt:vector size="15" baseType="lpstr">
      <vt:lpstr>맑은 고딕</vt:lpstr>
      <vt:lpstr>Arial</vt:lpstr>
      <vt:lpstr>Office 테마</vt:lpstr>
      <vt:lpstr>SPN due to NTM infections </vt:lpstr>
      <vt:lpstr>NTM 에 의한 폐 결절</vt:lpstr>
      <vt:lpstr>참고 자료</vt:lpstr>
      <vt:lpstr>목차</vt:lpstr>
      <vt:lpstr>NTM SPN : 임상적 특성</vt:lpstr>
      <vt:lpstr>NTM SPN : CT 소견</vt:lpstr>
      <vt:lpstr>NTM SPN : PET 소견</vt:lpstr>
      <vt:lpstr>NTM SPN : 진단 (배양 및 병리)</vt:lpstr>
      <vt:lpstr>NTM SPN : 진단 (배양 및 병리)</vt:lpstr>
      <vt:lpstr>NTM SPN : 치료</vt:lpstr>
      <vt:lpstr>PowerPoint 프레젠테이션</vt:lpstr>
      <vt:lpstr>요약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NTM-PD Mimicking Lung Cancer  : clinicoradiologic characteristics &amp; differential diagnosis</dc:title>
  <dc:creator>김강준(내과학교실)</dc:creator>
  <cp:lastModifiedBy>김 강준</cp:lastModifiedBy>
  <cp:revision>58</cp:revision>
  <dcterms:created xsi:type="dcterms:W3CDTF">2020-08-07T05:57:26Z</dcterms:created>
  <dcterms:modified xsi:type="dcterms:W3CDTF">2020-08-12T15:51:42Z</dcterms:modified>
</cp:coreProperties>
</file>