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7" r:id="rId3"/>
    <p:sldId id="312" r:id="rId4"/>
    <p:sldId id="311" r:id="rId5"/>
    <p:sldId id="296" r:id="rId6"/>
    <p:sldId id="313" r:id="rId7"/>
    <p:sldId id="298" r:id="rId8"/>
    <p:sldId id="275" r:id="rId9"/>
    <p:sldId id="299" r:id="rId10"/>
    <p:sldId id="276" r:id="rId11"/>
    <p:sldId id="300" r:id="rId12"/>
    <p:sldId id="277" r:id="rId13"/>
    <p:sldId id="283" r:id="rId14"/>
    <p:sldId id="301" r:id="rId15"/>
    <p:sldId id="304" r:id="rId16"/>
    <p:sldId id="303" r:id="rId17"/>
    <p:sldId id="305" r:id="rId18"/>
    <p:sldId id="306" r:id="rId19"/>
    <p:sldId id="308" r:id="rId20"/>
    <p:sldId id="309" r:id="rId21"/>
    <p:sldId id="310" r:id="rId22"/>
    <p:sldId id="273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2B2BA9D8-6ADA-474A-9AC8-4D507B230A24}">
          <p14:sldIdLst>
            <p14:sldId id="256"/>
            <p14:sldId id="257"/>
            <p14:sldId id="312"/>
            <p14:sldId id="311"/>
            <p14:sldId id="296"/>
            <p14:sldId id="313"/>
            <p14:sldId id="298"/>
            <p14:sldId id="275"/>
            <p14:sldId id="299"/>
            <p14:sldId id="276"/>
            <p14:sldId id="300"/>
            <p14:sldId id="277"/>
            <p14:sldId id="283"/>
            <p14:sldId id="301"/>
            <p14:sldId id="304"/>
            <p14:sldId id="303"/>
            <p14:sldId id="305"/>
            <p14:sldId id="306"/>
            <p14:sldId id="308"/>
            <p14:sldId id="309"/>
            <p14:sldId id="310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471" autoAdjust="0"/>
  </p:normalViewPr>
  <p:slideViewPr>
    <p:cSldViewPr>
      <p:cViewPr>
        <p:scale>
          <a:sx n="91" d="100"/>
          <a:sy n="91" d="100"/>
        </p:scale>
        <p:origin x="-56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110D61-07CF-4EE0-A71C-D9506C587E00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0F7B85-8BE7-4FFB-97FB-2492911ECD9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741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morphologic similarities between the tissue forms of  several fungal genera, and the frequent presence of sparse or atypical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fungal elements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432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morphologic similarities between the tissue forms of  several fungal genera, and the frequent presence of sparse or atypical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fungal elements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432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morphologic similarities between the tissue forms of  several fungal genera, and the frequent presence of sparse or atypical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fungal elements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4320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morphologic similarities between the tissue forms of  several fungal genera, and the frequent presence of sparse or atypical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fungal elements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432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morphologic similarities between the tissue forms of  several fungal genera, and the frequent presence of sparse or atypical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fungal elements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432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8840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morphologic similarities between the tissue forms of  several fungal genera, and the frequent presence of sparse or atypical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fungal elements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F7B85-8BE7-4FFB-97FB-2492911ECD9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1432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직사각형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직사각형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직사각형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선 연결선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이등변 삼각형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5" name="직선 연결선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이등변 삼각형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선 연결선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내용 개체 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직선 연결선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이등변 삼각형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0A9584F-D232-49CD-99EA-EFED448674BE}" type="datetimeFigureOut">
              <a:rPr lang="ko-KR" altLang="en-US" smtClean="0"/>
              <a:t>2017-05-02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184D48-F6DC-4D64-8F12-0317EBB37253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8" name="직선 연결선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직선 연결선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이등변 삼각형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1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1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1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1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1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1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1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1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1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5105400"/>
            <a:ext cx="6400800" cy="1752600"/>
          </a:xfrm>
        </p:spPr>
        <p:txBody>
          <a:bodyPr/>
          <a:lstStyle/>
          <a:p>
            <a:r>
              <a:rPr lang="ko-KR" altLang="en-US" dirty="0" smtClean="0"/>
              <a:t>호흡기내과 </a:t>
            </a:r>
            <a:r>
              <a:rPr lang="en-US" altLang="ko-KR" dirty="0" smtClean="0"/>
              <a:t>R3 </a:t>
            </a:r>
            <a:r>
              <a:rPr lang="ko-KR" altLang="en-US" dirty="0" err="1" smtClean="0"/>
              <a:t>전호수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pic>
        <p:nvPicPr>
          <p:cNvPr id="1026" name="Picture 2" descr="C:\Users\sv603mawds004\Desktop\1\캡처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51" y="476672"/>
            <a:ext cx="81369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68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 descr="C:\Users\sv603mawds004\Desktop\1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95250"/>
            <a:ext cx="88963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3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* Primary ARDS </a:t>
            </a:r>
            <a:r>
              <a:rPr lang="en-US" altLang="ko-KR" dirty="0"/>
              <a:t>risk </a:t>
            </a:r>
            <a:r>
              <a:rPr lang="en-US" altLang="ko-KR" dirty="0" smtClean="0"/>
              <a:t>factor</a:t>
            </a:r>
          </a:p>
          <a:p>
            <a:endParaRPr lang="en-US" altLang="ko-KR" dirty="0" smtClean="0"/>
          </a:p>
          <a:p>
            <a:r>
              <a:rPr lang="en-US" altLang="ko-KR" sz="2400" dirty="0"/>
              <a:t>S</a:t>
            </a:r>
            <a:r>
              <a:rPr lang="en-US" altLang="ko-KR" sz="2400" dirty="0" smtClean="0"/>
              <a:t>epsis were </a:t>
            </a:r>
            <a:r>
              <a:rPr lang="en-US" altLang="ko-KR" sz="2400" dirty="0"/>
              <a:t>equally likely to be assigned to </a:t>
            </a:r>
            <a:r>
              <a:rPr lang="en-US" altLang="ko-KR" sz="2400" dirty="0" smtClean="0"/>
              <a:t>either </a:t>
            </a:r>
            <a:r>
              <a:rPr lang="en-US" altLang="ko-KR" sz="2400" dirty="0" err="1" smtClean="0"/>
              <a:t>subphenotype</a:t>
            </a:r>
            <a:r>
              <a:rPr lang="en-US" altLang="ko-KR" sz="2400" dirty="0"/>
              <a:t>(49% </a:t>
            </a:r>
            <a:r>
              <a:rPr lang="en-US" altLang="ko-KR" sz="2400" dirty="0" err="1"/>
              <a:t>subphenotype</a:t>
            </a:r>
            <a:r>
              <a:rPr lang="en-US" altLang="ko-KR" sz="2400" dirty="0"/>
              <a:t> 1; </a:t>
            </a:r>
            <a:r>
              <a:rPr lang="en-US" altLang="ko-KR" sz="2400" dirty="0" smtClean="0"/>
              <a:t>51% </a:t>
            </a:r>
            <a:r>
              <a:rPr lang="en-US" altLang="ko-KR" sz="2400" dirty="0" err="1" smtClean="0"/>
              <a:t>subphenotype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2)</a:t>
            </a:r>
            <a:endParaRPr lang="en-US" altLang="ko-KR" sz="2400" dirty="0" smtClean="0"/>
          </a:p>
          <a:p>
            <a:endParaRPr lang="en-US" altLang="ko-KR" sz="2400" dirty="0" smtClean="0"/>
          </a:p>
          <a:p>
            <a:r>
              <a:rPr lang="en-US" altLang="ko-KR" sz="2400" dirty="0"/>
              <a:t>T</a:t>
            </a:r>
            <a:r>
              <a:rPr lang="en-US" altLang="ko-KR" sz="2400" dirty="0" smtClean="0"/>
              <a:t>rauma, aspiration</a:t>
            </a:r>
            <a:r>
              <a:rPr lang="en-US" altLang="ko-KR" sz="2400" dirty="0"/>
              <a:t>, or </a:t>
            </a:r>
            <a:r>
              <a:rPr lang="en-US" altLang="ko-KR" sz="2400" dirty="0" smtClean="0"/>
              <a:t>pneumonia were </a:t>
            </a:r>
            <a:r>
              <a:rPr lang="en-US" altLang="ko-KR" sz="2400" dirty="0"/>
              <a:t>more likely to be </a:t>
            </a:r>
            <a:r>
              <a:rPr lang="en-US" altLang="ko-KR" sz="2400" dirty="0" smtClean="0"/>
              <a:t>assigned to </a:t>
            </a:r>
            <a:r>
              <a:rPr lang="en-US" altLang="ko-KR" sz="2400" dirty="0" err="1"/>
              <a:t>subphenotype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1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Higher </a:t>
            </a:r>
            <a:r>
              <a:rPr lang="fr-FR" altLang="ko-KR" sz="2400" dirty="0" smtClean="0"/>
              <a:t>central </a:t>
            </a:r>
            <a:r>
              <a:rPr lang="fr-FR" altLang="ko-KR" sz="2400" dirty="0"/>
              <a:t>venous pressure (12.7 vs. 11.7 </a:t>
            </a:r>
            <a:r>
              <a:rPr lang="fr-FR" altLang="ko-KR" sz="2400" dirty="0" smtClean="0"/>
              <a:t>mm</a:t>
            </a:r>
            <a:r>
              <a:rPr lang="en-US" altLang="ko-KR" sz="2400" dirty="0" smtClean="0"/>
              <a:t>Hg</a:t>
            </a:r>
            <a:r>
              <a:rPr lang="en-US" altLang="ko-KR" sz="2400" dirty="0"/>
              <a:t>; P = 0.005) </a:t>
            </a:r>
            <a:r>
              <a:rPr lang="en-US" altLang="ko-KR" sz="2400" dirty="0" smtClean="0"/>
              <a:t>lower </a:t>
            </a:r>
            <a:r>
              <a:rPr lang="en-US" altLang="ko-KR" sz="2400" dirty="0"/>
              <a:t>central </a:t>
            </a:r>
            <a:r>
              <a:rPr lang="en-US" altLang="ko-KR" sz="2400" dirty="0" smtClean="0"/>
              <a:t>venous </a:t>
            </a:r>
            <a:r>
              <a:rPr lang="en-US" altLang="ko-KR" sz="2400" dirty="0"/>
              <a:t>oxygen saturation (71.4 vs. 73.5%; P = 0.04</a:t>
            </a:r>
            <a:r>
              <a:rPr lang="en-US" altLang="ko-KR" sz="2400" dirty="0" smtClean="0"/>
              <a:t>) in </a:t>
            </a:r>
            <a:r>
              <a:rPr lang="en-US" altLang="ko-KR" sz="2400" dirty="0" err="1" smtClean="0"/>
              <a:t>subphenotype</a:t>
            </a:r>
            <a:r>
              <a:rPr lang="en-US" altLang="ko-KR" sz="2400" dirty="0" smtClean="0"/>
              <a:t> 2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174211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 descr="C:\Users\sv603mawds004\Desktop\1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" y="-28575"/>
            <a:ext cx="8982075" cy="691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907704" y="5373216"/>
            <a:ext cx="72008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3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385192" y="116632"/>
            <a:ext cx="8229600" cy="990600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6146" name="Picture 2" descr="C:\Users\sv603mawds004\Desktop\1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12" y="1484784"/>
            <a:ext cx="878497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4327399" y="3104964"/>
            <a:ext cx="2736304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309925" y="3717032"/>
            <a:ext cx="2808312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3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6148" name="Picture 4" descr="C:\Users\sv603mawds004\Desktop\1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933575"/>
            <a:ext cx="8924925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10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400" dirty="0"/>
          </a:p>
        </p:txBody>
      </p:sp>
      <p:pic>
        <p:nvPicPr>
          <p:cNvPr id="7170" name="Picture 2" descr="C:\Users\sv603mawds004\Desktop\1\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71296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70931" y="3717032"/>
            <a:ext cx="123870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870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A Three-Variable Model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/>
          </a:p>
        </p:txBody>
      </p:sp>
      <p:pic>
        <p:nvPicPr>
          <p:cNvPr id="8194" name="Picture 2" descr="C:\Users\sv603mawds004\Desktop\1\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412776"/>
            <a:ext cx="849694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70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ko-KR" dirty="0" smtClean="0">
              <a:solidFill>
                <a:srgbClr val="0070C0"/>
              </a:solidFill>
            </a:endParaRPr>
          </a:p>
          <a:p>
            <a:r>
              <a:rPr lang="en-US" altLang="ko-KR" dirty="0" smtClean="0">
                <a:solidFill>
                  <a:srgbClr val="0070C0"/>
                </a:solidFill>
              </a:rPr>
              <a:t>Conservative </a:t>
            </a:r>
            <a:r>
              <a:rPr lang="en-US" altLang="ko-KR" dirty="0">
                <a:solidFill>
                  <a:srgbClr val="0070C0"/>
                </a:solidFill>
              </a:rPr>
              <a:t>strategy </a:t>
            </a:r>
            <a:r>
              <a:rPr lang="en-US" altLang="ko-KR" dirty="0"/>
              <a:t>was associated </a:t>
            </a:r>
            <a:r>
              <a:rPr lang="en-US" altLang="ko-KR" dirty="0" smtClean="0"/>
              <a:t>with improved </a:t>
            </a:r>
            <a:r>
              <a:rPr lang="en-US" altLang="ko-KR" dirty="0"/>
              <a:t>mortality in </a:t>
            </a:r>
            <a:r>
              <a:rPr lang="en-US" altLang="ko-KR" dirty="0" err="1"/>
              <a:t>subphenotype</a:t>
            </a:r>
            <a:r>
              <a:rPr lang="en-US" altLang="ko-KR" dirty="0"/>
              <a:t> 2 </a:t>
            </a:r>
            <a:r>
              <a:rPr lang="en-US" altLang="ko-KR" dirty="0" smtClean="0"/>
              <a:t>but had </a:t>
            </a:r>
            <a:r>
              <a:rPr lang="en-US" altLang="ko-KR" dirty="0"/>
              <a:t>the opposite effect in </a:t>
            </a:r>
            <a:r>
              <a:rPr lang="en-US" altLang="ko-KR" dirty="0" err="1"/>
              <a:t>subphenotype</a:t>
            </a:r>
            <a:r>
              <a:rPr lang="en-US" altLang="ko-KR" dirty="0"/>
              <a:t> 1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A</a:t>
            </a:r>
            <a:r>
              <a:rPr lang="en-US" altLang="ko-KR" dirty="0" smtClean="0"/>
              <a:t> </a:t>
            </a:r>
            <a:r>
              <a:rPr lang="en-US" altLang="ko-KR" dirty="0"/>
              <a:t>three-variable </a:t>
            </a:r>
            <a:r>
              <a:rPr lang="en-US" altLang="ko-KR" dirty="0" smtClean="0"/>
              <a:t>model </a:t>
            </a:r>
            <a:r>
              <a:rPr lang="it-IT" altLang="ko-KR" dirty="0" smtClean="0"/>
              <a:t>that </a:t>
            </a:r>
            <a:r>
              <a:rPr lang="it-IT" altLang="ko-KR" dirty="0"/>
              <a:t>incorporates </a:t>
            </a:r>
            <a:r>
              <a:rPr lang="it-IT" altLang="ko-KR" i="1" dirty="0">
                <a:solidFill>
                  <a:srgbClr val="0070C0"/>
                </a:solidFill>
              </a:rPr>
              <a:t>IL-8, serum </a:t>
            </a:r>
            <a:r>
              <a:rPr lang="it-IT" altLang="ko-KR" i="1" dirty="0" smtClean="0">
                <a:solidFill>
                  <a:srgbClr val="0070C0"/>
                </a:solidFill>
              </a:rPr>
              <a:t>bicarbonate, </a:t>
            </a:r>
            <a:r>
              <a:rPr lang="en-US" altLang="ko-KR" i="1" dirty="0" smtClean="0">
                <a:solidFill>
                  <a:srgbClr val="0070C0"/>
                </a:solidFill>
              </a:rPr>
              <a:t>and </a:t>
            </a:r>
            <a:r>
              <a:rPr lang="en-US" altLang="ko-KR" i="1" dirty="0">
                <a:solidFill>
                  <a:srgbClr val="0070C0"/>
                </a:solidFill>
              </a:rPr>
              <a:t>TNFr1</a:t>
            </a:r>
            <a:r>
              <a:rPr lang="en-US" altLang="ko-KR" dirty="0"/>
              <a:t> identifies ARDS </a:t>
            </a:r>
            <a:r>
              <a:rPr lang="en-US" altLang="ko-KR" dirty="0" err="1" smtClean="0"/>
              <a:t>subphenotypes</a:t>
            </a:r>
            <a:r>
              <a:rPr lang="en-US" altLang="ko-KR" dirty="0"/>
              <a:t> </a:t>
            </a:r>
            <a:r>
              <a:rPr lang="en-US" altLang="ko-KR" dirty="0" smtClean="0"/>
              <a:t>with </a:t>
            </a:r>
            <a:r>
              <a:rPr lang="en-US" altLang="ko-KR" dirty="0"/>
              <a:t>better accuracy than a model that </a:t>
            </a:r>
            <a:r>
              <a:rPr lang="en-US" altLang="ko-KR" dirty="0" smtClean="0"/>
              <a:t>only incorporates </a:t>
            </a:r>
            <a:r>
              <a:rPr lang="en-US" altLang="ko-KR" dirty="0"/>
              <a:t>clinically available variables</a:t>
            </a:r>
          </a:p>
        </p:txBody>
      </p:sp>
    </p:spTree>
    <p:extLst>
      <p:ext uri="{BB962C8B-B14F-4D97-AF65-F5344CB8AC3E}">
        <p14:creationId xmlns:p14="http://schemas.microsoft.com/office/powerpoint/2010/main" val="395379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en-US" altLang="ko-KR" dirty="0" smtClean="0">
                <a:solidFill>
                  <a:srgbClr val="0070C0"/>
                </a:solidFill>
              </a:rPr>
              <a:t>Ang-2 </a:t>
            </a:r>
            <a:r>
              <a:rPr lang="en-US" altLang="ko-KR" dirty="0">
                <a:solidFill>
                  <a:srgbClr val="0070C0"/>
                </a:solidFill>
              </a:rPr>
              <a:t>and </a:t>
            </a:r>
            <a:r>
              <a:rPr lang="en-US" altLang="ko-KR" dirty="0" smtClean="0">
                <a:solidFill>
                  <a:srgbClr val="0070C0"/>
                </a:solidFill>
              </a:rPr>
              <a:t>RAGE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Ang-2 : biomarker </a:t>
            </a:r>
            <a:r>
              <a:rPr lang="en-US" altLang="ko-KR" dirty="0"/>
              <a:t>and mediator of endothelial </a:t>
            </a:r>
            <a:r>
              <a:rPr lang="en-US" altLang="ko-KR" dirty="0" smtClean="0"/>
              <a:t>cell injury</a:t>
            </a:r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RAGE : </a:t>
            </a:r>
            <a:r>
              <a:rPr lang="en-US" altLang="ko-KR" dirty="0"/>
              <a:t>a marker of lung epithelial cell </a:t>
            </a:r>
            <a:r>
              <a:rPr lang="en-US" altLang="ko-KR" dirty="0" smtClean="0"/>
              <a:t>injury and</a:t>
            </a:r>
          </a:p>
          <a:p>
            <a:pPr marL="0" indent="0">
              <a:buNone/>
            </a:pPr>
            <a:r>
              <a:rPr lang="en-US" altLang="ko-KR" dirty="0" smtClean="0"/>
              <a:t>Inflammation</a:t>
            </a:r>
          </a:p>
          <a:p>
            <a:pPr marL="0" indent="0">
              <a:buNone/>
            </a:pPr>
            <a:endParaRPr lang="en-US" altLang="ko-KR" dirty="0" smtClean="0">
              <a:solidFill>
                <a:srgbClr val="0070C0"/>
              </a:solidFill>
            </a:endParaRPr>
          </a:p>
          <a:p>
            <a:r>
              <a:rPr lang="en-US" altLang="ko-KR" dirty="0"/>
              <a:t>Ang-2 and RAGE levels were higher </a:t>
            </a:r>
            <a:r>
              <a:rPr lang="en-US" altLang="ko-KR" dirty="0" smtClean="0"/>
              <a:t>in subjects </a:t>
            </a:r>
            <a:r>
              <a:rPr lang="en-US" altLang="ko-KR" dirty="0"/>
              <a:t>assigned to </a:t>
            </a:r>
            <a:r>
              <a:rPr lang="en-US" altLang="ko-KR" dirty="0" err="1"/>
              <a:t>subphenotype</a:t>
            </a:r>
            <a:r>
              <a:rPr lang="en-US" altLang="ko-KR" dirty="0"/>
              <a:t> </a:t>
            </a:r>
            <a:r>
              <a:rPr lang="en-US" altLang="ko-KR" dirty="0" smtClean="0"/>
              <a:t>2, suggesting </a:t>
            </a:r>
            <a:r>
              <a:rPr lang="en-US" altLang="ko-KR" dirty="0"/>
              <a:t>a higher degree of baseline</a:t>
            </a:r>
          </a:p>
          <a:p>
            <a:pPr marL="0" indent="0">
              <a:buNone/>
            </a:pPr>
            <a:r>
              <a:rPr lang="en-US" altLang="ko-KR" dirty="0" smtClean="0"/>
              <a:t>   endothelial </a:t>
            </a:r>
            <a:r>
              <a:rPr lang="en-US" altLang="ko-KR" dirty="0"/>
              <a:t>and lung epithelial cell injury </a:t>
            </a:r>
            <a:r>
              <a:rPr lang="en-US" altLang="ko-KR" dirty="0" smtClean="0"/>
              <a:t>in these </a:t>
            </a:r>
            <a:r>
              <a:rPr lang="en-US" altLang="ko-KR" dirty="0"/>
              <a:t>patients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81213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en-US" altLang="ko-KR" dirty="0">
                <a:solidFill>
                  <a:srgbClr val="0070C0"/>
                </a:solidFill>
              </a:rPr>
              <a:t>H</a:t>
            </a:r>
            <a:r>
              <a:rPr lang="en-US" altLang="ko-KR" dirty="0" smtClean="0">
                <a:solidFill>
                  <a:srgbClr val="0070C0"/>
                </a:solidFill>
              </a:rPr>
              <a:t>eterogeneity </a:t>
            </a:r>
            <a:r>
              <a:rPr lang="en-US" altLang="ko-KR" dirty="0">
                <a:solidFill>
                  <a:srgbClr val="0070C0"/>
                </a:solidFill>
              </a:rPr>
              <a:t>of treatment effects </a:t>
            </a:r>
            <a:r>
              <a:rPr lang="en-US" altLang="ko-KR" dirty="0" smtClean="0"/>
              <a:t>of fluid-management </a:t>
            </a:r>
            <a:r>
              <a:rPr lang="en-US" altLang="ko-KR" dirty="0"/>
              <a:t>strategy in </a:t>
            </a:r>
            <a:r>
              <a:rPr lang="en-US" altLang="ko-KR" dirty="0" smtClean="0"/>
              <a:t>ARDS</a:t>
            </a:r>
          </a:p>
          <a:p>
            <a:endParaRPr lang="en-US" altLang="ko-KR" dirty="0"/>
          </a:p>
          <a:p>
            <a:r>
              <a:rPr lang="en-US" altLang="ko-KR" dirty="0"/>
              <a:t>higher Ang-2 </a:t>
            </a:r>
            <a:r>
              <a:rPr lang="en-US" altLang="ko-KR" dirty="0" smtClean="0"/>
              <a:t>levels in </a:t>
            </a:r>
            <a:r>
              <a:rPr lang="en-US" altLang="ko-KR" dirty="0" err="1"/>
              <a:t>subphenotype</a:t>
            </a:r>
            <a:r>
              <a:rPr lang="en-US" altLang="ko-KR" dirty="0"/>
              <a:t> </a:t>
            </a:r>
            <a:r>
              <a:rPr lang="en-US" altLang="ko-KR" dirty="0" smtClean="0"/>
              <a:t>2</a:t>
            </a:r>
          </a:p>
          <a:p>
            <a:pPr marL="0" indent="0">
              <a:buNone/>
            </a:pPr>
            <a:r>
              <a:rPr lang="en-US" altLang="ko-KR" dirty="0" smtClean="0"/>
              <a:t> -&gt;  more endothelial </a:t>
            </a:r>
            <a:r>
              <a:rPr lang="en-US" altLang="ko-KR" dirty="0"/>
              <a:t>permeability and </a:t>
            </a:r>
            <a:r>
              <a:rPr lang="en-US" altLang="ko-KR" dirty="0" smtClean="0"/>
              <a:t>predilection for </a:t>
            </a:r>
            <a:r>
              <a:rPr lang="en-US" altLang="ko-KR" dirty="0"/>
              <a:t>extravascular fluid accumulation</a:t>
            </a:r>
            <a:endParaRPr lang="en-US" altLang="ko-KR" dirty="0" smtClean="0"/>
          </a:p>
          <a:p>
            <a:endParaRPr lang="en-US" altLang="ko-KR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5624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en-US" altLang="ko-KR" dirty="0" smtClean="0">
                <a:solidFill>
                  <a:srgbClr val="0070C0"/>
                </a:solidFill>
              </a:rPr>
              <a:t>ARDS</a:t>
            </a:r>
            <a:r>
              <a:rPr lang="en-US" altLang="ko-KR" dirty="0" smtClean="0"/>
              <a:t> :  </a:t>
            </a:r>
            <a:r>
              <a:rPr lang="en-US" altLang="ko-KR" dirty="0"/>
              <a:t>acute respiratory distress </a:t>
            </a:r>
            <a:r>
              <a:rPr lang="en-US" altLang="ko-KR" dirty="0" smtClean="0"/>
              <a:t>syndrome</a:t>
            </a:r>
          </a:p>
          <a:p>
            <a:pPr marL="0" indent="0">
              <a:buNone/>
            </a:pPr>
            <a:r>
              <a:rPr lang="en-US" altLang="ko-KR" dirty="0" smtClean="0"/>
              <a:t> - clinical </a:t>
            </a:r>
            <a:r>
              <a:rPr lang="en-US" altLang="ko-KR" dirty="0"/>
              <a:t>condition characterized by </a:t>
            </a:r>
            <a:r>
              <a:rPr lang="en-US" altLang="ko-KR" dirty="0" smtClean="0">
                <a:solidFill>
                  <a:srgbClr val="0070C0"/>
                </a:solidFill>
              </a:rPr>
              <a:t>disruption of </a:t>
            </a:r>
            <a:r>
              <a:rPr lang="en-US" altLang="ko-KR" dirty="0">
                <a:solidFill>
                  <a:srgbClr val="0070C0"/>
                </a:solidFill>
              </a:rPr>
              <a:t>the 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altLang="ko-KR" dirty="0" smtClean="0">
                <a:solidFill>
                  <a:srgbClr val="0070C0"/>
                </a:solidFill>
              </a:rPr>
              <a:t>  alveolar–capillary </a:t>
            </a:r>
            <a:r>
              <a:rPr lang="en-US" altLang="ko-KR" dirty="0">
                <a:solidFill>
                  <a:srgbClr val="0070C0"/>
                </a:solidFill>
              </a:rPr>
              <a:t>barrier</a:t>
            </a:r>
            <a:r>
              <a:rPr lang="en-US" altLang="ko-KR" dirty="0"/>
              <a:t> with </a:t>
            </a:r>
            <a:r>
              <a:rPr lang="en-US" altLang="ko-KR" dirty="0" smtClean="0"/>
              <a:t>the formation of</a:t>
            </a:r>
          </a:p>
          <a:p>
            <a:pPr marL="0" indent="0">
              <a:buNone/>
            </a:pPr>
            <a:r>
              <a:rPr lang="en-US" altLang="ko-KR" dirty="0" smtClean="0"/>
              <a:t>   </a:t>
            </a:r>
            <a:r>
              <a:rPr lang="en-US" altLang="ko-KR" dirty="0" err="1" smtClean="0"/>
              <a:t>noncardiogenic</a:t>
            </a:r>
            <a:r>
              <a:rPr lang="en-US" altLang="ko-KR" dirty="0"/>
              <a:t>, </a:t>
            </a:r>
            <a:r>
              <a:rPr lang="en-US" altLang="ko-KR" dirty="0" smtClean="0"/>
              <a:t>protein-rich pulmonary edema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/>
              <a:t>T</a:t>
            </a:r>
            <a:r>
              <a:rPr lang="en-US" altLang="ko-KR" dirty="0" smtClean="0"/>
              <a:t>reatment </a:t>
            </a:r>
            <a:r>
              <a:rPr lang="en-US" altLang="ko-KR" dirty="0"/>
              <a:t>is limited </a:t>
            </a:r>
            <a:r>
              <a:rPr lang="en-US" altLang="ko-KR" dirty="0" smtClean="0"/>
              <a:t>to supportive </a:t>
            </a:r>
            <a:r>
              <a:rPr lang="en-US" altLang="ko-KR" dirty="0"/>
              <a:t>care, such as low </a:t>
            </a:r>
            <a:r>
              <a:rPr lang="en-US" altLang="ko-KR" dirty="0" smtClean="0"/>
              <a:t>tidal-volume mechanical </a:t>
            </a:r>
            <a:r>
              <a:rPr lang="en-US" altLang="ko-KR" dirty="0"/>
              <a:t>ventilation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56195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en-US" altLang="ko-KR" dirty="0"/>
              <a:t>V</a:t>
            </a:r>
            <a:r>
              <a:rPr lang="en-US" altLang="ko-KR" dirty="0" smtClean="0"/>
              <a:t>entilator-free </a:t>
            </a:r>
            <a:r>
              <a:rPr lang="en-US" altLang="ko-KR" dirty="0"/>
              <a:t>days</a:t>
            </a:r>
          </a:p>
          <a:p>
            <a:pPr marL="0" indent="0">
              <a:buNone/>
            </a:pPr>
            <a:r>
              <a:rPr lang="en-US" altLang="ko-KR" dirty="0" smtClean="0">
                <a:solidFill>
                  <a:srgbClr val="0070C0"/>
                </a:solidFill>
              </a:rPr>
              <a:t>  </a:t>
            </a:r>
            <a:r>
              <a:rPr lang="en-US" altLang="ko-KR" dirty="0" smtClean="0"/>
              <a:t>-&gt; interaction between </a:t>
            </a:r>
            <a:r>
              <a:rPr lang="en-US" altLang="ko-KR" dirty="0" err="1"/>
              <a:t>subphenotype</a:t>
            </a:r>
            <a:r>
              <a:rPr lang="en-US" altLang="ko-KR" dirty="0"/>
              <a:t> and fluid-strategy</a:t>
            </a:r>
          </a:p>
          <a:p>
            <a:pPr marL="0" indent="0">
              <a:buNone/>
            </a:pPr>
            <a:r>
              <a:rPr lang="en-US" altLang="ko-KR" dirty="0" smtClean="0"/>
              <a:t>   on </a:t>
            </a:r>
            <a:r>
              <a:rPr lang="en-US" altLang="ko-KR" dirty="0"/>
              <a:t>mortality may be driven by </a:t>
            </a:r>
            <a:r>
              <a:rPr lang="en-US" altLang="ko-KR" dirty="0" smtClean="0"/>
              <a:t>the </a:t>
            </a:r>
            <a:r>
              <a:rPr lang="en-US" altLang="ko-KR" dirty="0" err="1" smtClean="0">
                <a:solidFill>
                  <a:srgbClr val="0070C0"/>
                </a:solidFill>
              </a:rPr>
              <a:t>extrapulmonary</a:t>
            </a:r>
            <a:r>
              <a:rPr lang="en-US" altLang="ko-KR" dirty="0" smtClean="0">
                <a:solidFill>
                  <a:srgbClr val="0070C0"/>
                </a:solidFill>
              </a:rPr>
              <a:t>    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</a:rPr>
              <a:t> </a:t>
            </a:r>
            <a:r>
              <a:rPr lang="en-US" altLang="ko-KR" dirty="0" smtClean="0">
                <a:solidFill>
                  <a:srgbClr val="0070C0"/>
                </a:solidFill>
              </a:rPr>
              <a:t>   manifestations</a:t>
            </a:r>
            <a:r>
              <a:rPr lang="en-US" altLang="ko-KR" dirty="0" smtClean="0"/>
              <a:t> </a:t>
            </a:r>
            <a:r>
              <a:rPr lang="en-US" altLang="ko-KR" dirty="0"/>
              <a:t>of </a:t>
            </a:r>
            <a:r>
              <a:rPr lang="en-US" altLang="ko-KR" dirty="0" smtClean="0"/>
              <a:t>the patient’s </a:t>
            </a:r>
            <a:r>
              <a:rPr lang="en-US" altLang="ko-KR" dirty="0"/>
              <a:t>underlying </a:t>
            </a:r>
            <a:r>
              <a:rPr lang="en-US" altLang="ko-KR" dirty="0" smtClean="0"/>
              <a:t>illness</a:t>
            </a:r>
          </a:p>
          <a:p>
            <a:pPr marL="0" indent="0">
              <a:buNone/>
            </a:pPr>
            <a:endParaRPr lang="en-US" altLang="ko-KR" dirty="0">
              <a:solidFill>
                <a:srgbClr val="0070C0"/>
              </a:solidFill>
            </a:endParaRPr>
          </a:p>
          <a:p>
            <a:r>
              <a:rPr lang="en-US" altLang="ko-KR" dirty="0"/>
              <a:t>not </a:t>
            </a:r>
            <a:r>
              <a:rPr lang="en-US" altLang="ko-KR" dirty="0" smtClean="0"/>
              <a:t>a clinically </a:t>
            </a:r>
            <a:r>
              <a:rPr lang="en-US" altLang="ko-KR" dirty="0"/>
              <a:t>meaningful difference in </a:t>
            </a:r>
            <a:r>
              <a:rPr lang="en-US" altLang="ko-KR" dirty="0" smtClean="0"/>
              <a:t>baseline central </a:t>
            </a:r>
            <a:r>
              <a:rPr lang="en-US" altLang="ko-KR" dirty="0"/>
              <a:t>venous pressure or cardiac index</a:t>
            </a:r>
            <a:endParaRPr lang="en-US" altLang="ko-KR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51004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Limitation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395536" y="1196752"/>
            <a:ext cx="8229600" cy="4937760"/>
          </a:xfrm>
        </p:spPr>
        <p:txBody>
          <a:bodyPr>
            <a:normAutofit lnSpcReduction="10000"/>
          </a:bodyPr>
          <a:lstStyle/>
          <a:p>
            <a:endParaRPr lang="en-US" altLang="ko-KR" dirty="0" smtClean="0"/>
          </a:p>
          <a:p>
            <a:r>
              <a:rPr lang="en-US" altLang="ko-KR" dirty="0" smtClean="0"/>
              <a:t>Secondary analysis, requires </a:t>
            </a:r>
            <a:r>
              <a:rPr lang="en-US" altLang="ko-KR" dirty="0"/>
              <a:t>prospective validation </a:t>
            </a:r>
            <a:r>
              <a:rPr lang="en-US" altLang="ko-KR" dirty="0" smtClean="0"/>
              <a:t>before definitive </a:t>
            </a:r>
            <a:r>
              <a:rPr lang="en-US" altLang="ko-KR" dirty="0"/>
              <a:t>conclusions</a:t>
            </a:r>
            <a:endParaRPr lang="en-US" altLang="ko-KR" dirty="0">
              <a:solidFill>
                <a:srgbClr val="0070C0"/>
              </a:solidFill>
            </a:endParaRPr>
          </a:p>
          <a:p>
            <a:endParaRPr lang="en-US" altLang="ko-KR" dirty="0" smtClean="0"/>
          </a:p>
          <a:p>
            <a:r>
              <a:rPr lang="en-US" altLang="ko-KR" dirty="0" smtClean="0"/>
              <a:t>it </a:t>
            </a:r>
            <a:r>
              <a:rPr lang="en-US" altLang="ko-KR" dirty="0"/>
              <a:t>remains unknown if </a:t>
            </a:r>
            <a:r>
              <a:rPr lang="en-US" altLang="ko-KR" dirty="0" smtClean="0"/>
              <a:t>these </a:t>
            </a:r>
            <a:r>
              <a:rPr lang="en-US" altLang="ko-KR" dirty="0" err="1" smtClean="0"/>
              <a:t>subphenotypes</a:t>
            </a:r>
            <a:r>
              <a:rPr lang="en-US" altLang="ko-KR" dirty="0" smtClean="0"/>
              <a:t> </a:t>
            </a:r>
            <a:r>
              <a:rPr lang="en-US" altLang="ko-KR" dirty="0"/>
              <a:t>exist outside RCTs in a </a:t>
            </a:r>
            <a:r>
              <a:rPr lang="en-US" altLang="ko-KR" dirty="0" smtClean="0"/>
              <a:t>more diverse </a:t>
            </a:r>
            <a:r>
              <a:rPr lang="en-US" altLang="ko-KR" dirty="0"/>
              <a:t>population of critically ill </a:t>
            </a:r>
            <a:r>
              <a:rPr lang="en-US" altLang="ko-KR" dirty="0" smtClean="0"/>
              <a:t>patients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determine </a:t>
            </a:r>
            <a:r>
              <a:rPr lang="en-US" altLang="ko-KR" dirty="0"/>
              <a:t>if </a:t>
            </a:r>
            <a:r>
              <a:rPr lang="en-US" altLang="ko-KR" dirty="0" smtClean="0"/>
              <a:t>these </a:t>
            </a:r>
            <a:r>
              <a:rPr lang="en-US" altLang="ko-KR" dirty="0" err="1" smtClean="0"/>
              <a:t>subphenotypes</a:t>
            </a:r>
            <a:r>
              <a:rPr lang="en-US" altLang="ko-KR" dirty="0" smtClean="0"/>
              <a:t> </a:t>
            </a:r>
            <a:r>
              <a:rPr lang="en-US" altLang="ko-KR" dirty="0"/>
              <a:t>remain stable later in </a:t>
            </a:r>
            <a:r>
              <a:rPr lang="en-US" altLang="ko-KR" dirty="0" smtClean="0"/>
              <a:t>the course </a:t>
            </a:r>
            <a:r>
              <a:rPr lang="en-US" altLang="ko-KR" dirty="0"/>
              <a:t>of </a:t>
            </a:r>
            <a:r>
              <a:rPr lang="en-US" altLang="ko-KR" dirty="0" smtClean="0"/>
              <a:t>ARDS</a:t>
            </a:r>
          </a:p>
          <a:p>
            <a:endParaRPr lang="en-US" altLang="ko-KR" dirty="0"/>
          </a:p>
          <a:p>
            <a:r>
              <a:rPr lang="en-US" altLang="ko-KR" dirty="0" smtClean="0"/>
              <a:t>Limitation of  a three variable</a:t>
            </a:r>
            <a:r>
              <a:rPr lang="en-US" altLang="ko-KR" dirty="0"/>
              <a:t> </a:t>
            </a:r>
            <a:r>
              <a:rPr lang="en-US" altLang="ko-KR" dirty="0" smtClean="0"/>
              <a:t>model</a:t>
            </a:r>
          </a:p>
          <a:p>
            <a:endParaRPr lang="en-US" altLang="ko-KR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52715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2627784" y="3140968"/>
            <a:ext cx="6768752" cy="553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4800" dirty="0" smtClean="0"/>
              <a:t>감사합니다</a:t>
            </a:r>
            <a:r>
              <a:rPr lang="en-US" altLang="ko-KR" sz="4800" dirty="0" smtClean="0"/>
              <a:t>. </a:t>
            </a:r>
            <a:endParaRPr lang="en-US" altLang="ko-KR" sz="4800" dirty="0"/>
          </a:p>
        </p:txBody>
      </p:sp>
    </p:spTree>
    <p:extLst>
      <p:ext uri="{BB962C8B-B14F-4D97-AF65-F5344CB8AC3E}">
        <p14:creationId xmlns:p14="http://schemas.microsoft.com/office/powerpoint/2010/main" val="375907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r>
              <a:rPr lang="en-US" altLang="ko-KR" dirty="0"/>
              <a:t>ARMA and ALVEOLI (</a:t>
            </a:r>
            <a:r>
              <a:rPr lang="en-US" altLang="ko-KR" dirty="0" smtClean="0"/>
              <a:t>Assessment of </a:t>
            </a:r>
            <a:r>
              <a:rPr lang="en-US" altLang="ko-KR" dirty="0"/>
              <a:t>Low tidal Volume and elevated </a:t>
            </a:r>
            <a:r>
              <a:rPr lang="en-US" altLang="ko-KR" dirty="0" smtClean="0"/>
              <a:t>End expiratory volume </a:t>
            </a:r>
            <a:r>
              <a:rPr lang="en-US" altLang="ko-KR" dirty="0"/>
              <a:t>to Obviate Lung Injury</a:t>
            </a:r>
            <a:r>
              <a:rPr lang="en-US" altLang="ko-KR" dirty="0" smtClean="0"/>
              <a:t>)</a:t>
            </a:r>
          </a:p>
          <a:p>
            <a:endParaRPr lang="en-US" altLang="ko-KR" dirty="0"/>
          </a:p>
          <a:p>
            <a:r>
              <a:rPr lang="en-US" altLang="ko-KR" dirty="0"/>
              <a:t>Two distinct ARDS </a:t>
            </a:r>
            <a:r>
              <a:rPr lang="en-US" altLang="ko-KR" dirty="0" err="1" smtClean="0"/>
              <a:t>subphenotypes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-  </a:t>
            </a:r>
            <a:r>
              <a:rPr lang="en-US" altLang="ko-KR" dirty="0" err="1" smtClean="0"/>
              <a:t>Subphenotype</a:t>
            </a:r>
            <a:r>
              <a:rPr lang="en-US" altLang="ko-KR" dirty="0" smtClean="0"/>
              <a:t> 2 was </a:t>
            </a:r>
            <a:r>
              <a:rPr lang="en-US" altLang="ko-KR" dirty="0"/>
              <a:t>associated with increased </a:t>
            </a:r>
            <a:r>
              <a:rPr lang="en-US" altLang="ko-KR" dirty="0" smtClean="0"/>
              <a:t>levels of   </a:t>
            </a:r>
          </a:p>
          <a:p>
            <a:pPr marL="0" indent="0">
              <a:buNone/>
            </a:pPr>
            <a:r>
              <a:rPr lang="en-US" altLang="ko-KR" dirty="0" smtClean="0"/>
              <a:t>   inflammatory </a:t>
            </a:r>
            <a:r>
              <a:rPr lang="en-US" altLang="ko-KR" dirty="0"/>
              <a:t>biomarkers, </a:t>
            </a:r>
            <a:r>
              <a:rPr lang="en-US" altLang="ko-KR" dirty="0" smtClean="0"/>
              <a:t>acidosis, and shock</a:t>
            </a:r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/>
              <a:t>ALVEOLI trial, higher </a:t>
            </a:r>
            <a:r>
              <a:rPr lang="en-US" altLang="ko-KR" dirty="0" smtClean="0"/>
              <a:t>positive end-expiratory </a:t>
            </a:r>
            <a:r>
              <a:rPr lang="en-US" altLang="ko-KR" dirty="0"/>
              <a:t>pressure was beneficial in </a:t>
            </a:r>
            <a:r>
              <a:rPr lang="en-US" altLang="ko-KR" dirty="0" smtClean="0"/>
              <a:t>one </a:t>
            </a:r>
            <a:r>
              <a:rPr lang="en-US" altLang="ko-KR" dirty="0" err="1" smtClean="0"/>
              <a:t>subphenotype</a:t>
            </a:r>
            <a:r>
              <a:rPr lang="en-US" altLang="ko-KR" dirty="0" smtClean="0"/>
              <a:t> </a:t>
            </a:r>
            <a:r>
              <a:rPr lang="en-US" altLang="ko-KR" dirty="0"/>
              <a:t>and harmful in the other</a:t>
            </a:r>
          </a:p>
          <a:p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71074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 smtClean="0"/>
          </a:p>
          <a:p>
            <a:r>
              <a:rPr lang="en-US" altLang="ko-KR" dirty="0"/>
              <a:t>A</a:t>
            </a:r>
            <a:r>
              <a:rPr lang="en-US" altLang="ko-KR" dirty="0" smtClean="0"/>
              <a:t> </a:t>
            </a:r>
            <a:r>
              <a:rPr lang="en-US" altLang="ko-KR" dirty="0"/>
              <a:t>third, more </a:t>
            </a:r>
            <a:r>
              <a:rPr lang="en-US" altLang="ko-KR" dirty="0" smtClean="0"/>
              <a:t>recent independent </a:t>
            </a:r>
            <a:r>
              <a:rPr lang="en-US" altLang="ko-KR" dirty="0"/>
              <a:t>cohort, the NHLBI </a:t>
            </a:r>
            <a:r>
              <a:rPr lang="en-US" altLang="ko-KR" dirty="0" smtClean="0"/>
              <a:t>ARDS Network’s </a:t>
            </a:r>
            <a:r>
              <a:rPr lang="en-US" altLang="ko-KR" dirty="0">
                <a:solidFill>
                  <a:srgbClr val="0070C0"/>
                </a:solidFill>
              </a:rPr>
              <a:t>FACTT (Fluid and </a:t>
            </a:r>
            <a:r>
              <a:rPr lang="en-US" altLang="ko-KR" dirty="0" smtClean="0">
                <a:solidFill>
                  <a:srgbClr val="0070C0"/>
                </a:solidFill>
              </a:rPr>
              <a:t>Catheter Treatment </a:t>
            </a:r>
            <a:r>
              <a:rPr lang="en-US" altLang="ko-KR" dirty="0">
                <a:solidFill>
                  <a:srgbClr val="0070C0"/>
                </a:solidFill>
              </a:rPr>
              <a:t>Trial</a:t>
            </a:r>
            <a:r>
              <a:rPr lang="en-US" altLang="ko-KR" dirty="0" smtClean="0">
                <a:solidFill>
                  <a:srgbClr val="0070C0"/>
                </a:solidFill>
              </a:rPr>
              <a:t>)</a:t>
            </a:r>
          </a:p>
          <a:p>
            <a:endParaRPr lang="en-US" altLang="ko-KR" dirty="0">
              <a:solidFill>
                <a:srgbClr val="0070C0"/>
              </a:solidFill>
            </a:endParaRPr>
          </a:p>
          <a:p>
            <a:r>
              <a:rPr lang="en-US" altLang="ko-KR" dirty="0"/>
              <a:t>hypothesized a priori that </a:t>
            </a:r>
            <a:r>
              <a:rPr lang="en-US" altLang="ko-KR" dirty="0" err="1" smtClean="0"/>
              <a:t>subphenotype</a:t>
            </a:r>
            <a:r>
              <a:rPr lang="en-US" altLang="ko-KR" dirty="0"/>
              <a:t> </a:t>
            </a:r>
            <a:r>
              <a:rPr lang="en-US" altLang="ko-KR" dirty="0" smtClean="0"/>
              <a:t>2 </a:t>
            </a:r>
            <a:r>
              <a:rPr lang="en-US" altLang="ko-KR" dirty="0"/>
              <a:t>would have higher mortality and </a:t>
            </a:r>
            <a:r>
              <a:rPr lang="en-US" altLang="ko-KR" dirty="0" smtClean="0"/>
              <a:t>fewer ventilator-free </a:t>
            </a:r>
            <a:r>
              <a:rPr lang="en-US" altLang="ko-KR" dirty="0"/>
              <a:t>days in response to a </a:t>
            </a:r>
            <a:r>
              <a:rPr lang="en-US" altLang="ko-KR" dirty="0" smtClean="0"/>
              <a:t>liberal fluid </a:t>
            </a:r>
            <a:r>
              <a:rPr lang="en-US" altLang="ko-KR" dirty="0"/>
              <a:t>strategy</a:t>
            </a:r>
            <a:endParaRPr lang="en-US" altLang="ko-KR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37088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altLang="ko-KR" dirty="0" smtClean="0"/>
          </a:p>
          <a:p>
            <a:r>
              <a:rPr lang="en-US" altLang="ko-KR" dirty="0"/>
              <a:t>FACTT enrolled 1,000 patients with </a:t>
            </a:r>
            <a:r>
              <a:rPr lang="en-US" altLang="ko-KR" dirty="0" smtClean="0"/>
              <a:t>ARDS between  2000 </a:t>
            </a:r>
            <a:r>
              <a:rPr lang="en-US" altLang="ko-KR" dirty="0"/>
              <a:t>and 2005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 smtClean="0"/>
              <a:t>ARDS </a:t>
            </a:r>
            <a:r>
              <a:rPr lang="en-US" altLang="ko-KR" dirty="0"/>
              <a:t>criteria </a:t>
            </a:r>
            <a:r>
              <a:rPr lang="en-US" altLang="ko-KR" dirty="0" smtClean="0"/>
              <a:t>within 48 </a:t>
            </a:r>
            <a:r>
              <a:rPr lang="en-US" altLang="ko-KR" dirty="0"/>
              <a:t>hours before </a:t>
            </a:r>
            <a:r>
              <a:rPr lang="en-US" altLang="ko-KR" dirty="0" smtClean="0"/>
              <a:t>enrollment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Two-by-Two factorial </a:t>
            </a:r>
            <a:r>
              <a:rPr lang="en-US" altLang="ko-KR" sz="2400" dirty="0"/>
              <a:t>design</a:t>
            </a:r>
            <a:r>
              <a:rPr lang="en-US" altLang="ko-KR" sz="2400" dirty="0" smtClean="0"/>
              <a:t>; </a:t>
            </a:r>
            <a:r>
              <a:rPr lang="en-US" altLang="ko-KR" sz="2400" dirty="0"/>
              <a:t>conservative versus liberal fluid</a:t>
            </a:r>
          </a:p>
          <a:p>
            <a:pPr marL="0" indent="0">
              <a:buNone/>
            </a:pPr>
            <a:r>
              <a:rPr lang="en-US" altLang="ko-KR" sz="2400" dirty="0" smtClean="0"/>
              <a:t>   management, </a:t>
            </a:r>
            <a:r>
              <a:rPr lang="en-US" altLang="ko-KR" sz="2400" dirty="0"/>
              <a:t>pulmonary artery versus </a:t>
            </a:r>
            <a:r>
              <a:rPr lang="en-US" altLang="ko-KR" sz="2400" dirty="0" smtClean="0"/>
              <a:t>central venous catheter</a:t>
            </a:r>
          </a:p>
          <a:p>
            <a:pPr marL="0" indent="0">
              <a:buNone/>
            </a:pPr>
            <a:endParaRPr lang="en-US" altLang="ko-KR" sz="2400" dirty="0"/>
          </a:p>
          <a:p>
            <a:r>
              <a:rPr lang="en-US" altLang="ko-KR" sz="2400" dirty="0"/>
              <a:t> </a:t>
            </a:r>
            <a:r>
              <a:rPr lang="en-US" altLang="ko-KR" sz="2400" dirty="0" err="1" smtClean="0"/>
              <a:t>subphenotype</a:t>
            </a:r>
            <a:r>
              <a:rPr lang="en-US" altLang="ko-KR" sz="2400" dirty="0" smtClean="0"/>
              <a:t> classification, </a:t>
            </a:r>
            <a:r>
              <a:rPr lang="en-US" altLang="ko-KR" sz="2400" dirty="0"/>
              <a:t>clinical outcomes (60-d mortality,</a:t>
            </a:r>
          </a:p>
          <a:p>
            <a:pPr marL="0" indent="0">
              <a:buNone/>
            </a:pPr>
            <a:r>
              <a:rPr lang="en-US" altLang="ko-KR" sz="2400" dirty="0" smtClean="0"/>
              <a:t>   90-d </a:t>
            </a:r>
            <a:r>
              <a:rPr lang="en-US" altLang="ko-KR" sz="2400" dirty="0"/>
              <a:t>mortality, and ventilator-free days)</a:t>
            </a:r>
            <a:endParaRPr lang="en-US" altLang="ko-KR" sz="2400" dirty="0" smtClean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89800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r>
              <a:rPr lang="en-US" altLang="ko-KR" dirty="0" smtClean="0"/>
              <a:t>Ten plasma biomarkers</a:t>
            </a:r>
          </a:p>
          <a:p>
            <a:pPr marL="0" indent="0">
              <a:buNone/>
            </a:pPr>
            <a:r>
              <a:rPr lang="en-US" altLang="ko-KR" dirty="0" smtClean="0"/>
              <a:t> - </a:t>
            </a:r>
            <a:r>
              <a:rPr lang="fr-FR" altLang="ko-KR" dirty="0" smtClean="0"/>
              <a:t>IL-6</a:t>
            </a:r>
            <a:r>
              <a:rPr lang="fr-FR" altLang="ko-KR" dirty="0"/>
              <a:t>, IL-8, surfactant protein D, and </a:t>
            </a:r>
            <a:r>
              <a:rPr lang="fr-FR" altLang="ko-KR" dirty="0" smtClean="0"/>
              <a:t>von </a:t>
            </a:r>
            <a:r>
              <a:rPr lang="en-US" altLang="ko-KR" dirty="0" err="1" smtClean="0"/>
              <a:t>Willebrand</a:t>
            </a:r>
            <a:r>
              <a:rPr lang="en-US" altLang="ko-KR" dirty="0" smtClean="0"/>
              <a:t> factor, </a:t>
            </a:r>
            <a:r>
              <a:rPr lang="en-US" altLang="ko-KR" dirty="0"/>
              <a:t>intercellular adhesion molecule-1, </a:t>
            </a:r>
            <a:r>
              <a:rPr lang="en-US" altLang="ko-KR" dirty="0" smtClean="0"/>
              <a:t>protein C</a:t>
            </a:r>
            <a:r>
              <a:rPr lang="en-US" altLang="ko-KR" dirty="0"/>
              <a:t>, soluble tumor necrosis factor </a:t>
            </a:r>
            <a:r>
              <a:rPr lang="en-US" altLang="ko-KR" dirty="0" smtClean="0"/>
              <a:t>receptor-1[sTNFr1</a:t>
            </a:r>
            <a:r>
              <a:rPr lang="en-US" altLang="ko-KR" dirty="0"/>
              <a:t>], </a:t>
            </a:r>
            <a:r>
              <a:rPr lang="en-US" altLang="ko-KR" dirty="0" smtClean="0"/>
              <a:t>plasminogen activator inhibitor 1</a:t>
            </a:r>
          </a:p>
          <a:p>
            <a:pPr marL="0" indent="0">
              <a:buNone/>
            </a:pPr>
            <a:r>
              <a:rPr lang="en-US" altLang="ko-KR" dirty="0" smtClean="0"/>
              <a:t>- </a:t>
            </a:r>
            <a:r>
              <a:rPr lang="en-US" altLang="ko-KR" dirty="0"/>
              <a:t>angiopoietin-2 (</a:t>
            </a:r>
            <a:r>
              <a:rPr lang="en-US" altLang="ko-KR" dirty="0">
                <a:solidFill>
                  <a:srgbClr val="0070C0"/>
                </a:solidFill>
              </a:rPr>
              <a:t>Ang-2</a:t>
            </a:r>
            <a:r>
              <a:rPr lang="en-US" altLang="ko-KR" dirty="0"/>
              <a:t>) and the </a:t>
            </a:r>
            <a:r>
              <a:rPr lang="en-US" altLang="ko-KR" dirty="0" smtClean="0"/>
              <a:t>receptor for </a:t>
            </a:r>
            <a:r>
              <a:rPr lang="en-US" altLang="ko-KR" dirty="0"/>
              <a:t>advanced </a:t>
            </a:r>
            <a:r>
              <a:rPr lang="en-US" altLang="ko-KR" dirty="0" err="1"/>
              <a:t>glycation</a:t>
            </a:r>
            <a:r>
              <a:rPr lang="en-US" altLang="ko-KR" dirty="0"/>
              <a:t> </a:t>
            </a:r>
            <a:r>
              <a:rPr lang="en-US" altLang="ko-KR" dirty="0" smtClean="0"/>
              <a:t>end-products (</a:t>
            </a:r>
            <a:r>
              <a:rPr lang="en-US" altLang="ko-KR" dirty="0" smtClean="0">
                <a:solidFill>
                  <a:srgbClr val="0070C0"/>
                </a:solidFill>
              </a:rPr>
              <a:t>RAGE</a:t>
            </a:r>
            <a:r>
              <a:rPr lang="en-US" altLang="ko-KR" dirty="0"/>
              <a:t>)</a:t>
            </a:r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340160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sz="2400" dirty="0"/>
              <a:t>A Two-Class Model Best Describes the Patients with ARDS Enrolled in FACTT</a:t>
            </a:r>
          </a:p>
          <a:p>
            <a:endParaRPr lang="ko-KR" altLang="en-US" dirty="0"/>
          </a:p>
        </p:txBody>
      </p:sp>
      <p:pic>
        <p:nvPicPr>
          <p:cNvPr id="5122" name="Picture 2" descr="C:\Users\sv603mawds004\Desktop\1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885698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29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pic>
        <p:nvPicPr>
          <p:cNvPr id="2050" name="Picture 2" descr="C:\Users\sv603mawds004\Desktop\1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1" y="261937"/>
            <a:ext cx="9172576" cy="633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251520" y="5373215"/>
            <a:ext cx="1584176" cy="8640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452320" y="5373216"/>
            <a:ext cx="1296144" cy="7237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3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altLang="ko-KR" dirty="0" err="1" smtClean="0"/>
              <a:t>Subphenotype</a:t>
            </a:r>
            <a:r>
              <a:rPr lang="en-US" altLang="ko-KR" dirty="0" smtClean="0"/>
              <a:t> 2</a:t>
            </a:r>
          </a:p>
          <a:p>
            <a:pPr>
              <a:buFont typeface="Arial" charset="0"/>
              <a:buChar char="•"/>
            </a:pPr>
            <a:endParaRPr lang="en-US" altLang="ko-KR" dirty="0" smtClean="0"/>
          </a:p>
          <a:p>
            <a:r>
              <a:rPr lang="en-US" altLang="ko-KR" sz="2400" dirty="0"/>
              <a:t>higher levels of </a:t>
            </a:r>
            <a:r>
              <a:rPr lang="en-US" altLang="ko-KR" sz="2400" dirty="0" smtClean="0"/>
              <a:t>IL-8, IL-6</a:t>
            </a:r>
            <a:r>
              <a:rPr lang="en-US" altLang="ko-KR" sz="2400" dirty="0"/>
              <a:t>, and sTNFr1, but lower </a:t>
            </a:r>
            <a:r>
              <a:rPr lang="en-US" altLang="ko-KR" sz="2400" dirty="0" smtClean="0"/>
              <a:t>serum bicarbonate </a:t>
            </a:r>
            <a:r>
              <a:rPr lang="en-US" altLang="ko-KR" sz="2400" dirty="0"/>
              <a:t>and protein </a:t>
            </a:r>
            <a:r>
              <a:rPr lang="en-US" altLang="ko-KR" sz="2400" dirty="0" smtClean="0"/>
              <a:t>C, higher plasma </a:t>
            </a:r>
            <a:r>
              <a:rPr lang="en-US" altLang="ko-KR" sz="2400" dirty="0"/>
              <a:t>levels of Ang-2 and </a:t>
            </a:r>
            <a:r>
              <a:rPr lang="en-US" altLang="ko-KR" sz="2400" dirty="0" smtClean="0"/>
              <a:t>RAGE</a:t>
            </a:r>
          </a:p>
          <a:p>
            <a:endParaRPr lang="en-US" altLang="ko-KR" sz="2400" dirty="0"/>
          </a:p>
          <a:p>
            <a:r>
              <a:rPr lang="en-US" altLang="ko-KR" sz="2400" dirty="0"/>
              <a:t>no significant difference in </a:t>
            </a:r>
            <a:r>
              <a:rPr lang="en-US" altLang="ko-KR" sz="2400" dirty="0" smtClean="0"/>
              <a:t>sex distribution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More frequently </a:t>
            </a:r>
            <a:r>
              <a:rPr lang="en-US" altLang="ko-KR" sz="2400" dirty="0"/>
              <a:t>required vasopressors</a:t>
            </a:r>
          </a:p>
        </p:txBody>
      </p:sp>
    </p:spTree>
    <p:extLst>
      <p:ext uri="{BB962C8B-B14F-4D97-AF65-F5344CB8AC3E}">
        <p14:creationId xmlns:p14="http://schemas.microsoft.com/office/powerpoint/2010/main" val="245607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원본">
  <a:themeElements>
    <a:clrScheme name="원본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원본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원본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1128</TotalTime>
  <Words>737</Words>
  <Application>Microsoft Office PowerPoint</Application>
  <PresentationFormat>화면 슬라이드 쇼(4:3)</PresentationFormat>
  <Paragraphs>146</Paragraphs>
  <Slides>22</Slides>
  <Notes>20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3" baseType="lpstr">
      <vt:lpstr>원본</vt:lpstr>
      <vt:lpstr>PowerPoint 프레젠테이션</vt:lpstr>
      <vt:lpstr>Background</vt:lpstr>
      <vt:lpstr>Background</vt:lpstr>
      <vt:lpstr>Background</vt:lpstr>
      <vt:lpstr>Method</vt:lpstr>
      <vt:lpstr>Method</vt:lpstr>
      <vt:lpstr>Results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A Three-Variable Model</vt:lpstr>
      <vt:lpstr>Discussion</vt:lpstr>
      <vt:lpstr>Discussion</vt:lpstr>
      <vt:lpstr>Discussion</vt:lpstr>
      <vt:lpstr>Discussion</vt:lpstr>
      <vt:lpstr>Limitation</vt:lpstr>
      <vt:lpstr>PowerPoint 프레젠테이션</vt:lpstr>
    </vt:vector>
  </TitlesOfParts>
  <Company>연세의료원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Immunohistochemistry to Assess the Accuracy of Histomorphologic Diagnosis of Aspergillosis and Mucormycosis  clinical infectious disease</dc:title>
  <dc:creator>yuedi008</dc:creator>
  <cp:lastModifiedBy>yued4001</cp:lastModifiedBy>
  <cp:revision>47</cp:revision>
  <dcterms:created xsi:type="dcterms:W3CDTF">2015-11-13T13:36:34Z</dcterms:created>
  <dcterms:modified xsi:type="dcterms:W3CDTF">2017-05-01T23:14:35Z</dcterms:modified>
</cp:coreProperties>
</file>