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8" r:id="rId6"/>
    <p:sldId id="267" r:id="rId7"/>
    <p:sldId id="269" r:id="rId8"/>
    <p:sldId id="270" r:id="rId9"/>
    <p:sldId id="257" r:id="rId10"/>
    <p:sldId id="271" r:id="rId11"/>
    <p:sldId id="258" r:id="rId12"/>
    <p:sldId id="259" r:id="rId13"/>
    <p:sldId id="272" r:id="rId14"/>
    <p:sldId id="260" r:id="rId15"/>
    <p:sldId id="261" r:id="rId16"/>
    <p:sldId id="262" r:id="rId17"/>
    <p:sldId id="263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23177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572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6674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2332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44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6290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8362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89480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5476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5375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5659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A6EF-4D9F-46DF-BBAA-7DCD81B74254}" type="datetimeFigureOut">
              <a:rPr lang="ko-KR" altLang="en-US" smtClean="0"/>
              <a:pPr/>
              <a:t>2013-09-25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CC4E-8991-4281-A784-4F128DDAEE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218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985664"/>
          </a:xfrm>
        </p:spPr>
        <p:txBody>
          <a:bodyPr/>
          <a:lstStyle/>
          <a:p>
            <a:r>
              <a:rPr lang="ko-KR" altLang="en-US" b="1" dirty="0" smtClean="0">
                <a:solidFill>
                  <a:schemeClr val="tx1"/>
                </a:solidFill>
              </a:rPr>
              <a:t>내</a:t>
            </a:r>
            <a:r>
              <a:rPr lang="ko-KR" altLang="en-US" b="1" dirty="0">
                <a:solidFill>
                  <a:schemeClr val="tx1"/>
                </a:solidFill>
              </a:rPr>
              <a:t>과 </a:t>
            </a:r>
            <a:r>
              <a:rPr lang="en-US" altLang="ko-KR" b="1" dirty="0" smtClean="0">
                <a:solidFill>
                  <a:schemeClr val="tx1"/>
                </a:solidFill>
              </a:rPr>
              <a:t>3</a:t>
            </a:r>
            <a:r>
              <a:rPr lang="ko-KR" altLang="en-US" b="1" dirty="0" err="1" smtClean="0">
                <a:solidFill>
                  <a:schemeClr val="tx1"/>
                </a:solidFill>
              </a:rPr>
              <a:t>년차</a:t>
            </a:r>
            <a:r>
              <a:rPr lang="ko-KR" altLang="en-US" b="1" dirty="0" smtClean="0">
                <a:solidFill>
                  <a:schemeClr val="tx1"/>
                </a:solidFill>
              </a:rPr>
              <a:t> 고범석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27280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048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Death</a:t>
            </a:r>
          </a:p>
          <a:p>
            <a:pPr>
              <a:buNone/>
            </a:pPr>
            <a:endParaRPr lang="en-US" altLang="ko-KR" sz="2200" dirty="0" smtClean="0"/>
          </a:p>
          <a:p>
            <a:pPr>
              <a:buNone/>
            </a:pPr>
            <a:r>
              <a:rPr lang="en-US" altLang="ko-KR" sz="2200" dirty="0" smtClean="0"/>
              <a:t>-   </a:t>
            </a:r>
            <a:r>
              <a:rPr lang="en-US" altLang="ko-KR" sz="2200" dirty="0" smtClean="0"/>
              <a:t>the </a:t>
            </a:r>
            <a:r>
              <a:rPr lang="en-US" altLang="ko-KR" sz="2200" dirty="0"/>
              <a:t>primary end point of </a:t>
            </a:r>
            <a:r>
              <a:rPr lang="en-US" altLang="ko-KR" sz="2200" b="1" dirty="0"/>
              <a:t>the risk of death </a:t>
            </a:r>
            <a:r>
              <a:rPr lang="en-US" altLang="ko-KR" sz="2200" dirty="0" smtClean="0"/>
              <a:t>from any </a:t>
            </a:r>
            <a:r>
              <a:rPr lang="en-US" altLang="ko-KR" sz="2200" dirty="0"/>
              <a:t>cause, the hazard ratio for </a:t>
            </a:r>
            <a:r>
              <a:rPr lang="en-US" altLang="ko-KR" sz="2200" b="1" dirty="0" err="1"/>
              <a:t>Respimat</a:t>
            </a:r>
            <a:r>
              <a:rPr lang="en-US" altLang="ko-KR" sz="2200" b="1" dirty="0"/>
              <a:t> 5 </a:t>
            </a:r>
            <a:r>
              <a:rPr lang="en-US" altLang="ko-KR" sz="2200" b="1" dirty="0" err="1"/>
              <a:t>μg</a:t>
            </a:r>
            <a:r>
              <a:rPr lang="en-US" altLang="ko-KR" sz="2200" b="1" dirty="0"/>
              <a:t> </a:t>
            </a:r>
            <a:r>
              <a:rPr lang="en-US" altLang="ko-KR" sz="2200" b="1" dirty="0" smtClean="0"/>
              <a:t>versus </a:t>
            </a:r>
            <a:r>
              <a:rPr lang="en-US" altLang="ko-KR" sz="2200" b="1" dirty="0" err="1" smtClean="0"/>
              <a:t>HandiHaler</a:t>
            </a:r>
            <a:r>
              <a:rPr lang="en-US" altLang="ko-KR" sz="2200" b="1" dirty="0" smtClean="0"/>
              <a:t> </a:t>
            </a:r>
            <a:r>
              <a:rPr lang="en-US" altLang="ko-KR" sz="2200" dirty="0"/>
              <a:t>was </a:t>
            </a:r>
            <a:r>
              <a:rPr lang="en-US" altLang="ko-KR" sz="2200" b="1" dirty="0"/>
              <a:t>0.96</a:t>
            </a:r>
            <a:r>
              <a:rPr lang="en-US" altLang="ko-KR" sz="2200" dirty="0"/>
              <a:t> (95% CI, 0.84 to 1.09</a:t>
            </a:r>
            <a:r>
              <a:rPr lang="en-US" altLang="ko-KR" sz="2200" dirty="0" smtClean="0"/>
              <a:t>); for </a:t>
            </a:r>
            <a:r>
              <a:rPr lang="en-US" altLang="ko-KR" sz="2200" b="1" dirty="0" err="1"/>
              <a:t>Respimat</a:t>
            </a:r>
            <a:r>
              <a:rPr lang="en-US" altLang="ko-KR" sz="2200" b="1" dirty="0"/>
              <a:t> 2.5 </a:t>
            </a:r>
            <a:r>
              <a:rPr lang="en-US" altLang="ko-KR" sz="2200" b="1" dirty="0" err="1"/>
              <a:t>μg</a:t>
            </a:r>
            <a:r>
              <a:rPr lang="en-US" altLang="ko-KR" sz="2200" b="1" dirty="0"/>
              <a:t> versus </a:t>
            </a:r>
            <a:r>
              <a:rPr lang="en-US" altLang="ko-KR" sz="2200" b="1" dirty="0" err="1"/>
              <a:t>HandiHaler</a:t>
            </a:r>
            <a:r>
              <a:rPr lang="en-US" altLang="ko-KR" sz="2200" b="1" dirty="0"/>
              <a:t>, </a:t>
            </a:r>
            <a:r>
              <a:rPr lang="en-US" altLang="ko-KR" sz="2200" dirty="0"/>
              <a:t>the </a:t>
            </a:r>
            <a:r>
              <a:rPr lang="en-US" altLang="ko-KR" sz="2200" dirty="0" smtClean="0"/>
              <a:t>hazard ratio </a:t>
            </a:r>
            <a:r>
              <a:rPr lang="en-US" altLang="ko-KR" sz="2200" dirty="0"/>
              <a:t>was </a:t>
            </a:r>
            <a:r>
              <a:rPr lang="en-US" altLang="ko-KR" sz="2200" b="1" dirty="0"/>
              <a:t>1.00</a:t>
            </a:r>
            <a:r>
              <a:rPr lang="en-US" altLang="ko-KR" sz="2200" dirty="0"/>
              <a:t> (95% CI, 0.87 to 1.14</a:t>
            </a:r>
            <a:r>
              <a:rPr lang="en-US" altLang="ko-KR" sz="2200" dirty="0" smtClean="0"/>
              <a:t>)</a:t>
            </a:r>
          </a:p>
          <a:p>
            <a:endParaRPr lang="en-US" altLang="ko-KR" sz="2200" dirty="0"/>
          </a:p>
          <a:p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85331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2" y="1200150"/>
            <a:ext cx="8715375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323528" y="3356992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23528" y="3645024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95536" y="4149080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9487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3367"/>
            <a:ext cx="7413218" cy="319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7401810" cy="326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1902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 smtClean="0"/>
              <a:t>COPD exacerbations</a:t>
            </a:r>
          </a:p>
          <a:p>
            <a:endParaRPr lang="en-US" altLang="ko-KR" b="1" dirty="0" smtClean="0"/>
          </a:p>
          <a:p>
            <a:r>
              <a:rPr lang="en-US" altLang="ko-KR" sz="2000" b="1" dirty="0"/>
              <a:t>the second primary</a:t>
            </a:r>
            <a:r>
              <a:rPr lang="en-US" altLang="ko-KR" sz="2000" dirty="0"/>
              <a:t> end point of the risk </a:t>
            </a:r>
            <a:r>
              <a:rPr lang="en-US" altLang="ko-KR" sz="2000" dirty="0" smtClean="0"/>
              <a:t>of the </a:t>
            </a:r>
            <a:r>
              <a:rPr lang="en-US" altLang="ko-KR" sz="2000" b="1" dirty="0"/>
              <a:t>first exacerbation</a:t>
            </a:r>
            <a:r>
              <a:rPr lang="en-US" altLang="ko-KR" sz="2000" dirty="0"/>
              <a:t>, the hazard ratio for </a:t>
            </a:r>
            <a:r>
              <a:rPr lang="en-US" altLang="ko-KR" sz="2000" b="1" dirty="0" err="1" smtClean="0"/>
              <a:t>Respimat</a:t>
            </a:r>
            <a:r>
              <a:rPr lang="en-US" altLang="ko-KR" sz="2000" b="1" dirty="0"/>
              <a:t> </a:t>
            </a:r>
            <a:r>
              <a:rPr lang="el-GR" altLang="ko-KR" sz="2000" b="1" dirty="0" smtClean="0"/>
              <a:t>5 </a:t>
            </a:r>
            <a:r>
              <a:rPr lang="el-GR" altLang="ko-KR" sz="2000" b="1" dirty="0"/>
              <a:t>μ</a:t>
            </a:r>
            <a:r>
              <a:rPr lang="en-US" altLang="ko-KR" sz="2000" b="1" dirty="0"/>
              <a:t>g versus </a:t>
            </a:r>
            <a:r>
              <a:rPr lang="en-US" altLang="ko-KR" sz="2000" b="1" dirty="0" err="1"/>
              <a:t>HandiHaler</a:t>
            </a:r>
            <a:r>
              <a:rPr lang="en-US" altLang="ko-KR" sz="2000" b="1" dirty="0"/>
              <a:t> was 0.98</a:t>
            </a:r>
            <a:r>
              <a:rPr lang="en-US" altLang="ko-KR" sz="2000" dirty="0"/>
              <a:t> (95% </a:t>
            </a:r>
            <a:r>
              <a:rPr lang="en-US" altLang="ko-KR" sz="2000" dirty="0" smtClean="0"/>
              <a:t>CI,0.93 </a:t>
            </a:r>
            <a:r>
              <a:rPr lang="en-US" altLang="ko-KR" sz="2000" dirty="0"/>
              <a:t>to 1.03</a:t>
            </a:r>
            <a:r>
              <a:rPr lang="en-US" altLang="ko-KR" sz="2000" dirty="0" smtClean="0"/>
              <a:t>). a difference that </a:t>
            </a:r>
            <a:r>
              <a:rPr lang="en-US" altLang="ko-KR" sz="2000" dirty="0"/>
              <a:t>was </a:t>
            </a:r>
            <a:r>
              <a:rPr lang="en-US" altLang="ko-KR" sz="2000" b="1" dirty="0"/>
              <a:t>not significant </a:t>
            </a:r>
            <a:r>
              <a:rPr lang="en-US" altLang="ko-KR" sz="2000" dirty="0"/>
              <a:t>(P = 0.42</a:t>
            </a:r>
            <a:r>
              <a:rPr lang="en-US" altLang="ko-KR" sz="2000" dirty="0" smtClean="0"/>
              <a:t>).</a:t>
            </a:r>
          </a:p>
          <a:p>
            <a:endParaRPr lang="en-US" altLang="ko-KR" sz="2200" dirty="0"/>
          </a:p>
          <a:p>
            <a:r>
              <a:rPr lang="en-US" altLang="ko-KR" sz="2000" dirty="0" smtClean="0"/>
              <a:t> </a:t>
            </a:r>
            <a:r>
              <a:rPr lang="en-US" altLang="ko-KR" sz="2000" b="1" dirty="0" smtClean="0"/>
              <a:t>The proportions </a:t>
            </a:r>
            <a:r>
              <a:rPr lang="en-US" altLang="ko-KR" sz="2000" dirty="0" smtClean="0"/>
              <a:t>of </a:t>
            </a:r>
            <a:r>
              <a:rPr lang="en-US" altLang="ko-KR" sz="2000" dirty="0"/>
              <a:t>patients with a COPD </a:t>
            </a:r>
            <a:r>
              <a:rPr lang="en-US" altLang="ko-KR" sz="2000" dirty="0" smtClean="0"/>
              <a:t>exacerbation were </a:t>
            </a:r>
            <a:r>
              <a:rPr lang="en-US" altLang="ko-KR" sz="2000" b="1" dirty="0"/>
              <a:t>47.9% for the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</a:t>
            </a:r>
            <a:r>
              <a:rPr lang="en-US" altLang="ko-KR" sz="2000" dirty="0"/>
              <a:t>5-μg group and </a:t>
            </a:r>
            <a:r>
              <a:rPr lang="en-US" altLang="ko-KR" sz="2000" b="1" dirty="0" smtClean="0"/>
              <a:t>48.9% for </a:t>
            </a:r>
            <a:r>
              <a:rPr lang="en-US" altLang="ko-KR" sz="2000" b="1" dirty="0"/>
              <a:t>the </a:t>
            </a:r>
            <a:r>
              <a:rPr lang="en-US" altLang="ko-KR" sz="2000" b="1" dirty="0" err="1"/>
              <a:t>HandiHaler</a:t>
            </a:r>
            <a:r>
              <a:rPr lang="en-US" altLang="ko-KR" sz="2000" b="1" dirty="0"/>
              <a:t> </a:t>
            </a:r>
            <a:r>
              <a:rPr lang="en-US" altLang="ko-KR" sz="2000" b="1" dirty="0" smtClean="0"/>
              <a:t>group</a:t>
            </a:r>
          </a:p>
          <a:p>
            <a:endParaRPr lang="en-US" altLang="ko-KR" sz="2000" b="1" dirty="0"/>
          </a:p>
          <a:p>
            <a:r>
              <a:rPr lang="en-US" altLang="ko-KR" sz="2000" dirty="0"/>
              <a:t>Rates of exacerbations, moderate </a:t>
            </a:r>
            <a:r>
              <a:rPr lang="en-US" altLang="ko-KR" sz="2000" dirty="0" smtClean="0"/>
              <a:t>or severe </a:t>
            </a:r>
            <a:r>
              <a:rPr lang="en-US" altLang="ko-KR" sz="2000" dirty="0"/>
              <a:t>exacerbations, and severe </a:t>
            </a:r>
            <a:r>
              <a:rPr lang="en-US" altLang="ko-KR" sz="2000" dirty="0" smtClean="0"/>
              <a:t>exacerbations were </a:t>
            </a:r>
            <a:r>
              <a:rPr lang="en-US" altLang="ko-KR" sz="2000" b="1" dirty="0"/>
              <a:t>similar in the three study groups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111682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075" y="1511051"/>
            <a:ext cx="8453702" cy="371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8331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838" y="542925"/>
            <a:ext cx="8696325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323528" y="2636912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323528" y="5301208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5536" y="4005064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05584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838" y="1700808"/>
            <a:ext cx="869632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323528" y="4077072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323528" y="5013176"/>
            <a:ext cx="842493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30590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Discussion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600" b="1" dirty="0"/>
              <a:t>T</a:t>
            </a:r>
            <a:r>
              <a:rPr lang="en-US" altLang="ko-KR" sz="2600" b="1" dirty="0" smtClean="0"/>
              <a:t>he </a:t>
            </a:r>
            <a:r>
              <a:rPr lang="en-US" altLang="ko-KR" sz="2600" b="1" dirty="0"/>
              <a:t>UPLIFT </a:t>
            </a:r>
            <a:r>
              <a:rPr lang="en-US" altLang="ko-KR" sz="2600" b="1" dirty="0" smtClean="0"/>
              <a:t>trial</a:t>
            </a:r>
            <a:r>
              <a:rPr lang="en-US" altLang="ko-KR" sz="2600" dirty="0"/>
              <a:t> </a:t>
            </a:r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000" dirty="0" smtClean="0"/>
              <a:t>- </a:t>
            </a:r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/>
              <a:t>HandiHaler</a:t>
            </a:r>
            <a:r>
              <a:rPr lang="en-US" altLang="ko-KR" sz="2000" b="1" dirty="0"/>
              <a:t> </a:t>
            </a:r>
            <a:r>
              <a:rPr lang="en-US" altLang="ko-KR" sz="2000" dirty="0"/>
              <a:t>was associated with </a:t>
            </a:r>
            <a:r>
              <a:rPr lang="en-US" altLang="ko-KR" sz="2000" b="1" dirty="0" smtClean="0"/>
              <a:t>lower mortality </a:t>
            </a:r>
            <a:r>
              <a:rPr lang="en-US" altLang="ko-KR" sz="2000" dirty="0" smtClean="0"/>
              <a:t>than </a:t>
            </a:r>
            <a:r>
              <a:rPr lang="en-US" altLang="ko-KR" sz="2000" dirty="0"/>
              <a:t>was </a:t>
            </a:r>
            <a:r>
              <a:rPr lang="en-US" altLang="ko-KR" sz="2000" dirty="0" smtClean="0"/>
              <a:t>placebo</a:t>
            </a:r>
          </a:p>
          <a:p>
            <a:endParaRPr lang="en-US" altLang="ko-KR" sz="2000" dirty="0"/>
          </a:p>
          <a:p>
            <a:r>
              <a:rPr lang="en-US" altLang="ko-KR" sz="2600" b="1" dirty="0" smtClean="0"/>
              <a:t>The </a:t>
            </a:r>
            <a:r>
              <a:rPr lang="en-US" altLang="ko-KR" sz="2600" b="1" dirty="0" err="1" smtClean="0"/>
              <a:t>Respimat</a:t>
            </a:r>
            <a:r>
              <a:rPr lang="en-US" altLang="ko-KR" sz="2600" b="1" dirty="0" smtClean="0"/>
              <a:t> trials</a:t>
            </a:r>
            <a:r>
              <a:rPr lang="ko-KR" altLang="en-US" sz="2600" b="1" dirty="0" smtClean="0"/>
              <a:t> </a:t>
            </a:r>
            <a:endParaRPr lang="en-US" altLang="ko-KR" sz="2600" b="1" dirty="0" smtClean="0"/>
          </a:p>
          <a:p>
            <a:pPr marL="0" indent="0">
              <a:buNone/>
            </a:pPr>
            <a:r>
              <a:rPr lang="en-US" altLang="ko-KR" sz="2000" b="1" dirty="0" smtClean="0"/>
              <a:t>- </a:t>
            </a:r>
            <a:r>
              <a:rPr lang="en-US" altLang="ko-KR" sz="2000" dirty="0" smtClean="0"/>
              <a:t>mortality with </a:t>
            </a:r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</a:t>
            </a:r>
            <a:r>
              <a:rPr lang="en-US" altLang="ko-KR" sz="2000" dirty="0"/>
              <a:t>was reported to be </a:t>
            </a:r>
            <a:r>
              <a:rPr lang="en-US" altLang="ko-KR" sz="2000" b="1" dirty="0" smtClean="0"/>
              <a:t>higher</a:t>
            </a:r>
            <a:r>
              <a:rPr lang="en-US" altLang="ko-KR" sz="2000" dirty="0" smtClean="0"/>
              <a:t> than </a:t>
            </a:r>
            <a:r>
              <a:rPr lang="en-US" altLang="ko-KR" sz="2000" dirty="0"/>
              <a:t>with placebo </a:t>
            </a:r>
            <a:endParaRPr lang="en-US" altLang="ko-KR" sz="2000" dirty="0" smtClean="0"/>
          </a:p>
          <a:p>
            <a:endParaRPr lang="en-US" altLang="ko-KR" sz="2000" b="1" dirty="0"/>
          </a:p>
          <a:p>
            <a:r>
              <a:rPr lang="en-US" altLang="ko-KR" sz="2200" b="1" dirty="0" smtClean="0"/>
              <a:t>The </a:t>
            </a:r>
            <a:r>
              <a:rPr lang="en-US" altLang="ko-KR" sz="2200" b="1" dirty="0"/>
              <a:t>TIOSPIR trial </a:t>
            </a:r>
            <a:r>
              <a:rPr lang="en-US" altLang="ko-KR" sz="2000" dirty="0"/>
              <a:t>to </a:t>
            </a:r>
            <a:r>
              <a:rPr lang="en-US" altLang="ko-KR" sz="2000" dirty="0" smtClean="0"/>
              <a:t>have sufficient </a:t>
            </a:r>
            <a:r>
              <a:rPr lang="en-US" altLang="ko-KR" sz="2000" dirty="0"/>
              <a:t>power to estimate the </a:t>
            </a:r>
            <a:r>
              <a:rPr lang="en-US" altLang="ko-KR" sz="2000" b="1" dirty="0"/>
              <a:t>difference </a:t>
            </a:r>
            <a:r>
              <a:rPr lang="en-US" altLang="ko-KR" sz="2000" b="1" dirty="0" smtClean="0"/>
              <a:t>in mortality </a:t>
            </a:r>
            <a:r>
              <a:rPr lang="en-US" altLang="ko-KR" sz="2000" dirty="0"/>
              <a:t>between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delivered by </a:t>
            </a:r>
            <a:r>
              <a:rPr lang="en-US" altLang="ko-KR" sz="2000" dirty="0" smtClean="0"/>
              <a:t>the </a:t>
            </a:r>
            <a:r>
              <a:rPr lang="en-US" altLang="ko-KR" sz="2000" dirty="0" err="1" smtClean="0"/>
              <a:t>Respimat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and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delivered by an </a:t>
            </a:r>
            <a:r>
              <a:rPr lang="en-US" altLang="ko-KR" sz="2000" dirty="0" smtClean="0"/>
              <a:t>active control </a:t>
            </a:r>
            <a:r>
              <a:rPr lang="en-US" altLang="ko-KR" sz="2000" dirty="0"/>
              <a:t>(the </a:t>
            </a:r>
            <a:r>
              <a:rPr lang="en-US" altLang="ko-KR" sz="2000" dirty="0" err="1"/>
              <a:t>HandiHaler</a:t>
            </a:r>
            <a:r>
              <a:rPr lang="en-US" altLang="ko-KR" sz="2000" dirty="0" smtClean="0"/>
              <a:t>).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1302 </a:t>
            </a:r>
            <a:r>
              <a:rPr lang="en-US" altLang="ko-KR" sz="2000" b="1" dirty="0" smtClean="0"/>
              <a:t>patients died</a:t>
            </a:r>
            <a:r>
              <a:rPr lang="en-US" altLang="ko-KR" sz="2000" dirty="0"/>
              <a:t>, as compared with </a:t>
            </a:r>
            <a:r>
              <a:rPr lang="en-US" altLang="ko-KR" sz="2000" b="1" dirty="0"/>
              <a:t>137 patients </a:t>
            </a:r>
            <a:r>
              <a:rPr lang="en-US" altLang="ko-KR" sz="2000" dirty="0"/>
              <a:t>who died </a:t>
            </a:r>
            <a:r>
              <a:rPr lang="en-US" altLang="ko-KR" sz="2000" dirty="0" smtClean="0"/>
              <a:t>in the </a:t>
            </a:r>
            <a:r>
              <a:rPr lang="en-US" altLang="ko-KR" sz="2000" dirty="0"/>
              <a:t>initial </a:t>
            </a:r>
            <a:r>
              <a:rPr lang="en-US" altLang="ko-KR" sz="2000" dirty="0" smtClean="0"/>
              <a:t>meta-analysis</a:t>
            </a:r>
          </a:p>
          <a:p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xmlns="" val="732243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/>
              <a:t>R</a:t>
            </a:r>
            <a:r>
              <a:rPr lang="en-US" altLang="ko-KR" sz="2000" b="1" dirty="0" smtClean="0"/>
              <a:t>ates </a:t>
            </a:r>
            <a:r>
              <a:rPr lang="en-US" altLang="ko-KR" sz="2000" b="1" dirty="0"/>
              <a:t>of death per 100 </a:t>
            </a:r>
            <a:r>
              <a:rPr lang="en-US" altLang="ko-KR" sz="2000" b="1" dirty="0" smtClean="0"/>
              <a:t>patient-years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The </a:t>
            </a:r>
            <a:r>
              <a:rPr lang="en-US" altLang="ko-KR" sz="2000" dirty="0"/>
              <a:t>pooled analysis of trials of </a:t>
            </a:r>
            <a:r>
              <a:rPr lang="en-US" altLang="ko-KR" sz="2000" b="1" dirty="0" err="1" smtClean="0"/>
              <a:t>Respimat</a:t>
            </a:r>
            <a:r>
              <a:rPr lang="en-US" altLang="ko-KR" sz="2000" b="1" dirty="0"/>
              <a:t> </a:t>
            </a:r>
            <a:r>
              <a:rPr lang="en-US" altLang="ko-KR" sz="2000" b="1" dirty="0" smtClean="0"/>
              <a:t>5 </a:t>
            </a:r>
            <a:r>
              <a:rPr lang="en-US" altLang="ko-KR" sz="2000" b="1" dirty="0" err="1"/>
              <a:t>μg</a:t>
            </a:r>
            <a:r>
              <a:rPr lang="en-US" altLang="ko-KR" sz="2000" b="1" dirty="0"/>
              <a:t> </a:t>
            </a:r>
            <a:r>
              <a:rPr lang="en-US" altLang="ko-KR" sz="2000" dirty="0"/>
              <a:t>(with a rate of </a:t>
            </a:r>
            <a:r>
              <a:rPr lang="en-US" altLang="ko-KR" sz="2000" b="1" dirty="0"/>
              <a:t>2.64</a:t>
            </a:r>
            <a:r>
              <a:rPr lang="en-US" altLang="ko-KR" sz="2000" dirty="0" smtClean="0"/>
              <a:t>) </a:t>
            </a:r>
            <a:r>
              <a:rPr lang="en-US" altLang="ko-KR" sz="2000" dirty="0"/>
              <a:t>and </a:t>
            </a:r>
            <a:r>
              <a:rPr lang="en-US" altLang="ko-KR" sz="2000" b="1" dirty="0"/>
              <a:t>UPLIFT</a:t>
            </a:r>
            <a:r>
              <a:rPr lang="en-US" altLang="ko-KR" sz="2000" dirty="0"/>
              <a:t> (</a:t>
            </a:r>
            <a:r>
              <a:rPr lang="en-US" altLang="ko-KR" sz="2000" dirty="0" smtClean="0"/>
              <a:t>with a </a:t>
            </a:r>
            <a:r>
              <a:rPr lang="en-US" altLang="ko-KR" sz="2000" dirty="0"/>
              <a:t>rate of </a:t>
            </a:r>
            <a:r>
              <a:rPr lang="en-US" altLang="ko-KR" sz="2000" b="1" dirty="0"/>
              <a:t>3.94</a:t>
            </a:r>
            <a:r>
              <a:rPr lang="en-US" altLang="ko-KR" sz="2000" dirty="0" smtClean="0"/>
              <a:t>)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</a:t>
            </a:r>
            <a:r>
              <a:rPr lang="en-US" altLang="ko-KR" sz="2000" dirty="0"/>
              <a:t>was </a:t>
            </a:r>
            <a:r>
              <a:rPr lang="en-US" altLang="ko-KR" sz="2000" b="1" dirty="0" smtClean="0"/>
              <a:t>not associated </a:t>
            </a:r>
            <a:r>
              <a:rPr lang="en-US" altLang="ko-KR" sz="2000" dirty="0"/>
              <a:t>with </a:t>
            </a:r>
            <a:r>
              <a:rPr lang="en-US" altLang="ko-KR" sz="2000" b="1" dirty="0"/>
              <a:t>higher mortality </a:t>
            </a:r>
            <a:r>
              <a:rPr lang="en-US" altLang="ko-KR" sz="2000" dirty="0"/>
              <a:t>than </a:t>
            </a:r>
            <a:r>
              <a:rPr lang="en-US" altLang="ko-KR" sz="2000" b="1" dirty="0" err="1" smtClean="0"/>
              <a:t>tiotropium</a:t>
            </a:r>
            <a:r>
              <a:rPr lang="en-US" altLang="ko-KR" sz="2000" b="1" dirty="0"/>
              <a:t> </a:t>
            </a:r>
            <a:r>
              <a:rPr lang="en-US" altLang="ko-KR" sz="2000" b="1" dirty="0" err="1" smtClean="0"/>
              <a:t>HandiHaler</a:t>
            </a:r>
            <a:r>
              <a:rPr lang="en-US" altLang="ko-KR" sz="2000" b="1" dirty="0" smtClean="0"/>
              <a:t> </a:t>
            </a:r>
            <a:r>
              <a:rPr lang="en-US" altLang="ko-KR" sz="2000" dirty="0"/>
              <a:t>among patients with </a:t>
            </a:r>
            <a:r>
              <a:rPr lang="en-US" altLang="ko-KR" sz="2000" dirty="0" smtClean="0"/>
              <a:t>previous cardiac </a:t>
            </a:r>
            <a:r>
              <a:rPr lang="en-US" altLang="ko-KR" sz="2000" dirty="0"/>
              <a:t>disease, including stable arrhythmias </a:t>
            </a:r>
            <a:r>
              <a:rPr lang="en-US" altLang="ko-KR" sz="2000" dirty="0" smtClean="0"/>
              <a:t>at baseline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 Placebo-controlled </a:t>
            </a:r>
            <a:r>
              <a:rPr lang="en-US" altLang="ko-KR" sz="2000" dirty="0"/>
              <a:t>trials of </a:t>
            </a:r>
            <a:r>
              <a:rPr lang="en-US" altLang="ko-KR" sz="2000" dirty="0" smtClean="0"/>
              <a:t>bronchodilators in </a:t>
            </a:r>
            <a:r>
              <a:rPr lang="en-US" altLang="ko-KR" sz="2000" dirty="0"/>
              <a:t>COPD, early discontinuation in </a:t>
            </a:r>
            <a:r>
              <a:rPr lang="en-US" altLang="ko-KR" sz="2000" dirty="0" smtClean="0"/>
              <a:t>the placebo </a:t>
            </a:r>
            <a:r>
              <a:rPr lang="en-US" altLang="ko-KR" sz="2000" dirty="0"/>
              <a:t>group may bias </a:t>
            </a:r>
            <a:r>
              <a:rPr lang="en-US" altLang="ko-KR" sz="2000" dirty="0" smtClean="0"/>
              <a:t>results</a:t>
            </a:r>
          </a:p>
          <a:p>
            <a:pPr marL="0" indent="0">
              <a:buNone/>
            </a:pPr>
            <a:r>
              <a:rPr lang="en-US" altLang="ko-KR" sz="2000" dirty="0" smtClean="0"/>
              <a:t>- lower </a:t>
            </a:r>
            <a:r>
              <a:rPr lang="en-US" altLang="ko-KR" sz="2000" dirty="0"/>
              <a:t>overall than </a:t>
            </a:r>
            <a:r>
              <a:rPr lang="en-US" altLang="ko-KR" sz="2000" dirty="0" smtClean="0"/>
              <a:t>rates in </a:t>
            </a:r>
            <a:r>
              <a:rPr lang="en-US" altLang="ko-KR" sz="2000" dirty="0"/>
              <a:t>the UPLIFT and TORCH studies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745680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b="1" dirty="0" smtClean="0"/>
              <a:t>Strengths</a:t>
            </a:r>
          </a:p>
          <a:p>
            <a:pPr>
              <a:buNone/>
            </a:pPr>
            <a:r>
              <a:rPr lang="en-US" altLang="ko-KR" sz="2000" dirty="0" smtClean="0"/>
              <a:t>-   </a:t>
            </a:r>
            <a:r>
              <a:rPr lang="en-US" altLang="ko-KR" sz="2000" b="1" dirty="0" smtClean="0"/>
              <a:t>a </a:t>
            </a:r>
            <a:r>
              <a:rPr lang="en-US" altLang="ko-KR" sz="2000" b="1" dirty="0" smtClean="0"/>
              <a:t>large </a:t>
            </a:r>
            <a:r>
              <a:rPr lang="en-US" altLang="ko-KR" sz="2000" b="1" dirty="0"/>
              <a:t>study </a:t>
            </a:r>
            <a:r>
              <a:rPr lang="en-US" altLang="ko-KR" sz="2000" dirty="0"/>
              <a:t>with more than </a:t>
            </a:r>
            <a:r>
              <a:rPr lang="en-US" altLang="ko-KR" sz="2000" b="1" dirty="0"/>
              <a:t>34,000 </a:t>
            </a:r>
            <a:r>
              <a:rPr lang="en-US" altLang="ko-KR" sz="2000" b="1" dirty="0" smtClean="0"/>
              <a:t>patient-years </a:t>
            </a:r>
            <a:r>
              <a:rPr lang="en-US" altLang="ko-KR" sz="2000" dirty="0" smtClean="0"/>
              <a:t>of </a:t>
            </a:r>
            <a:r>
              <a:rPr lang="en-US" altLang="ko-KR" sz="2000" dirty="0"/>
              <a:t>exposure to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and was powered </a:t>
            </a:r>
            <a:r>
              <a:rPr lang="en-US" altLang="ko-KR" sz="2000" dirty="0" smtClean="0"/>
              <a:t>to precisely </a:t>
            </a:r>
            <a:r>
              <a:rPr lang="en-US" altLang="ko-KR" sz="2000" dirty="0"/>
              <a:t>estimate rates of death and </a:t>
            </a:r>
            <a:r>
              <a:rPr lang="en-US" altLang="ko-KR" sz="2000" dirty="0" smtClean="0"/>
              <a:t>exacerbations</a:t>
            </a:r>
          </a:p>
          <a:p>
            <a:pPr>
              <a:buNone/>
            </a:pPr>
            <a:r>
              <a:rPr lang="en-US" altLang="ko-KR" sz="2000" dirty="0" smtClean="0"/>
              <a:t>-   enrolled </a:t>
            </a:r>
            <a:r>
              <a:rPr lang="en-US" altLang="ko-KR" sz="2000" dirty="0"/>
              <a:t>a </a:t>
            </a:r>
            <a:r>
              <a:rPr lang="en-US" altLang="ko-KR" sz="2000" dirty="0" smtClean="0"/>
              <a:t>substantial number </a:t>
            </a:r>
            <a:r>
              <a:rPr lang="en-US" altLang="ko-KR" sz="2000" dirty="0"/>
              <a:t>of patients with a </a:t>
            </a:r>
            <a:r>
              <a:rPr lang="en-US" altLang="ko-KR" sz="2000" b="1" dirty="0"/>
              <a:t>history </a:t>
            </a:r>
            <a:r>
              <a:rPr lang="en-US" altLang="ko-KR" sz="2000" b="1" dirty="0" smtClean="0"/>
              <a:t>of cardiac </a:t>
            </a:r>
            <a:r>
              <a:rPr lang="en-US" altLang="ko-KR" sz="2000" b="1" dirty="0"/>
              <a:t>disorders </a:t>
            </a:r>
            <a:r>
              <a:rPr lang="en-US" altLang="ko-KR" sz="2000" dirty="0"/>
              <a:t>(1825 patients with cardiac </a:t>
            </a:r>
            <a:r>
              <a:rPr lang="en-US" altLang="ko-KR" sz="2000" dirty="0" smtClean="0"/>
              <a:t>arrhythmia and </a:t>
            </a:r>
            <a:r>
              <a:rPr lang="en-US" altLang="ko-KR" sz="2000" dirty="0"/>
              <a:t>3152 with ischemic heart </a:t>
            </a:r>
            <a:r>
              <a:rPr lang="en-US" altLang="ko-KR" sz="2000" dirty="0" smtClean="0"/>
              <a:t>disease, coronary </a:t>
            </a:r>
            <a:r>
              <a:rPr lang="en-US" altLang="ko-KR" sz="2000" dirty="0"/>
              <a:t>artery disease, or heart failure</a:t>
            </a:r>
            <a:r>
              <a:rPr lang="en-US" altLang="ko-KR" sz="2000" dirty="0" smtClean="0"/>
              <a:t>).</a:t>
            </a:r>
          </a:p>
          <a:p>
            <a:r>
              <a:rPr lang="en-US" altLang="ko-KR" b="1" dirty="0" smtClean="0"/>
              <a:t>Limitations</a:t>
            </a:r>
          </a:p>
          <a:p>
            <a:pPr>
              <a:buNone/>
            </a:pPr>
            <a:r>
              <a:rPr lang="en-US" altLang="ko-KR" sz="2000" dirty="0" smtClean="0"/>
              <a:t>-  the </a:t>
            </a:r>
            <a:r>
              <a:rPr lang="en-US" altLang="ko-KR" sz="2000" dirty="0" smtClean="0"/>
              <a:t>absence </a:t>
            </a:r>
            <a:r>
              <a:rPr lang="en-US" altLang="ko-KR" sz="2000" dirty="0"/>
              <a:t>of a </a:t>
            </a:r>
            <a:r>
              <a:rPr lang="en-US" altLang="ko-KR" sz="2000" b="1" dirty="0"/>
              <a:t>placebo </a:t>
            </a:r>
            <a:r>
              <a:rPr lang="en-US" altLang="ko-KR" sz="2000" b="1" dirty="0" smtClean="0"/>
              <a:t>group</a:t>
            </a:r>
          </a:p>
          <a:p>
            <a:pPr>
              <a:buNone/>
            </a:pPr>
            <a:r>
              <a:rPr lang="en-US" altLang="ko-KR" sz="2000" dirty="0" smtClean="0"/>
              <a:t>-  Excluded </a:t>
            </a:r>
            <a:r>
              <a:rPr lang="en-US" altLang="ko-KR" sz="2000" dirty="0" smtClean="0"/>
              <a:t>patients </a:t>
            </a:r>
            <a:r>
              <a:rPr lang="en-US" altLang="ko-KR" sz="2000" dirty="0"/>
              <a:t>with </a:t>
            </a:r>
            <a:r>
              <a:rPr lang="en-US" altLang="ko-KR" sz="2000" b="1" dirty="0"/>
              <a:t>unstable cardiovascular </a:t>
            </a:r>
            <a:r>
              <a:rPr lang="en-US" altLang="ko-KR" sz="2000" b="1" dirty="0" smtClean="0"/>
              <a:t>conditions</a:t>
            </a:r>
            <a:r>
              <a:rPr lang="en-US" altLang="ko-KR" sz="2000" dirty="0"/>
              <a:t>(myocardial infarction within the </a:t>
            </a:r>
            <a:r>
              <a:rPr lang="en-US" altLang="ko-KR" sz="2000" dirty="0" smtClean="0"/>
              <a:t>previous 6 </a:t>
            </a:r>
            <a:r>
              <a:rPr lang="en-US" altLang="ko-KR" sz="2000" dirty="0"/>
              <a:t>months, hospitalization for class III or </a:t>
            </a:r>
            <a:r>
              <a:rPr lang="en-US" altLang="ko-KR" sz="2000" dirty="0" smtClean="0"/>
              <a:t>IV heart </a:t>
            </a:r>
            <a:r>
              <a:rPr lang="en-US" altLang="ko-KR" sz="2000" dirty="0"/>
              <a:t>failure, or unstable or life-threatening arrhythmia)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116045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Introduction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 (Spiriva, </a:t>
            </a:r>
            <a:r>
              <a:rPr lang="en-US" altLang="ko-KR" sz="2000" b="1" dirty="0" err="1" smtClean="0"/>
              <a:t>Boehringer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Ingelheim</a:t>
            </a:r>
            <a:r>
              <a:rPr lang="en-US" altLang="ko-KR" sz="2000" b="1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-   long-acting inhaled anticholinergic bronchodilator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improves lung function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quality of life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exercise endurance 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reduces exacerbations in patients with COPD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b="1" dirty="0" err="1" smtClean="0"/>
              <a:t>Handi</a:t>
            </a:r>
            <a:r>
              <a:rPr lang="en-US" altLang="ko-KR" sz="2000" b="1" dirty="0" smtClean="0"/>
              <a:t>-Haler inhalation device </a:t>
            </a:r>
            <a:r>
              <a:rPr lang="en-US" altLang="ko-KR" sz="2000" dirty="0" smtClean="0"/>
              <a:t>(at a dose of 18 </a:t>
            </a:r>
            <a:r>
              <a:rPr lang="en-US" altLang="ko-KR" sz="2000" dirty="0" err="1" smtClean="0"/>
              <a:t>μg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- dry-powder formulation </a:t>
            </a:r>
            <a:r>
              <a:rPr lang="en-US" altLang="ko-KR" sz="2000" dirty="0"/>
              <a:t>delivered </a:t>
            </a:r>
          </a:p>
          <a:p>
            <a:r>
              <a:rPr lang="en-US" altLang="ko-KR" sz="2000" b="1" dirty="0" err="1" smtClean="0"/>
              <a:t>Respimat</a:t>
            </a:r>
            <a:r>
              <a:rPr lang="en-US" altLang="ko-KR" sz="2000" b="1" dirty="0" smtClean="0"/>
              <a:t> inhaler </a:t>
            </a:r>
            <a:r>
              <a:rPr lang="en-US" altLang="ko-KR" sz="2000" dirty="0" smtClean="0"/>
              <a:t>(at a dose of 5 </a:t>
            </a:r>
            <a:r>
              <a:rPr lang="en-US" altLang="ko-KR" sz="2000" dirty="0" err="1" smtClean="0"/>
              <a:t>μg</a:t>
            </a:r>
            <a:r>
              <a:rPr lang="en-US" altLang="ko-KR" sz="2000" dirty="0" smtClean="0"/>
              <a:t>)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- an </a:t>
            </a:r>
            <a:r>
              <a:rPr lang="en-US" altLang="ko-KR" sz="2000" dirty="0"/>
              <a:t>aqueous solution delivered </a:t>
            </a:r>
          </a:p>
        </p:txBody>
      </p:sp>
    </p:spTree>
    <p:extLst>
      <p:ext uri="{BB962C8B-B14F-4D97-AF65-F5344CB8AC3E}">
        <p14:creationId xmlns:p14="http://schemas.microsoft.com/office/powerpoint/2010/main" xmlns="" val="1274728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 </a:t>
            </a:r>
            <a:r>
              <a:rPr lang="en-US" altLang="ko-KR" sz="2400" b="1" dirty="0" smtClean="0"/>
              <a:t>The </a:t>
            </a:r>
            <a:r>
              <a:rPr lang="en-US" altLang="ko-KR" sz="2400" b="1" dirty="0"/>
              <a:t>results </a:t>
            </a:r>
            <a:r>
              <a:rPr lang="en-US" altLang="ko-KR" sz="2400" dirty="0"/>
              <a:t>from this </a:t>
            </a:r>
            <a:r>
              <a:rPr lang="en-US" altLang="ko-KR" sz="2400" dirty="0" smtClean="0"/>
              <a:t>large-scale trial </a:t>
            </a:r>
            <a:r>
              <a:rPr lang="en-US" altLang="ko-KR" sz="2400" dirty="0"/>
              <a:t>support </a:t>
            </a:r>
            <a:r>
              <a:rPr lang="en-US" altLang="ko-KR" sz="2400" b="1" dirty="0"/>
              <a:t>the need for caution</a:t>
            </a:r>
            <a:r>
              <a:rPr lang="en-US" altLang="ko-KR" sz="2400" dirty="0"/>
              <a:t> when </a:t>
            </a:r>
            <a:r>
              <a:rPr lang="en-US" altLang="ko-KR" sz="2400" dirty="0" smtClean="0"/>
              <a:t>interpreting safety </a:t>
            </a:r>
            <a:r>
              <a:rPr lang="en-US" altLang="ko-KR" sz="2400" dirty="0"/>
              <a:t>outcomes from meta-analyses of </a:t>
            </a:r>
            <a:r>
              <a:rPr lang="en-US" altLang="ko-KR" sz="2400" b="1" dirty="0" smtClean="0"/>
              <a:t>small data </a:t>
            </a:r>
            <a:r>
              <a:rPr lang="en-US" altLang="ko-KR" sz="2400" b="1" dirty="0"/>
              <a:t>sets </a:t>
            </a:r>
            <a:r>
              <a:rPr lang="en-US" altLang="ko-KR" sz="2400" dirty="0"/>
              <a:t>and </a:t>
            </a:r>
            <a:r>
              <a:rPr lang="en-US" altLang="ko-KR" sz="2400" b="1" dirty="0" smtClean="0"/>
              <a:t>observational studies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Tiotropium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at a dose of 5 </a:t>
            </a:r>
            <a:r>
              <a:rPr lang="en-US" altLang="ko-KR" sz="2400" dirty="0" err="1"/>
              <a:t>μg</a:t>
            </a:r>
            <a:r>
              <a:rPr lang="en-US" altLang="ko-KR" sz="2400" dirty="0"/>
              <a:t> or 2.5 </a:t>
            </a:r>
            <a:r>
              <a:rPr lang="en-US" altLang="ko-KR" sz="2400" dirty="0" err="1"/>
              <a:t>μg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delivered by </a:t>
            </a:r>
            <a:r>
              <a:rPr lang="en-US" altLang="ko-KR" sz="2400" dirty="0"/>
              <a:t>the </a:t>
            </a:r>
            <a:r>
              <a:rPr lang="en-US" altLang="ko-KR" sz="2400" b="1" dirty="0" err="1"/>
              <a:t>Respimat</a:t>
            </a:r>
            <a:r>
              <a:rPr lang="en-US" altLang="ko-KR" sz="2400" b="1" dirty="0"/>
              <a:t> inhaler</a:t>
            </a:r>
            <a:r>
              <a:rPr lang="en-US" altLang="ko-KR" sz="2400" dirty="0"/>
              <a:t>, had a </a:t>
            </a:r>
            <a:r>
              <a:rPr lang="en-US" altLang="ko-KR" sz="2400" b="1" dirty="0"/>
              <a:t>safety </a:t>
            </a:r>
            <a:r>
              <a:rPr lang="en-US" altLang="ko-KR" sz="2400" b="1" dirty="0" smtClean="0"/>
              <a:t>profile </a:t>
            </a:r>
            <a:r>
              <a:rPr lang="en-US" altLang="ko-KR" sz="2400" dirty="0" smtClean="0"/>
              <a:t>and </a:t>
            </a:r>
            <a:r>
              <a:rPr lang="en-US" altLang="ko-KR" sz="2400" b="1" dirty="0"/>
              <a:t>exacerbation efficacy </a:t>
            </a:r>
            <a:r>
              <a:rPr lang="en-US" altLang="ko-KR" sz="2400" dirty="0"/>
              <a:t>similar to those </a:t>
            </a:r>
            <a:r>
              <a:rPr lang="en-US" altLang="ko-KR" sz="2400" dirty="0" smtClean="0"/>
              <a:t>of </a:t>
            </a:r>
            <a:r>
              <a:rPr lang="en-US" altLang="ko-KR" sz="2400" dirty="0" err="1" smtClean="0"/>
              <a:t>tiotropium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at a dose of 18 </a:t>
            </a:r>
            <a:r>
              <a:rPr lang="en-US" altLang="ko-KR" sz="2400" dirty="0" err="1"/>
              <a:t>μg</a:t>
            </a:r>
            <a:r>
              <a:rPr lang="en-US" altLang="ko-KR" sz="2400" dirty="0"/>
              <a:t> delivered by </a:t>
            </a:r>
            <a:r>
              <a:rPr lang="en-US" altLang="ko-KR" sz="2400" dirty="0" smtClean="0"/>
              <a:t>the </a:t>
            </a:r>
            <a:r>
              <a:rPr lang="en-US" altLang="ko-KR" sz="2400" b="1" dirty="0" err="1" smtClean="0"/>
              <a:t>HandiHaler</a:t>
            </a:r>
            <a:r>
              <a:rPr lang="en-US" altLang="ko-KR" sz="2400" b="1" dirty="0" smtClean="0"/>
              <a:t> </a:t>
            </a:r>
            <a:r>
              <a:rPr lang="en-US" altLang="ko-KR" sz="2400" b="1" dirty="0"/>
              <a:t>device.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549328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000" dirty="0"/>
              <a:t>Crossover trials of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</a:t>
            </a:r>
            <a:r>
              <a:rPr lang="en-US" altLang="ko-KR" sz="2000" b="1" dirty="0" err="1" smtClean="0"/>
              <a:t>Respimat</a:t>
            </a:r>
            <a:r>
              <a:rPr lang="en-US" altLang="ko-KR" sz="2000" b="1" dirty="0" smtClean="0"/>
              <a:t> at </a:t>
            </a:r>
            <a:r>
              <a:rPr lang="en-US" altLang="ko-KR" sz="2000" b="1" dirty="0"/>
              <a:t>a dose of 5 </a:t>
            </a:r>
            <a:r>
              <a:rPr lang="en-US" altLang="ko-KR" sz="2000" b="1" dirty="0" err="1"/>
              <a:t>μg</a:t>
            </a:r>
            <a:r>
              <a:rPr lang="en-US" altLang="ko-KR" sz="2000" b="1" dirty="0"/>
              <a:t> </a:t>
            </a:r>
            <a:r>
              <a:rPr lang="en-US" altLang="ko-KR" sz="2000" dirty="0"/>
              <a:t>and </a:t>
            </a:r>
            <a:r>
              <a:rPr lang="en-US" altLang="ko-KR" sz="2000" b="1" dirty="0" err="1"/>
              <a:t>HandiHaler</a:t>
            </a:r>
            <a:r>
              <a:rPr lang="en-US" altLang="ko-KR" sz="2000" b="1" dirty="0"/>
              <a:t> at a </a:t>
            </a:r>
            <a:r>
              <a:rPr lang="en-US" altLang="ko-KR" sz="2000" b="1" dirty="0" smtClean="0"/>
              <a:t>dose of </a:t>
            </a:r>
            <a:r>
              <a:rPr lang="en-US" altLang="ko-KR" sz="2000" b="1" dirty="0"/>
              <a:t>18 </a:t>
            </a:r>
            <a:r>
              <a:rPr lang="en-US" altLang="ko-KR" sz="2000" b="1" dirty="0" err="1"/>
              <a:t>μg</a:t>
            </a:r>
            <a:r>
              <a:rPr lang="en-US" altLang="ko-KR" sz="2000" b="1" dirty="0"/>
              <a:t> </a:t>
            </a:r>
            <a:r>
              <a:rPr lang="en-US" altLang="ko-KR" sz="2000" dirty="0"/>
              <a:t>for up to 4 weeks have shown </a:t>
            </a:r>
            <a:r>
              <a:rPr lang="en-US" altLang="ko-KR" sz="2000" b="1" dirty="0" smtClean="0"/>
              <a:t>similar efficacy</a:t>
            </a:r>
            <a:r>
              <a:rPr lang="en-US" altLang="ko-KR" sz="2000" b="1" dirty="0"/>
              <a:t>, safety</a:t>
            </a:r>
            <a:r>
              <a:rPr lang="en-US" altLang="ko-KR" sz="2000" dirty="0"/>
              <a:t>, and </a:t>
            </a:r>
            <a:r>
              <a:rPr lang="en-US" altLang="ko-KR" sz="2000" b="1" dirty="0"/>
              <a:t>pharmacokinetic </a:t>
            </a:r>
            <a:r>
              <a:rPr lang="en-US" altLang="ko-KR" sz="2000" b="1" dirty="0" smtClean="0"/>
              <a:t>profiles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          -</a:t>
            </a:r>
            <a:r>
              <a:rPr lang="en-US" altLang="ko-KR" sz="1400" dirty="0"/>
              <a:t>van </a:t>
            </a:r>
            <a:r>
              <a:rPr lang="en-US" altLang="ko-KR" sz="1400" dirty="0" err="1"/>
              <a:t>Noord</a:t>
            </a:r>
            <a:r>
              <a:rPr lang="en-US" altLang="ko-KR" sz="1400" dirty="0"/>
              <a:t> JA</a:t>
            </a:r>
            <a:r>
              <a:rPr lang="en-US" altLang="ko-KR" sz="1400" dirty="0" smtClean="0"/>
              <a:t>, et al.</a:t>
            </a:r>
            <a:r>
              <a:rPr lang="en-US" altLang="ko-KR" sz="1400" dirty="0"/>
              <a:t> </a:t>
            </a:r>
            <a:r>
              <a:rPr lang="en-US" altLang="ko-KR" sz="1400" dirty="0" err="1"/>
              <a:t>Respir</a:t>
            </a:r>
            <a:r>
              <a:rPr lang="en-US" altLang="ko-KR" sz="1400" dirty="0"/>
              <a:t> Med </a:t>
            </a:r>
            <a:r>
              <a:rPr lang="en-US" altLang="ko-KR" sz="1400" dirty="0" smtClean="0"/>
              <a:t>2009;103:22-9.</a:t>
            </a:r>
          </a:p>
          <a:p>
            <a:pPr marL="0" indent="0">
              <a:buNone/>
            </a:pPr>
            <a:endParaRPr lang="en-US" altLang="ko-KR" sz="1400" dirty="0"/>
          </a:p>
          <a:p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Respimat</a:t>
            </a:r>
            <a:r>
              <a:rPr lang="en-US" altLang="ko-KR" sz="2000" b="1" dirty="0" smtClean="0"/>
              <a:t> </a:t>
            </a:r>
            <a:r>
              <a:rPr lang="en-US" altLang="ko-KR" sz="2000" dirty="0" smtClean="0"/>
              <a:t>at </a:t>
            </a:r>
            <a:r>
              <a:rPr lang="en-US" altLang="ko-KR" sz="2000" dirty="0"/>
              <a:t>a dose of 5 </a:t>
            </a:r>
            <a:r>
              <a:rPr lang="en-US" altLang="ko-KR" sz="2000" dirty="0" err="1"/>
              <a:t>μg</a:t>
            </a:r>
            <a:r>
              <a:rPr lang="en-US" altLang="ko-KR" sz="2000" dirty="0"/>
              <a:t> was associated with </a:t>
            </a:r>
            <a:r>
              <a:rPr lang="en-US" altLang="ko-KR" sz="2000" b="1" dirty="0"/>
              <a:t>excess </a:t>
            </a:r>
            <a:r>
              <a:rPr lang="en-US" altLang="ko-KR" sz="2000" b="1" dirty="0" smtClean="0"/>
              <a:t>mortality </a:t>
            </a:r>
            <a:r>
              <a:rPr lang="en-US" altLang="ko-KR" sz="2000" dirty="0" smtClean="0"/>
              <a:t>in </a:t>
            </a:r>
            <a:r>
              <a:rPr lang="en-US" altLang="ko-KR" sz="2000" dirty="0"/>
              <a:t>the planned treatment period (rate </a:t>
            </a:r>
            <a:r>
              <a:rPr lang="en-US" altLang="ko-KR" sz="2000" dirty="0" smtClean="0"/>
              <a:t>ratio, 1.33</a:t>
            </a:r>
            <a:r>
              <a:rPr lang="en-US" altLang="ko-KR" sz="2000" dirty="0"/>
              <a:t>; 95% confidence interval [CI], 0.93 to 1.92</a:t>
            </a:r>
            <a:r>
              <a:rPr lang="en-US" altLang="ko-KR" sz="2000" dirty="0" smtClean="0"/>
              <a:t>), particularly </a:t>
            </a:r>
            <a:r>
              <a:rPr lang="en-US" altLang="ko-KR" sz="2000" dirty="0"/>
              <a:t>among patients with known </a:t>
            </a:r>
            <a:r>
              <a:rPr lang="en-US" altLang="ko-KR" sz="2000" b="1" dirty="0" err="1" smtClean="0"/>
              <a:t>cardiacrhythm</a:t>
            </a:r>
            <a:r>
              <a:rPr lang="en-US" altLang="ko-KR" sz="2000" b="1" dirty="0" smtClean="0"/>
              <a:t> disorders</a:t>
            </a:r>
          </a:p>
          <a:p>
            <a:pPr marL="0" indent="0">
              <a:buNone/>
            </a:pPr>
            <a:r>
              <a:rPr lang="en-US" altLang="ko-KR" sz="2000" b="1" dirty="0" smtClean="0"/>
              <a:t>                               - </a:t>
            </a:r>
            <a:r>
              <a:rPr lang="en-US" altLang="ko-KR" sz="1400" dirty="0" err="1" smtClean="0"/>
              <a:t>Tiotropium</a:t>
            </a:r>
            <a:r>
              <a:rPr lang="en-US" altLang="ko-KR" sz="1400" dirty="0" smtClean="0"/>
              <a:t>(Spiriva</a:t>
            </a:r>
            <a:r>
              <a:rPr lang="en-US" altLang="ko-KR" sz="1400" dirty="0"/>
              <a:t>) </a:t>
            </a:r>
            <a:r>
              <a:rPr lang="en-US" altLang="ko-KR" sz="1400" dirty="0" err="1"/>
              <a:t>Respimat</a:t>
            </a:r>
            <a:r>
              <a:rPr lang="en-US" altLang="ko-KR" sz="1400" dirty="0"/>
              <a:t>: evaluation of </a:t>
            </a:r>
            <a:r>
              <a:rPr lang="en-US" altLang="ko-KR" sz="1400" dirty="0" smtClean="0"/>
              <a:t>fatal events</a:t>
            </a:r>
            <a:r>
              <a:rPr lang="en-US" altLang="ko-KR" sz="1400" dirty="0"/>
              <a:t>. </a:t>
            </a:r>
            <a:r>
              <a:rPr lang="en-US" altLang="ko-KR" sz="1400" dirty="0" smtClean="0"/>
              <a:t>2010</a:t>
            </a:r>
          </a:p>
          <a:p>
            <a:pPr marL="0" indent="0">
              <a:buNone/>
            </a:pPr>
            <a:endParaRPr lang="en-US" altLang="ko-KR" sz="1400" b="1" dirty="0"/>
          </a:p>
          <a:p>
            <a:r>
              <a:rPr lang="en-US" altLang="ko-KR" sz="2000" b="1" dirty="0"/>
              <a:t>Understanding </a:t>
            </a:r>
            <a:r>
              <a:rPr lang="en-US" altLang="ko-KR" sz="2000" b="1" dirty="0" smtClean="0"/>
              <a:t>Potential Long-Term </a:t>
            </a:r>
            <a:r>
              <a:rPr lang="en-US" altLang="ko-KR" sz="2000" b="1" dirty="0"/>
              <a:t>Impacts on Function with </a:t>
            </a:r>
            <a:r>
              <a:rPr lang="en-US" altLang="ko-KR" sz="2000" b="1" dirty="0" err="1" smtClean="0"/>
              <a:t>Tiotropium</a:t>
            </a:r>
            <a:r>
              <a:rPr lang="en-US" altLang="ko-KR" sz="2000" b="1" dirty="0" smtClean="0"/>
              <a:t>(UPLIFT</a:t>
            </a:r>
            <a:r>
              <a:rPr lang="en-US" altLang="ko-KR" sz="2000" b="1" dirty="0"/>
              <a:t>) </a:t>
            </a:r>
            <a:r>
              <a:rPr lang="en-US" altLang="ko-KR" sz="2000" dirty="0"/>
              <a:t>trial, in which </a:t>
            </a:r>
            <a:r>
              <a:rPr lang="en-US" altLang="ko-KR" sz="2000" b="1" dirty="0"/>
              <a:t>fewer deaths </a:t>
            </a:r>
            <a:r>
              <a:rPr lang="en-US" altLang="ko-KR" sz="2000" dirty="0" smtClean="0"/>
              <a:t>were observed </a:t>
            </a:r>
            <a:r>
              <a:rPr lang="en-US" altLang="ko-KR" sz="2000" dirty="0"/>
              <a:t>with </a:t>
            </a:r>
            <a:r>
              <a:rPr lang="en-US" altLang="ko-KR" sz="2000" b="1" dirty="0" err="1"/>
              <a:t>HandiHaler</a:t>
            </a:r>
            <a:r>
              <a:rPr lang="en-US" altLang="ko-KR" sz="2000" dirty="0"/>
              <a:t> treatment than </a:t>
            </a:r>
            <a:r>
              <a:rPr lang="en-US" altLang="ko-KR" sz="2000" dirty="0" smtClean="0"/>
              <a:t>with placebo </a:t>
            </a:r>
            <a:r>
              <a:rPr lang="en-US" altLang="ko-KR" sz="2000" dirty="0"/>
              <a:t>in the planned treatment period</a:t>
            </a:r>
            <a:endParaRPr lang="en-US" altLang="ko-KR" sz="2000" b="1" dirty="0" smtClean="0"/>
          </a:p>
          <a:p>
            <a:pPr marL="0" indent="0">
              <a:buNone/>
            </a:pPr>
            <a:endParaRPr lang="en-US" altLang="ko-KR" sz="1400" dirty="0"/>
          </a:p>
          <a:p>
            <a:pPr marL="0" indent="0">
              <a:buNone/>
            </a:pP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50451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Given the </a:t>
            </a:r>
            <a:r>
              <a:rPr lang="en-US" altLang="ko-KR" sz="2000" b="1" dirty="0"/>
              <a:t>small </a:t>
            </a:r>
            <a:r>
              <a:rPr lang="en-US" altLang="ko-KR" sz="2000" b="1" dirty="0" smtClean="0"/>
              <a:t>amount of </a:t>
            </a:r>
            <a:r>
              <a:rPr lang="en-US" altLang="ko-KR" sz="2000" b="1" dirty="0"/>
              <a:t>safety data </a:t>
            </a:r>
            <a:r>
              <a:rPr lang="en-US" altLang="ko-KR" sz="2000" dirty="0"/>
              <a:t>for </a:t>
            </a:r>
            <a:r>
              <a:rPr lang="en-US" altLang="ko-KR" sz="2000" b="1" dirty="0" err="1"/>
              <a:t>tiotropium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</a:t>
            </a:r>
            <a:r>
              <a:rPr lang="en-US" altLang="ko-KR" sz="2000" dirty="0"/>
              <a:t>at a </a:t>
            </a:r>
            <a:r>
              <a:rPr lang="en-US" altLang="ko-KR" sz="2000" dirty="0" smtClean="0"/>
              <a:t>dose of </a:t>
            </a:r>
            <a:r>
              <a:rPr lang="en-US" altLang="ko-KR" sz="2000" dirty="0"/>
              <a:t>5 </a:t>
            </a:r>
            <a:r>
              <a:rPr lang="en-US" altLang="ko-KR" sz="2000" dirty="0" err="1"/>
              <a:t>μg</a:t>
            </a:r>
            <a:r>
              <a:rPr lang="en-US" altLang="ko-KR" sz="2000" dirty="0"/>
              <a:t> (6448 patients, with 5487 patient-years </a:t>
            </a:r>
            <a:r>
              <a:rPr lang="en-US" altLang="ko-KR" sz="2000" dirty="0" smtClean="0"/>
              <a:t>at risk</a:t>
            </a:r>
            <a:r>
              <a:rPr lang="en-US" altLang="ko-KR" sz="2000" dirty="0"/>
              <a:t>), as compared with </a:t>
            </a:r>
            <a:r>
              <a:rPr lang="en-US" altLang="ko-KR" sz="2000" b="1" dirty="0" err="1"/>
              <a:t>HandiHaler</a:t>
            </a:r>
            <a:r>
              <a:rPr lang="en-US" altLang="ko-KR" sz="2000" dirty="0"/>
              <a:t> at a dose </a:t>
            </a:r>
            <a:r>
              <a:rPr lang="en-US" altLang="ko-KR" sz="2000" dirty="0" smtClean="0"/>
              <a:t>of 18 </a:t>
            </a:r>
            <a:r>
              <a:rPr lang="en-US" altLang="ko-KR" sz="2000" dirty="0" err="1"/>
              <a:t>μg</a:t>
            </a:r>
            <a:r>
              <a:rPr lang="en-US" altLang="ko-KR" sz="2000" dirty="0"/>
              <a:t> (17,014 patients, with 23,934 patient-years </a:t>
            </a:r>
            <a:r>
              <a:rPr lang="en-US" altLang="ko-KR" sz="2000" dirty="0" smtClean="0"/>
              <a:t>at risk</a:t>
            </a:r>
            <a:r>
              <a:rPr lang="en-US" altLang="ko-KR" sz="2000" dirty="0"/>
              <a:t>), a relationship between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</a:t>
            </a:r>
            <a:r>
              <a:rPr lang="en-US" altLang="ko-KR" sz="2000" dirty="0" err="1" smtClean="0"/>
              <a:t>Respimat</a:t>
            </a:r>
            <a:r>
              <a:rPr lang="en-US" altLang="ko-KR" sz="2000" dirty="0" smtClean="0"/>
              <a:t> and </a:t>
            </a:r>
            <a:r>
              <a:rPr lang="en-US" altLang="ko-KR" sz="2000" dirty="0"/>
              <a:t>the risk of death </a:t>
            </a:r>
            <a:r>
              <a:rPr lang="en-US" altLang="ko-KR" sz="2000" b="1" dirty="0"/>
              <a:t>could not be </a:t>
            </a:r>
            <a:r>
              <a:rPr lang="en-US" altLang="ko-KR" sz="2000" b="1" dirty="0" smtClean="0"/>
              <a:t>established</a:t>
            </a:r>
          </a:p>
          <a:p>
            <a:endParaRPr lang="en-US" altLang="ko-KR" sz="2000" b="1" dirty="0"/>
          </a:p>
          <a:p>
            <a:r>
              <a:rPr lang="en-US" altLang="ko-KR" sz="2000" b="1" dirty="0" err="1"/>
              <a:t>Tiotropium</a:t>
            </a:r>
            <a:r>
              <a:rPr lang="en-US" altLang="ko-KR" sz="2000" b="1" dirty="0"/>
              <a:t> Safety </a:t>
            </a:r>
            <a:r>
              <a:rPr lang="en-US" altLang="ko-KR" sz="2000" b="1" dirty="0" smtClean="0"/>
              <a:t>and Performance </a:t>
            </a:r>
            <a:r>
              <a:rPr lang="en-US" altLang="ko-KR" sz="2000" b="1" dirty="0"/>
              <a:t>in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(TIOSPIR) </a:t>
            </a:r>
            <a:r>
              <a:rPr lang="en-US" altLang="ko-KR" sz="2000" b="1" dirty="0" smtClean="0"/>
              <a:t>trial</a:t>
            </a:r>
          </a:p>
          <a:p>
            <a:pPr marL="0" indent="0">
              <a:buNone/>
            </a:pPr>
            <a:r>
              <a:rPr lang="en-US" altLang="ko-KR" sz="2000" dirty="0" smtClean="0"/>
              <a:t>- the </a:t>
            </a:r>
            <a:r>
              <a:rPr lang="en-US" altLang="ko-KR" sz="2000" dirty="0"/>
              <a:t>primary results of this </a:t>
            </a:r>
            <a:r>
              <a:rPr lang="en-US" altLang="ko-KR" sz="2000" dirty="0" smtClean="0"/>
              <a:t>large-scale, randomized</a:t>
            </a:r>
            <a:r>
              <a:rPr lang="en-US" altLang="ko-KR" sz="2000" dirty="0"/>
              <a:t>, prospective evaluation of the </a:t>
            </a:r>
            <a:r>
              <a:rPr lang="en-US" altLang="ko-KR" sz="2000" dirty="0" smtClean="0"/>
              <a:t>safety and </a:t>
            </a:r>
            <a:r>
              <a:rPr lang="en-US" altLang="ko-KR" sz="2000" dirty="0"/>
              <a:t>efficacy of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</a:t>
            </a:r>
            <a:r>
              <a:rPr lang="en-US" altLang="ko-KR" sz="2000" dirty="0" err="1"/>
              <a:t>Respimat</a:t>
            </a:r>
            <a:r>
              <a:rPr lang="en-US" altLang="ko-KR" sz="2000" dirty="0"/>
              <a:t>, as </a:t>
            </a:r>
            <a:r>
              <a:rPr lang="en-US" altLang="ko-KR" sz="2000" dirty="0" smtClean="0"/>
              <a:t>compared with </a:t>
            </a:r>
            <a:r>
              <a:rPr lang="en-US" altLang="ko-KR" sz="2000" dirty="0" err="1"/>
              <a:t>tiotropium</a:t>
            </a:r>
            <a:r>
              <a:rPr lang="en-US" altLang="ko-KR" sz="2000" dirty="0"/>
              <a:t> </a:t>
            </a:r>
            <a:r>
              <a:rPr lang="en-US" altLang="ko-KR" sz="2000" dirty="0" err="1"/>
              <a:t>HandiHaler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96494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Methods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000" b="1" dirty="0" smtClean="0"/>
              <a:t>Patients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were randomly assigned to </a:t>
            </a:r>
            <a:r>
              <a:rPr lang="en-US" altLang="ko-KR" sz="2000" b="1" dirty="0" smtClean="0"/>
              <a:t>one of </a:t>
            </a:r>
            <a:r>
              <a:rPr lang="en-US" altLang="ko-KR" sz="2000" b="1" dirty="0"/>
              <a:t>three </a:t>
            </a:r>
            <a:r>
              <a:rPr lang="en-US" altLang="ko-KR" sz="2000" b="1" dirty="0" smtClean="0"/>
              <a:t>groups</a:t>
            </a:r>
          </a:p>
          <a:p>
            <a:pPr marL="0" indent="0">
              <a:buNone/>
            </a:pPr>
            <a:r>
              <a:rPr lang="en-US" altLang="ko-KR" sz="1800" dirty="0" smtClean="0"/>
              <a:t>- </a:t>
            </a:r>
            <a:r>
              <a:rPr lang="en-US" altLang="ko-KR" sz="1800" dirty="0" smtClean="0"/>
              <a:t>  once-daily </a:t>
            </a:r>
            <a:r>
              <a:rPr lang="en-US" altLang="ko-KR" sz="1800" dirty="0" err="1"/>
              <a:t>tiotropium</a:t>
            </a:r>
            <a:r>
              <a:rPr lang="en-US" altLang="ko-KR" sz="1800" dirty="0"/>
              <a:t> at a dose </a:t>
            </a:r>
            <a:r>
              <a:rPr lang="en-US" altLang="ko-KR" sz="1800" dirty="0" smtClean="0"/>
              <a:t>of </a:t>
            </a:r>
            <a:r>
              <a:rPr lang="en-US" altLang="ko-KR" sz="1800" b="1" dirty="0" smtClean="0"/>
              <a:t>2.5 </a:t>
            </a:r>
            <a:r>
              <a:rPr lang="en-US" altLang="ko-KR" sz="1800" b="1" dirty="0" err="1"/>
              <a:t>μg</a:t>
            </a:r>
            <a:r>
              <a:rPr lang="en-US" altLang="ko-KR" sz="1800" b="1" dirty="0"/>
              <a:t> </a:t>
            </a:r>
            <a:r>
              <a:rPr lang="en-US" altLang="ko-KR" sz="1800" dirty="0"/>
              <a:t>or </a:t>
            </a:r>
            <a:r>
              <a:rPr lang="en-US" altLang="ko-KR" sz="1800" b="1" dirty="0"/>
              <a:t>5 </a:t>
            </a:r>
            <a:r>
              <a:rPr lang="en-US" altLang="ko-KR" sz="1800" b="1" dirty="0" err="1"/>
              <a:t>μg</a:t>
            </a:r>
            <a:r>
              <a:rPr lang="en-US" altLang="ko-KR" sz="1800" b="1" dirty="0"/>
              <a:t> </a:t>
            </a:r>
            <a:r>
              <a:rPr lang="en-US" altLang="ko-KR" sz="1800" dirty="0"/>
              <a:t>delivered by </a:t>
            </a:r>
            <a:r>
              <a:rPr lang="en-US" altLang="ko-KR" sz="1800" dirty="0" smtClean="0"/>
              <a:t>the </a:t>
            </a:r>
            <a:r>
              <a:rPr lang="en-US" altLang="ko-KR" sz="1800" b="1" dirty="0" err="1" smtClean="0"/>
              <a:t>Respimat</a:t>
            </a:r>
            <a:r>
              <a:rPr lang="en-US" altLang="ko-KR" sz="1800" dirty="0" smtClean="0"/>
              <a:t> soft-mist </a:t>
            </a:r>
            <a:r>
              <a:rPr lang="en-US" altLang="ko-KR" sz="1800" dirty="0"/>
              <a:t>inhaler </a:t>
            </a:r>
            <a:endParaRPr lang="en-US" altLang="ko-KR" sz="1800" dirty="0" smtClean="0"/>
          </a:p>
          <a:p>
            <a:pPr>
              <a:buFontTx/>
              <a:buChar char="-"/>
            </a:pPr>
            <a:r>
              <a:rPr lang="en-US" altLang="ko-KR" sz="1800" dirty="0" smtClean="0"/>
              <a:t>a </a:t>
            </a:r>
            <a:r>
              <a:rPr lang="en-US" altLang="ko-KR" sz="1800" dirty="0"/>
              <a:t>dose of </a:t>
            </a:r>
            <a:r>
              <a:rPr lang="en-US" altLang="ko-KR" sz="1800" b="1" dirty="0"/>
              <a:t>18 </a:t>
            </a:r>
            <a:r>
              <a:rPr lang="el-GR" altLang="ko-KR" sz="1800" b="1" dirty="0"/>
              <a:t>μ</a:t>
            </a:r>
            <a:r>
              <a:rPr lang="en-US" altLang="ko-KR" sz="1800" b="1" dirty="0"/>
              <a:t>g </a:t>
            </a:r>
            <a:r>
              <a:rPr lang="en-US" altLang="ko-KR" sz="1800" b="1" dirty="0" smtClean="0"/>
              <a:t>delivered by the </a:t>
            </a:r>
            <a:r>
              <a:rPr lang="en-US" altLang="ko-KR" sz="1800" b="1" dirty="0" err="1"/>
              <a:t>HandiHaler</a:t>
            </a:r>
            <a:r>
              <a:rPr lang="en-US" altLang="ko-KR" sz="1800" b="1" dirty="0"/>
              <a:t> </a:t>
            </a:r>
            <a:r>
              <a:rPr lang="en-US" altLang="ko-KR" sz="1800" dirty="0"/>
              <a:t>inhalation </a:t>
            </a:r>
            <a:r>
              <a:rPr lang="en-US" altLang="ko-KR" sz="1800" dirty="0" smtClean="0"/>
              <a:t>device.</a:t>
            </a:r>
            <a:r>
              <a:rPr lang="en-US" altLang="ko-KR" sz="1800" dirty="0"/>
              <a:t> </a:t>
            </a:r>
            <a:endParaRPr lang="en-US" altLang="ko-KR" sz="1800" dirty="0" smtClean="0"/>
          </a:p>
          <a:p>
            <a:pPr>
              <a:buFontTx/>
              <a:buChar char="-"/>
            </a:pPr>
            <a:r>
              <a:rPr lang="en-US" altLang="ko-KR" sz="1800" dirty="0"/>
              <a:t>C</a:t>
            </a:r>
            <a:r>
              <a:rPr lang="en-US" altLang="ko-KR" sz="1800" dirty="0" smtClean="0"/>
              <a:t>ontinue </a:t>
            </a:r>
            <a:r>
              <a:rPr lang="en-US" altLang="ko-KR" sz="1800" dirty="0"/>
              <a:t>until at </a:t>
            </a:r>
            <a:r>
              <a:rPr lang="en-US" altLang="ko-KR" sz="1800" b="1" dirty="0"/>
              <a:t>least </a:t>
            </a:r>
            <a:r>
              <a:rPr lang="en-US" altLang="ko-KR" sz="1800" b="1" dirty="0" smtClean="0"/>
              <a:t>1266 </a:t>
            </a:r>
            <a:r>
              <a:rPr lang="en-US" altLang="ko-KR" sz="1800" b="1" dirty="0"/>
              <a:t>deaths </a:t>
            </a:r>
            <a:r>
              <a:rPr lang="en-US" altLang="ko-KR" sz="1800" dirty="0"/>
              <a:t>had </a:t>
            </a:r>
            <a:r>
              <a:rPr lang="en-US" altLang="ko-KR" sz="1800" dirty="0" smtClean="0"/>
              <a:t>occurred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r>
              <a:rPr lang="en-US" altLang="ko-KR" sz="1800" b="1" dirty="0"/>
              <a:t>E</a:t>
            </a:r>
            <a:r>
              <a:rPr lang="en-US" altLang="ko-KR" sz="1800" b="1" dirty="0" smtClean="0"/>
              <a:t>nrolled </a:t>
            </a:r>
            <a:r>
              <a:rPr lang="en-US" altLang="ko-KR" sz="1800" b="1" dirty="0"/>
              <a:t>patients </a:t>
            </a:r>
            <a:endParaRPr lang="en-US" altLang="ko-KR" sz="1800" b="1" dirty="0" smtClean="0"/>
          </a:p>
          <a:p>
            <a:pPr>
              <a:buFontTx/>
              <a:buChar char="-"/>
            </a:pPr>
            <a:r>
              <a:rPr lang="en-US" altLang="ko-KR" sz="1800" dirty="0" smtClean="0"/>
              <a:t>40 </a:t>
            </a:r>
            <a:r>
              <a:rPr lang="en-US" altLang="ko-KR" sz="1800" dirty="0"/>
              <a:t>years of age or older and who had received </a:t>
            </a:r>
            <a:r>
              <a:rPr lang="en-US" altLang="ko-KR" sz="1800" dirty="0" smtClean="0"/>
              <a:t>a clinical </a:t>
            </a:r>
            <a:r>
              <a:rPr lang="en-US" altLang="ko-KR" sz="1800" dirty="0"/>
              <a:t>diagnosis of COPD</a:t>
            </a:r>
            <a:r>
              <a:rPr lang="en-US" altLang="ko-KR" sz="1800" dirty="0" smtClean="0"/>
              <a:t>,</a:t>
            </a:r>
          </a:p>
          <a:p>
            <a:pPr>
              <a:buFontTx/>
              <a:buChar char="-"/>
            </a:pPr>
            <a:r>
              <a:rPr lang="en-US" altLang="ko-KR" sz="1800" dirty="0" smtClean="0"/>
              <a:t>least </a:t>
            </a:r>
            <a:r>
              <a:rPr lang="en-US" altLang="ko-KR" sz="1800" dirty="0"/>
              <a:t>10 </a:t>
            </a:r>
            <a:r>
              <a:rPr lang="en-US" altLang="ko-KR" sz="1800" dirty="0" err="1" smtClean="0"/>
              <a:t>packyears</a:t>
            </a:r>
            <a:r>
              <a:rPr lang="en-US" altLang="ko-KR" sz="1800" dirty="0" smtClean="0"/>
              <a:t> of </a:t>
            </a:r>
            <a:r>
              <a:rPr lang="en-US" altLang="ko-KR" sz="1800" dirty="0"/>
              <a:t>smoking </a:t>
            </a:r>
            <a:r>
              <a:rPr lang="en-US" altLang="ko-KR" sz="1800" dirty="0" smtClean="0"/>
              <a:t>history</a:t>
            </a:r>
          </a:p>
          <a:p>
            <a:pPr>
              <a:buFontTx/>
              <a:buChar char="-"/>
            </a:pPr>
            <a:r>
              <a:rPr lang="en-US" altLang="ko-KR" sz="1800" dirty="0" err="1" smtClean="0"/>
              <a:t>Postbronchodilator</a:t>
            </a:r>
            <a:r>
              <a:rPr lang="en-US" altLang="ko-KR" sz="1800" dirty="0" smtClean="0"/>
              <a:t> </a:t>
            </a:r>
            <a:r>
              <a:rPr lang="en-US" altLang="ko-KR" sz="1800" dirty="0" smtClean="0"/>
              <a:t>ratio </a:t>
            </a:r>
            <a:r>
              <a:rPr lang="en-US" altLang="ko-KR" sz="1800" dirty="0"/>
              <a:t>of </a:t>
            </a:r>
            <a:r>
              <a:rPr lang="en-US" altLang="ko-KR" sz="1800" dirty="0" smtClean="0"/>
              <a:t>the FEV1/FVC </a:t>
            </a:r>
            <a:r>
              <a:rPr lang="en-US" altLang="ko-KR" sz="1800" dirty="0" smtClean="0"/>
              <a:t>of 0.70 </a:t>
            </a:r>
            <a:r>
              <a:rPr lang="en-US" altLang="ko-KR" sz="1800" dirty="0"/>
              <a:t>or less, and had an FEV1 of 70% or less of </a:t>
            </a:r>
            <a:r>
              <a:rPr lang="en-US" altLang="ko-KR" sz="1800" dirty="0" smtClean="0"/>
              <a:t>the predicted value</a:t>
            </a:r>
          </a:p>
          <a:p>
            <a:endParaRPr lang="en-US" altLang="ko-KR" sz="1800" dirty="0"/>
          </a:p>
          <a:p>
            <a:r>
              <a:rPr lang="en-US" altLang="ko-KR" sz="1800" dirty="0"/>
              <a:t>All </a:t>
            </a:r>
            <a:r>
              <a:rPr lang="en-US" altLang="ko-KR" sz="1800" dirty="0" smtClean="0"/>
              <a:t>COPD medications </a:t>
            </a:r>
            <a:r>
              <a:rPr lang="en-US" altLang="ko-KR" sz="1800" b="1" dirty="0"/>
              <a:t>except</a:t>
            </a:r>
            <a:r>
              <a:rPr lang="en-US" altLang="ko-KR" sz="1800" dirty="0"/>
              <a:t> other inhaled </a:t>
            </a:r>
            <a:r>
              <a:rPr lang="en-US" altLang="ko-KR" sz="1800" dirty="0" smtClean="0"/>
              <a:t>anticholinergic agents </a:t>
            </a:r>
            <a:r>
              <a:rPr lang="en-US" altLang="ko-KR" sz="1800" dirty="0"/>
              <a:t>were allowed.</a:t>
            </a:r>
            <a:endParaRPr lang="en-US" altLang="ko-KR" sz="1800" dirty="0" smtClean="0"/>
          </a:p>
          <a:p>
            <a:endParaRPr lang="en-US" altLang="ko-KR" sz="1800" dirty="0" smtClean="0"/>
          </a:p>
          <a:p>
            <a:pPr>
              <a:buFontTx/>
              <a:buChar char="-"/>
            </a:pPr>
            <a:endParaRPr lang="en-US" altLang="ko-KR" sz="1800" dirty="0"/>
          </a:p>
          <a:p>
            <a:pPr marL="0" indent="0"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44854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/>
              <a:t>Excluded patients </a:t>
            </a:r>
            <a:endParaRPr lang="en-US" altLang="ko-KR" sz="2800" b="1" dirty="0" smtClean="0"/>
          </a:p>
          <a:p>
            <a:endParaRPr lang="en-US" altLang="ko-KR" sz="2200" b="1" dirty="0" smtClean="0"/>
          </a:p>
          <a:p>
            <a:pPr>
              <a:buFontTx/>
              <a:buChar char="-"/>
            </a:pPr>
            <a:r>
              <a:rPr lang="en-US" altLang="ko-KR" sz="2000" dirty="0" smtClean="0"/>
              <a:t>A </a:t>
            </a:r>
            <a:r>
              <a:rPr lang="en-US" altLang="ko-KR" sz="2000" dirty="0" smtClean="0"/>
              <a:t>myocardial infarction within the previous 6 </a:t>
            </a:r>
            <a:r>
              <a:rPr lang="en-US" altLang="ko-KR" sz="2000" dirty="0" smtClean="0"/>
              <a:t>months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hospitalized </a:t>
            </a:r>
            <a:r>
              <a:rPr lang="en-US" altLang="ko-KR" sz="2000" dirty="0" smtClean="0"/>
              <a:t>for class III or IV heart </a:t>
            </a:r>
            <a:r>
              <a:rPr lang="en-US" altLang="ko-KR" sz="2000" dirty="0" smtClean="0"/>
              <a:t>failure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unstable </a:t>
            </a:r>
            <a:r>
              <a:rPr lang="en-US" altLang="ko-KR" sz="2000" dirty="0" smtClean="0"/>
              <a:t>or life-threatening arrhythmia requiring new treatment within the previous 12 </a:t>
            </a:r>
            <a:r>
              <a:rPr lang="en-US" altLang="ko-KR" sz="2000" dirty="0" smtClean="0"/>
              <a:t>months.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clinically </a:t>
            </a:r>
            <a:r>
              <a:rPr lang="en-US" altLang="ko-KR" sz="2000" dirty="0" smtClean="0"/>
              <a:t>significant lung diseases or a COPD exacerbation within the previous 4 </a:t>
            </a:r>
            <a:r>
              <a:rPr lang="en-US" altLang="ko-KR" sz="2000" dirty="0" smtClean="0"/>
              <a:t>weeks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moderate </a:t>
            </a:r>
            <a:r>
              <a:rPr lang="en-US" altLang="ko-KR" sz="2000" dirty="0" smtClean="0"/>
              <a:t>or severe renal </a:t>
            </a:r>
            <a:r>
              <a:rPr lang="en-US" altLang="ko-KR" sz="2000" dirty="0" smtClean="0"/>
              <a:t>impairment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cancer </a:t>
            </a:r>
            <a:r>
              <a:rPr lang="en-US" altLang="ko-KR" sz="2000" dirty="0" smtClean="0"/>
              <a:t>requiring therapy within the previous </a:t>
            </a:r>
            <a:r>
              <a:rPr lang="en-US" altLang="ko-KR" sz="2000" dirty="0" smtClean="0"/>
              <a:t>5years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drug </a:t>
            </a:r>
            <a:r>
              <a:rPr lang="en-US" altLang="ko-KR" sz="2000" dirty="0" smtClean="0"/>
              <a:t>or alcohol abuse within the previous 12 months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1154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000" dirty="0"/>
              <a:t>Each </a:t>
            </a:r>
            <a:r>
              <a:rPr lang="en-US" altLang="ko-KR" sz="2000" dirty="0" smtClean="0"/>
              <a:t>patient received </a:t>
            </a:r>
            <a:r>
              <a:rPr lang="en-US" altLang="ko-KR" sz="2000" b="1" dirty="0"/>
              <a:t>one of two possible </a:t>
            </a:r>
            <a:r>
              <a:rPr lang="en-US" altLang="ko-KR" sz="2000" b="1" dirty="0" err="1"/>
              <a:t>Respimat</a:t>
            </a:r>
            <a:r>
              <a:rPr lang="en-US" altLang="ko-KR" sz="2000" b="1" dirty="0"/>
              <a:t> </a:t>
            </a:r>
            <a:r>
              <a:rPr lang="en-US" altLang="ko-KR" sz="2000" b="1" dirty="0" smtClean="0"/>
              <a:t>inhalers</a:t>
            </a:r>
            <a:r>
              <a:rPr lang="en-US" altLang="ko-KR" sz="2000" dirty="0" smtClean="0"/>
              <a:t>: either </a:t>
            </a:r>
            <a:r>
              <a:rPr lang="en-US" altLang="ko-KR" sz="2000" dirty="0"/>
              <a:t>1.25 </a:t>
            </a:r>
            <a:r>
              <a:rPr lang="en-US" altLang="ko-KR" sz="2000" dirty="0" err="1"/>
              <a:t>μg</a:t>
            </a:r>
            <a:r>
              <a:rPr lang="en-US" altLang="ko-KR" sz="2000" dirty="0"/>
              <a:t> or 2.5 </a:t>
            </a:r>
            <a:r>
              <a:rPr lang="en-US" altLang="ko-KR" sz="2000" dirty="0" err="1"/>
              <a:t>μg</a:t>
            </a:r>
            <a:r>
              <a:rPr lang="en-US" altLang="ko-KR" sz="2000" dirty="0"/>
              <a:t> per </a:t>
            </a:r>
            <a:r>
              <a:rPr lang="en-US" altLang="ko-KR" sz="2000" dirty="0" smtClean="0"/>
              <a:t>inhalation, and </a:t>
            </a:r>
            <a:r>
              <a:rPr lang="en-US" altLang="ko-KR" sz="2000" dirty="0"/>
              <a:t>a </a:t>
            </a:r>
            <a:r>
              <a:rPr lang="en-US" altLang="ko-KR" sz="2000" dirty="0" err="1"/>
              <a:t>HandiHaler</a:t>
            </a:r>
            <a:r>
              <a:rPr lang="en-US" altLang="ko-KR" sz="2000" dirty="0"/>
              <a:t> device; in each case, one of </a:t>
            </a:r>
            <a:r>
              <a:rPr lang="en-US" altLang="ko-KR" sz="2000" dirty="0" smtClean="0"/>
              <a:t>the inhalers </a:t>
            </a:r>
            <a:r>
              <a:rPr lang="en-US" altLang="ko-KR" sz="2000" dirty="0"/>
              <a:t>held active medication and the other </a:t>
            </a:r>
            <a:r>
              <a:rPr lang="en-US" altLang="ko-KR" sz="2000" dirty="0" smtClean="0"/>
              <a:t>one contained </a:t>
            </a:r>
            <a:r>
              <a:rPr lang="en-US" altLang="ko-KR" sz="2000" dirty="0"/>
              <a:t>placebo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/>
          </a:p>
          <a:p>
            <a:r>
              <a:rPr lang="en-US" altLang="ko-KR" sz="2000" dirty="0"/>
              <a:t>Patients were </a:t>
            </a:r>
            <a:r>
              <a:rPr lang="en-US" altLang="ko-KR" sz="2000" dirty="0" smtClean="0"/>
              <a:t>seen at </a:t>
            </a:r>
            <a:r>
              <a:rPr lang="en-US" altLang="ko-KR" sz="2000" dirty="0"/>
              <a:t>local clinical centers </a:t>
            </a:r>
            <a:r>
              <a:rPr lang="en-US" altLang="ko-KR" sz="2000" b="1" dirty="0"/>
              <a:t>every 12 weeks </a:t>
            </a:r>
            <a:r>
              <a:rPr lang="en-US" altLang="ko-KR" sz="2000" dirty="0"/>
              <a:t>with a </a:t>
            </a:r>
            <a:r>
              <a:rPr lang="en-US" altLang="ko-KR" sz="2000" dirty="0" smtClean="0"/>
              <a:t>final visit </a:t>
            </a:r>
            <a:r>
              <a:rPr lang="en-US" altLang="ko-KR" sz="2000" dirty="0"/>
              <a:t>30 days after the end of treatment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The primary safety outcome </a:t>
            </a:r>
            <a:r>
              <a:rPr lang="en-US" altLang="ko-KR" sz="2000" dirty="0"/>
              <a:t>was </a:t>
            </a:r>
            <a:r>
              <a:rPr lang="en-US" altLang="ko-KR" sz="2000" b="1" dirty="0"/>
              <a:t>the time to </a:t>
            </a:r>
            <a:r>
              <a:rPr lang="en-US" altLang="ko-KR" sz="2000" b="1" dirty="0" smtClean="0"/>
              <a:t>death </a:t>
            </a:r>
            <a:r>
              <a:rPr lang="en-US" altLang="ko-KR" sz="2000" dirty="0" smtClean="0"/>
              <a:t>from </a:t>
            </a:r>
            <a:r>
              <a:rPr lang="en-US" altLang="ko-KR" sz="2000" dirty="0"/>
              <a:t>any </a:t>
            </a:r>
            <a:r>
              <a:rPr lang="en-US" altLang="ko-KR" sz="2000" dirty="0" smtClean="0"/>
              <a:t>cause</a:t>
            </a:r>
            <a:endParaRPr lang="en-US" altLang="ko-KR" sz="2000" dirty="0"/>
          </a:p>
          <a:p>
            <a:r>
              <a:rPr lang="en-US" altLang="ko-KR" sz="2000" b="1" dirty="0"/>
              <a:t>The primary efficacy </a:t>
            </a:r>
            <a:r>
              <a:rPr lang="en-US" altLang="ko-KR" sz="2000" b="1" dirty="0" smtClean="0"/>
              <a:t>outcome </a:t>
            </a:r>
            <a:r>
              <a:rPr lang="en-US" altLang="ko-KR" sz="2000" dirty="0" smtClean="0"/>
              <a:t>was </a:t>
            </a:r>
            <a:r>
              <a:rPr lang="en-US" altLang="ko-KR" sz="2000" dirty="0"/>
              <a:t>the risk of </a:t>
            </a:r>
            <a:r>
              <a:rPr lang="en-US" altLang="ko-KR" sz="2000" b="1" dirty="0"/>
              <a:t>the first COPD </a:t>
            </a:r>
            <a:r>
              <a:rPr lang="en-US" altLang="ko-KR" sz="2000" b="1" dirty="0" smtClean="0"/>
              <a:t>exacerbation</a:t>
            </a:r>
          </a:p>
          <a:p>
            <a:endParaRPr lang="en-US" altLang="ko-KR" sz="2000" dirty="0" smtClean="0"/>
          </a:p>
          <a:p>
            <a:r>
              <a:rPr lang="en-US" altLang="ko-KR" sz="2000" b="1" dirty="0"/>
              <a:t>Secondary outcome </a:t>
            </a:r>
            <a:endParaRPr lang="en-US" altLang="ko-KR" sz="2000" b="1" dirty="0" smtClean="0"/>
          </a:p>
          <a:p>
            <a:pPr marL="0" indent="0">
              <a:buFontTx/>
              <a:buChar char="-"/>
            </a:pPr>
            <a:r>
              <a:rPr lang="en-US" altLang="ko-KR" sz="2000" dirty="0" smtClean="0"/>
              <a:t> the </a:t>
            </a:r>
            <a:r>
              <a:rPr lang="en-US" altLang="ko-KR" sz="2000" dirty="0" smtClean="0"/>
              <a:t>number </a:t>
            </a:r>
            <a:r>
              <a:rPr lang="en-US" altLang="ko-KR" sz="2000" dirty="0"/>
              <a:t>of COPD </a:t>
            </a:r>
            <a:r>
              <a:rPr lang="en-US" altLang="ko-KR" sz="2000" dirty="0" smtClean="0"/>
              <a:t>exacerbations</a:t>
            </a:r>
          </a:p>
          <a:p>
            <a:pPr marL="0" indent="0">
              <a:buFontTx/>
              <a:buChar char="-"/>
            </a:pPr>
            <a:r>
              <a:rPr lang="en-US" altLang="ko-KR" sz="2000" dirty="0" smtClean="0"/>
              <a:t> the </a:t>
            </a:r>
            <a:r>
              <a:rPr lang="en-US" altLang="ko-KR" sz="2000" dirty="0"/>
              <a:t>time to </a:t>
            </a:r>
            <a:r>
              <a:rPr lang="en-US" altLang="ko-KR" sz="2000" dirty="0" smtClean="0"/>
              <a:t>the first </a:t>
            </a:r>
            <a:r>
              <a:rPr lang="en-US" altLang="ko-KR" sz="2000" dirty="0"/>
              <a:t>moderate or severe </a:t>
            </a:r>
            <a:r>
              <a:rPr lang="en-US" altLang="ko-KR" sz="2000" dirty="0" smtClean="0"/>
              <a:t>exacerbation</a:t>
            </a:r>
          </a:p>
          <a:p>
            <a:pPr marL="0" indent="0">
              <a:buFontTx/>
              <a:buChar char="-"/>
            </a:pPr>
            <a:r>
              <a:rPr lang="en-US" altLang="ko-KR" sz="2000" dirty="0" smtClean="0"/>
              <a:t> </a:t>
            </a:r>
            <a:r>
              <a:rPr lang="en-US" altLang="ko-KR" sz="2000" dirty="0"/>
              <a:t>the </a:t>
            </a:r>
            <a:r>
              <a:rPr lang="en-US" altLang="ko-KR" sz="2000" dirty="0" smtClean="0"/>
              <a:t>number </a:t>
            </a:r>
            <a:r>
              <a:rPr lang="en-US" altLang="ko-KR" sz="2000" dirty="0"/>
              <a:t>of severe </a:t>
            </a:r>
            <a:r>
              <a:rPr lang="en-US" altLang="ko-KR" sz="2000" dirty="0" smtClean="0"/>
              <a:t>exacerbations</a:t>
            </a:r>
            <a:endParaRPr lang="en-US" altLang="ko-KR" sz="2000" dirty="0" smtClean="0"/>
          </a:p>
          <a:p>
            <a:pPr marL="0" indent="0">
              <a:buFontTx/>
              <a:buChar char="-"/>
            </a:pPr>
            <a:r>
              <a:rPr lang="en-US" altLang="ko-KR" sz="2000" dirty="0" smtClean="0"/>
              <a:t> the </a:t>
            </a:r>
            <a:r>
              <a:rPr lang="en-US" altLang="ko-KR" sz="2000" dirty="0" smtClean="0"/>
              <a:t>time to </a:t>
            </a:r>
            <a:r>
              <a:rPr lang="en-US" altLang="ko-KR" sz="2000" dirty="0"/>
              <a:t>major adverse cardiovascular events.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384331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Results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Study </a:t>
            </a:r>
            <a:r>
              <a:rPr lang="en-US" altLang="ko-KR" b="1" dirty="0" smtClean="0"/>
              <a:t>Patients</a:t>
            </a:r>
          </a:p>
          <a:p>
            <a:endParaRPr lang="en-US" altLang="ko-KR" b="1" dirty="0" smtClean="0"/>
          </a:p>
          <a:p>
            <a:pPr>
              <a:buFontTx/>
              <a:buChar char="-"/>
            </a:pPr>
            <a:r>
              <a:rPr lang="en-US" altLang="ko-KR" sz="2000" dirty="0" smtClean="0"/>
              <a:t>Patients </a:t>
            </a:r>
            <a:r>
              <a:rPr lang="en-US" altLang="ko-KR" sz="2000" dirty="0"/>
              <a:t>were recruited from </a:t>
            </a:r>
            <a:r>
              <a:rPr lang="en-US" altLang="ko-KR" sz="2000" b="1" dirty="0"/>
              <a:t>May 2010 </a:t>
            </a:r>
            <a:r>
              <a:rPr lang="en-US" altLang="ko-KR" sz="2000" b="1" dirty="0" smtClean="0"/>
              <a:t>through April </a:t>
            </a:r>
            <a:r>
              <a:rPr lang="en-US" altLang="ko-KR" sz="2000" b="1" dirty="0"/>
              <a:t>2011</a:t>
            </a:r>
            <a:r>
              <a:rPr lang="en-US" altLang="ko-KR" sz="2000" dirty="0"/>
              <a:t>; the study ended in </a:t>
            </a:r>
            <a:r>
              <a:rPr lang="en-US" altLang="ko-KR" sz="2000" b="1" dirty="0"/>
              <a:t>May </a:t>
            </a:r>
            <a:r>
              <a:rPr lang="en-US" altLang="ko-KR" sz="2000" b="1" dirty="0" smtClean="0"/>
              <a:t>2013</a:t>
            </a:r>
            <a:r>
              <a:rPr lang="en-US" altLang="ko-KR" sz="2000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20,313 </a:t>
            </a:r>
            <a:r>
              <a:rPr lang="en-US" altLang="ko-KR" sz="2000" dirty="0"/>
              <a:t>patients who were screened, 17,183 </a:t>
            </a:r>
            <a:r>
              <a:rPr lang="en-US" altLang="ko-KR" sz="2000" dirty="0" smtClean="0"/>
              <a:t>underwent randomization</a:t>
            </a:r>
            <a:r>
              <a:rPr lang="en-US" altLang="ko-KR" sz="2000" dirty="0"/>
              <a:t>, and </a:t>
            </a:r>
            <a:r>
              <a:rPr lang="en-US" altLang="ko-KR" sz="2000" b="1" dirty="0"/>
              <a:t>17,135</a:t>
            </a:r>
            <a:r>
              <a:rPr lang="en-US" altLang="ko-KR" sz="2000" dirty="0"/>
              <a:t> received </a:t>
            </a:r>
            <a:r>
              <a:rPr lang="en-US" altLang="ko-KR" sz="2000" dirty="0" smtClean="0"/>
              <a:t>at least </a:t>
            </a:r>
            <a:r>
              <a:rPr lang="en-US" altLang="ko-KR" sz="2000" dirty="0"/>
              <a:t>one dose of the assigned </a:t>
            </a:r>
            <a:r>
              <a:rPr lang="en-US" altLang="ko-KR" sz="2000" dirty="0" smtClean="0"/>
              <a:t>treatment</a:t>
            </a:r>
          </a:p>
          <a:p>
            <a:pPr>
              <a:buFontTx/>
              <a:buChar char="-"/>
            </a:pPr>
            <a:r>
              <a:rPr lang="en-US" altLang="ko-KR" sz="2000" b="1" dirty="0" smtClean="0"/>
              <a:t>13,199 </a:t>
            </a:r>
            <a:r>
              <a:rPr lang="en-US" altLang="ko-KR" sz="2000" b="1" dirty="0"/>
              <a:t>(77.1%) </a:t>
            </a:r>
            <a:r>
              <a:rPr lang="en-US" altLang="ko-KR" sz="2000" dirty="0" smtClean="0"/>
              <a:t>continued </a:t>
            </a:r>
            <a:r>
              <a:rPr lang="en-US" altLang="ko-KR" sz="2000" dirty="0" smtClean="0"/>
              <a:t>treatment</a:t>
            </a:r>
          </a:p>
          <a:p>
            <a:pPr>
              <a:buFontTx/>
              <a:buChar char="-"/>
            </a:pPr>
            <a:r>
              <a:rPr lang="en-US" altLang="ko-KR" sz="2000" b="1" dirty="0" smtClean="0"/>
              <a:t>The </a:t>
            </a:r>
            <a:r>
              <a:rPr lang="en-US" altLang="ko-KR" sz="2000" b="1" dirty="0"/>
              <a:t>median duration </a:t>
            </a:r>
            <a:r>
              <a:rPr lang="en-US" altLang="ko-KR" sz="2000" dirty="0"/>
              <a:t>of treatment </a:t>
            </a:r>
            <a:r>
              <a:rPr lang="en-US" altLang="ko-KR" sz="2000" dirty="0" smtClean="0"/>
              <a:t>was </a:t>
            </a:r>
            <a:r>
              <a:rPr lang="en-US" altLang="ko-KR" sz="2000" b="1" dirty="0" smtClean="0"/>
              <a:t>835 </a:t>
            </a:r>
            <a:r>
              <a:rPr lang="en-US" altLang="ko-KR" sz="2000" b="1" dirty="0"/>
              <a:t>days </a:t>
            </a:r>
            <a:r>
              <a:rPr lang="en-US" altLang="ko-KR" sz="2000" dirty="0"/>
              <a:t>in all three study </a:t>
            </a:r>
            <a:r>
              <a:rPr lang="en-US" altLang="ko-KR" sz="2000" dirty="0" smtClean="0"/>
              <a:t>groups </a:t>
            </a:r>
            <a:r>
              <a:rPr lang="en-US" altLang="ko-KR" sz="2000" dirty="0"/>
              <a:t>with a </a:t>
            </a:r>
            <a:r>
              <a:rPr lang="en-US" altLang="ko-KR" sz="2000" dirty="0" smtClean="0"/>
              <a:t>mean follow-up </a:t>
            </a:r>
            <a:r>
              <a:rPr lang="en-US" altLang="ko-KR" sz="2000" dirty="0"/>
              <a:t>of </a:t>
            </a:r>
            <a:r>
              <a:rPr lang="en-US" altLang="ko-KR" sz="2000" b="1" dirty="0"/>
              <a:t>2.3 years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331469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3863"/>
            <a:ext cx="5184576" cy="66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177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1123</Words>
  <Application>Microsoft Office PowerPoint</Application>
  <PresentationFormat>화면 슬라이드 쇼(4:3)</PresentationFormat>
  <Paragraphs>113</Paragraphs>
  <Slides>20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슬라이드 1</vt:lpstr>
      <vt:lpstr>Introduction</vt:lpstr>
      <vt:lpstr>Introduction</vt:lpstr>
      <vt:lpstr>Introduction</vt:lpstr>
      <vt:lpstr>Methods</vt:lpstr>
      <vt:lpstr>Methods</vt:lpstr>
      <vt:lpstr>Methods</vt:lpstr>
      <vt:lpstr>Results</vt:lpstr>
      <vt:lpstr>슬라이드 9</vt:lpstr>
      <vt:lpstr>Results</vt:lpstr>
      <vt:lpstr>Results</vt:lpstr>
      <vt:lpstr>슬라이드 12</vt:lpstr>
      <vt:lpstr>Results</vt:lpstr>
      <vt:lpstr>Results</vt:lpstr>
      <vt:lpstr>슬라이드 15</vt:lpstr>
      <vt:lpstr>Results</vt:lpstr>
      <vt:lpstr>Discussion</vt:lpstr>
      <vt:lpstr>Discussion</vt:lpstr>
      <vt:lpstr>Discussion</vt:lpstr>
      <vt:lpstr>Discussion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ME200MIWDP001</dc:creator>
  <cp:lastModifiedBy>yuedj004</cp:lastModifiedBy>
  <cp:revision>47</cp:revision>
  <dcterms:created xsi:type="dcterms:W3CDTF">2013-09-25T03:12:11Z</dcterms:created>
  <dcterms:modified xsi:type="dcterms:W3CDTF">2013-09-25T12:32:52Z</dcterms:modified>
</cp:coreProperties>
</file>