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2"/>
  </p:notesMasterIdLst>
  <p:sldIdLst>
    <p:sldId id="258" r:id="rId2"/>
    <p:sldId id="277" r:id="rId3"/>
    <p:sldId id="259" r:id="rId4"/>
    <p:sldId id="260" r:id="rId5"/>
    <p:sldId id="261" r:id="rId6"/>
    <p:sldId id="263" r:id="rId7"/>
    <p:sldId id="262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11" autoAdjust="0"/>
    <p:restoredTop sz="95062" autoAdjust="0"/>
  </p:normalViewPr>
  <p:slideViewPr>
    <p:cSldViewPr snapToGrid="0">
      <p:cViewPr varScale="1">
        <p:scale>
          <a:sx n="111" d="100"/>
          <a:sy n="111" d="100"/>
        </p:scale>
        <p:origin x="956" y="8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FF0B04-FBFE-4A2D-AC25-A43F8A833C80}" type="datetimeFigureOut">
              <a:rPr lang="ko-KR" altLang="en-US" smtClean="0"/>
              <a:t>2021-09-30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9B1396-1D7E-4602-BCA2-87FADF24DDD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459218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ko-KR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altLang="ko-KR" sz="1200" b="0" kern="1200" baseline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0F59A6-D6A3-8A49-A971-F0378218733B}" type="slidenum">
              <a:rPr kumimoji="1" lang="ko-KR" altLang="en-US" smtClean="0"/>
              <a:t>1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8399390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0F59A6-D6A3-8A49-A971-F0378218733B}" type="slidenum">
              <a:rPr kumimoji="1" lang="ko-KR" altLang="en-US" smtClean="0"/>
              <a:t>10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7890858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0F59A6-D6A3-8A49-A971-F0378218733B}" type="slidenum">
              <a:rPr kumimoji="1" lang="ko-KR" altLang="en-US" smtClean="0"/>
              <a:t>11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90086306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0F59A6-D6A3-8A49-A971-F0378218733B}" type="slidenum">
              <a:rPr kumimoji="1" lang="ko-KR" altLang="en-US" smtClean="0"/>
              <a:t>12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5360000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0F59A6-D6A3-8A49-A971-F0378218733B}" type="slidenum">
              <a:rPr kumimoji="1" lang="ko-KR" altLang="en-US" smtClean="0"/>
              <a:t>13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6966502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0F59A6-D6A3-8A49-A971-F0378218733B}" type="slidenum">
              <a:rPr kumimoji="1" lang="ko-KR" altLang="en-US" smtClean="0"/>
              <a:t>14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661636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0F59A6-D6A3-8A49-A971-F0378218733B}" type="slidenum">
              <a:rPr kumimoji="1" lang="ko-KR" altLang="en-US" smtClean="0"/>
              <a:t>15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5487673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0F59A6-D6A3-8A49-A971-F0378218733B}" type="slidenum">
              <a:rPr kumimoji="1" lang="ko-KR" altLang="en-US" smtClean="0"/>
              <a:t>16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25025281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0F59A6-D6A3-8A49-A971-F0378218733B}" type="slidenum">
              <a:rPr kumimoji="1" lang="ko-KR" altLang="en-US" smtClean="0"/>
              <a:t>17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69832969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0F59A6-D6A3-8A49-A971-F0378218733B}" type="slidenum">
              <a:rPr kumimoji="1" lang="ko-KR" altLang="en-US" smtClean="0"/>
              <a:t>18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5150673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0F59A6-D6A3-8A49-A971-F0378218733B}" type="slidenum">
              <a:rPr kumimoji="1" lang="ko-KR" altLang="en-US" smtClean="0"/>
              <a:t>19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630906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sz="1200" b="0" kern="1200" baseline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0F59A6-D6A3-8A49-A971-F0378218733B}" type="slidenum">
              <a:rPr kumimoji="1" lang="ko-KR" altLang="en-US" smtClean="0"/>
              <a:t>2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6726352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0F59A6-D6A3-8A49-A971-F0378218733B}" type="slidenum">
              <a:rPr kumimoji="1" lang="ko-KR" altLang="en-US" smtClean="0"/>
              <a:t>20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6588116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0F59A6-D6A3-8A49-A971-F0378218733B}" type="slidenum">
              <a:rPr kumimoji="1" lang="ko-KR" altLang="en-US" smtClean="0"/>
              <a:t>3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80741869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0F59A6-D6A3-8A49-A971-F0378218733B}" type="slidenum">
              <a:rPr kumimoji="1" lang="ko-KR" altLang="en-US" smtClean="0"/>
              <a:t>4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0527658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0F59A6-D6A3-8A49-A971-F0378218733B}" type="slidenum">
              <a:rPr kumimoji="1" lang="ko-KR" altLang="en-US" smtClean="0"/>
              <a:t>5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04329622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0F59A6-D6A3-8A49-A971-F0378218733B}" type="slidenum">
              <a:rPr kumimoji="1" lang="ko-KR" altLang="en-US" smtClean="0"/>
              <a:t>6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891632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0F59A6-D6A3-8A49-A971-F0378218733B}" type="slidenum">
              <a:rPr kumimoji="1" lang="ko-KR" altLang="en-US" smtClean="0"/>
              <a:t>7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50940674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0F59A6-D6A3-8A49-A971-F0378218733B}" type="slidenum">
              <a:rPr kumimoji="1" lang="ko-KR" altLang="en-US" smtClean="0"/>
              <a:t>8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5634115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0F59A6-D6A3-8A49-A971-F0378218733B}" type="slidenum">
              <a:rPr kumimoji="1" lang="ko-KR" altLang="en-US" smtClean="0"/>
              <a:t>9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307051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5E60C-390E-43C2-8B48-A9478538F4BD}" type="datetimeFigureOut">
              <a:rPr lang="ko-KR" altLang="en-US" smtClean="0"/>
              <a:t>2021-09-30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7772E-9C6E-492D-B744-431187BA5B9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105480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5E60C-390E-43C2-8B48-A9478538F4BD}" type="datetimeFigureOut">
              <a:rPr lang="ko-KR" altLang="en-US" smtClean="0"/>
              <a:t>2021-09-30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7772E-9C6E-492D-B744-431187BA5B9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23865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5E60C-390E-43C2-8B48-A9478538F4BD}" type="datetimeFigureOut">
              <a:rPr lang="ko-KR" altLang="en-US" smtClean="0"/>
              <a:t>2021-09-30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7772E-9C6E-492D-B744-431187BA5B9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959251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5E60C-390E-43C2-8B48-A9478538F4BD}" type="datetimeFigureOut">
              <a:rPr lang="ko-KR" altLang="en-US" smtClean="0"/>
              <a:t>2021-09-30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7772E-9C6E-492D-B744-431187BA5B9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702128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5E60C-390E-43C2-8B48-A9478538F4BD}" type="datetimeFigureOut">
              <a:rPr lang="ko-KR" altLang="en-US" smtClean="0"/>
              <a:t>2021-09-30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7772E-9C6E-492D-B744-431187BA5B9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871317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5E60C-390E-43C2-8B48-A9478538F4BD}" type="datetimeFigureOut">
              <a:rPr lang="ko-KR" altLang="en-US" smtClean="0"/>
              <a:t>2021-09-30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7772E-9C6E-492D-B744-431187BA5B9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392785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5E60C-390E-43C2-8B48-A9478538F4BD}" type="datetimeFigureOut">
              <a:rPr lang="ko-KR" altLang="en-US" smtClean="0"/>
              <a:t>2021-09-30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7772E-9C6E-492D-B744-431187BA5B9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900225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5E60C-390E-43C2-8B48-A9478538F4BD}" type="datetimeFigureOut">
              <a:rPr lang="ko-KR" altLang="en-US" smtClean="0"/>
              <a:t>2021-09-30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7772E-9C6E-492D-B744-431187BA5B9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084521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5E60C-390E-43C2-8B48-A9478538F4BD}" type="datetimeFigureOut">
              <a:rPr lang="ko-KR" altLang="en-US" smtClean="0"/>
              <a:t>2021-09-30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7772E-9C6E-492D-B744-431187BA5B9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30410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5E60C-390E-43C2-8B48-A9478538F4BD}" type="datetimeFigureOut">
              <a:rPr lang="ko-KR" altLang="en-US" smtClean="0"/>
              <a:t>2021-09-30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7772E-9C6E-492D-B744-431187BA5B9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154847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5E60C-390E-43C2-8B48-A9478538F4BD}" type="datetimeFigureOut">
              <a:rPr lang="ko-KR" altLang="en-US" smtClean="0"/>
              <a:t>2021-09-30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7772E-9C6E-492D-B744-431187BA5B9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710514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35E60C-390E-43C2-8B48-A9478538F4BD}" type="datetimeFigureOut">
              <a:rPr lang="ko-KR" altLang="en-US" smtClean="0"/>
              <a:t>2021-09-30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97772E-9C6E-492D-B744-431187BA5B9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41064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:a16="http://schemas.microsoft.com/office/drawing/2014/main" xmlns="" id="{7A495A44-24AC-6B46-A92E-0D6CFD47E69D}"/>
              </a:ext>
            </a:extLst>
          </p:cNvPr>
          <p:cNvSpPr/>
          <p:nvPr/>
        </p:nvSpPr>
        <p:spPr>
          <a:xfrm>
            <a:off x="0" y="6270172"/>
            <a:ext cx="9144000" cy="587829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xmlns="" id="{33B78AF4-36D9-CD44-9548-428C1506AAD3}"/>
              </a:ext>
            </a:extLst>
          </p:cNvPr>
          <p:cNvSpPr/>
          <p:nvPr/>
        </p:nvSpPr>
        <p:spPr>
          <a:xfrm>
            <a:off x="0" y="6322141"/>
            <a:ext cx="9144000" cy="535859"/>
          </a:xfrm>
          <a:prstGeom prst="rect">
            <a:avLst/>
          </a:prstGeom>
          <a:solidFill>
            <a:srgbClr val="2034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xmlns="" id="{6123D579-9545-D34A-B887-FC2CDD2629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49940" y="6429184"/>
            <a:ext cx="1044134" cy="321777"/>
          </a:xfrm>
          <a:prstGeom prst="rect">
            <a:avLst/>
          </a:prstGeom>
        </p:spPr>
      </p:pic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8586" y="620688"/>
            <a:ext cx="8229600" cy="4968552"/>
          </a:xfrm>
        </p:spPr>
        <p:txBody>
          <a:bodyPr/>
          <a:lstStyle/>
          <a:p>
            <a:pPr algn="ctr"/>
            <a:r>
              <a:rPr lang="en-US" altLang="ko-KR" sz="4800" b="1" dirty="0">
                <a:latin typeface="+mj-ea"/>
              </a:rPr>
              <a:t>Journal </a:t>
            </a:r>
            <a:r>
              <a:rPr lang="en-US" altLang="ko-KR" sz="4800" b="1" dirty="0" smtClean="0">
                <a:latin typeface="+mj-ea"/>
              </a:rPr>
              <a:t>Club</a:t>
            </a:r>
            <a:r>
              <a:rPr lang="en-US" altLang="ko-KR" b="1" dirty="0" smtClean="0">
                <a:latin typeface="+mj-ea"/>
              </a:rPr>
              <a:t/>
            </a:r>
            <a:br>
              <a:rPr lang="en-US" altLang="ko-KR" b="1" dirty="0" smtClean="0">
                <a:latin typeface="+mj-ea"/>
              </a:rPr>
            </a:br>
            <a:r>
              <a:rPr lang="en-US" altLang="ko-KR" b="1" dirty="0" smtClean="0">
                <a:latin typeface="+mj-ea"/>
              </a:rPr>
              <a:t/>
            </a:r>
            <a:br>
              <a:rPr lang="en-US" altLang="ko-KR" b="1" dirty="0" smtClean="0">
                <a:latin typeface="+mj-ea"/>
              </a:rPr>
            </a:br>
            <a:r>
              <a:rPr lang="ko-KR" altLang="en-US" sz="2400" b="1" dirty="0" smtClean="0">
                <a:latin typeface="+mj-ea"/>
              </a:rPr>
              <a:t>호흡기내과 강사 지현우</a:t>
            </a:r>
            <a:endParaRPr lang="ko-KR" altLang="en-US" sz="2000" b="1" dirty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1682677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="" xmlns:a16="http://schemas.microsoft.com/office/drawing/2014/main" id="{7A495A44-24AC-6B46-A92E-0D6CFD47E69D}"/>
              </a:ext>
            </a:extLst>
          </p:cNvPr>
          <p:cNvSpPr/>
          <p:nvPr/>
        </p:nvSpPr>
        <p:spPr>
          <a:xfrm>
            <a:off x="0" y="6270172"/>
            <a:ext cx="9144000" cy="587829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  <p:sp>
        <p:nvSpPr>
          <p:cNvPr id="5" name="직사각형 4">
            <a:extLst>
              <a:ext uri="{FF2B5EF4-FFF2-40B4-BE49-F238E27FC236}">
                <a16:creationId xmlns="" xmlns:a16="http://schemas.microsoft.com/office/drawing/2014/main" id="{33B78AF4-36D9-CD44-9548-428C1506AAD3}"/>
              </a:ext>
            </a:extLst>
          </p:cNvPr>
          <p:cNvSpPr/>
          <p:nvPr/>
        </p:nvSpPr>
        <p:spPr>
          <a:xfrm>
            <a:off x="0" y="6322141"/>
            <a:ext cx="9144000" cy="535859"/>
          </a:xfrm>
          <a:prstGeom prst="rect">
            <a:avLst/>
          </a:prstGeom>
          <a:solidFill>
            <a:srgbClr val="2034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  <p:pic>
        <p:nvPicPr>
          <p:cNvPr id="7" name="그림 6">
            <a:extLst>
              <a:ext uri="{FF2B5EF4-FFF2-40B4-BE49-F238E27FC236}">
                <a16:creationId xmlns="" xmlns:a16="http://schemas.microsoft.com/office/drawing/2014/main" id="{6123D579-9545-D34A-B887-FC2CDD2629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49940" y="6429184"/>
            <a:ext cx="1044134" cy="321777"/>
          </a:xfrm>
          <a:prstGeom prst="rect">
            <a:avLst/>
          </a:prstGeom>
        </p:spPr>
      </p:pic>
      <p:sp>
        <p:nvSpPr>
          <p:cNvPr id="8" name="제목 1"/>
          <p:cNvSpPr>
            <a:spLocks noGrp="1"/>
          </p:cNvSpPr>
          <p:nvPr>
            <p:ph type="title"/>
          </p:nvPr>
        </p:nvSpPr>
        <p:spPr>
          <a:xfrm>
            <a:off x="250827" y="292372"/>
            <a:ext cx="8560667" cy="587829"/>
          </a:xfrm>
        </p:spPr>
        <p:txBody>
          <a:bodyPr>
            <a:normAutofit/>
          </a:bodyPr>
          <a:lstStyle/>
          <a:p>
            <a:pPr algn="r"/>
            <a:r>
              <a:rPr lang="en-US" altLang="ko-KR" sz="2800" b="1" spc="-150" dirty="0" smtClean="0">
                <a:latin typeface="+mn-ea"/>
                <a:ea typeface="+mn-ea"/>
                <a:cs typeface="Myriad Hebrew" pitchFamily="50" charset="-79"/>
              </a:rPr>
              <a:t>Methods</a:t>
            </a:r>
            <a:endParaRPr lang="en-US" altLang="ko-KR" sz="2800" b="1" spc="-150" dirty="0">
              <a:latin typeface="+mn-ea"/>
              <a:ea typeface="+mn-ea"/>
              <a:cs typeface="Myriad Hebrew" pitchFamily="50" charset="-79"/>
            </a:endParaRPr>
          </a:p>
        </p:txBody>
      </p:sp>
      <p:cxnSp>
        <p:nvCxnSpPr>
          <p:cNvPr id="3" name="직선 연결선 2">
            <a:extLst>
              <a:ext uri="{FF2B5EF4-FFF2-40B4-BE49-F238E27FC236}">
                <a16:creationId xmlns="" xmlns:a16="http://schemas.microsoft.com/office/drawing/2014/main" id="{79D16ED2-9E0E-4561-BD0E-EC413E4A1098}"/>
              </a:ext>
            </a:extLst>
          </p:cNvPr>
          <p:cNvCxnSpPr/>
          <p:nvPr/>
        </p:nvCxnSpPr>
        <p:spPr>
          <a:xfrm>
            <a:off x="335280" y="880200"/>
            <a:ext cx="8476212" cy="0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" name="직사각형 9"/>
          <p:cNvSpPr/>
          <p:nvPr/>
        </p:nvSpPr>
        <p:spPr>
          <a:xfrm>
            <a:off x="335280" y="1412776"/>
            <a:ext cx="8476216" cy="24560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SzPct val="85000"/>
              <a:buFont typeface="Wingdings" panose="05000000000000000000" pitchFamily="2" charset="2"/>
              <a:buChar char="u"/>
            </a:pPr>
            <a:r>
              <a:rPr lang="en-US" altLang="ko-KR" sz="2400" dirty="0" smtClean="0">
                <a:solidFill>
                  <a:prstClr val="black"/>
                </a:solidFill>
                <a:latin typeface="+mn-ea"/>
              </a:rPr>
              <a:t>MIP</a:t>
            </a:r>
            <a:r>
              <a:rPr lang="en-US" altLang="ko-KR" sz="2400" dirty="0">
                <a:solidFill>
                  <a:prstClr val="black"/>
                </a:solidFill>
                <a:latin typeface="+mn-ea"/>
              </a:rPr>
              <a:t>, MEP were assessed immediately before and after the end of each exercise</a:t>
            </a:r>
            <a:endParaRPr lang="en-US" altLang="ko-KR" sz="2000" dirty="0">
              <a:solidFill>
                <a:prstClr val="black"/>
              </a:solidFill>
              <a:latin typeface="+mn-ea"/>
            </a:endParaRPr>
          </a:p>
          <a:p>
            <a:pPr marL="457200" lvl="0" indent="-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SzPct val="85000"/>
              <a:buFont typeface="Wingdings" panose="05000000000000000000" pitchFamily="2" charset="2"/>
              <a:buChar char="u"/>
            </a:pPr>
            <a:endParaRPr lang="en-US" altLang="ko-KR" sz="2400" dirty="0" smtClean="0">
              <a:latin typeface="+mn-ea"/>
            </a:endParaRPr>
          </a:p>
          <a:p>
            <a:pPr marL="457200" lvl="0" indent="-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SzPct val="85000"/>
              <a:buFont typeface="Wingdings" panose="05000000000000000000" pitchFamily="2" charset="2"/>
              <a:buChar char="u"/>
            </a:pPr>
            <a:r>
              <a:rPr lang="en-US" altLang="ko-KR" sz="2400" dirty="0" smtClean="0">
                <a:latin typeface="+mn-ea"/>
              </a:rPr>
              <a:t>Standard pulmonary function tests were also performed at rest with a standard mouthpiece and in all three study conditions through the CPET mask</a:t>
            </a:r>
          </a:p>
        </p:txBody>
      </p:sp>
    </p:spTree>
    <p:extLst>
      <p:ext uri="{BB962C8B-B14F-4D97-AF65-F5344CB8AC3E}">
        <p14:creationId xmlns:p14="http://schemas.microsoft.com/office/powerpoint/2010/main" val="3997895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="" xmlns:a16="http://schemas.microsoft.com/office/drawing/2014/main" id="{7A495A44-24AC-6B46-A92E-0D6CFD47E69D}"/>
              </a:ext>
            </a:extLst>
          </p:cNvPr>
          <p:cNvSpPr/>
          <p:nvPr/>
        </p:nvSpPr>
        <p:spPr>
          <a:xfrm>
            <a:off x="0" y="6270172"/>
            <a:ext cx="9144000" cy="587829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  <p:sp>
        <p:nvSpPr>
          <p:cNvPr id="5" name="직사각형 4">
            <a:extLst>
              <a:ext uri="{FF2B5EF4-FFF2-40B4-BE49-F238E27FC236}">
                <a16:creationId xmlns="" xmlns:a16="http://schemas.microsoft.com/office/drawing/2014/main" id="{33B78AF4-36D9-CD44-9548-428C1506AAD3}"/>
              </a:ext>
            </a:extLst>
          </p:cNvPr>
          <p:cNvSpPr/>
          <p:nvPr/>
        </p:nvSpPr>
        <p:spPr>
          <a:xfrm>
            <a:off x="0" y="6322141"/>
            <a:ext cx="9144000" cy="535859"/>
          </a:xfrm>
          <a:prstGeom prst="rect">
            <a:avLst/>
          </a:prstGeom>
          <a:solidFill>
            <a:srgbClr val="2034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  <p:pic>
        <p:nvPicPr>
          <p:cNvPr id="7" name="그림 6">
            <a:extLst>
              <a:ext uri="{FF2B5EF4-FFF2-40B4-BE49-F238E27FC236}">
                <a16:creationId xmlns="" xmlns:a16="http://schemas.microsoft.com/office/drawing/2014/main" id="{6123D579-9545-D34A-B887-FC2CDD2629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49940" y="6429184"/>
            <a:ext cx="1044134" cy="321777"/>
          </a:xfrm>
          <a:prstGeom prst="rect">
            <a:avLst/>
          </a:prstGeom>
        </p:spPr>
      </p:pic>
      <p:sp>
        <p:nvSpPr>
          <p:cNvPr id="8" name="제목 1"/>
          <p:cNvSpPr>
            <a:spLocks noGrp="1"/>
          </p:cNvSpPr>
          <p:nvPr>
            <p:ph type="title"/>
          </p:nvPr>
        </p:nvSpPr>
        <p:spPr>
          <a:xfrm>
            <a:off x="250827" y="292372"/>
            <a:ext cx="8560667" cy="587829"/>
          </a:xfrm>
        </p:spPr>
        <p:txBody>
          <a:bodyPr>
            <a:normAutofit/>
          </a:bodyPr>
          <a:lstStyle/>
          <a:p>
            <a:pPr algn="r"/>
            <a:r>
              <a:rPr lang="en-US" altLang="ko-KR" sz="2800" b="1" spc="-150" dirty="0" smtClean="0">
                <a:latin typeface="+mn-ea"/>
                <a:ea typeface="+mn-ea"/>
                <a:cs typeface="Myriad Hebrew" pitchFamily="50" charset="-79"/>
              </a:rPr>
              <a:t>Methods</a:t>
            </a:r>
            <a:endParaRPr lang="en-US" altLang="ko-KR" sz="2800" b="1" spc="-150" dirty="0">
              <a:latin typeface="+mn-ea"/>
              <a:ea typeface="+mn-ea"/>
              <a:cs typeface="Myriad Hebrew" pitchFamily="50" charset="-79"/>
            </a:endParaRPr>
          </a:p>
        </p:txBody>
      </p:sp>
      <p:cxnSp>
        <p:nvCxnSpPr>
          <p:cNvPr id="3" name="직선 연결선 2">
            <a:extLst>
              <a:ext uri="{FF2B5EF4-FFF2-40B4-BE49-F238E27FC236}">
                <a16:creationId xmlns="" xmlns:a16="http://schemas.microsoft.com/office/drawing/2014/main" id="{79D16ED2-9E0E-4561-BD0E-EC413E4A1098}"/>
              </a:ext>
            </a:extLst>
          </p:cNvPr>
          <p:cNvCxnSpPr/>
          <p:nvPr/>
        </p:nvCxnSpPr>
        <p:spPr>
          <a:xfrm>
            <a:off x="335280" y="880200"/>
            <a:ext cx="8476212" cy="0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" name="직사각형 9"/>
          <p:cNvSpPr/>
          <p:nvPr/>
        </p:nvSpPr>
        <p:spPr>
          <a:xfrm>
            <a:off x="335280" y="1412776"/>
            <a:ext cx="8476216" cy="37979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SzPct val="85000"/>
              <a:buFont typeface="Wingdings" panose="05000000000000000000" pitchFamily="2" charset="2"/>
              <a:buChar char="u"/>
            </a:pPr>
            <a:r>
              <a:rPr lang="en-US" altLang="ko-KR" sz="2400" dirty="0" smtClean="0">
                <a:latin typeface="+mn-ea"/>
              </a:rPr>
              <a:t>Statistical </a:t>
            </a:r>
            <a:r>
              <a:rPr lang="en-US" altLang="ko-KR" sz="2400" dirty="0">
                <a:latin typeface="+mn-ea"/>
              </a:rPr>
              <a:t>analysis</a:t>
            </a:r>
          </a:p>
          <a:p>
            <a:pPr marL="914400" lvl="1" indent="-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SzPct val="85000"/>
              <a:buFont typeface="Arial" panose="020B0604020202020204" pitchFamily="34" charset="0"/>
              <a:buChar char="•"/>
            </a:pPr>
            <a:r>
              <a:rPr lang="en-US" altLang="ko-KR" sz="2000" dirty="0">
                <a:latin typeface="+mn-ea"/>
              </a:rPr>
              <a:t>Differences between the three protocol conditions were </a:t>
            </a:r>
            <a:r>
              <a:rPr lang="en-US" altLang="ko-KR" sz="2000" dirty="0" err="1">
                <a:latin typeface="+mn-ea"/>
              </a:rPr>
              <a:t>analysed</a:t>
            </a:r>
            <a:r>
              <a:rPr lang="en-US" altLang="ko-KR" sz="2000" dirty="0">
                <a:latin typeface="+mn-ea"/>
              </a:rPr>
              <a:t> by ANOVA</a:t>
            </a:r>
          </a:p>
          <a:p>
            <a:pPr marL="914400" lvl="1" indent="-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SzPct val="85000"/>
              <a:buFont typeface="Arial" panose="020B0604020202020204" pitchFamily="34" charset="0"/>
              <a:buChar char="•"/>
            </a:pPr>
            <a:endParaRPr lang="en-US" altLang="ko-KR" sz="2000" dirty="0" smtClean="0">
              <a:latin typeface="+mn-ea"/>
            </a:endParaRPr>
          </a:p>
          <a:p>
            <a:pPr marL="914400" lvl="1" indent="-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SzPct val="85000"/>
              <a:buFont typeface="Arial" panose="020B0604020202020204" pitchFamily="34" charset="0"/>
              <a:buChar char="•"/>
            </a:pPr>
            <a:r>
              <a:rPr lang="en-US" altLang="ko-KR" sz="2000" dirty="0" smtClean="0">
                <a:latin typeface="+mn-ea"/>
              </a:rPr>
              <a:t>Trends </a:t>
            </a:r>
            <a:r>
              <a:rPr lang="en-US" altLang="ko-KR" sz="2000" dirty="0">
                <a:latin typeface="+mn-ea"/>
              </a:rPr>
              <a:t>were assessed by ANCOVA</a:t>
            </a:r>
          </a:p>
          <a:p>
            <a:pPr marL="914400" lvl="1" indent="-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SzPct val="85000"/>
              <a:buFont typeface="Arial" panose="020B0604020202020204" pitchFamily="34" charset="0"/>
              <a:buChar char="•"/>
            </a:pPr>
            <a:endParaRPr lang="en-US" altLang="ko-KR" sz="2000" dirty="0" smtClean="0">
              <a:latin typeface="+mn-ea"/>
            </a:endParaRPr>
          </a:p>
          <a:p>
            <a:pPr marL="914400" lvl="1" indent="-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SzPct val="85000"/>
              <a:buFont typeface="Arial" panose="020B0604020202020204" pitchFamily="34" charset="0"/>
              <a:buChar char="•"/>
            </a:pPr>
            <a:r>
              <a:rPr lang="en-US" altLang="ko-KR" sz="2000" dirty="0" smtClean="0">
                <a:latin typeface="+mn-ea"/>
              </a:rPr>
              <a:t>SAS </a:t>
            </a:r>
            <a:r>
              <a:rPr lang="en-US" altLang="ko-KR" sz="2000" dirty="0">
                <a:latin typeface="+mn-ea"/>
              </a:rPr>
              <a:t>statistical package v. 9.4 (SAS Institute Inc., Cary, NC, USA)</a:t>
            </a:r>
          </a:p>
          <a:p>
            <a:pPr marL="914400" lvl="1" indent="-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SzPct val="85000"/>
              <a:buFont typeface="Arial" panose="020B0604020202020204" pitchFamily="34" charset="0"/>
              <a:buChar char="•"/>
            </a:pPr>
            <a:endParaRPr lang="en-US" altLang="ko-KR" sz="2000" dirty="0" smtClean="0">
              <a:latin typeface="+mn-ea"/>
            </a:endParaRPr>
          </a:p>
          <a:p>
            <a:pPr marL="914400" lvl="1" indent="-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SzPct val="85000"/>
              <a:buFont typeface="Arial" panose="020B0604020202020204" pitchFamily="34" charset="0"/>
              <a:buChar char="•"/>
            </a:pPr>
            <a:r>
              <a:rPr lang="en-US" altLang="ko-KR" sz="2000" dirty="0" smtClean="0">
                <a:latin typeface="+mn-ea"/>
              </a:rPr>
              <a:t>Two-sided</a:t>
            </a:r>
            <a:r>
              <a:rPr lang="en-US" altLang="ko-KR" sz="2000" dirty="0">
                <a:latin typeface="+mn-ea"/>
              </a:rPr>
              <a:t>, p&lt;0.05 was considered statistically significant</a:t>
            </a:r>
          </a:p>
          <a:p>
            <a:pPr marL="457200" indent="-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SzPct val="85000"/>
              <a:buFont typeface="Wingdings" panose="05000000000000000000" pitchFamily="2" charset="2"/>
              <a:buChar char="u"/>
            </a:pPr>
            <a:endParaRPr lang="en-US" altLang="ko-KR" sz="2400" dirty="0" smtClean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358015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="" xmlns:a16="http://schemas.microsoft.com/office/drawing/2014/main" id="{7A495A44-24AC-6B46-A92E-0D6CFD47E69D}"/>
              </a:ext>
            </a:extLst>
          </p:cNvPr>
          <p:cNvSpPr/>
          <p:nvPr/>
        </p:nvSpPr>
        <p:spPr>
          <a:xfrm>
            <a:off x="0" y="6270172"/>
            <a:ext cx="9144000" cy="587829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  <p:sp>
        <p:nvSpPr>
          <p:cNvPr id="5" name="직사각형 4">
            <a:extLst>
              <a:ext uri="{FF2B5EF4-FFF2-40B4-BE49-F238E27FC236}">
                <a16:creationId xmlns="" xmlns:a16="http://schemas.microsoft.com/office/drawing/2014/main" id="{33B78AF4-36D9-CD44-9548-428C1506AAD3}"/>
              </a:ext>
            </a:extLst>
          </p:cNvPr>
          <p:cNvSpPr/>
          <p:nvPr/>
        </p:nvSpPr>
        <p:spPr>
          <a:xfrm>
            <a:off x="0" y="6322141"/>
            <a:ext cx="9144000" cy="535859"/>
          </a:xfrm>
          <a:prstGeom prst="rect">
            <a:avLst/>
          </a:prstGeom>
          <a:solidFill>
            <a:srgbClr val="2034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  <p:pic>
        <p:nvPicPr>
          <p:cNvPr id="7" name="그림 6">
            <a:extLst>
              <a:ext uri="{FF2B5EF4-FFF2-40B4-BE49-F238E27FC236}">
                <a16:creationId xmlns="" xmlns:a16="http://schemas.microsoft.com/office/drawing/2014/main" id="{6123D579-9545-D34A-B887-FC2CDD2629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49940" y="6429184"/>
            <a:ext cx="1044134" cy="321777"/>
          </a:xfrm>
          <a:prstGeom prst="rect">
            <a:avLst/>
          </a:prstGeom>
        </p:spPr>
      </p:pic>
      <p:sp>
        <p:nvSpPr>
          <p:cNvPr id="8" name="제목 1"/>
          <p:cNvSpPr>
            <a:spLocks noGrp="1"/>
          </p:cNvSpPr>
          <p:nvPr>
            <p:ph type="title"/>
          </p:nvPr>
        </p:nvSpPr>
        <p:spPr>
          <a:xfrm>
            <a:off x="250827" y="292372"/>
            <a:ext cx="8560667" cy="587829"/>
          </a:xfrm>
        </p:spPr>
        <p:txBody>
          <a:bodyPr>
            <a:normAutofit/>
          </a:bodyPr>
          <a:lstStyle/>
          <a:p>
            <a:pPr algn="r"/>
            <a:r>
              <a:rPr lang="en-US" altLang="ko-KR" sz="2800" b="1" spc="-150" dirty="0" smtClean="0">
                <a:latin typeface="+mn-ea"/>
                <a:ea typeface="+mn-ea"/>
                <a:cs typeface="Myriad Hebrew" pitchFamily="50" charset="-79"/>
              </a:rPr>
              <a:t>Result</a:t>
            </a:r>
            <a:endParaRPr lang="en-US" altLang="ko-KR" sz="2800" b="1" spc="-150" dirty="0">
              <a:latin typeface="+mn-ea"/>
              <a:ea typeface="+mn-ea"/>
              <a:cs typeface="Myriad Hebrew" pitchFamily="50" charset="-79"/>
            </a:endParaRPr>
          </a:p>
        </p:txBody>
      </p:sp>
      <p:cxnSp>
        <p:nvCxnSpPr>
          <p:cNvPr id="3" name="직선 연결선 2">
            <a:extLst>
              <a:ext uri="{FF2B5EF4-FFF2-40B4-BE49-F238E27FC236}">
                <a16:creationId xmlns="" xmlns:a16="http://schemas.microsoft.com/office/drawing/2014/main" id="{79D16ED2-9E0E-4561-BD0E-EC413E4A1098}"/>
              </a:ext>
            </a:extLst>
          </p:cNvPr>
          <p:cNvCxnSpPr/>
          <p:nvPr/>
        </p:nvCxnSpPr>
        <p:spPr>
          <a:xfrm>
            <a:off x="335280" y="880200"/>
            <a:ext cx="8476212" cy="0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" name="직사각형 9"/>
          <p:cNvSpPr/>
          <p:nvPr/>
        </p:nvSpPr>
        <p:spPr>
          <a:xfrm>
            <a:off x="335280" y="1412776"/>
            <a:ext cx="8476216" cy="23821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SzPct val="85000"/>
              <a:buFont typeface="Wingdings" panose="05000000000000000000" pitchFamily="2" charset="2"/>
              <a:buChar char="u"/>
            </a:pPr>
            <a:r>
              <a:rPr lang="en-US" altLang="ko-KR" sz="2400" dirty="0" smtClean="0">
                <a:latin typeface="+mn-ea"/>
              </a:rPr>
              <a:t>Baseline</a:t>
            </a:r>
          </a:p>
          <a:p>
            <a:pPr marL="914400" lvl="1" indent="-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SzPct val="85000"/>
              <a:buFont typeface="Arial" panose="020B0604020202020204" pitchFamily="34" charset="0"/>
              <a:buChar char="•"/>
            </a:pPr>
            <a:r>
              <a:rPr lang="en-US" altLang="ko-KR" sz="2000" dirty="0">
                <a:latin typeface="+mn-ea"/>
              </a:rPr>
              <a:t>All subjects completed the study protocol</a:t>
            </a:r>
          </a:p>
          <a:p>
            <a:pPr marL="914400" lvl="1" indent="-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SzPct val="85000"/>
              <a:buFont typeface="Arial" panose="020B0604020202020204" pitchFamily="34" charset="0"/>
              <a:buChar char="•"/>
            </a:pPr>
            <a:r>
              <a:rPr lang="en-US" altLang="ko-KR" sz="2000" dirty="0" smtClean="0">
                <a:latin typeface="+mn-ea"/>
              </a:rPr>
              <a:t>Age: 40.8±12.4 years</a:t>
            </a:r>
          </a:p>
          <a:p>
            <a:pPr marL="914400" lvl="1" indent="-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SzPct val="85000"/>
              <a:buFont typeface="Arial" panose="020B0604020202020204" pitchFamily="34" charset="0"/>
              <a:buChar char="•"/>
            </a:pPr>
            <a:r>
              <a:rPr lang="en-US" altLang="ko-KR" sz="2000" dirty="0" smtClean="0">
                <a:latin typeface="+mn-ea"/>
              </a:rPr>
              <a:t>Six male, Six female</a:t>
            </a:r>
          </a:p>
          <a:p>
            <a:pPr marL="914400" lvl="1" indent="-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SzPct val="85000"/>
              <a:buFont typeface="Arial" panose="020B0604020202020204" pitchFamily="34" charset="0"/>
              <a:buChar char="•"/>
            </a:pPr>
            <a:r>
              <a:rPr lang="en-US" altLang="ko-KR" sz="2000" dirty="0" err="1" smtClean="0">
                <a:latin typeface="+mn-ea"/>
              </a:rPr>
              <a:t>Spirometry</a:t>
            </a:r>
            <a:r>
              <a:rPr lang="en-US" altLang="ko-KR" sz="2000" dirty="0" smtClean="0">
                <a:latin typeface="+mn-ea"/>
              </a:rPr>
              <a:t> : FEV</a:t>
            </a:r>
            <a:r>
              <a:rPr lang="en-US" altLang="ko-KR" sz="2000" baseline="-25000" dirty="0" smtClean="0">
                <a:latin typeface="+mn-ea"/>
              </a:rPr>
              <a:t>1</a:t>
            </a:r>
            <a:r>
              <a:rPr lang="en-US" altLang="ko-KR" sz="2000" dirty="0" smtClean="0">
                <a:latin typeface="+mn-ea"/>
              </a:rPr>
              <a:t> 108±19%, FVC 104±15%</a:t>
            </a:r>
            <a:endParaRPr lang="en-US" altLang="ko-KR" sz="2000" dirty="0">
              <a:latin typeface="+mn-ea"/>
            </a:endParaRPr>
          </a:p>
          <a:p>
            <a:pPr marL="457200" indent="-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SzPct val="85000"/>
              <a:buFont typeface="Wingdings" panose="05000000000000000000" pitchFamily="2" charset="2"/>
              <a:buChar char="u"/>
            </a:pPr>
            <a:endParaRPr lang="en-US" altLang="ko-KR" sz="2400" dirty="0" smtClean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900142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="" xmlns:a16="http://schemas.microsoft.com/office/drawing/2014/main" id="{7A495A44-24AC-6B46-A92E-0D6CFD47E69D}"/>
              </a:ext>
            </a:extLst>
          </p:cNvPr>
          <p:cNvSpPr/>
          <p:nvPr/>
        </p:nvSpPr>
        <p:spPr>
          <a:xfrm>
            <a:off x="0" y="6270172"/>
            <a:ext cx="9144000" cy="587829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  <p:sp>
        <p:nvSpPr>
          <p:cNvPr id="5" name="직사각형 4">
            <a:extLst>
              <a:ext uri="{FF2B5EF4-FFF2-40B4-BE49-F238E27FC236}">
                <a16:creationId xmlns="" xmlns:a16="http://schemas.microsoft.com/office/drawing/2014/main" id="{33B78AF4-36D9-CD44-9548-428C1506AAD3}"/>
              </a:ext>
            </a:extLst>
          </p:cNvPr>
          <p:cNvSpPr/>
          <p:nvPr/>
        </p:nvSpPr>
        <p:spPr>
          <a:xfrm>
            <a:off x="0" y="6322141"/>
            <a:ext cx="9144000" cy="535859"/>
          </a:xfrm>
          <a:prstGeom prst="rect">
            <a:avLst/>
          </a:prstGeom>
          <a:solidFill>
            <a:srgbClr val="2034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  <p:pic>
        <p:nvPicPr>
          <p:cNvPr id="7" name="그림 6">
            <a:extLst>
              <a:ext uri="{FF2B5EF4-FFF2-40B4-BE49-F238E27FC236}">
                <a16:creationId xmlns="" xmlns:a16="http://schemas.microsoft.com/office/drawing/2014/main" id="{6123D579-9545-D34A-B887-FC2CDD2629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49940" y="6429184"/>
            <a:ext cx="1044134" cy="321777"/>
          </a:xfrm>
          <a:prstGeom prst="rect">
            <a:avLst/>
          </a:prstGeom>
        </p:spPr>
      </p:pic>
      <p:sp>
        <p:nvSpPr>
          <p:cNvPr id="8" name="제목 1"/>
          <p:cNvSpPr>
            <a:spLocks noGrp="1"/>
          </p:cNvSpPr>
          <p:nvPr>
            <p:ph type="title"/>
          </p:nvPr>
        </p:nvSpPr>
        <p:spPr>
          <a:xfrm>
            <a:off x="250827" y="292372"/>
            <a:ext cx="8560667" cy="587829"/>
          </a:xfrm>
        </p:spPr>
        <p:txBody>
          <a:bodyPr>
            <a:normAutofit/>
          </a:bodyPr>
          <a:lstStyle/>
          <a:p>
            <a:pPr algn="r"/>
            <a:r>
              <a:rPr lang="en-US" altLang="ko-KR" sz="2800" b="1" spc="-150" dirty="0" smtClean="0">
                <a:latin typeface="+mn-ea"/>
                <a:ea typeface="+mn-ea"/>
                <a:cs typeface="Myriad Hebrew" pitchFamily="50" charset="-79"/>
              </a:rPr>
              <a:t>Results – Data at rest</a:t>
            </a:r>
            <a:endParaRPr lang="en-US" altLang="ko-KR" sz="2800" b="1" spc="-150" dirty="0">
              <a:latin typeface="+mn-ea"/>
              <a:ea typeface="+mn-ea"/>
              <a:cs typeface="Myriad Hebrew" pitchFamily="50" charset="-79"/>
            </a:endParaRPr>
          </a:p>
        </p:txBody>
      </p:sp>
      <p:cxnSp>
        <p:nvCxnSpPr>
          <p:cNvPr id="3" name="직선 연결선 2">
            <a:extLst>
              <a:ext uri="{FF2B5EF4-FFF2-40B4-BE49-F238E27FC236}">
                <a16:creationId xmlns="" xmlns:a16="http://schemas.microsoft.com/office/drawing/2014/main" id="{79D16ED2-9E0E-4561-BD0E-EC413E4A1098}"/>
              </a:ext>
            </a:extLst>
          </p:cNvPr>
          <p:cNvCxnSpPr/>
          <p:nvPr/>
        </p:nvCxnSpPr>
        <p:spPr>
          <a:xfrm>
            <a:off x="335280" y="880200"/>
            <a:ext cx="8476212" cy="0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2" name="그림 1"/>
          <p:cNvPicPr>
            <a:picLocks noChangeAspect="1"/>
          </p:cNvPicPr>
          <p:nvPr/>
        </p:nvPicPr>
        <p:blipFill rotWithShape="1">
          <a:blip r:embed="rId4"/>
          <a:srcRect l="17708" t="19457" r="18803" b="19166"/>
          <a:stretch/>
        </p:blipFill>
        <p:spPr>
          <a:xfrm>
            <a:off x="794304" y="1252851"/>
            <a:ext cx="7542692" cy="4557318"/>
          </a:xfrm>
          <a:prstGeom prst="rect">
            <a:avLst/>
          </a:prstGeom>
        </p:spPr>
      </p:pic>
      <p:sp>
        <p:nvSpPr>
          <p:cNvPr id="9" name="직사각형 8"/>
          <p:cNvSpPr/>
          <p:nvPr/>
        </p:nvSpPr>
        <p:spPr>
          <a:xfrm>
            <a:off x="929624" y="4756630"/>
            <a:ext cx="7008707" cy="27604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2" name="그림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58441" y="2892986"/>
            <a:ext cx="5685559" cy="167731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3" name="직사각형 12"/>
          <p:cNvSpPr/>
          <p:nvPr/>
        </p:nvSpPr>
        <p:spPr>
          <a:xfrm>
            <a:off x="923274" y="3873980"/>
            <a:ext cx="7008707" cy="27604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4" name="그림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22827" y="2006242"/>
            <a:ext cx="3190523" cy="168835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5" name="직사각형 14"/>
          <p:cNvSpPr/>
          <p:nvPr/>
        </p:nvSpPr>
        <p:spPr>
          <a:xfrm>
            <a:off x="929624" y="4451830"/>
            <a:ext cx="7008707" cy="27604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직사각형 15"/>
          <p:cNvSpPr/>
          <p:nvPr/>
        </p:nvSpPr>
        <p:spPr>
          <a:xfrm>
            <a:off x="916924" y="2634117"/>
            <a:ext cx="7008707" cy="77986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99245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13" grpId="0" animBg="1"/>
      <p:bldP spid="13" grpId="1" animBg="1"/>
      <p:bldP spid="15" grpId="0" animBg="1"/>
      <p:bldP spid="15" grpId="1" animBg="1"/>
      <p:bldP spid="16" grpId="0" animBg="1"/>
      <p:bldP spid="16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="" xmlns:a16="http://schemas.microsoft.com/office/drawing/2014/main" id="{7A495A44-24AC-6B46-A92E-0D6CFD47E69D}"/>
              </a:ext>
            </a:extLst>
          </p:cNvPr>
          <p:cNvSpPr/>
          <p:nvPr/>
        </p:nvSpPr>
        <p:spPr>
          <a:xfrm>
            <a:off x="0" y="6270172"/>
            <a:ext cx="9144000" cy="587829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  <p:sp>
        <p:nvSpPr>
          <p:cNvPr id="5" name="직사각형 4">
            <a:extLst>
              <a:ext uri="{FF2B5EF4-FFF2-40B4-BE49-F238E27FC236}">
                <a16:creationId xmlns="" xmlns:a16="http://schemas.microsoft.com/office/drawing/2014/main" id="{33B78AF4-36D9-CD44-9548-428C1506AAD3}"/>
              </a:ext>
            </a:extLst>
          </p:cNvPr>
          <p:cNvSpPr/>
          <p:nvPr/>
        </p:nvSpPr>
        <p:spPr>
          <a:xfrm>
            <a:off x="0" y="6322141"/>
            <a:ext cx="9144000" cy="535859"/>
          </a:xfrm>
          <a:prstGeom prst="rect">
            <a:avLst/>
          </a:prstGeom>
          <a:solidFill>
            <a:srgbClr val="2034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  <p:pic>
        <p:nvPicPr>
          <p:cNvPr id="7" name="그림 6">
            <a:extLst>
              <a:ext uri="{FF2B5EF4-FFF2-40B4-BE49-F238E27FC236}">
                <a16:creationId xmlns="" xmlns:a16="http://schemas.microsoft.com/office/drawing/2014/main" id="{6123D579-9545-D34A-B887-FC2CDD2629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49940" y="6429184"/>
            <a:ext cx="1044134" cy="321777"/>
          </a:xfrm>
          <a:prstGeom prst="rect">
            <a:avLst/>
          </a:prstGeom>
        </p:spPr>
      </p:pic>
      <p:sp>
        <p:nvSpPr>
          <p:cNvPr id="8" name="제목 1"/>
          <p:cNvSpPr>
            <a:spLocks noGrp="1"/>
          </p:cNvSpPr>
          <p:nvPr>
            <p:ph type="title"/>
          </p:nvPr>
        </p:nvSpPr>
        <p:spPr>
          <a:xfrm>
            <a:off x="250827" y="292372"/>
            <a:ext cx="8560667" cy="587829"/>
          </a:xfrm>
        </p:spPr>
        <p:txBody>
          <a:bodyPr>
            <a:normAutofit/>
          </a:bodyPr>
          <a:lstStyle/>
          <a:p>
            <a:pPr algn="r"/>
            <a:r>
              <a:rPr lang="en-US" altLang="ko-KR" sz="2800" b="1" spc="-150" dirty="0" smtClean="0">
                <a:latin typeface="+mn-ea"/>
                <a:ea typeface="+mn-ea"/>
                <a:cs typeface="Myriad Hebrew" pitchFamily="50" charset="-79"/>
              </a:rPr>
              <a:t>Results – Exercise data</a:t>
            </a:r>
            <a:endParaRPr lang="en-US" altLang="ko-KR" sz="2800" b="1" spc="-150" dirty="0">
              <a:latin typeface="+mn-ea"/>
              <a:ea typeface="+mn-ea"/>
              <a:cs typeface="Myriad Hebrew" pitchFamily="50" charset="-79"/>
            </a:endParaRPr>
          </a:p>
        </p:txBody>
      </p:sp>
      <p:cxnSp>
        <p:nvCxnSpPr>
          <p:cNvPr id="3" name="직선 연결선 2">
            <a:extLst>
              <a:ext uri="{FF2B5EF4-FFF2-40B4-BE49-F238E27FC236}">
                <a16:creationId xmlns="" xmlns:a16="http://schemas.microsoft.com/office/drawing/2014/main" id="{79D16ED2-9E0E-4561-BD0E-EC413E4A1098}"/>
              </a:ext>
            </a:extLst>
          </p:cNvPr>
          <p:cNvCxnSpPr/>
          <p:nvPr/>
        </p:nvCxnSpPr>
        <p:spPr>
          <a:xfrm>
            <a:off x="335280" y="880200"/>
            <a:ext cx="8476212" cy="0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4" name="그림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00550" y="897922"/>
            <a:ext cx="6461219" cy="5372249"/>
          </a:xfrm>
          <a:prstGeom prst="rect">
            <a:avLst/>
          </a:prstGeom>
        </p:spPr>
      </p:pic>
      <p:sp>
        <p:nvSpPr>
          <p:cNvPr id="11" name="직사각형 10"/>
          <p:cNvSpPr/>
          <p:nvPr/>
        </p:nvSpPr>
        <p:spPr>
          <a:xfrm>
            <a:off x="1474237" y="4044711"/>
            <a:ext cx="2684225" cy="13622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2" name="그림 11"/>
          <p:cNvPicPr>
            <a:picLocks noChangeAspect="1"/>
          </p:cNvPicPr>
          <p:nvPr/>
        </p:nvPicPr>
        <p:blipFill rotWithShape="1">
          <a:blip r:embed="rId5"/>
          <a:srcRect b="18819"/>
          <a:stretch/>
        </p:blipFill>
        <p:spPr>
          <a:xfrm>
            <a:off x="3606976" y="1728163"/>
            <a:ext cx="3869448" cy="220950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3" name="직사각형 12"/>
          <p:cNvSpPr/>
          <p:nvPr/>
        </p:nvSpPr>
        <p:spPr>
          <a:xfrm>
            <a:off x="1480217" y="1881553"/>
            <a:ext cx="5962286" cy="77372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TextBox 8"/>
          <p:cNvSpPr txBox="1"/>
          <p:nvPr/>
        </p:nvSpPr>
        <p:spPr>
          <a:xfrm>
            <a:off x="4461360" y="2775026"/>
            <a:ext cx="3641514" cy="26161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rgbClr val="FF0000"/>
                </a:solidFill>
                <a:latin typeface="+mn-ea"/>
              </a:rPr>
              <a:t>V</a:t>
            </a:r>
            <a:r>
              <a:rPr lang="en-US" altLang="ko-KR" sz="1100" baseline="-25000" dirty="0" smtClean="0">
                <a:solidFill>
                  <a:srgbClr val="FF0000"/>
                </a:solidFill>
                <a:latin typeface="+mn-ea"/>
              </a:rPr>
              <a:t>O2</a:t>
            </a:r>
            <a:r>
              <a:rPr lang="en-US" altLang="ko-KR" sz="1100" dirty="0" smtClean="0">
                <a:solidFill>
                  <a:srgbClr val="FF0000"/>
                </a:solidFill>
                <a:latin typeface="+mn-ea"/>
              </a:rPr>
              <a:t>/work: 9.7±1.0, 9.4±0.9, 9.7±1.3 respectively, p=NS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476272" y="3156386"/>
            <a:ext cx="5586047" cy="26161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rgbClr val="FF0000"/>
                </a:solidFill>
                <a:latin typeface="+mn-ea"/>
              </a:rPr>
              <a:t>V</a:t>
            </a:r>
            <a:r>
              <a:rPr lang="en-US" altLang="ko-KR" sz="1100" baseline="-25000" dirty="0" smtClean="0">
                <a:solidFill>
                  <a:srgbClr val="FF0000"/>
                </a:solidFill>
                <a:latin typeface="+mn-ea"/>
              </a:rPr>
              <a:t>E</a:t>
            </a:r>
            <a:r>
              <a:rPr lang="en-US" altLang="ko-KR" sz="1100" dirty="0" smtClean="0">
                <a:solidFill>
                  <a:srgbClr val="FF0000"/>
                </a:solidFill>
                <a:latin typeface="+mn-ea"/>
              </a:rPr>
              <a:t>/V</a:t>
            </a:r>
            <a:r>
              <a:rPr lang="en-US" altLang="ko-KR" sz="1100" baseline="-25000" dirty="0" smtClean="0">
                <a:solidFill>
                  <a:srgbClr val="FF0000"/>
                </a:solidFill>
                <a:latin typeface="+mn-ea"/>
              </a:rPr>
              <a:t>CO2</a:t>
            </a:r>
            <a:r>
              <a:rPr lang="en-US" altLang="ko-KR" sz="1100" dirty="0" smtClean="0">
                <a:solidFill>
                  <a:srgbClr val="FF0000"/>
                </a:solidFill>
                <a:latin typeface="+mn-ea"/>
              </a:rPr>
              <a:t> slope (</a:t>
            </a:r>
            <a:r>
              <a:rPr lang="en-US" altLang="ko-KR" sz="1100" dirty="0" err="1" smtClean="0">
                <a:solidFill>
                  <a:srgbClr val="FF0000"/>
                </a:solidFill>
                <a:latin typeface="+mn-ea"/>
              </a:rPr>
              <a:t>Ventilatory</a:t>
            </a:r>
            <a:r>
              <a:rPr lang="en-US" altLang="ko-KR" sz="1100" dirty="0" smtClean="0">
                <a:solidFill>
                  <a:srgbClr val="FF0000"/>
                </a:solidFill>
                <a:latin typeface="+mn-ea"/>
              </a:rPr>
              <a:t> efficiency): 27.5±3.7, 28.1±3.7, 26.6±5.0 respectively, p=NS</a:t>
            </a:r>
            <a:endParaRPr lang="ko-KR" altLang="en-US" sz="1100" dirty="0">
              <a:solidFill>
                <a:srgbClr val="FF0000"/>
              </a:solidFill>
              <a:latin typeface="+mn-ea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282431" y="3529781"/>
            <a:ext cx="3973727" cy="26161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rgbClr val="FF0000"/>
                </a:solidFill>
                <a:latin typeface="+mn-ea"/>
              </a:rPr>
              <a:t>Y-intercept: 4.9±2.1L, 3.3±1.4L, 3.5±1.4 respectively, p=NS</a:t>
            </a:r>
            <a:endParaRPr lang="ko-KR" altLang="en-US" sz="1100" dirty="0">
              <a:solidFill>
                <a:srgbClr val="FF0000"/>
              </a:solidFill>
              <a:latin typeface="+mn-ea"/>
            </a:endParaRPr>
          </a:p>
        </p:txBody>
      </p:sp>
      <p:sp>
        <p:nvSpPr>
          <p:cNvPr id="17" name="직사각형 16"/>
          <p:cNvSpPr/>
          <p:nvPr/>
        </p:nvSpPr>
        <p:spPr>
          <a:xfrm>
            <a:off x="1480217" y="3143674"/>
            <a:ext cx="5962286" cy="90103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직사각형 17"/>
          <p:cNvSpPr/>
          <p:nvPr/>
        </p:nvSpPr>
        <p:spPr>
          <a:xfrm>
            <a:off x="1471589" y="4170223"/>
            <a:ext cx="5962286" cy="13463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8" name="그룹 27"/>
          <p:cNvGrpSpPr/>
          <p:nvPr/>
        </p:nvGrpSpPr>
        <p:grpSpPr>
          <a:xfrm>
            <a:off x="111738" y="1288381"/>
            <a:ext cx="8950581" cy="2774803"/>
            <a:chOff x="-1897009" y="1918059"/>
            <a:chExt cx="10706283" cy="2392780"/>
          </a:xfrm>
        </p:grpSpPr>
        <p:pic>
          <p:nvPicPr>
            <p:cNvPr id="24" name="그림 23"/>
            <p:cNvPicPr>
              <a:picLocks noChangeAspect="1"/>
            </p:cNvPicPr>
            <p:nvPr/>
          </p:nvPicPr>
          <p:blipFill rotWithShape="1">
            <a:blip r:embed="rId6"/>
            <a:srcRect l="177" t="54" r="-177" b="66538"/>
            <a:stretch/>
          </p:blipFill>
          <p:spPr>
            <a:xfrm>
              <a:off x="-1897009" y="1918059"/>
              <a:ext cx="3580194" cy="2386796"/>
            </a:xfrm>
            <a:prstGeom prst="rect">
              <a:avLst/>
            </a:prstGeom>
          </p:spPr>
        </p:pic>
        <p:pic>
          <p:nvPicPr>
            <p:cNvPr id="26" name="그림 25"/>
            <p:cNvPicPr>
              <a:picLocks noChangeAspect="1"/>
            </p:cNvPicPr>
            <p:nvPr/>
          </p:nvPicPr>
          <p:blipFill rotWithShape="1">
            <a:blip r:embed="rId6"/>
            <a:srcRect t="32942" b="33652"/>
            <a:stretch/>
          </p:blipFill>
          <p:spPr>
            <a:xfrm>
              <a:off x="1661203" y="1918059"/>
              <a:ext cx="3580194" cy="2386796"/>
            </a:xfrm>
            <a:prstGeom prst="rect">
              <a:avLst/>
            </a:prstGeom>
          </p:spPr>
        </p:pic>
        <p:pic>
          <p:nvPicPr>
            <p:cNvPr id="27" name="그림 26"/>
            <p:cNvPicPr>
              <a:picLocks noChangeAspect="1"/>
            </p:cNvPicPr>
            <p:nvPr/>
          </p:nvPicPr>
          <p:blipFill rotWithShape="1">
            <a:blip r:embed="rId6"/>
            <a:srcRect l="-178" t="66626" r="178" b="-32"/>
            <a:stretch/>
          </p:blipFill>
          <p:spPr>
            <a:xfrm>
              <a:off x="5229080" y="1924043"/>
              <a:ext cx="3580194" cy="2386796"/>
            </a:xfrm>
            <a:prstGeom prst="rect">
              <a:avLst/>
            </a:prstGeom>
          </p:spPr>
        </p:pic>
      </p:grpSp>
      <p:sp>
        <p:nvSpPr>
          <p:cNvPr id="30" name="직사각형 29"/>
          <p:cNvSpPr/>
          <p:nvPr/>
        </p:nvSpPr>
        <p:spPr>
          <a:xfrm>
            <a:off x="1480217" y="4807374"/>
            <a:ext cx="5962286" cy="14112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1" name="직사각형 30"/>
          <p:cNvSpPr/>
          <p:nvPr/>
        </p:nvSpPr>
        <p:spPr>
          <a:xfrm>
            <a:off x="1369496" y="5302674"/>
            <a:ext cx="6082128" cy="29943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386594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  <p:bldP spid="13" grpId="0" animBg="1"/>
      <p:bldP spid="13" grpId="1" animBg="1"/>
      <p:bldP spid="9" grpId="0" animBg="1"/>
      <p:bldP spid="9" grpId="1" animBg="1"/>
      <p:bldP spid="14" grpId="0" animBg="1"/>
      <p:bldP spid="14" grpId="1" animBg="1"/>
      <p:bldP spid="15" grpId="0" animBg="1"/>
      <p:bldP spid="15" grpId="1" animBg="1"/>
      <p:bldP spid="17" grpId="0" animBg="1"/>
      <p:bldP spid="17" grpId="1" animBg="1"/>
      <p:bldP spid="18" grpId="0" animBg="1"/>
      <p:bldP spid="18" grpId="1" animBg="1"/>
      <p:bldP spid="30" grpId="0" animBg="1"/>
      <p:bldP spid="30" grpId="1" animBg="1"/>
      <p:bldP spid="31" grpId="0" animBg="1"/>
      <p:bldP spid="31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="" xmlns:a16="http://schemas.microsoft.com/office/drawing/2014/main" id="{7A495A44-24AC-6B46-A92E-0D6CFD47E69D}"/>
              </a:ext>
            </a:extLst>
          </p:cNvPr>
          <p:cNvSpPr/>
          <p:nvPr/>
        </p:nvSpPr>
        <p:spPr>
          <a:xfrm>
            <a:off x="0" y="6270172"/>
            <a:ext cx="9144000" cy="587829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  <p:sp>
        <p:nvSpPr>
          <p:cNvPr id="5" name="직사각형 4">
            <a:extLst>
              <a:ext uri="{FF2B5EF4-FFF2-40B4-BE49-F238E27FC236}">
                <a16:creationId xmlns="" xmlns:a16="http://schemas.microsoft.com/office/drawing/2014/main" id="{33B78AF4-36D9-CD44-9548-428C1506AAD3}"/>
              </a:ext>
            </a:extLst>
          </p:cNvPr>
          <p:cNvSpPr/>
          <p:nvPr/>
        </p:nvSpPr>
        <p:spPr>
          <a:xfrm>
            <a:off x="0" y="6322141"/>
            <a:ext cx="9144000" cy="535859"/>
          </a:xfrm>
          <a:prstGeom prst="rect">
            <a:avLst/>
          </a:prstGeom>
          <a:solidFill>
            <a:srgbClr val="2034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  <p:pic>
        <p:nvPicPr>
          <p:cNvPr id="7" name="그림 6">
            <a:extLst>
              <a:ext uri="{FF2B5EF4-FFF2-40B4-BE49-F238E27FC236}">
                <a16:creationId xmlns="" xmlns:a16="http://schemas.microsoft.com/office/drawing/2014/main" id="{6123D579-9545-D34A-B887-FC2CDD2629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49940" y="6429184"/>
            <a:ext cx="1044134" cy="321777"/>
          </a:xfrm>
          <a:prstGeom prst="rect">
            <a:avLst/>
          </a:prstGeom>
        </p:spPr>
      </p:pic>
      <p:sp>
        <p:nvSpPr>
          <p:cNvPr id="8" name="제목 1"/>
          <p:cNvSpPr>
            <a:spLocks noGrp="1"/>
          </p:cNvSpPr>
          <p:nvPr>
            <p:ph type="title"/>
          </p:nvPr>
        </p:nvSpPr>
        <p:spPr>
          <a:xfrm>
            <a:off x="250827" y="292372"/>
            <a:ext cx="8560667" cy="587829"/>
          </a:xfrm>
        </p:spPr>
        <p:txBody>
          <a:bodyPr>
            <a:normAutofit/>
          </a:bodyPr>
          <a:lstStyle/>
          <a:p>
            <a:pPr algn="r"/>
            <a:r>
              <a:rPr lang="en-US" altLang="ko-KR" sz="2800" b="1" spc="-150" dirty="0" smtClean="0">
                <a:latin typeface="+mn-ea"/>
                <a:ea typeface="+mn-ea"/>
                <a:cs typeface="Myriad Hebrew" pitchFamily="50" charset="-79"/>
              </a:rPr>
              <a:t>Discussion</a:t>
            </a:r>
            <a:endParaRPr lang="en-US" altLang="ko-KR" sz="2800" b="1" spc="-150" dirty="0">
              <a:latin typeface="+mn-ea"/>
              <a:ea typeface="+mn-ea"/>
              <a:cs typeface="Myriad Hebrew" pitchFamily="50" charset="-79"/>
            </a:endParaRPr>
          </a:p>
        </p:txBody>
      </p:sp>
      <p:cxnSp>
        <p:nvCxnSpPr>
          <p:cNvPr id="3" name="직선 연결선 2">
            <a:extLst>
              <a:ext uri="{FF2B5EF4-FFF2-40B4-BE49-F238E27FC236}">
                <a16:creationId xmlns="" xmlns:a16="http://schemas.microsoft.com/office/drawing/2014/main" id="{79D16ED2-9E0E-4561-BD0E-EC413E4A1098}"/>
              </a:ext>
            </a:extLst>
          </p:cNvPr>
          <p:cNvCxnSpPr/>
          <p:nvPr/>
        </p:nvCxnSpPr>
        <p:spPr>
          <a:xfrm>
            <a:off x="335280" y="880200"/>
            <a:ext cx="8476212" cy="0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" name="직사각형 9"/>
          <p:cNvSpPr/>
          <p:nvPr/>
        </p:nvSpPr>
        <p:spPr>
          <a:xfrm>
            <a:off x="335280" y="1412776"/>
            <a:ext cx="847621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SzPct val="85000"/>
              <a:buFont typeface="Wingdings" panose="05000000000000000000" pitchFamily="2" charset="2"/>
              <a:buChar char="u"/>
            </a:pPr>
            <a:r>
              <a:rPr lang="en-US" altLang="ko-KR" sz="2400" dirty="0" smtClean="0">
                <a:latin typeface="+mn-ea"/>
              </a:rPr>
              <a:t>In this experimental study, we demonstrated how the use of protective masks is associated with a significant worsening of FEV1 and FVC and of cardiorespiratory parameters both at rest and at peak exercise.</a:t>
            </a:r>
          </a:p>
          <a:p>
            <a:pPr lvl="1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SzPct val="85000"/>
            </a:pPr>
            <a:endParaRPr lang="en-US" altLang="ko-KR" sz="2000" dirty="0">
              <a:latin typeface="+mn-ea"/>
            </a:endParaRPr>
          </a:p>
          <a:p>
            <a:pPr marL="800100" lvl="1" indent="-3429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SzPct val="85000"/>
              <a:buFont typeface="Arial" panose="020B0604020202020204" pitchFamily="34" charset="0"/>
              <a:buChar char="•"/>
            </a:pPr>
            <a:r>
              <a:rPr lang="en-US" altLang="ko-KR" sz="2000" b="1" dirty="0" smtClean="0">
                <a:solidFill>
                  <a:srgbClr val="FF0000"/>
                </a:solidFill>
                <a:latin typeface="+mn-ea"/>
              </a:rPr>
              <a:t>At rest: </a:t>
            </a:r>
            <a:r>
              <a:rPr lang="en-US" altLang="ko-KR" sz="2000" b="1" dirty="0">
                <a:solidFill>
                  <a:srgbClr val="FF0000"/>
                </a:solidFill>
                <a:latin typeface="+mn-ea"/>
              </a:rPr>
              <a:t>V</a:t>
            </a:r>
            <a:r>
              <a:rPr lang="en-US" altLang="ko-KR" sz="2000" b="1" baseline="-25000" dirty="0">
                <a:solidFill>
                  <a:srgbClr val="FF0000"/>
                </a:solidFill>
                <a:latin typeface="+mn-ea"/>
              </a:rPr>
              <a:t>O2</a:t>
            </a:r>
            <a:r>
              <a:rPr lang="en-US" altLang="ko-KR" sz="2000" b="1" dirty="0">
                <a:solidFill>
                  <a:srgbClr val="FF0000"/>
                </a:solidFill>
                <a:latin typeface="+mn-ea"/>
              </a:rPr>
              <a:t>↓, V</a:t>
            </a:r>
            <a:r>
              <a:rPr lang="en-US" altLang="ko-KR" sz="2000" b="1" baseline="-25000" dirty="0">
                <a:solidFill>
                  <a:srgbClr val="FF0000"/>
                </a:solidFill>
                <a:latin typeface="+mn-ea"/>
              </a:rPr>
              <a:t>CO2</a:t>
            </a:r>
            <a:r>
              <a:rPr lang="en-US" altLang="ko-KR" sz="2000" b="1" dirty="0">
                <a:solidFill>
                  <a:srgbClr val="FF0000"/>
                </a:solidFill>
                <a:latin typeface="+mn-ea"/>
              </a:rPr>
              <a:t>↓, V</a:t>
            </a:r>
            <a:r>
              <a:rPr lang="en-US" altLang="ko-KR" sz="2000" b="1" baseline="-25000" dirty="0">
                <a:solidFill>
                  <a:srgbClr val="FF0000"/>
                </a:solidFill>
                <a:latin typeface="+mn-ea"/>
              </a:rPr>
              <a:t>E</a:t>
            </a:r>
            <a:r>
              <a:rPr lang="en-US" altLang="ko-KR" sz="2000" b="1" dirty="0" smtClean="0">
                <a:solidFill>
                  <a:srgbClr val="FF0000"/>
                </a:solidFill>
                <a:latin typeface="+mn-ea"/>
              </a:rPr>
              <a:t>↓</a:t>
            </a:r>
          </a:p>
          <a:p>
            <a:pPr lvl="1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SzPct val="85000"/>
            </a:pPr>
            <a:r>
              <a:rPr lang="en-US" altLang="ko-KR" sz="2000" dirty="0">
                <a:latin typeface="+mn-ea"/>
              </a:rPr>
              <a:t>	</a:t>
            </a:r>
            <a:r>
              <a:rPr lang="en-US" altLang="ko-KR" sz="2000" dirty="0" smtClean="0">
                <a:latin typeface="+mn-ea"/>
                <a:sym typeface="Wingdings" panose="05000000000000000000" pitchFamily="2" charset="2"/>
              </a:rPr>
              <a:t> d/t RR reduction which was paralleled by an increase in </a:t>
            </a:r>
            <a:r>
              <a:rPr lang="en-US" altLang="ko-KR" sz="2000" dirty="0" err="1" smtClean="0">
                <a:latin typeface="+mn-ea"/>
                <a:sym typeface="Wingdings" panose="05000000000000000000" pitchFamily="2" charset="2"/>
              </a:rPr>
              <a:t>t</a:t>
            </a:r>
            <a:r>
              <a:rPr lang="en-US" altLang="ko-KR" sz="2000" baseline="-25000" dirty="0" err="1" smtClean="0">
                <a:latin typeface="+mn-ea"/>
                <a:sym typeface="Wingdings" panose="05000000000000000000" pitchFamily="2" charset="2"/>
              </a:rPr>
              <a:t>I</a:t>
            </a:r>
            <a:endParaRPr lang="en-US" altLang="ko-KR" sz="2000" baseline="-25000" dirty="0" smtClean="0">
              <a:latin typeface="+mn-ea"/>
            </a:endParaRPr>
          </a:p>
          <a:p>
            <a:pPr marL="800100" lvl="1" indent="-3429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SzPct val="85000"/>
              <a:buFont typeface="Arial" panose="020B0604020202020204" pitchFamily="34" charset="0"/>
              <a:buChar char="•"/>
            </a:pPr>
            <a:endParaRPr lang="en-US" altLang="ko-KR" sz="2000" dirty="0" smtClean="0">
              <a:latin typeface="+mn-ea"/>
            </a:endParaRPr>
          </a:p>
          <a:p>
            <a:pPr marL="800100" lvl="1" indent="-3429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SzPct val="85000"/>
              <a:buFont typeface="Arial" panose="020B0604020202020204" pitchFamily="34" charset="0"/>
              <a:buChar char="•"/>
            </a:pPr>
            <a:r>
              <a:rPr lang="en-US" altLang="ko-KR" sz="2000" b="1" dirty="0" smtClean="0">
                <a:solidFill>
                  <a:srgbClr val="FF0000"/>
                </a:solidFill>
                <a:latin typeface="+mn-ea"/>
              </a:rPr>
              <a:t>At exercise: Dyspnea↑, peak V</a:t>
            </a:r>
            <a:r>
              <a:rPr lang="en-US" altLang="ko-KR" sz="2000" b="1" baseline="-25000" dirty="0" smtClean="0">
                <a:solidFill>
                  <a:srgbClr val="FF0000"/>
                </a:solidFill>
                <a:latin typeface="+mn-ea"/>
              </a:rPr>
              <a:t>O2</a:t>
            </a:r>
            <a:r>
              <a:rPr lang="en-US" altLang="ko-KR" sz="2000" b="1" dirty="0" smtClean="0">
                <a:solidFill>
                  <a:srgbClr val="FF0000"/>
                </a:solidFill>
                <a:latin typeface="+mn-ea"/>
              </a:rPr>
              <a:t>↓</a:t>
            </a:r>
          </a:p>
          <a:p>
            <a:pPr lvl="1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SzPct val="85000"/>
            </a:pPr>
            <a:r>
              <a:rPr lang="en-US" altLang="ko-KR" sz="2000" dirty="0" smtClean="0">
                <a:latin typeface="+mn-ea"/>
                <a:sym typeface="Wingdings" panose="05000000000000000000" pitchFamily="2" charset="2"/>
              </a:rPr>
              <a:t>	 d/t V</a:t>
            </a:r>
            <a:r>
              <a:rPr lang="en-US" altLang="ko-KR" sz="2000" baseline="-25000" dirty="0" smtClean="0">
                <a:latin typeface="+mn-ea"/>
                <a:sym typeface="Wingdings" panose="05000000000000000000" pitchFamily="2" charset="2"/>
              </a:rPr>
              <a:t>E</a:t>
            </a:r>
            <a:r>
              <a:rPr lang="en-US" altLang="ko-KR" sz="2000" dirty="0" smtClean="0">
                <a:latin typeface="+mn-ea"/>
                <a:sym typeface="Wingdings" panose="05000000000000000000" pitchFamily="2" charset="2"/>
              </a:rPr>
              <a:t> reduction owing to a decrease in both RR and V</a:t>
            </a:r>
            <a:r>
              <a:rPr lang="en-US" altLang="ko-KR" sz="2000" baseline="-25000" dirty="0" smtClean="0">
                <a:latin typeface="+mn-ea"/>
                <a:sym typeface="Wingdings" panose="05000000000000000000" pitchFamily="2" charset="2"/>
              </a:rPr>
              <a:t>T </a:t>
            </a:r>
          </a:p>
          <a:p>
            <a:pPr lvl="1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SzPct val="85000"/>
            </a:pPr>
            <a:r>
              <a:rPr lang="en-US" altLang="ko-KR" sz="2000" baseline="-25000" dirty="0">
                <a:latin typeface="+mn-ea"/>
                <a:sym typeface="Wingdings" panose="05000000000000000000" pitchFamily="2" charset="2"/>
              </a:rPr>
              <a:t>	 </a:t>
            </a:r>
            <a:r>
              <a:rPr lang="en-US" altLang="ko-KR" sz="2000" dirty="0" smtClean="0">
                <a:latin typeface="+mn-ea"/>
                <a:sym typeface="Wingdings" panose="05000000000000000000" pitchFamily="2" charset="2"/>
              </a:rPr>
              <a:t>   with parallel increase in </a:t>
            </a:r>
            <a:r>
              <a:rPr lang="en-US" altLang="ko-KR" sz="2000" dirty="0" err="1" smtClean="0">
                <a:latin typeface="+mn-ea"/>
                <a:sym typeface="Wingdings" panose="05000000000000000000" pitchFamily="2" charset="2"/>
              </a:rPr>
              <a:t>t</a:t>
            </a:r>
            <a:r>
              <a:rPr lang="en-US" altLang="ko-KR" sz="2000" baseline="-25000" dirty="0" err="1" smtClean="0">
                <a:latin typeface="+mn-ea"/>
                <a:sym typeface="Wingdings" panose="05000000000000000000" pitchFamily="2" charset="2"/>
              </a:rPr>
              <a:t>I</a:t>
            </a:r>
            <a:endParaRPr lang="en-US" altLang="ko-KR" sz="2000" baseline="-25000" dirty="0" smtClean="0">
              <a:latin typeface="+mn-ea"/>
              <a:sym typeface="Wingdings" panose="05000000000000000000" pitchFamily="2" charset="2"/>
            </a:endParaRPr>
          </a:p>
          <a:p>
            <a:pPr lvl="1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SzPct val="85000"/>
            </a:pPr>
            <a:endParaRPr lang="en-US" altLang="ko-KR" sz="20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582836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="" xmlns:a16="http://schemas.microsoft.com/office/drawing/2014/main" id="{7A495A44-24AC-6B46-A92E-0D6CFD47E69D}"/>
              </a:ext>
            </a:extLst>
          </p:cNvPr>
          <p:cNvSpPr/>
          <p:nvPr/>
        </p:nvSpPr>
        <p:spPr>
          <a:xfrm>
            <a:off x="0" y="6270172"/>
            <a:ext cx="9144000" cy="587829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  <p:sp>
        <p:nvSpPr>
          <p:cNvPr id="5" name="직사각형 4">
            <a:extLst>
              <a:ext uri="{FF2B5EF4-FFF2-40B4-BE49-F238E27FC236}">
                <a16:creationId xmlns="" xmlns:a16="http://schemas.microsoft.com/office/drawing/2014/main" id="{33B78AF4-36D9-CD44-9548-428C1506AAD3}"/>
              </a:ext>
            </a:extLst>
          </p:cNvPr>
          <p:cNvSpPr/>
          <p:nvPr/>
        </p:nvSpPr>
        <p:spPr>
          <a:xfrm>
            <a:off x="0" y="6322141"/>
            <a:ext cx="9144000" cy="535859"/>
          </a:xfrm>
          <a:prstGeom prst="rect">
            <a:avLst/>
          </a:prstGeom>
          <a:solidFill>
            <a:srgbClr val="2034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  <p:pic>
        <p:nvPicPr>
          <p:cNvPr id="7" name="그림 6">
            <a:extLst>
              <a:ext uri="{FF2B5EF4-FFF2-40B4-BE49-F238E27FC236}">
                <a16:creationId xmlns="" xmlns:a16="http://schemas.microsoft.com/office/drawing/2014/main" id="{6123D579-9545-D34A-B887-FC2CDD2629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49940" y="6429184"/>
            <a:ext cx="1044134" cy="321777"/>
          </a:xfrm>
          <a:prstGeom prst="rect">
            <a:avLst/>
          </a:prstGeom>
        </p:spPr>
      </p:pic>
      <p:sp>
        <p:nvSpPr>
          <p:cNvPr id="8" name="제목 1"/>
          <p:cNvSpPr>
            <a:spLocks noGrp="1"/>
          </p:cNvSpPr>
          <p:nvPr>
            <p:ph type="title"/>
          </p:nvPr>
        </p:nvSpPr>
        <p:spPr>
          <a:xfrm>
            <a:off x="250827" y="292372"/>
            <a:ext cx="8560667" cy="587829"/>
          </a:xfrm>
        </p:spPr>
        <p:txBody>
          <a:bodyPr>
            <a:normAutofit/>
          </a:bodyPr>
          <a:lstStyle/>
          <a:p>
            <a:pPr algn="r"/>
            <a:r>
              <a:rPr lang="en-US" altLang="ko-KR" sz="2800" b="1" spc="-150" dirty="0" smtClean="0">
                <a:latin typeface="+mn-ea"/>
                <a:ea typeface="+mn-ea"/>
                <a:cs typeface="Myriad Hebrew" pitchFamily="50" charset="-79"/>
              </a:rPr>
              <a:t>Discussion</a:t>
            </a:r>
            <a:endParaRPr lang="en-US" altLang="ko-KR" sz="2800" b="1" spc="-150" dirty="0">
              <a:latin typeface="+mn-ea"/>
              <a:ea typeface="+mn-ea"/>
              <a:cs typeface="Myriad Hebrew" pitchFamily="50" charset="-79"/>
            </a:endParaRPr>
          </a:p>
        </p:txBody>
      </p:sp>
      <p:cxnSp>
        <p:nvCxnSpPr>
          <p:cNvPr id="3" name="직선 연결선 2">
            <a:extLst>
              <a:ext uri="{FF2B5EF4-FFF2-40B4-BE49-F238E27FC236}">
                <a16:creationId xmlns="" xmlns:a16="http://schemas.microsoft.com/office/drawing/2014/main" id="{79D16ED2-9E0E-4561-BD0E-EC413E4A1098}"/>
              </a:ext>
            </a:extLst>
          </p:cNvPr>
          <p:cNvCxnSpPr/>
          <p:nvPr/>
        </p:nvCxnSpPr>
        <p:spPr>
          <a:xfrm>
            <a:off x="335280" y="880200"/>
            <a:ext cx="8476212" cy="0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" name="직사각형 9"/>
          <p:cNvSpPr/>
          <p:nvPr/>
        </p:nvSpPr>
        <p:spPr>
          <a:xfrm>
            <a:off x="335280" y="1412776"/>
            <a:ext cx="8476216" cy="47459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SzPct val="85000"/>
              <a:buFont typeface="Wingdings" panose="05000000000000000000" pitchFamily="2" charset="2"/>
              <a:buChar char="u"/>
            </a:pPr>
            <a:r>
              <a:rPr lang="en-US" altLang="ko-KR" sz="2400" dirty="0" smtClean="0">
                <a:latin typeface="+mn-ea"/>
              </a:rPr>
              <a:t>The subjects were representative of the </a:t>
            </a:r>
            <a:r>
              <a:rPr lang="en-US" altLang="ko-KR" sz="2400" b="1" dirty="0" smtClean="0">
                <a:solidFill>
                  <a:srgbClr val="FF0000"/>
                </a:solidFill>
                <a:latin typeface="+mn-ea"/>
              </a:rPr>
              <a:t>general population</a:t>
            </a:r>
            <a:r>
              <a:rPr lang="en-US" altLang="ko-KR" sz="2400" dirty="0" smtClean="0">
                <a:latin typeface="+mn-ea"/>
              </a:rPr>
              <a:t> (peak V</a:t>
            </a:r>
            <a:r>
              <a:rPr lang="en-US" altLang="ko-KR" sz="2400" baseline="-25000" dirty="0" smtClean="0">
                <a:latin typeface="+mn-ea"/>
              </a:rPr>
              <a:t>O2</a:t>
            </a:r>
            <a:r>
              <a:rPr lang="en-US" altLang="ko-KR" sz="2400" dirty="0" smtClean="0">
                <a:latin typeface="+mn-ea"/>
              </a:rPr>
              <a:t>: 102% of the predicted value)</a:t>
            </a:r>
            <a:endParaRPr lang="en-US" altLang="ko-KR" sz="2000" dirty="0" smtClean="0">
              <a:latin typeface="+mn-ea"/>
            </a:endParaRPr>
          </a:p>
          <a:p>
            <a:pPr marL="457200" lvl="0" indent="-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SzPct val="85000"/>
              <a:buFont typeface="Wingdings" panose="05000000000000000000" pitchFamily="2" charset="2"/>
              <a:buChar char="u"/>
            </a:pPr>
            <a:endParaRPr lang="en-US" altLang="ko-KR" sz="2000" dirty="0">
              <a:latin typeface="+mn-ea"/>
            </a:endParaRPr>
          </a:p>
          <a:p>
            <a:pPr marL="457200" lvl="0" indent="-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SzPct val="85000"/>
              <a:buFont typeface="Wingdings" panose="05000000000000000000" pitchFamily="2" charset="2"/>
              <a:buChar char="u"/>
            </a:pPr>
            <a:r>
              <a:rPr lang="en-US" altLang="ko-KR" sz="2400" dirty="0" err="1" smtClean="0">
                <a:latin typeface="+mn-ea"/>
              </a:rPr>
              <a:t>Spirometry</a:t>
            </a:r>
            <a:r>
              <a:rPr lang="en-US" altLang="ko-KR" sz="2400" dirty="0" smtClean="0">
                <a:latin typeface="+mn-ea"/>
              </a:rPr>
              <a:t> with different masks showed a </a:t>
            </a:r>
            <a:r>
              <a:rPr lang="en-US" altLang="ko-KR" sz="2400" b="1" dirty="0" smtClean="0">
                <a:solidFill>
                  <a:srgbClr val="FF0000"/>
                </a:solidFill>
                <a:latin typeface="+mn-ea"/>
              </a:rPr>
              <a:t>reduction in FEV1 and FVC </a:t>
            </a:r>
            <a:r>
              <a:rPr lang="en-US" altLang="ko-KR" sz="2400" dirty="0" smtClean="0">
                <a:latin typeface="+mn-ea"/>
              </a:rPr>
              <a:t>that was paralleled by a </a:t>
            </a:r>
            <a:r>
              <a:rPr lang="en-US" altLang="ko-KR" sz="2400" b="1" dirty="0" smtClean="0">
                <a:solidFill>
                  <a:srgbClr val="FF0000"/>
                </a:solidFill>
                <a:latin typeface="+mn-ea"/>
              </a:rPr>
              <a:t>longer </a:t>
            </a:r>
            <a:r>
              <a:rPr lang="en-US" altLang="ko-KR" sz="2400" b="1" dirty="0" err="1" smtClean="0">
                <a:solidFill>
                  <a:srgbClr val="FF0000"/>
                </a:solidFill>
                <a:latin typeface="+mn-ea"/>
              </a:rPr>
              <a:t>t</a:t>
            </a:r>
            <a:r>
              <a:rPr lang="en-US" altLang="ko-KR" sz="2400" b="1" baseline="-25000" dirty="0" err="1" smtClean="0">
                <a:solidFill>
                  <a:srgbClr val="FF0000"/>
                </a:solidFill>
                <a:latin typeface="+mn-ea"/>
              </a:rPr>
              <a:t>I</a:t>
            </a:r>
            <a:r>
              <a:rPr lang="en-US" altLang="ko-KR" sz="2400" dirty="0" smtClean="0">
                <a:latin typeface="+mn-ea"/>
              </a:rPr>
              <a:t>. This datum is consistent with an </a:t>
            </a:r>
            <a:r>
              <a:rPr lang="en-US" altLang="ko-KR" sz="2400" b="1" dirty="0" smtClean="0">
                <a:solidFill>
                  <a:srgbClr val="FF0000"/>
                </a:solidFill>
                <a:latin typeface="+mn-ea"/>
              </a:rPr>
              <a:t>increased resistance to airflow</a:t>
            </a:r>
            <a:r>
              <a:rPr lang="en-US" altLang="ko-KR" sz="2400" dirty="0" smtClean="0">
                <a:latin typeface="+mn-ea"/>
              </a:rPr>
              <a:t> during inspiration</a:t>
            </a:r>
            <a:endParaRPr lang="en-US" altLang="ko-KR" sz="2400" baseline="-25000" dirty="0" smtClean="0">
              <a:latin typeface="+mn-ea"/>
            </a:endParaRPr>
          </a:p>
          <a:p>
            <a:pPr marL="457200" lvl="0" indent="-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SzPct val="85000"/>
              <a:buFont typeface="Wingdings" panose="05000000000000000000" pitchFamily="2" charset="2"/>
              <a:buChar char="u"/>
            </a:pPr>
            <a:endParaRPr lang="en-US" altLang="ko-KR" sz="2400" dirty="0">
              <a:latin typeface="+mn-ea"/>
            </a:endParaRPr>
          </a:p>
          <a:p>
            <a:pPr marL="457200" lvl="0" indent="-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SzPct val="85000"/>
              <a:buFont typeface="Wingdings" panose="05000000000000000000" pitchFamily="2" charset="2"/>
              <a:buChar char="u"/>
            </a:pPr>
            <a:r>
              <a:rPr lang="en-US" altLang="ko-KR" sz="2400" dirty="0" smtClean="0">
                <a:latin typeface="+mn-ea"/>
              </a:rPr>
              <a:t>A progressive </a:t>
            </a:r>
            <a:r>
              <a:rPr lang="en-US" altLang="ko-KR" sz="2400" b="1" dirty="0" smtClean="0">
                <a:solidFill>
                  <a:srgbClr val="FF0000"/>
                </a:solidFill>
                <a:latin typeface="+mn-ea"/>
              </a:rPr>
              <a:t>reduction of V</a:t>
            </a:r>
            <a:r>
              <a:rPr lang="en-US" altLang="ko-KR" sz="2400" b="1" baseline="-25000" dirty="0" smtClean="0">
                <a:solidFill>
                  <a:srgbClr val="FF0000"/>
                </a:solidFill>
                <a:latin typeface="+mn-ea"/>
              </a:rPr>
              <a:t>E</a:t>
            </a:r>
            <a:r>
              <a:rPr lang="en-US" altLang="ko-KR" sz="2400" b="1" dirty="0" smtClean="0">
                <a:solidFill>
                  <a:srgbClr val="FF0000"/>
                </a:solidFill>
                <a:latin typeface="+mn-ea"/>
              </a:rPr>
              <a:t>, V</a:t>
            </a:r>
            <a:r>
              <a:rPr lang="en-US" altLang="ko-KR" sz="2400" b="1" baseline="-25000" dirty="0" smtClean="0">
                <a:solidFill>
                  <a:srgbClr val="FF0000"/>
                </a:solidFill>
                <a:latin typeface="+mn-ea"/>
              </a:rPr>
              <a:t>O2</a:t>
            </a:r>
            <a:r>
              <a:rPr lang="en-US" altLang="ko-KR" sz="2400" b="1" dirty="0" smtClean="0">
                <a:solidFill>
                  <a:srgbClr val="FF0000"/>
                </a:solidFill>
                <a:latin typeface="+mn-ea"/>
              </a:rPr>
              <a:t>, V</a:t>
            </a:r>
            <a:r>
              <a:rPr lang="en-US" altLang="ko-KR" sz="2400" b="1" baseline="-25000" dirty="0" smtClean="0">
                <a:solidFill>
                  <a:srgbClr val="FF0000"/>
                </a:solidFill>
                <a:latin typeface="+mn-ea"/>
              </a:rPr>
              <a:t>CO2</a:t>
            </a:r>
            <a:r>
              <a:rPr lang="en-US" altLang="ko-KR" sz="2400" b="1" dirty="0" smtClean="0">
                <a:solidFill>
                  <a:srgbClr val="FF0000"/>
                </a:solidFill>
                <a:latin typeface="+mn-ea"/>
              </a:rPr>
              <a:t> </a:t>
            </a:r>
            <a:r>
              <a:rPr lang="en-US" altLang="ko-KR" sz="2400" dirty="0" smtClean="0">
                <a:latin typeface="+mn-ea"/>
              </a:rPr>
              <a:t>was observed. These changes could be explained by a </a:t>
            </a:r>
            <a:r>
              <a:rPr lang="en-US" altLang="ko-KR" sz="2400" b="1" dirty="0" smtClean="0">
                <a:solidFill>
                  <a:srgbClr val="FF0000"/>
                </a:solidFill>
                <a:latin typeface="+mn-ea"/>
              </a:rPr>
              <a:t>rapid adaptation</a:t>
            </a:r>
            <a:r>
              <a:rPr lang="en-US" altLang="ko-KR" sz="2400" dirty="0" smtClean="0">
                <a:latin typeface="+mn-ea"/>
              </a:rPr>
              <a:t> of chemoreceptor to the </a:t>
            </a:r>
            <a:r>
              <a:rPr lang="en-US" altLang="ko-KR" sz="2400" b="1" dirty="0" smtClean="0">
                <a:solidFill>
                  <a:srgbClr val="FF0000"/>
                </a:solidFill>
                <a:latin typeface="+mn-ea"/>
              </a:rPr>
              <a:t>increased airflow resistance</a:t>
            </a:r>
            <a:r>
              <a:rPr lang="en-US" altLang="ko-KR" sz="2400" dirty="0" smtClean="0">
                <a:latin typeface="+mn-ea"/>
              </a:rPr>
              <a:t> </a:t>
            </a:r>
            <a:r>
              <a:rPr lang="en-US" altLang="ko-KR" sz="2400" dirty="0" smtClean="0">
                <a:latin typeface="+mn-ea"/>
                <a:sym typeface="Wingdings" panose="05000000000000000000" pitchFamily="2" charset="2"/>
              </a:rPr>
              <a:t> to minimize their respiratory effort</a:t>
            </a:r>
            <a:endParaRPr lang="en-US" altLang="ko-KR" sz="2400" dirty="0" smtClean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421944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="" xmlns:a16="http://schemas.microsoft.com/office/drawing/2014/main" id="{7A495A44-24AC-6B46-A92E-0D6CFD47E69D}"/>
              </a:ext>
            </a:extLst>
          </p:cNvPr>
          <p:cNvSpPr/>
          <p:nvPr/>
        </p:nvSpPr>
        <p:spPr>
          <a:xfrm>
            <a:off x="0" y="6270172"/>
            <a:ext cx="9144000" cy="587829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  <p:sp>
        <p:nvSpPr>
          <p:cNvPr id="5" name="직사각형 4">
            <a:extLst>
              <a:ext uri="{FF2B5EF4-FFF2-40B4-BE49-F238E27FC236}">
                <a16:creationId xmlns="" xmlns:a16="http://schemas.microsoft.com/office/drawing/2014/main" id="{33B78AF4-36D9-CD44-9548-428C1506AAD3}"/>
              </a:ext>
            </a:extLst>
          </p:cNvPr>
          <p:cNvSpPr/>
          <p:nvPr/>
        </p:nvSpPr>
        <p:spPr>
          <a:xfrm>
            <a:off x="0" y="6322141"/>
            <a:ext cx="9144000" cy="535859"/>
          </a:xfrm>
          <a:prstGeom prst="rect">
            <a:avLst/>
          </a:prstGeom>
          <a:solidFill>
            <a:srgbClr val="2034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  <p:pic>
        <p:nvPicPr>
          <p:cNvPr id="7" name="그림 6">
            <a:extLst>
              <a:ext uri="{FF2B5EF4-FFF2-40B4-BE49-F238E27FC236}">
                <a16:creationId xmlns="" xmlns:a16="http://schemas.microsoft.com/office/drawing/2014/main" id="{6123D579-9545-D34A-B887-FC2CDD2629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49940" y="6429184"/>
            <a:ext cx="1044134" cy="321777"/>
          </a:xfrm>
          <a:prstGeom prst="rect">
            <a:avLst/>
          </a:prstGeom>
        </p:spPr>
      </p:pic>
      <p:sp>
        <p:nvSpPr>
          <p:cNvPr id="8" name="제목 1"/>
          <p:cNvSpPr>
            <a:spLocks noGrp="1"/>
          </p:cNvSpPr>
          <p:nvPr>
            <p:ph type="title"/>
          </p:nvPr>
        </p:nvSpPr>
        <p:spPr>
          <a:xfrm>
            <a:off x="250827" y="292372"/>
            <a:ext cx="8560667" cy="587829"/>
          </a:xfrm>
        </p:spPr>
        <p:txBody>
          <a:bodyPr>
            <a:normAutofit/>
          </a:bodyPr>
          <a:lstStyle/>
          <a:p>
            <a:pPr algn="r"/>
            <a:r>
              <a:rPr lang="en-US" altLang="ko-KR" sz="2800" b="1" spc="-150" dirty="0" smtClean="0">
                <a:latin typeface="+mn-ea"/>
                <a:ea typeface="+mn-ea"/>
                <a:cs typeface="Myriad Hebrew" pitchFamily="50" charset="-79"/>
              </a:rPr>
              <a:t>Discussion</a:t>
            </a:r>
            <a:endParaRPr lang="en-US" altLang="ko-KR" sz="2800" b="1" spc="-150" dirty="0">
              <a:latin typeface="+mn-ea"/>
              <a:ea typeface="+mn-ea"/>
              <a:cs typeface="Myriad Hebrew" pitchFamily="50" charset="-79"/>
            </a:endParaRPr>
          </a:p>
        </p:txBody>
      </p:sp>
      <p:cxnSp>
        <p:nvCxnSpPr>
          <p:cNvPr id="3" name="직선 연결선 2">
            <a:extLst>
              <a:ext uri="{FF2B5EF4-FFF2-40B4-BE49-F238E27FC236}">
                <a16:creationId xmlns="" xmlns:a16="http://schemas.microsoft.com/office/drawing/2014/main" id="{79D16ED2-9E0E-4561-BD0E-EC413E4A1098}"/>
              </a:ext>
            </a:extLst>
          </p:cNvPr>
          <p:cNvCxnSpPr/>
          <p:nvPr/>
        </p:nvCxnSpPr>
        <p:spPr>
          <a:xfrm>
            <a:off x="335280" y="880200"/>
            <a:ext cx="8476212" cy="0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" name="직사각형 9"/>
          <p:cNvSpPr/>
          <p:nvPr/>
        </p:nvSpPr>
        <p:spPr>
          <a:xfrm>
            <a:off x="335280" y="1412776"/>
            <a:ext cx="8476216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SzPct val="85000"/>
              <a:buFont typeface="Wingdings" panose="05000000000000000000" pitchFamily="2" charset="2"/>
              <a:buChar char="u"/>
            </a:pPr>
            <a:r>
              <a:rPr lang="en-US" altLang="ko-KR" sz="2400" dirty="0" smtClean="0">
                <a:latin typeface="+mn-ea"/>
              </a:rPr>
              <a:t>Protective masks </a:t>
            </a:r>
            <a:r>
              <a:rPr lang="en-US" altLang="ko-KR" sz="2400" b="1" dirty="0" smtClean="0">
                <a:solidFill>
                  <a:srgbClr val="FF0000"/>
                </a:solidFill>
                <a:latin typeface="+mn-ea"/>
              </a:rPr>
              <a:t>did not affect gas exchange kinetics </a:t>
            </a:r>
            <a:r>
              <a:rPr lang="en-US" altLang="ko-KR" sz="2400" dirty="0" smtClean="0">
                <a:latin typeface="+mn-ea"/>
              </a:rPr>
              <a:t>pattern, given than the V</a:t>
            </a:r>
            <a:r>
              <a:rPr lang="en-US" altLang="ko-KR" sz="2400" baseline="-25000" dirty="0" smtClean="0">
                <a:latin typeface="+mn-ea"/>
              </a:rPr>
              <a:t>E</a:t>
            </a:r>
            <a:r>
              <a:rPr lang="en-US" altLang="ko-KR" sz="2400" dirty="0" smtClean="0">
                <a:latin typeface="+mn-ea"/>
              </a:rPr>
              <a:t>/V</a:t>
            </a:r>
            <a:r>
              <a:rPr lang="en-US" altLang="ko-KR" sz="2400" baseline="-25000" dirty="0" smtClean="0">
                <a:latin typeface="+mn-ea"/>
              </a:rPr>
              <a:t>CO2</a:t>
            </a:r>
            <a:r>
              <a:rPr lang="en-US" altLang="ko-KR" sz="2400" dirty="0" smtClean="0">
                <a:latin typeface="+mn-ea"/>
              </a:rPr>
              <a:t>, V</a:t>
            </a:r>
            <a:r>
              <a:rPr lang="en-US" altLang="ko-KR" sz="2400" baseline="-25000" dirty="0" smtClean="0">
                <a:latin typeface="+mn-ea"/>
              </a:rPr>
              <a:t>O2</a:t>
            </a:r>
            <a:r>
              <a:rPr lang="en-US" altLang="ko-KR" sz="2400" dirty="0" smtClean="0">
                <a:latin typeface="+mn-ea"/>
              </a:rPr>
              <a:t>/work relationships were unchanged</a:t>
            </a:r>
          </a:p>
          <a:p>
            <a:pPr marL="457200" lvl="0" indent="-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SzPct val="85000"/>
              <a:buFont typeface="Wingdings" panose="05000000000000000000" pitchFamily="2" charset="2"/>
              <a:buChar char="u"/>
            </a:pPr>
            <a:endParaRPr lang="en-US" altLang="ko-KR" sz="2400" dirty="0">
              <a:latin typeface="+mn-ea"/>
            </a:endParaRPr>
          </a:p>
          <a:p>
            <a:pPr marL="457200" lvl="0" indent="-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SzPct val="85000"/>
              <a:buFont typeface="Wingdings" panose="05000000000000000000" pitchFamily="2" charset="2"/>
              <a:buChar char="u"/>
            </a:pPr>
            <a:r>
              <a:rPr lang="en-US" altLang="ko-KR" sz="2400" dirty="0" smtClean="0">
                <a:latin typeface="+mn-ea"/>
              </a:rPr>
              <a:t>Of note, true </a:t>
            </a:r>
            <a:r>
              <a:rPr lang="en-US" altLang="ko-KR" sz="2400" b="1" dirty="0" err="1" smtClean="0">
                <a:solidFill>
                  <a:srgbClr val="FF0000"/>
                </a:solidFill>
                <a:latin typeface="+mn-ea"/>
              </a:rPr>
              <a:t>ventilatory</a:t>
            </a:r>
            <a:r>
              <a:rPr lang="en-US" altLang="ko-KR" sz="2400" b="1" dirty="0" smtClean="0">
                <a:solidFill>
                  <a:srgbClr val="FF0000"/>
                </a:solidFill>
                <a:latin typeface="+mn-ea"/>
              </a:rPr>
              <a:t> limitation was not observed</a:t>
            </a:r>
          </a:p>
          <a:p>
            <a:pPr marL="914400" lvl="1" indent="-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SzPct val="85000"/>
              <a:buFont typeface="Arial" panose="020B0604020202020204" pitchFamily="34" charset="0"/>
              <a:buChar char="•"/>
            </a:pPr>
            <a:r>
              <a:rPr lang="en-US" altLang="ko-KR" sz="2000" dirty="0" smtClean="0">
                <a:latin typeface="+mn-ea"/>
              </a:rPr>
              <a:t>Peak exercise breathing reserve always &gt; 20L/min</a:t>
            </a:r>
          </a:p>
          <a:p>
            <a:pPr marL="914400" lvl="1" indent="-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SzPct val="85000"/>
              <a:buFont typeface="Arial" panose="020B0604020202020204" pitchFamily="34" charset="0"/>
              <a:buChar char="•"/>
            </a:pPr>
            <a:endParaRPr lang="en-US" altLang="ko-KR" sz="2400" dirty="0">
              <a:latin typeface="+mn-ea"/>
            </a:endParaRPr>
          </a:p>
          <a:p>
            <a:pPr marL="457200" indent="-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SzPct val="85000"/>
              <a:buFont typeface="Wingdings" panose="05000000000000000000" pitchFamily="2" charset="2"/>
              <a:buChar char="u"/>
            </a:pPr>
            <a:r>
              <a:rPr lang="en-US" altLang="ko-KR" sz="2400" dirty="0" smtClean="0">
                <a:latin typeface="+mn-ea"/>
              </a:rPr>
              <a:t>We did not observe signs of respiratory fatigue, as shown by an unchanged peak exercise MIP and MEP, or ventilator limitation to exercise</a:t>
            </a:r>
          </a:p>
        </p:txBody>
      </p:sp>
    </p:spTree>
    <p:extLst>
      <p:ext uri="{BB962C8B-B14F-4D97-AF65-F5344CB8AC3E}">
        <p14:creationId xmlns:p14="http://schemas.microsoft.com/office/powerpoint/2010/main" val="2182798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="" xmlns:a16="http://schemas.microsoft.com/office/drawing/2014/main" id="{7A495A44-24AC-6B46-A92E-0D6CFD47E69D}"/>
              </a:ext>
            </a:extLst>
          </p:cNvPr>
          <p:cNvSpPr/>
          <p:nvPr/>
        </p:nvSpPr>
        <p:spPr>
          <a:xfrm>
            <a:off x="0" y="6270172"/>
            <a:ext cx="9144000" cy="587829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  <p:sp>
        <p:nvSpPr>
          <p:cNvPr id="5" name="직사각형 4">
            <a:extLst>
              <a:ext uri="{FF2B5EF4-FFF2-40B4-BE49-F238E27FC236}">
                <a16:creationId xmlns="" xmlns:a16="http://schemas.microsoft.com/office/drawing/2014/main" id="{33B78AF4-36D9-CD44-9548-428C1506AAD3}"/>
              </a:ext>
            </a:extLst>
          </p:cNvPr>
          <p:cNvSpPr/>
          <p:nvPr/>
        </p:nvSpPr>
        <p:spPr>
          <a:xfrm>
            <a:off x="0" y="6322141"/>
            <a:ext cx="9144000" cy="535859"/>
          </a:xfrm>
          <a:prstGeom prst="rect">
            <a:avLst/>
          </a:prstGeom>
          <a:solidFill>
            <a:srgbClr val="2034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  <p:pic>
        <p:nvPicPr>
          <p:cNvPr id="7" name="그림 6">
            <a:extLst>
              <a:ext uri="{FF2B5EF4-FFF2-40B4-BE49-F238E27FC236}">
                <a16:creationId xmlns="" xmlns:a16="http://schemas.microsoft.com/office/drawing/2014/main" id="{6123D579-9545-D34A-B887-FC2CDD2629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49940" y="6429184"/>
            <a:ext cx="1044134" cy="321777"/>
          </a:xfrm>
          <a:prstGeom prst="rect">
            <a:avLst/>
          </a:prstGeom>
        </p:spPr>
      </p:pic>
      <p:sp>
        <p:nvSpPr>
          <p:cNvPr id="8" name="제목 1"/>
          <p:cNvSpPr>
            <a:spLocks noGrp="1"/>
          </p:cNvSpPr>
          <p:nvPr>
            <p:ph type="title"/>
          </p:nvPr>
        </p:nvSpPr>
        <p:spPr>
          <a:xfrm>
            <a:off x="250827" y="292372"/>
            <a:ext cx="8560667" cy="587829"/>
          </a:xfrm>
        </p:spPr>
        <p:txBody>
          <a:bodyPr>
            <a:normAutofit/>
          </a:bodyPr>
          <a:lstStyle/>
          <a:p>
            <a:pPr algn="r"/>
            <a:r>
              <a:rPr lang="en-US" altLang="ko-KR" sz="2800" b="1" spc="-150" dirty="0" smtClean="0">
                <a:latin typeface="+mn-ea"/>
                <a:ea typeface="+mn-ea"/>
                <a:cs typeface="Myriad Hebrew" pitchFamily="50" charset="-79"/>
              </a:rPr>
              <a:t>Discussion</a:t>
            </a:r>
            <a:endParaRPr lang="en-US" altLang="ko-KR" sz="2800" b="1" spc="-150" dirty="0">
              <a:latin typeface="+mn-ea"/>
              <a:ea typeface="+mn-ea"/>
              <a:cs typeface="Myriad Hebrew" pitchFamily="50" charset="-79"/>
            </a:endParaRPr>
          </a:p>
        </p:txBody>
      </p:sp>
      <p:cxnSp>
        <p:nvCxnSpPr>
          <p:cNvPr id="3" name="직선 연결선 2">
            <a:extLst>
              <a:ext uri="{FF2B5EF4-FFF2-40B4-BE49-F238E27FC236}">
                <a16:creationId xmlns="" xmlns:a16="http://schemas.microsoft.com/office/drawing/2014/main" id="{79D16ED2-9E0E-4561-BD0E-EC413E4A1098}"/>
              </a:ext>
            </a:extLst>
          </p:cNvPr>
          <p:cNvCxnSpPr/>
          <p:nvPr/>
        </p:nvCxnSpPr>
        <p:spPr>
          <a:xfrm>
            <a:off x="335280" y="880200"/>
            <a:ext cx="8476212" cy="0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" name="직사각형 9"/>
          <p:cNvSpPr/>
          <p:nvPr/>
        </p:nvSpPr>
        <p:spPr>
          <a:xfrm>
            <a:off x="335280" y="1412776"/>
            <a:ext cx="8476216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SzPct val="85000"/>
              <a:buFont typeface="Wingdings" panose="05000000000000000000" pitchFamily="2" charset="2"/>
              <a:buChar char="u"/>
            </a:pPr>
            <a:r>
              <a:rPr lang="en-US" altLang="ko-KR" sz="2400" dirty="0" smtClean="0">
                <a:latin typeface="+mn-ea"/>
              </a:rPr>
              <a:t>Limitations</a:t>
            </a:r>
          </a:p>
          <a:p>
            <a:pPr marL="914400" lvl="1" indent="-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SzPct val="85000"/>
              <a:buFont typeface="Arial" panose="020B0604020202020204" pitchFamily="34" charset="0"/>
              <a:buChar char="•"/>
            </a:pPr>
            <a:r>
              <a:rPr lang="en-US" altLang="ko-KR" sz="2000" dirty="0" smtClean="0">
                <a:latin typeface="+mn-ea"/>
              </a:rPr>
              <a:t>Flow/volume curves during exercise were not performed</a:t>
            </a:r>
          </a:p>
          <a:p>
            <a:pPr marL="914400" lvl="1" indent="-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SzPct val="85000"/>
              <a:buFont typeface="Arial" panose="020B0604020202020204" pitchFamily="34" charset="0"/>
              <a:buChar char="•"/>
            </a:pPr>
            <a:endParaRPr lang="en-US" altLang="ko-KR" sz="2000" dirty="0" smtClean="0">
              <a:latin typeface="+mn-ea"/>
            </a:endParaRPr>
          </a:p>
          <a:p>
            <a:pPr marL="914400" lvl="1" indent="-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SzPct val="85000"/>
              <a:buFont typeface="Arial" panose="020B0604020202020204" pitchFamily="34" charset="0"/>
              <a:buChar char="•"/>
            </a:pPr>
            <a:r>
              <a:rPr lang="en-US" altLang="ko-KR" sz="2000" dirty="0" smtClean="0">
                <a:latin typeface="+mn-ea"/>
              </a:rPr>
              <a:t>Our results were obtained in a population of middle-age </a:t>
            </a:r>
            <a:r>
              <a:rPr lang="en-US" altLang="ko-KR" sz="2000" dirty="0" err="1" smtClean="0">
                <a:latin typeface="+mn-ea"/>
              </a:rPr>
              <a:t>healty</a:t>
            </a:r>
            <a:r>
              <a:rPr lang="en-US" altLang="ko-KR" sz="2000" dirty="0" smtClean="0">
                <a:latin typeface="+mn-ea"/>
              </a:rPr>
              <a:t> subjects</a:t>
            </a:r>
          </a:p>
          <a:p>
            <a:pPr marL="914400" lvl="1" indent="-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SzPct val="85000"/>
              <a:buFont typeface="Arial" panose="020B0604020202020204" pitchFamily="34" charset="0"/>
              <a:buChar char="•"/>
            </a:pPr>
            <a:endParaRPr lang="en-US" altLang="ko-KR" sz="2000" dirty="0" smtClean="0">
              <a:latin typeface="+mn-ea"/>
            </a:endParaRPr>
          </a:p>
          <a:p>
            <a:pPr marL="914400" lvl="1" indent="-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SzPct val="85000"/>
              <a:buFont typeface="Arial" panose="020B0604020202020204" pitchFamily="34" charset="0"/>
              <a:buChar char="•"/>
            </a:pPr>
            <a:r>
              <a:rPr lang="en-US" altLang="ko-KR" sz="2000" dirty="0" smtClean="0">
                <a:latin typeface="+mn-ea"/>
              </a:rPr>
              <a:t>It is possible that the silicon mask </a:t>
            </a:r>
            <a:r>
              <a:rPr lang="en-US" altLang="ko-KR" sz="2000" i="1" dirty="0" smtClean="0">
                <a:latin typeface="+mn-ea"/>
              </a:rPr>
              <a:t>per se </a:t>
            </a:r>
            <a:r>
              <a:rPr lang="en-US" altLang="ko-KR" sz="2000" dirty="0" smtClean="0">
                <a:latin typeface="+mn-ea"/>
              </a:rPr>
              <a:t>influenced the respiratory function, albeit minimally</a:t>
            </a:r>
          </a:p>
          <a:p>
            <a:pPr marL="914400" lvl="1" indent="-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SzPct val="85000"/>
              <a:buFont typeface="Arial" panose="020B0604020202020204" pitchFamily="34" charset="0"/>
              <a:buChar char="•"/>
            </a:pPr>
            <a:endParaRPr lang="en-US" altLang="ko-KR" sz="2000" dirty="0" smtClean="0">
              <a:latin typeface="+mn-ea"/>
            </a:endParaRPr>
          </a:p>
          <a:p>
            <a:pPr marL="914400" lvl="1" indent="-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SzPct val="85000"/>
              <a:buFont typeface="Arial" panose="020B0604020202020204" pitchFamily="34" charset="0"/>
              <a:buChar char="•"/>
            </a:pPr>
            <a:r>
              <a:rPr lang="en-US" altLang="ko-KR" sz="2000" dirty="0" smtClean="0">
                <a:latin typeface="+mn-ea"/>
              </a:rPr>
              <a:t>Do not performed with different exercise protocols, or in different ambient conditions</a:t>
            </a:r>
          </a:p>
        </p:txBody>
      </p:sp>
    </p:spTree>
    <p:extLst>
      <p:ext uri="{BB962C8B-B14F-4D97-AF65-F5344CB8AC3E}">
        <p14:creationId xmlns:p14="http://schemas.microsoft.com/office/powerpoint/2010/main" val="2674571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="" xmlns:a16="http://schemas.microsoft.com/office/drawing/2014/main" id="{7A495A44-24AC-6B46-A92E-0D6CFD47E69D}"/>
              </a:ext>
            </a:extLst>
          </p:cNvPr>
          <p:cNvSpPr/>
          <p:nvPr/>
        </p:nvSpPr>
        <p:spPr>
          <a:xfrm>
            <a:off x="0" y="6270172"/>
            <a:ext cx="9144000" cy="587829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  <p:sp>
        <p:nvSpPr>
          <p:cNvPr id="5" name="직사각형 4">
            <a:extLst>
              <a:ext uri="{FF2B5EF4-FFF2-40B4-BE49-F238E27FC236}">
                <a16:creationId xmlns="" xmlns:a16="http://schemas.microsoft.com/office/drawing/2014/main" id="{33B78AF4-36D9-CD44-9548-428C1506AAD3}"/>
              </a:ext>
            </a:extLst>
          </p:cNvPr>
          <p:cNvSpPr/>
          <p:nvPr/>
        </p:nvSpPr>
        <p:spPr>
          <a:xfrm>
            <a:off x="0" y="6322141"/>
            <a:ext cx="9144000" cy="535859"/>
          </a:xfrm>
          <a:prstGeom prst="rect">
            <a:avLst/>
          </a:prstGeom>
          <a:solidFill>
            <a:srgbClr val="2034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  <p:pic>
        <p:nvPicPr>
          <p:cNvPr id="7" name="그림 6">
            <a:extLst>
              <a:ext uri="{FF2B5EF4-FFF2-40B4-BE49-F238E27FC236}">
                <a16:creationId xmlns="" xmlns:a16="http://schemas.microsoft.com/office/drawing/2014/main" id="{6123D579-9545-D34A-B887-FC2CDD2629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49940" y="6429184"/>
            <a:ext cx="1044134" cy="321777"/>
          </a:xfrm>
          <a:prstGeom prst="rect">
            <a:avLst/>
          </a:prstGeom>
        </p:spPr>
      </p:pic>
      <p:sp>
        <p:nvSpPr>
          <p:cNvPr id="8" name="제목 1"/>
          <p:cNvSpPr>
            <a:spLocks noGrp="1"/>
          </p:cNvSpPr>
          <p:nvPr>
            <p:ph type="title"/>
          </p:nvPr>
        </p:nvSpPr>
        <p:spPr>
          <a:xfrm>
            <a:off x="250827" y="292372"/>
            <a:ext cx="8560667" cy="587829"/>
          </a:xfrm>
        </p:spPr>
        <p:txBody>
          <a:bodyPr>
            <a:normAutofit/>
          </a:bodyPr>
          <a:lstStyle/>
          <a:p>
            <a:pPr algn="r"/>
            <a:r>
              <a:rPr lang="en-US" altLang="ko-KR" sz="2800" b="1" spc="-150" dirty="0" smtClean="0">
                <a:latin typeface="+mn-ea"/>
                <a:ea typeface="+mn-ea"/>
                <a:cs typeface="Myriad Hebrew" pitchFamily="50" charset="-79"/>
              </a:rPr>
              <a:t>Conclusions</a:t>
            </a:r>
            <a:endParaRPr lang="en-US" altLang="ko-KR" sz="2800" b="1" spc="-150" dirty="0">
              <a:latin typeface="+mn-ea"/>
              <a:ea typeface="+mn-ea"/>
              <a:cs typeface="Myriad Hebrew" pitchFamily="50" charset="-79"/>
            </a:endParaRPr>
          </a:p>
        </p:txBody>
      </p:sp>
      <p:cxnSp>
        <p:nvCxnSpPr>
          <p:cNvPr id="3" name="직선 연결선 2">
            <a:extLst>
              <a:ext uri="{FF2B5EF4-FFF2-40B4-BE49-F238E27FC236}">
                <a16:creationId xmlns="" xmlns:a16="http://schemas.microsoft.com/office/drawing/2014/main" id="{79D16ED2-9E0E-4561-BD0E-EC413E4A1098}"/>
              </a:ext>
            </a:extLst>
          </p:cNvPr>
          <p:cNvCxnSpPr/>
          <p:nvPr/>
        </p:nvCxnSpPr>
        <p:spPr>
          <a:xfrm>
            <a:off x="335280" y="880200"/>
            <a:ext cx="8476212" cy="0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" name="직사각형 9"/>
          <p:cNvSpPr/>
          <p:nvPr/>
        </p:nvSpPr>
        <p:spPr>
          <a:xfrm>
            <a:off x="335280" y="1412776"/>
            <a:ext cx="8476216" cy="44750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SzPct val="85000"/>
              <a:buFont typeface="Wingdings" panose="05000000000000000000" pitchFamily="2" charset="2"/>
              <a:buChar char="u"/>
            </a:pPr>
            <a:r>
              <a:rPr lang="en-US" altLang="ko-KR" sz="2400" dirty="0" smtClean="0">
                <a:latin typeface="+mn-ea"/>
              </a:rPr>
              <a:t>In conclusion, the use of protective masks in healthy middle-aged subjects </a:t>
            </a:r>
          </a:p>
          <a:p>
            <a:pPr marL="914400" lvl="1" indent="-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SzPct val="85000"/>
              <a:buFont typeface="Arial" panose="020B0604020202020204" pitchFamily="34" charset="0"/>
              <a:buChar char="•"/>
            </a:pPr>
            <a:r>
              <a:rPr lang="en-US" altLang="ko-KR" sz="2000" dirty="0" smtClean="0">
                <a:latin typeface="+mn-ea"/>
              </a:rPr>
              <a:t>1) </a:t>
            </a:r>
            <a:r>
              <a:rPr lang="en-US" altLang="ko-KR" sz="2000" b="1" dirty="0" smtClean="0">
                <a:solidFill>
                  <a:srgbClr val="FF0000"/>
                </a:solidFill>
                <a:latin typeface="+mn-ea"/>
              </a:rPr>
              <a:t>slightly influences cardiorespiratory variables </a:t>
            </a:r>
            <a:r>
              <a:rPr lang="en-US" altLang="ko-KR" sz="2000" dirty="0" smtClean="0">
                <a:latin typeface="+mn-ea"/>
              </a:rPr>
              <a:t>at rest and during exercise</a:t>
            </a:r>
          </a:p>
          <a:p>
            <a:pPr marL="914400" lvl="1" indent="-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SzPct val="85000"/>
              <a:buFont typeface="Arial" panose="020B0604020202020204" pitchFamily="34" charset="0"/>
              <a:buChar char="•"/>
            </a:pPr>
            <a:r>
              <a:rPr lang="en-US" altLang="ko-KR" sz="2000" dirty="0" smtClean="0">
                <a:latin typeface="+mn-ea"/>
              </a:rPr>
              <a:t>2) </a:t>
            </a:r>
            <a:r>
              <a:rPr lang="en-US" altLang="ko-KR" sz="2000" b="1" dirty="0" smtClean="0">
                <a:solidFill>
                  <a:srgbClr val="FF0000"/>
                </a:solidFill>
                <a:latin typeface="+mn-ea"/>
              </a:rPr>
              <a:t>reduced peak V</a:t>
            </a:r>
            <a:r>
              <a:rPr lang="en-US" altLang="ko-KR" sz="2000" b="1" baseline="-25000" dirty="0" smtClean="0">
                <a:solidFill>
                  <a:srgbClr val="FF0000"/>
                </a:solidFill>
                <a:latin typeface="+mn-ea"/>
              </a:rPr>
              <a:t>O2</a:t>
            </a:r>
            <a:r>
              <a:rPr lang="en-US" altLang="ko-KR" sz="2000" b="1" dirty="0" smtClean="0">
                <a:solidFill>
                  <a:srgbClr val="FF0000"/>
                </a:solidFill>
                <a:latin typeface="+mn-ea"/>
              </a:rPr>
              <a:t> by ~10% </a:t>
            </a:r>
            <a:r>
              <a:rPr lang="en-US" altLang="ko-KR" sz="2000" dirty="0" smtClean="0">
                <a:latin typeface="+mn-ea"/>
              </a:rPr>
              <a:t>due to an increase in airflow resistance, although V</a:t>
            </a:r>
            <a:r>
              <a:rPr lang="en-US" altLang="ko-KR" sz="2000" baseline="-25000" dirty="0" smtClean="0">
                <a:latin typeface="+mn-ea"/>
              </a:rPr>
              <a:t>E</a:t>
            </a:r>
            <a:r>
              <a:rPr lang="en-US" altLang="ko-KR" sz="2000" dirty="0" smtClean="0">
                <a:latin typeface="+mn-ea"/>
              </a:rPr>
              <a:t> limitation was far from being reached</a:t>
            </a:r>
          </a:p>
          <a:p>
            <a:pPr marL="914400" lvl="1" indent="-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SzPct val="85000"/>
              <a:buFont typeface="Arial" panose="020B0604020202020204" pitchFamily="34" charset="0"/>
              <a:buChar char="•"/>
            </a:pPr>
            <a:endParaRPr lang="en-US" altLang="ko-KR" sz="2000" dirty="0">
              <a:latin typeface="+mn-ea"/>
            </a:endParaRPr>
          </a:p>
          <a:p>
            <a:pPr marL="342900" indent="-3429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SzPct val="85000"/>
              <a:buFont typeface="Wingdings" panose="05000000000000000000" pitchFamily="2" charset="2"/>
              <a:buChar char="u"/>
            </a:pPr>
            <a:r>
              <a:rPr lang="en-US" altLang="ko-KR" sz="2400" dirty="0">
                <a:latin typeface="+mn-ea"/>
              </a:rPr>
              <a:t> </a:t>
            </a:r>
            <a:r>
              <a:rPr lang="en-US" altLang="ko-KR" sz="2400" dirty="0" smtClean="0">
                <a:latin typeface="+mn-ea"/>
              </a:rPr>
              <a:t>Accordingly, the general population should be aware that the use of protective masks in healthy subjects is associated with modest respiratory discomfort but their use is </a:t>
            </a:r>
            <a:r>
              <a:rPr lang="en-US" altLang="ko-KR" sz="2400" b="1" dirty="0" smtClean="0">
                <a:solidFill>
                  <a:srgbClr val="FF0000"/>
                </a:solidFill>
                <a:latin typeface="+mn-ea"/>
              </a:rPr>
              <a:t>safe even during maximal exercise</a:t>
            </a:r>
            <a:r>
              <a:rPr lang="en-US" altLang="ko-KR" sz="2400" dirty="0" smtClean="0">
                <a:latin typeface="+mn-ea"/>
              </a:rPr>
              <a:t>, albeit with a slightly reduction in performance</a:t>
            </a:r>
          </a:p>
        </p:txBody>
      </p:sp>
    </p:spTree>
    <p:extLst>
      <p:ext uri="{BB962C8B-B14F-4D97-AF65-F5344CB8AC3E}">
        <p14:creationId xmlns:p14="http://schemas.microsoft.com/office/powerpoint/2010/main" val="1740433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:a16="http://schemas.microsoft.com/office/drawing/2014/main" xmlns="" id="{7A495A44-24AC-6B46-A92E-0D6CFD47E69D}"/>
              </a:ext>
            </a:extLst>
          </p:cNvPr>
          <p:cNvSpPr/>
          <p:nvPr/>
        </p:nvSpPr>
        <p:spPr>
          <a:xfrm>
            <a:off x="0" y="6270172"/>
            <a:ext cx="9144000" cy="587829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xmlns="" id="{33B78AF4-36D9-CD44-9548-428C1506AAD3}"/>
              </a:ext>
            </a:extLst>
          </p:cNvPr>
          <p:cNvSpPr/>
          <p:nvPr/>
        </p:nvSpPr>
        <p:spPr>
          <a:xfrm>
            <a:off x="0" y="6322141"/>
            <a:ext cx="9144000" cy="535859"/>
          </a:xfrm>
          <a:prstGeom prst="rect">
            <a:avLst/>
          </a:prstGeom>
          <a:solidFill>
            <a:srgbClr val="2034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xmlns="" id="{6123D579-9545-D34A-B887-FC2CDD2629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49940" y="6429184"/>
            <a:ext cx="1044134" cy="321777"/>
          </a:xfrm>
          <a:prstGeom prst="rect">
            <a:avLst/>
          </a:prstGeom>
        </p:spPr>
      </p:pic>
      <p:cxnSp>
        <p:nvCxnSpPr>
          <p:cNvPr id="3" name="직선 연결선 2">
            <a:extLst>
              <a:ext uri="{FF2B5EF4-FFF2-40B4-BE49-F238E27FC236}">
                <a16:creationId xmlns:a16="http://schemas.microsoft.com/office/drawing/2014/main" xmlns="" id="{79D16ED2-9E0E-4561-BD0E-EC413E4A1098}"/>
              </a:ext>
            </a:extLst>
          </p:cNvPr>
          <p:cNvCxnSpPr/>
          <p:nvPr/>
        </p:nvCxnSpPr>
        <p:spPr>
          <a:xfrm>
            <a:off x="335280" y="880200"/>
            <a:ext cx="8476212" cy="0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" name="직사각형 9"/>
          <p:cNvSpPr/>
          <p:nvPr/>
        </p:nvSpPr>
        <p:spPr>
          <a:xfrm>
            <a:off x="335280" y="1853381"/>
            <a:ext cx="8476216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3200" b="1" dirty="0" smtClean="0">
                <a:latin typeface="+mj-ea"/>
                <a:ea typeface="+mj-ea"/>
              </a:rPr>
              <a:t>“You can leave your mask on”: </a:t>
            </a:r>
          </a:p>
          <a:p>
            <a:pPr algn="ctr"/>
            <a:r>
              <a:rPr lang="en-US" altLang="ko-KR" sz="3200" b="1" dirty="0" smtClean="0">
                <a:latin typeface="+mj-ea"/>
                <a:ea typeface="+mj-ea"/>
              </a:rPr>
              <a:t>effects on cardiopulmonary parameters of different airway protective masks at rest and during maximal exercise.</a:t>
            </a:r>
          </a:p>
          <a:p>
            <a:pPr algn="ctr"/>
            <a:endParaRPr lang="en-US" altLang="ko-KR" sz="3200" b="1" dirty="0">
              <a:latin typeface="+mj-ea"/>
              <a:ea typeface="+mj-ea"/>
            </a:endParaRPr>
          </a:p>
          <a:p>
            <a:pPr algn="ctr"/>
            <a:endParaRPr lang="en-US" altLang="ko-KR" sz="2800" b="1" dirty="0">
              <a:latin typeface="+mj-ea"/>
              <a:ea typeface="+mj-ea"/>
            </a:endParaRPr>
          </a:p>
          <a:p>
            <a:pPr algn="ctr"/>
            <a:r>
              <a:rPr lang="it-IT" altLang="ko-KR" sz="1600" dirty="0">
                <a:latin typeface="+mn-ea"/>
              </a:rPr>
              <a:t>Mapelli M, Salvioni E, De Martino F, Mattavelli I, Gugliandolo P, Vignati C, Farina S, Palermo P, Campodonico J, Maragna R, Lo Russo G, Bonomi A, Sciomer S, Agostoni P</a:t>
            </a:r>
            <a:r>
              <a:rPr lang="it-IT" altLang="ko-KR" sz="1600" dirty="0" smtClean="0">
                <a:latin typeface="+mn-ea"/>
              </a:rPr>
              <a:t>.</a:t>
            </a:r>
          </a:p>
          <a:p>
            <a:pPr algn="ctr"/>
            <a:r>
              <a:rPr lang="fr-FR" altLang="ko-KR" sz="1600" dirty="0" smtClean="0">
                <a:latin typeface="+mn-ea"/>
              </a:rPr>
              <a:t>Eur </a:t>
            </a:r>
            <a:r>
              <a:rPr lang="fr-FR" altLang="ko-KR" sz="1600" dirty="0">
                <a:latin typeface="+mn-ea"/>
              </a:rPr>
              <a:t>Respir J. 2021 Sep 16;58(3):2004473. </a:t>
            </a:r>
            <a:endParaRPr lang="fr-FR" altLang="ko-KR" sz="1600" dirty="0" smtClean="0">
              <a:latin typeface="+mn-ea"/>
            </a:endParaRPr>
          </a:p>
          <a:p>
            <a:pPr algn="ctr"/>
            <a:r>
              <a:rPr lang="fr-FR" altLang="ko-KR" sz="1600" dirty="0" smtClean="0">
                <a:latin typeface="+mn-ea"/>
              </a:rPr>
              <a:t>doi</a:t>
            </a:r>
            <a:r>
              <a:rPr lang="fr-FR" altLang="ko-KR" sz="1600" dirty="0">
                <a:latin typeface="+mn-ea"/>
              </a:rPr>
              <a:t>: 10.1183/13993003.04473-2020. PMID: 33678608</a:t>
            </a:r>
            <a:r>
              <a:rPr lang="fr-FR" altLang="ko-KR" sz="1600" dirty="0" smtClean="0">
                <a:latin typeface="+mn-ea"/>
              </a:rPr>
              <a:t>.</a:t>
            </a:r>
            <a:endParaRPr lang="it-IT" altLang="ko-KR" sz="1600" dirty="0" smtClean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628461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="" xmlns:a16="http://schemas.microsoft.com/office/drawing/2014/main" id="{7A495A44-24AC-6B46-A92E-0D6CFD47E69D}"/>
              </a:ext>
            </a:extLst>
          </p:cNvPr>
          <p:cNvSpPr/>
          <p:nvPr/>
        </p:nvSpPr>
        <p:spPr>
          <a:xfrm>
            <a:off x="0" y="6270172"/>
            <a:ext cx="9144000" cy="587829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  <p:sp>
        <p:nvSpPr>
          <p:cNvPr id="5" name="직사각형 4">
            <a:extLst>
              <a:ext uri="{FF2B5EF4-FFF2-40B4-BE49-F238E27FC236}">
                <a16:creationId xmlns="" xmlns:a16="http://schemas.microsoft.com/office/drawing/2014/main" id="{33B78AF4-36D9-CD44-9548-428C1506AAD3}"/>
              </a:ext>
            </a:extLst>
          </p:cNvPr>
          <p:cNvSpPr/>
          <p:nvPr/>
        </p:nvSpPr>
        <p:spPr>
          <a:xfrm>
            <a:off x="0" y="6322141"/>
            <a:ext cx="9144000" cy="535859"/>
          </a:xfrm>
          <a:prstGeom prst="rect">
            <a:avLst/>
          </a:prstGeom>
          <a:solidFill>
            <a:srgbClr val="2034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  <p:pic>
        <p:nvPicPr>
          <p:cNvPr id="7" name="그림 6">
            <a:extLst>
              <a:ext uri="{FF2B5EF4-FFF2-40B4-BE49-F238E27FC236}">
                <a16:creationId xmlns="" xmlns:a16="http://schemas.microsoft.com/office/drawing/2014/main" id="{6123D579-9545-D34A-B887-FC2CDD2629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49940" y="6429184"/>
            <a:ext cx="1044134" cy="321777"/>
          </a:xfrm>
          <a:prstGeom prst="rect">
            <a:avLst/>
          </a:prstGeom>
        </p:spPr>
      </p:pic>
      <p:cxnSp>
        <p:nvCxnSpPr>
          <p:cNvPr id="3" name="직선 연결선 2">
            <a:extLst>
              <a:ext uri="{FF2B5EF4-FFF2-40B4-BE49-F238E27FC236}">
                <a16:creationId xmlns="" xmlns:a16="http://schemas.microsoft.com/office/drawing/2014/main" id="{79D16ED2-9E0E-4561-BD0E-EC413E4A1098}"/>
              </a:ext>
            </a:extLst>
          </p:cNvPr>
          <p:cNvCxnSpPr/>
          <p:nvPr/>
        </p:nvCxnSpPr>
        <p:spPr>
          <a:xfrm>
            <a:off x="335280" y="880200"/>
            <a:ext cx="8476212" cy="0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28650" y="2249623"/>
            <a:ext cx="7886700" cy="1325563"/>
          </a:xfrm>
        </p:spPr>
        <p:txBody>
          <a:bodyPr/>
          <a:lstStyle/>
          <a:p>
            <a:pPr algn="ctr"/>
            <a:r>
              <a:rPr lang="ko-KR" altLang="en-US" dirty="0" smtClean="0">
                <a:latin typeface="+mj-ea"/>
              </a:rPr>
              <a:t>감사합니다</a:t>
            </a:r>
            <a:r>
              <a:rPr lang="en-US" altLang="ko-KR" dirty="0" smtClean="0">
                <a:latin typeface="+mj-ea"/>
              </a:rPr>
              <a:t>.</a:t>
            </a:r>
            <a:endParaRPr lang="ko-KR" altLang="en-US" dirty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750330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="" xmlns:a16="http://schemas.microsoft.com/office/drawing/2014/main" id="{7A495A44-24AC-6B46-A92E-0D6CFD47E69D}"/>
              </a:ext>
            </a:extLst>
          </p:cNvPr>
          <p:cNvSpPr/>
          <p:nvPr/>
        </p:nvSpPr>
        <p:spPr>
          <a:xfrm>
            <a:off x="0" y="6270172"/>
            <a:ext cx="9144000" cy="587829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  <p:sp>
        <p:nvSpPr>
          <p:cNvPr id="5" name="직사각형 4">
            <a:extLst>
              <a:ext uri="{FF2B5EF4-FFF2-40B4-BE49-F238E27FC236}">
                <a16:creationId xmlns="" xmlns:a16="http://schemas.microsoft.com/office/drawing/2014/main" id="{33B78AF4-36D9-CD44-9548-428C1506AAD3}"/>
              </a:ext>
            </a:extLst>
          </p:cNvPr>
          <p:cNvSpPr/>
          <p:nvPr/>
        </p:nvSpPr>
        <p:spPr>
          <a:xfrm>
            <a:off x="0" y="6322141"/>
            <a:ext cx="9144000" cy="535859"/>
          </a:xfrm>
          <a:prstGeom prst="rect">
            <a:avLst/>
          </a:prstGeom>
          <a:solidFill>
            <a:srgbClr val="2034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  <p:pic>
        <p:nvPicPr>
          <p:cNvPr id="7" name="그림 6">
            <a:extLst>
              <a:ext uri="{FF2B5EF4-FFF2-40B4-BE49-F238E27FC236}">
                <a16:creationId xmlns="" xmlns:a16="http://schemas.microsoft.com/office/drawing/2014/main" id="{6123D579-9545-D34A-B887-FC2CDD2629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49940" y="6429184"/>
            <a:ext cx="1044134" cy="321777"/>
          </a:xfrm>
          <a:prstGeom prst="rect">
            <a:avLst/>
          </a:prstGeom>
        </p:spPr>
      </p:pic>
      <p:sp>
        <p:nvSpPr>
          <p:cNvPr id="8" name="제목 1"/>
          <p:cNvSpPr>
            <a:spLocks noGrp="1"/>
          </p:cNvSpPr>
          <p:nvPr>
            <p:ph type="title"/>
          </p:nvPr>
        </p:nvSpPr>
        <p:spPr>
          <a:xfrm>
            <a:off x="250827" y="292372"/>
            <a:ext cx="8560667" cy="587829"/>
          </a:xfrm>
        </p:spPr>
        <p:txBody>
          <a:bodyPr>
            <a:normAutofit/>
          </a:bodyPr>
          <a:lstStyle/>
          <a:p>
            <a:pPr algn="r"/>
            <a:r>
              <a:rPr lang="en-US" altLang="ko-KR" sz="2800" b="1" spc="-150" dirty="0" smtClean="0">
                <a:latin typeface="+mn-ea"/>
                <a:ea typeface="+mn-ea"/>
                <a:cs typeface="Myriad Hebrew" pitchFamily="50" charset="-79"/>
              </a:rPr>
              <a:t>Introduction</a:t>
            </a:r>
            <a:endParaRPr lang="en-US" altLang="ko-KR" sz="2800" b="1" spc="-150" dirty="0">
              <a:latin typeface="+mn-ea"/>
              <a:ea typeface="+mn-ea"/>
              <a:cs typeface="Myriad Hebrew" pitchFamily="50" charset="-79"/>
            </a:endParaRPr>
          </a:p>
        </p:txBody>
      </p:sp>
      <p:cxnSp>
        <p:nvCxnSpPr>
          <p:cNvPr id="3" name="직선 연결선 2">
            <a:extLst>
              <a:ext uri="{FF2B5EF4-FFF2-40B4-BE49-F238E27FC236}">
                <a16:creationId xmlns="" xmlns:a16="http://schemas.microsoft.com/office/drawing/2014/main" id="{79D16ED2-9E0E-4561-BD0E-EC413E4A1098}"/>
              </a:ext>
            </a:extLst>
          </p:cNvPr>
          <p:cNvCxnSpPr/>
          <p:nvPr/>
        </p:nvCxnSpPr>
        <p:spPr>
          <a:xfrm>
            <a:off x="335280" y="880200"/>
            <a:ext cx="8476212" cy="0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" name="직사각형 9"/>
          <p:cNvSpPr/>
          <p:nvPr/>
        </p:nvSpPr>
        <p:spPr>
          <a:xfrm>
            <a:off x="335280" y="1412776"/>
            <a:ext cx="8476216" cy="37117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SzPct val="85000"/>
              <a:buFont typeface="Wingdings" panose="05000000000000000000" pitchFamily="2" charset="2"/>
              <a:buChar char="u"/>
            </a:pPr>
            <a:r>
              <a:rPr lang="en-US" altLang="ko-KR" sz="2400" dirty="0" smtClean="0">
                <a:latin typeface="+mn-ea"/>
              </a:rPr>
              <a:t>COVID-19 pandemic has heavily influenced social life and health organization all over the world</a:t>
            </a:r>
            <a:endParaRPr lang="en-US" altLang="ko-KR" sz="2400" b="1" dirty="0" smtClean="0">
              <a:solidFill>
                <a:srgbClr val="FF0000"/>
              </a:solidFill>
              <a:latin typeface="+mn-ea"/>
            </a:endParaRPr>
          </a:p>
          <a:p>
            <a:pPr marL="457200" lvl="0" indent="-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SzPct val="85000"/>
              <a:buFont typeface="Wingdings" panose="05000000000000000000" pitchFamily="2" charset="2"/>
              <a:buChar char="u"/>
            </a:pPr>
            <a:endParaRPr lang="en-US" altLang="ko-KR" sz="2400" dirty="0">
              <a:latin typeface="+mn-ea"/>
            </a:endParaRPr>
          </a:p>
          <a:p>
            <a:pPr marL="457200" lvl="0" indent="-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SzPct val="85000"/>
              <a:buFont typeface="Wingdings" panose="05000000000000000000" pitchFamily="2" charset="2"/>
              <a:buChar char="u"/>
            </a:pPr>
            <a:r>
              <a:rPr lang="en-US" altLang="ko-KR" sz="2400" dirty="0" smtClean="0">
                <a:latin typeface="+mn-ea"/>
              </a:rPr>
              <a:t>The use of </a:t>
            </a:r>
            <a:r>
              <a:rPr lang="en-US" altLang="ko-KR" sz="2400" b="1" dirty="0" smtClean="0">
                <a:solidFill>
                  <a:srgbClr val="FF0000"/>
                </a:solidFill>
                <a:latin typeface="+mn-ea"/>
              </a:rPr>
              <a:t>protective masks </a:t>
            </a:r>
            <a:r>
              <a:rPr lang="en-US" altLang="ko-KR" sz="2400" dirty="0" smtClean="0">
                <a:latin typeface="+mn-ea"/>
              </a:rPr>
              <a:t>has been indicated as </a:t>
            </a:r>
            <a:r>
              <a:rPr lang="en-US" altLang="ko-KR" sz="2400" b="1" dirty="0" smtClean="0">
                <a:solidFill>
                  <a:srgbClr val="FF0000"/>
                </a:solidFill>
                <a:latin typeface="+mn-ea"/>
              </a:rPr>
              <a:t>essential</a:t>
            </a:r>
            <a:r>
              <a:rPr lang="en-US" altLang="ko-KR" sz="2400" dirty="0" smtClean="0">
                <a:latin typeface="+mn-ea"/>
              </a:rPr>
              <a:t> to reduce viral transmission</a:t>
            </a:r>
          </a:p>
          <a:p>
            <a:pPr marL="457200" lvl="0" indent="-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SzPct val="85000"/>
              <a:buFont typeface="Wingdings" panose="05000000000000000000" pitchFamily="2" charset="2"/>
              <a:buChar char="u"/>
            </a:pPr>
            <a:endParaRPr lang="en-US" altLang="ko-KR" sz="2400" dirty="0" smtClean="0">
              <a:latin typeface="+mn-ea"/>
            </a:endParaRPr>
          </a:p>
          <a:p>
            <a:pPr marL="457200" lvl="0" indent="-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SzPct val="85000"/>
              <a:buFont typeface="Wingdings" panose="05000000000000000000" pitchFamily="2" charset="2"/>
              <a:buChar char="u"/>
            </a:pPr>
            <a:r>
              <a:rPr lang="en-US" altLang="ko-KR" sz="2400" dirty="0" smtClean="0">
                <a:latin typeface="+mn-ea"/>
              </a:rPr>
              <a:t>There is a general belief that their use is associated with </a:t>
            </a:r>
            <a:r>
              <a:rPr lang="en-US" altLang="ko-KR" sz="2400" b="1" dirty="0" smtClean="0">
                <a:solidFill>
                  <a:srgbClr val="FF0000"/>
                </a:solidFill>
                <a:latin typeface="+mn-ea"/>
              </a:rPr>
              <a:t>shortness of breath </a:t>
            </a:r>
            <a:r>
              <a:rPr lang="en-US" altLang="ko-KR" sz="2400" dirty="0" smtClean="0">
                <a:latin typeface="+mn-ea"/>
              </a:rPr>
              <a:t>during exercise and the need for </a:t>
            </a:r>
            <a:r>
              <a:rPr lang="en-US" altLang="ko-KR" sz="2400" b="1" dirty="0" smtClean="0">
                <a:solidFill>
                  <a:srgbClr val="FF0000"/>
                </a:solidFill>
                <a:latin typeface="+mn-ea"/>
              </a:rPr>
              <a:t>greater respiratory effort </a:t>
            </a:r>
            <a:r>
              <a:rPr lang="en-US" altLang="ko-KR" sz="2400" dirty="0" smtClean="0">
                <a:latin typeface="+mn-ea"/>
              </a:rPr>
              <a:t>even at rest</a:t>
            </a:r>
            <a:endParaRPr lang="en-US" altLang="ko-KR" sz="2000" dirty="0">
              <a:solidFill>
                <a:prstClr val="black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478912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="" xmlns:a16="http://schemas.microsoft.com/office/drawing/2014/main" id="{7A495A44-24AC-6B46-A92E-0D6CFD47E69D}"/>
              </a:ext>
            </a:extLst>
          </p:cNvPr>
          <p:cNvSpPr/>
          <p:nvPr/>
        </p:nvSpPr>
        <p:spPr>
          <a:xfrm>
            <a:off x="0" y="6270172"/>
            <a:ext cx="9144000" cy="587829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  <p:sp>
        <p:nvSpPr>
          <p:cNvPr id="5" name="직사각형 4">
            <a:extLst>
              <a:ext uri="{FF2B5EF4-FFF2-40B4-BE49-F238E27FC236}">
                <a16:creationId xmlns="" xmlns:a16="http://schemas.microsoft.com/office/drawing/2014/main" id="{33B78AF4-36D9-CD44-9548-428C1506AAD3}"/>
              </a:ext>
            </a:extLst>
          </p:cNvPr>
          <p:cNvSpPr/>
          <p:nvPr/>
        </p:nvSpPr>
        <p:spPr>
          <a:xfrm>
            <a:off x="0" y="6322141"/>
            <a:ext cx="9144000" cy="535859"/>
          </a:xfrm>
          <a:prstGeom prst="rect">
            <a:avLst/>
          </a:prstGeom>
          <a:solidFill>
            <a:srgbClr val="2034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  <p:pic>
        <p:nvPicPr>
          <p:cNvPr id="7" name="그림 6">
            <a:extLst>
              <a:ext uri="{FF2B5EF4-FFF2-40B4-BE49-F238E27FC236}">
                <a16:creationId xmlns="" xmlns:a16="http://schemas.microsoft.com/office/drawing/2014/main" id="{6123D579-9545-D34A-B887-FC2CDD2629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49940" y="6429184"/>
            <a:ext cx="1044134" cy="321777"/>
          </a:xfrm>
          <a:prstGeom prst="rect">
            <a:avLst/>
          </a:prstGeom>
        </p:spPr>
      </p:pic>
      <p:sp>
        <p:nvSpPr>
          <p:cNvPr id="8" name="제목 1"/>
          <p:cNvSpPr>
            <a:spLocks noGrp="1"/>
          </p:cNvSpPr>
          <p:nvPr>
            <p:ph type="title"/>
          </p:nvPr>
        </p:nvSpPr>
        <p:spPr>
          <a:xfrm>
            <a:off x="250827" y="292372"/>
            <a:ext cx="8560667" cy="587829"/>
          </a:xfrm>
        </p:spPr>
        <p:txBody>
          <a:bodyPr>
            <a:normAutofit/>
          </a:bodyPr>
          <a:lstStyle/>
          <a:p>
            <a:pPr algn="r"/>
            <a:r>
              <a:rPr lang="en-US" altLang="ko-KR" sz="2800" b="1" spc="-150" dirty="0" smtClean="0">
                <a:latin typeface="+mn-ea"/>
                <a:ea typeface="+mn-ea"/>
                <a:cs typeface="Myriad Hebrew" pitchFamily="50" charset="-79"/>
              </a:rPr>
              <a:t>Introduction</a:t>
            </a:r>
            <a:endParaRPr lang="en-US" altLang="ko-KR" sz="2800" b="1" spc="-150" dirty="0">
              <a:latin typeface="+mn-ea"/>
              <a:ea typeface="+mn-ea"/>
              <a:cs typeface="Myriad Hebrew" pitchFamily="50" charset="-79"/>
            </a:endParaRPr>
          </a:p>
        </p:txBody>
      </p:sp>
      <p:cxnSp>
        <p:nvCxnSpPr>
          <p:cNvPr id="3" name="직선 연결선 2">
            <a:extLst>
              <a:ext uri="{FF2B5EF4-FFF2-40B4-BE49-F238E27FC236}">
                <a16:creationId xmlns="" xmlns:a16="http://schemas.microsoft.com/office/drawing/2014/main" id="{79D16ED2-9E0E-4561-BD0E-EC413E4A1098}"/>
              </a:ext>
            </a:extLst>
          </p:cNvPr>
          <p:cNvCxnSpPr/>
          <p:nvPr/>
        </p:nvCxnSpPr>
        <p:spPr>
          <a:xfrm>
            <a:off x="335280" y="880200"/>
            <a:ext cx="8476212" cy="0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" name="직사각형 9"/>
          <p:cNvSpPr/>
          <p:nvPr/>
        </p:nvSpPr>
        <p:spPr>
          <a:xfrm>
            <a:off x="335280" y="1412776"/>
            <a:ext cx="847621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SzPct val="85000"/>
              <a:buFont typeface="Wingdings" panose="05000000000000000000" pitchFamily="2" charset="2"/>
              <a:buChar char="u"/>
            </a:pPr>
            <a:r>
              <a:rPr lang="en-US" altLang="ko-KR" sz="2400" dirty="0" smtClean="0">
                <a:latin typeface="+mn-ea"/>
              </a:rPr>
              <a:t>In this study, we aimed to evaluate </a:t>
            </a:r>
            <a:r>
              <a:rPr lang="en-US" altLang="ko-KR" sz="2400" b="1" dirty="0" smtClean="0">
                <a:solidFill>
                  <a:srgbClr val="FF0000"/>
                </a:solidFill>
                <a:latin typeface="+mn-ea"/>
              </a:rPr>
              <a:t>cardiorespiratory parameters</a:t>
            </a:r>
            <a:r>
              <a:rPr lang="en-US" altLang="ko-KR" sz="2400" dirty="0" smtClean="0">
                <a:latin typeface="+mn-ea"/>
              </a:rPr>
              <a:t>, both rest and during maximal exertion, through a CPET to highlight any </a:t>
            </a:r>
            <a:r>
              <a:rPr lang="en-US" altLang="ko-KR" sz="2400" b="1" dirty="0" smtClean="0">
                <a:solidFill>
                  <a:srgbClr val="FF0000"/>
                </a:solidFill>
                <a:latin typeface="+mn-ea"/>
              </a:rPr>
              <a:t>differences with the use of protective masks compared to normal </a:t>
            </a:r>
            <a:r>
              <a:rPr lang="en-US" altLang="ko-KR" sz="2400" dirty="0" smtClean="0">
                <a:latin typeface="+mn-ea"/>
              </a:rPr>
              <a:t>conditions</a:t>
            </a:r>
            <a:endParaRPr lang="en-US" altLang="ko-KR" sz="2000" dirty="0">
              <a:solidFill>
                <a:prstClr val="black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467633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="" xmlns:a16="http://schemas.microsoft.com/office/drawing/2014/main" id="{7A495A44-24AC-6B46-A92E-0D6CFD47E69D}"/>
              </a:ext>
            </a:extLst>
          </p:cNvPr>
          <p:cNvSpPr/>
          <p:nvPr/>
        </p:nvSpPr>
        <p:spPr>
          <a:xfrm>
            <a:off x="0" y="6270172"/>
            <a:ext cx="9144000" cy="587829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  <p:sp>
        <p:nvSpPr>
          <p:cNvPr id="5" name="직사각형 4">
            <a:extLst>
              <a:ext uri="{FF2B5EF4-FFF2-40B4-BE49-F238E27FC236}">
                <a16:creationId xmlns="" xmlns:a16="http://schemas.microsoft.com/office/drawing/2014/main" id="{33B78AF4-36D9-CD44-9548-428C1506AAD3}"/>
              </a:ext>
            </a:extLst>
          </p:cNvPr>
          <p:cNvSpPr/>
          <p:nvPr/>
        </p:nvSpPr>
        <p:spPr>
          <a:xfrm>
            <a:off x="0" y="6322141"/>
            <a:ext cx="9144000" cy="535859"/>
          </a:xfrm>
          <a:prstGeom prst="rect">
            <a:avLst/>
          </a:prstGeom>
          <a:solidFill>
            <a:srgbClr val="2034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  <p:pic>
        <p:nvPicPr>
          <p:cNvPr id="7" name="그림 6">
            <a:extLst>
              <a:ext uri="{FF2B5EF4-FFF2-40B4-BE49-F238E27FC236}">
                <a16:creationId xmlns="" xmlns:a16="http://schemas.microsoft.com/office/drawing/2014/main" id="{6123D579-9545-D34A-B887-FC2CDD2629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49940" y="6429184"/>
            <a:ext cx="1044134" cy="321777"/>
          </a:xfrm>
          <a:prstGeom prst="rect">
            <a:avLst/>
          </a:prstGeom>
        </p:spPr>
      </p:pic>
      <p:sp>
        <p:nvSpPr>
          <p:cNvPr id="8" name="제목 1"/>
          <p:cNvSpPr>
            <a:spLocks noGrp="1"/>
          </p:cNvSpPr>
          <p:nvPr>
            <p:ph type="title"/>
          </p:nvPr>
        </p:nvSpPr>
        <p:spPr>
          <a:xfrm>
            <a:off x="250827" y="292372"/>
            <a:ext cx="8560667" cy="587829"/>
          </a:xfrm>
        </p:spPr>
        <p:txBody>
          <a:bodyPr>
            <a:normAutofit/>
          </a:bodyPr>
          <a:lstStyle/>
          <a:p>
            <a:pPr algn="r"/>
            <a:r>
              <a:rPr lang="en-US" altLang="ko-KR" sz="2800" b="1" spc="-150" dirty="0" smtClean="0">
                <a:latin typeface="+mn-ea"/>
                <a:ea typeface="+mn-ea"/>
                <a:cs typeface="Myriad Hebrew" pitchFamily="50" charset="-79"/>
              </a:rPr>
              <a:t>Methods</a:t>
            </a:r>
            <a:endParaRPr lang="en-US" altLang="ko-KR" sz="2800" b="1" spc="-150" dirty="0">
              <a:latin typeface="+mn-ea"/>
              <a:ea typeface="+mn-ea"/>
              <a:cs typeface="Myriad Hebrew" pitchFamily="50" charset="-79"/>
            </a:endParaRPr>
          </a:p>
        </p:txBody>
      </p:sp>
      <p:cxnSp>
        <p:nvCxnSpPr>
          <p:cNvPr id="3" name="직선 연결선 2">
            <a:extLst>
              <a:ext uri="{FF2B5EF4-FFF2-40B4-BE49-F238E27FC236}">
                <a16:creationId xmlns="" xmlns:a16="http://schemas.microsoft.com/office/drawing/2014/main" id="{79D16ED2-9E0E-4561-BD0E-EC413E4A1098}"/>
              </a:ext>
            </a:extLst>
          </p:cNvPr>
          <p:cNvCxnSpPr/>
          <p:nvPr/>
        </p:nvCxnSpPr>
        <p:spPr>
          <a:xfrm>
            <a:off x="335280" y="880200"/>
            <a:ext cx="8476212" cy="0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" name="직사각형 9"/>
          <p:cNvSpPr/>
          <p:nvPr/>
        </p:nvSpPr>
        <p:spPr>
          <a:xfrm>
            <a:off x="335280" y="1412776"/>
            <a:ext cx="8476216" cy="45366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SzPct val="85000"/>
              <a:buFont typeface="Wingdings" panose="05000000000000000000" pitchFamily="2" charset="2"/>
              <a:buChar char="u"/>
            </a:pPr>
            <a:r>
              <a:rPr lang="en-US" altLang="ko-KR" sz="2400" dirty="0" smtClean="0">
                <a:latin typeface="+mn-ea"/>
              </a:rPr>
              <a:t>Study design</a:t>
            </a:r>
          </a:p>
          <a:p>
            <a:pPr lv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SzPct val="85000"/>
            </a:pPr>
            <a:r>
              <a:rPr lang="en-US" altLang="ko-KR" sz="2000" dirty="0">
                <a:latin typeface="+mn-ea"/>
              </a:rPr>
              <a:t> </a:t>
            </a:r>
            <a:r>
              <a:rPr lang="en-US" altLang="ko-KR" sz="2000" dirty="0" smtClean="0">
                <a:latin typeface="+mn-ea"/>
              </a:rPr>
              <a:t>: Interventional, prospective, randomized, double-blind and crossover</a:t>
            </a:r>
          </a:p>
          <a:p>
            <a:pPr lv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SzPct val="85000"/>
            </a:pPr>
            <a:endParaRPr lang="en-US" altLang="ko-KR" sz="2000" dirty="0" smtClean="0">
              <a:solidFill>
                <a:prstClr val="black"/>
              </a:solidFill>
              <a:latin typeface="+mn-ea"/>
            </a:endParaRPr>
          </a:p>
          <a:p>
            <a:pPr marL="457200" lvl="0" indent="-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SzPct val="85000"/>
              <a:buFont typeface="Wingdings" panose="05000000000000000000" pitchFamily="2" charset="2"/>
              <a:buChar char="u"/>
            </a:pPr>
            <a:r>
              <a:rPr lang="en-US" altLang="ko-KR" sz="2400" dirty="0" smtClean="0">
                <a:solidFill>
                  <a:prstClr val="black"/>
                </a:solidFill>
                <a:latin typeface="+mn-ea"/>
              </a:rPr>
              <a:t>Study population</a:t>
            </a:r>
          </a:p>
          <a:p>
            <a:pPr marL="914400" lvl="1" indent="-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SzPct val="85000"/>
              <a:buFont typeface="Arial" panose="020B0604020202020204" pitchFamily="34" charset="0"/>
              <a:buChar char="•"/>
            </a:pPr>
            <a:r>
              <a:rPr lang="en-US" altLang="ko-KR" sz="2000" dirty="0" smtClean="0">
                <a:solidFill>
                  <a:prstClr val="black"/>
                </a:solidFill>
                <a:latin typeface="+mn-ea"/>
              </a:rPr>
              <a:t>Total 12 healthy subjects were enrolled in July 2020</a:t>
            </a:r>
          </a:p>
          <a:p>
            <a:pPr marL="914400" lvl="1" indent="-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SzPct val="85000"/>
              <a:buFont typeface="Arial" panose="020B0604020202020204" pitchFamily="34" charset="0"/>
              <a:buChar char="•"/>
            </a:pPr>
            <a:endParaRPr lang="en-US" altLang="ko-KR" sz="2000" dirty="0" smtClean="0">
              <a:solidFill>
                <a:prstClr val="black"/>
              </a:solidFill>
              <a:latin typeface="+mn-ea"/>
            </a:endParaRPr>
          </a:p>
          <a:p>
            <a:pPr marL="914400" lvl="1" indent="-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SzPct val="85000"/>
              <a:buFont typeface="Arial" panose="020B0604020202020204" pitchFamily="34" charset="0"/>
              <a:buChar char="•"/>
            </a:pPr>
            <a:r>
              <a:rPr lang="en-US" altLang="ko-KR" sz="2000" dirty="0" smtClean="0">
                <a:solidFill>
                  <a:prstClr val="black"/>
                </a:solidFill>
                <a:latin typeface="+mn-ea"/>
              </a:rPr>
              <a:t>Inclusion criteria</a:t>
            </a:r>
          </a:p>
          <a:p>
            <a:pPr lvl="1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SzPct val="85000"/>
            </a:pPr>
            <a:r>
              <a:rPr lang="en-US" altLang="ko-KR" sz="2000" dirty="0">
                <a:solidFill>
                  <a:prstClr val="black"/>
                </a:solidFill>
                <a:latin typeface="+mn-ea"/>
              </a:rPr>
              <a:t>	</a:t>
            </a:r>
            <a:r>
              <a:rPr lang="en-US" altLang="ko-KR" sz="2000" dirty="0" smtClean="0">
                <a:solidFill>
                  <a:prstClr val="black"/>
                </a:solidFill>
                <a:latin typeface="+mn-ea"/>
              </a:rPr>
              <a:t> : age ≥18 years, signed informed consent</a:t>
            </a:r>
          </a:p>
          <a:p>
            <a:pPr marL="914400" lvl="1" indent="-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SzPct val="85000"/>
              <a:buFont typeface="Arial" panose="020B0604020202020204" pitchFamily="34" charset="0"/>
              <a:buChar char="•"/>
            </a:pPr>
            <a:endParaRPr lang="en-US" altLang="ko-KR" sz="2000" dirty="0" smtClean="0">
              <a:solidFill>
                <a:prstClr val="black"/>
              </a:solidFill>
              <a:latin typeface="+mn-ea"/>
            </a:endParaRPr>
          </a:p>
          <a:p>
            <a:pPr marL="914400" lvl="1" indent="-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SzPct val="85000"/>
              <a:buFont typeface="Arial" panose="020B0604020202020204" pitchFamily="34" charset="0"/>
              <a:buChar char="•"/>
            </a:pPr>
            <a:r>
              <a:rPr lang="en-US" altLang="ko-KR" sz="2000" dirty="0" smtClean="0">
                <a:solidFill>
                  <a:prstClr val="black"/>
                </a:solidFill>
                <a:latin typeface="+mn-ea"/>
              </a:rPr>
              <a:t>Exclusion criteria</a:t>
            </a:r>
          </a:p>
          <a:p>
            <a:pPr lvl="1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SzPct val="85000"/>
            </a:pPr>
            <a:r>
              <a:rPr lang="en-US" altLang="ko-KR" sz="2000" dirty="0">
                <a:solidFill>
                  <a:prstClr val="black"/>
                </a:solidFill>
                <a:latin typeface="+mn-ea"/>
              </a:rPr>
              <a:t>	</a:t>
            </a:r>
            <a:r>
              <a:rPr lang="en-US" altLang="ko-KR" sz="2000" dirty="0" smtClean="0">
                <a:solidFill>
                  <a:prstClr val="black"/>
                </a:solidFill>
                <a:latin typeface="+mn-ea"/>
              </a:rPr>
              <a:t> : underlying cardiopulmonary disease, h/o COVID-19 infection, 	  inability to perform maximal exercise, professional athletes</a:t>
            </a:r>
          </a:p>
        </p:txBody>
      </p:sp>
    </p:spTree>
    <p:extLst>
      <p:ext uri="{BB962C8B-B14F-4D97-AF65-F5344CB8AC3E}">
        <p14:creationId xmlns:p14="http://schemas.microsoft.com/office/powerpoint/2010/main" val="2662608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="" xmlns:a16="http://schemas.microsoft.com/office/drawing/2014/main" id="{7A495A44-24AC-6B46-A92E-0D6CFD47E69D}"/>
              </a:ext>
            </a:extLst>
          </p:cNvPr>
          <p:cNvSpPr/>
          <p:nvPr/>
        </p:nvSpPr>
        <p:spPr>
          <a:xfrm>
            <a:off x="0" y="6270172"/>
            <a:ext cx="9144000" cy="587829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  <p:sp>
        <p:nvSpPr>
          <p:cNvPr id="5" name="직사각형 4">
            <a:extLst>
              <a:ext uri="{FF2B5EF4-FFF2-40B4-BE49-F238E27FC236}">
                <a16:creationId xmlns="" xmlns:a16="http://schemas.microsoft.com/office/drawing/2014/main" id="{33B78AF4-36D9-CD44-9548-428C1506AAD3}"/>
              </a:ext>
            </a:extLst>
          </p:cNvPr>
          <p:cNvSpPr/>
          <p:nvPr/>
        </p:nvSpPr>
        <p:spPr>
          <a:xfrm>
            <a:off x="0" y="6322141"/>
            <a:ext cx="9144000" cy="535859"/>
          </a:xfrm>
          <a:prstGeom prst="rect">
            <a:avLst/>
          </a:prstGeom>
          <a:solidFill>
            <a:srgbClr val="2034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  <p:pic>
        <p:nvPicPr>
          <p:cNvPr id="7" name="그림 6">
            <a:extLst>
              <a:ext uri="{FF2B5EF4-FFF2-40B4-BE49-F238E27FC236}">
                <a16:creationId xmlns="" xmlns:a16="http://schemas.microsoft.com/office/drawing/2014/main" id="{6123D579-9545-D34A-B887-FC2CDD2629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49940" y="6429184"/>
            <a:ext cx="1044134" cy="321777"/>
          </a:xfrm>
          <a:prstGeom prst="rect">
            <a:avLst/>
          </a:prstGeom>
        </p:spPr>
      </p:pic>
      <p:sp>
        <p:nvSpPr>
          <p:cNvPr id="8" name="제목 1"/>
          <p:cNvSpPr>
            <a:spLocks noGrp="1"/>
          </p:cNvSpPr>
          <p:nvPr>
            <p:ph type="title"/>
          </p:nvPr>
        </p:nvSpPr>
        <p:spPr>
          <a:xfrm>
            <a:off x="250827" y="292372"/>
            <a:ext cx="8560667" cy="587829"/>
          </a:xfrm>
        </p:spPr>
        <p:txBody>
          <a:bodyPr>
            <a:normAutofit/>
          </a:bodyPr>
          <a:lstStyle/>
          <a:p>
            <a:pPr algn="r"/>
            <a:r>
              <a:rPr lang="en-US" altLang="ko-KR" sz="2800" b="1" spc="-150" dirty="0" smtClean="0">
                <a:latin typeface="+mn-ea"/>
                <a:ea typeface="+mn-ea"/>
                <a:cs typeface="Myriad Hebrew" pitchFamily="50" charset="-79"/>
              </a:rPr>
              <a:t>Methods</a:t>
            </a:r>
            <a:endParaRPr lang="en-US" altLang="ko-KR" sz="2800" b="1" spc="-150" dirty="0">
              <a:latin typeface="+mn-ea"/>
              <a:ea typeface="+mn-ea"/>
              <a:cs typeface="Myriad Hebrew" pitchFamily="50" charset="-79"/>
            </a:endParaRPr>
          </a:p>
        </p:txBody>
      </p:sp>
      <p:cxnSp>
        <p:nvCxnSpPr>
          <p:cNvPr id="3" name="직선 연결선 2">
            <a:extLst>
              <a:ext uri="{FF2B5EF4-FFF2-40B4-BE49-F238E27FC236}">
                <a16:creationId xmlns="" xmlns:a16="http://schemas.microsoft.com/office/drawing/2014/main" id="{79D16ED2-9E0E-4561-BD0E-EC413E4A1098}"/>
              </a:ext>
            </a:extLst>
          </p:cNvPr>
          <p:cNvCxnSpPr/>
          <p:nvPr/>
        </p:nvCxnSpPr>
        <p:spPr>
          <a:xfrm>
            <a:off x="335280" y="880200"/>
            <a:ext cx="8476212" cy="0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" name="직사각형 9"/>
          <p:cNvSpPr/>
          <p:nvPr/>
        </p:nvSpPr>
        <p:spPr>
          <a:xfrm>
            <a:off x="335280" y="1412776"/>
            <a:ext cx="8476216" cy="16435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SzPct val="85000"/>
              <a:buFont typeface="Wingdings" panose="05000000000000000000" pitchFamily="2" charset="2"/>
              <a:buChar char="u"/>
            </a:pPr>
            <a:r>
              <a:rPr lang="en-US" altLang="ko-KR" sz="2400" dirty="0" smtClean="0">
                <a:latin typeface="+mn-ea"/>
              </a:rPr>
              <a:t>All subjects underwent three consecutive tests performed at least 24h apart but within a 2-week</a:t>
            </a:r>
          </a:p>
          <a:p>
            <a:pPr marL="457200" lvl="0" indent="-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SzPct val="85000"/>
              <a:buFont typeface="Wingdings" panose="05000000000000000000" pitchFamily="2" charset="2"/>
              <a:buChar char="u"/>
            </a:pPr>
            <a:endParaRPr lang="en-US" altLang="ko-KR" sz="2400" dirty="0">
              <a:solidFill>
                <a:prstClr val="black"/>
              </a:solidFill>
              <a:latin typeface="+mn-ea"/>
            </a:endParaRPr>
          </a:p>
          <a:p>
            <a:pPr marL="457200" lvl="0" indent="-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SzPct val="85000"/>
              <a:buFont typeface="Wingdings" panose="05000000000000000000" pitchFamily="2" charset="2"/>
              <a:buChar char="u"/>
            </a:pPr>
            <a:endParaRPr lang="en-US" altLang="ko-KR" sz="2000" dirty="0" smtClean="0">
              <a:solidFill>
                <a:prstClr val="black"/>
              </a:solidFill>
              <a:latin typeface="+mn-ea"/>
            </a:endParaRPr>
          </a:p>
        </p:txBody>
      </p:sp>
      <p:grpSp>
        <p:nvGrpSpPr>
          <p:cNvPr id="9" name="그룹 8"/>
          <p:cNvGrpSpPr/>
          <p:nvPr/>
        </p:nvGrpSpPr>
        <p:grpSpPr>
          <a:xfrm>
            <a:off x="449580" y="2502835"/>
            <a:ext cx="8765550" cy="2047150"/>
            <a:chOff x="528542" y="1331051"/>
            <a:chExt cx="8765550" cy="2047150"/>
          </a:xfrm>
        </p:grpSpPr>
        <p:grpSp>
          <p:nvGrpSpPr>
            <p:cNvPr id="11" name="그룹 10"/>
            <p:cNvGrpSpPr/>
            <p:nvPr/>
          </p:nvGrpSpPr>
          <p:grpSpPr>
            <a:xfrm>
              <a:off x="528542" y="1331051"/>
              <a:ext cx="8200400" cy="2047150"/>
              <a:chOff x="811110" y="1369150"/>
              <a:chExt cx="8539499" cy="2152451"/>
            </a:xfrm>
          </p:grpSpPr>
          <p:pic>
            <p:nvPicPr>
              <p:cNvPr id="15" name="그림 14"/>
              <p:cNvPicPr>
                <a:picLocks noChangeAspect="1"/>
              </p:cNvPicPr>
              <p:nvPr/>
            </p:nvPicPr>
            <p:blipFill rotWithShape="1">
              <a:blip r:embed="rId4"/>
              <a:srcRect l="56840" t="21500" r="25266" b="56901"/>
              <a:stretch/>
            </p:blipFill>
            <p:spPr>
              <a:xfrm>
                <a:off x="811110" y="1369151"/>
                <a:ext cx="2853158" cy="2152450"/>
              </a:xfrm>
              <a:prstGeom prst="rect">
                <a:avLst/>
              </a:prstGeom>
            </p:spPr>
          </p:pic>
          <p:pic>
            <p:nvPicPr>
              <p:cNvPr id="16" name="그림 15"/>
              <p:cNvPicPr>
                <a:picLocks noChangeAspect="1"/>
              </p:cNvPicPr>
              <p:nvPr/>
            </p:nvPicPr>
            <p:blipFill rotWithShape="1">
              <a:blip r:embed="rId4"/>
              <a:srcRect l="56862" t="42516" r="25266" b="36295"/>
              <a:stretch/>
            </p:blipFill>
            <p:spPr>
              <a:xfrm>
                <a:off x="3664268" y="1369150"/>
                <a:ext cx="2849749" cy="2111672"/>
              </a:xfrm>
              <a:prstGeom prst="rect">
                <a:avLst/>
              </a:prstGeom>
            </p:spPr>
          </p:pic>
          <p:pic>
            <p:nvPicPr>
              <p:cNvPr id="17" name="그림 16"/>
              <p:cNvPicPr>
                <a:picLocks noChangeAspect="1"/>
              </p:cNvPicPr>
              <p:nvPr/>
            </p:nvPicPr>
            <p:blipFill rotWithShape="1">
              <a:blip r:embed="rId4"/>
              <a:srcRect l="56945" t="63837" r="25266" b="15053"/>
              <a:stretch/>
            </p:blipFill>
            <p:spPr>
              <a:xfrm>
                <a:off x="6514017" y="1393457"/>
                <a:ext cx="2836592" cy="2103838"/>
              </a:xfrm>
              <a:prstGeom prst="rect">
                <a:avLst/>
              </a:prstGeom>
            </p:spPr>
          </p:pic>
        </p:grpSp>
        <p:sp>
          <p:nvSpPr>
            <p:cNvPr id="12" name="TextBox 11"/>
            <p:cNvSpPr txBox="1"/>
            <p:nvPr/>
          </p:nvSpPr>
          <p:spPr>
            <a:xfrm>
              <a:off x="1850815" y="3062418"/>
              <a:ext cx="14922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 smtClean="0"/>
                <a:t>No mask condition</a:t>
              </a:r>
              <a:endParaRPr lang="ko-KR" altLang="en-US" sz="1200" b="1" dirty="0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4888928" y="3059305"/>
              <a:ext cx="14922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 smtClean="0"/>
                <a:t>Surgical mask</a:t>
              </a:r>
              <a:endParaRPr lang="ko-KR" altLang="en-US" sz="1200" b="1" dirty="0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7801842" y="3007805"/>
              <a:ext cx="14922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 smtClean="0"/>
                <a:t>FFP2 mask</a:t>
              </a:r>
              <a:endParaRPr lang="ko-KR" altLang="en-US" sz="12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1729551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="" xmlns:a16="http://schemas.microsoft.com/office/drawing/2014/main" id="{7A495A44-24AC-6B46-A92E-0D6CFD47E69D}"/>
              </a:ext>
            </a:extLst>
          </p:cNvPr>
          <p:cNvSpPr/>
          <p:nvPr/>
        </p:nvSpPr>
        <p:spPr>
          <a:xfrm>
            <a:off x="0" y="6270172"/>
            <a:ext cx="9144000" cy="587829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  <p:sp>
        <p:nvSpPr>
          <p:cNvPr id="5" name="직사각형 4">
            <a:extLst>
              <a:ext uri="{FF2B5EF4-FFF2-40B4-BE49-F238E27FC236}">
                <a16:creationId xmlns="" xmlns:a16="http://schemas.microsoft.com/office/drawing/2014/main" id="{33B78AF4-36D9-CD44-9548-428C1506AAD3}"/>
              </a:ext>
            </a:extLst>
          </p:cNvPr>
          <p:cNvSpPr/>
          <p:nvPr/>
        </p:nvSpPr>
        <p:spPr>
          <a:xfrm>
            <a:off x="0" y="6322141"/>
            <a:ext cx="9144000" cy="535859"/>
          </a:xfrm>
          <a:prstGeom prst="rect">
            <a:avLst/>
          </a:prstGeom>
          <a:solidFill>
            <a:srgbClr val="2034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  <p:pic>
        <p:nvPicPr>
          <p:cNvPr id="7" name="그림 6">
            <a:extLst>
              <a:ext uri="{FF2B5EF4-FFF2-40B4-BE49-F238E27FC236}">
                <a16:creationId xmlns="" xmlns:a16="http://schemas.microsoft.com/office/drawing/2014/main" id="{6123D579-9545-D34A-B887-FC2CDD2629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49940" y="6429184"/>
            <a:ext cx="1044134" cy="321777"/>
          </a:xfrm>
          <a:prstGeom prst="rect">
            <a:avLst/>
          </a:prstGeom>
        </p:spPr>
      </p:pic>
      <p:sp>
        <p:nvSpPr>
          <p:cNvPr id="8" name="제목 1"/>
          <p:cNvSpPr>
            <a:spLocks noGrp="1"/>
          </p:cNvSpPr>
          <p:nvPr>
            <p:ph type="title"/>
          </p:nvPr>
        </p:nvSpPr>
        <p:spPr>
          <a:xfrm>
            <a:off x="250827" y="292372"/>
            <a:ext cx="8560667" cy="587829"/>
          </a:xfrm>
        </p:spPr>
        <p:txBody>
          <a:bodyPr>
            <a:normAutofit/>
          </a:bodyPr>
          <a:lstStyle/>
          <a:p>
            <a:pPr algn="r"/>
            <a:r>
              <a:rPr lang="en-US" altLang="ko-KR" sz="2800" b="1" spc="-150" dirty="0" smtClean="0">
                <a:latin typeface="+mn-ea"/>
                <a:ea typeface="+mn-ea"/>
                <a:cs typeface="Myriad Hebrew" pitchFamily="50" charset="-79"/>
              </a:rPr>
              <a:t>Methods</a:t>
            </a:r>
            <a:endParaRPr lang="en-US" altLang="ko-KR" sz="2800" b="1" spc="-150" dirty="0">
              <a:latin typeface="+mn-ea"/>
              <a:ea typeface="+mn-ea"/>
              <a:cs typeface="Myriad Hebrew" pitchFamily="50" charset="-79"/>
            </a:endParaRPr>
          </a:p>
        </p:txBody>
      </p:sp>
      <p:cxnSp>
        <p:nvCxnSpPr>
          <p:cNvPr id="3" name="직선 연결선 2">
            <a:extLst>
              <a:ext uri="{FF2B5EF4-FFF2-40B4-BE49-F238E27FC236}">
                <a16:creationId xmlns="" xmlns:a16="http://schemas.microsoft.com/office/drawing/2014/main" id="{79D16ED2-9E0E-4561-BD0E-EC413E4A1098}"/>
              </a:ext>
            </a:extLst>
          </p:cNvPr>
          <p:cNvCxnSpPr/>
          <p:nvPr/>
        </p:nvCxnSpPr>
        <p:spPr>
          <a:xfrm>
            <a:off x="335280" y="880200"/>
            <a:ext cx="8476212" cy="0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19" name="그림 18"/>
          <p:cNvPicPr>
            <a:picLocks noChangeAspect="1"/>
          </p:cNvPicPr>
          <p:nvPr/>
        </p:nvPicPr>
        <p:blipFill rotWithShape="1">
          <a:blip r:embed="rId4"/>
          <a:srcRect l="36198" t="42750" r="43542" b="15333"/>
          <a:stretch/>
        </p:blipFill>
        <p:spPr>
          <a:xfrm>
            <a:off x="1251456" y="1835676"/>
            <a:ext cx="2690534" cy="3479020"/>
          </a:xfrm>
          <a:prstGeom prst="rect">
            <a:avLst/>
          </a:prstGeom>
        </p:spPr>
      </p:pic>
      <p:pic>
        <p:nvPicPr>
          <p:cNvPr id="20" name="그림 19"/>
          <p:cNvPicPr>
            <a:picLocks noChangeAspect="1"/>
          </p:cNvPicPr>
          <p:nvPr/>
        </p:nvPicPr>
        <p:blipFill rotWithShape="1">
          <a:blip r:embed="rId5"/>
          <a:srcRect l="36093" t="21667" r="43750" b="57000"/>
          <a:stretch/>
        </p:blipFill>
        <p:spPr>
          <a:xfrm>
            <a:off x="4335690" y="2228986"/>
            <a:ext cx="4070152" cy="269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6471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="" xmlns:a16="http://schemas.microsoft.com/office/drawing/2014/main" id="{7A495A44-24AC-6B46-A92E-0D6CFD47E69D}"/>
              </a:ext>
            </a:extLst>
          </p:cNvPr>
          <p:cNvSpPr/>
          <p:nvPr/>
        </p:nvSpPr>
        <p:spPr>
          <a:xfrm>
            <a:off x="0" y="6270172"/>
            <a:ext cx="9144000" cy="587829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  <p:sp>
        <p:nvSpPr>
          <p:cNvPr id="5" name="직사각형 4">
            <a:extLst>
              <a:ext uri="{FF2B5EF4-FFF2-40B4-BE49-F238E27FC236}">
                <a16:creationId xmlns="" xmlns:a16="http://schemas.microsoft.com/office/drawing/2014/main" id="{33B78AF4-36D9-CD44-9548-428C1506AAD3}"/>
              </a:ext>
            </a:extLst>
          </p:cNvPr>
          <p:cNvSpPr/>
          <p:nvPr/>
        </p:nvSpPr>
        <p:spPr>
          <a:xfrm>
            <a:off x="0" y="6322141"/>
            <a:ext cx="9144000" cy="535859"/>
          </a:xfrm>
          <a:prstGeom prst="rect">
            <a:avLst/>
          </a:prstGeom>
          <a:solidFill>
            <a:srgbClr val="2034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  <p:pic>
        <p:nvPicPr>
          <p:cNvPr id="7" name="그림 6">
            <a:extLst>
              <a:ext uri="{FF2B5EF4-FFF2-40B4-BE49-F238E27FC236}">
                <a16:creationId xmlns="" xmlns:a16="http://schemas.microsoft.com/office/drawing/2014/main" id="{6123D579-9545-D34A-B887-FC2CDD2629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49940" y="6429184"/>
            <a:ext cx="1044134" cy="321777"/>
          </a:xfrm>
          <a:prstGeom prst="rect">
            <a:avLst/>
          </a:prstGeom>
        </p:spPr>
      </p:pic>
      <p:sp>
        <p:nvSpPr>
          <p:cNvPr id="8" name="제목 1"/>
          <p:cNvSpPr>
            <a:spLocks noGrp="1"/>
          </p:cNvSpPr>
          <p:nvPr>
            <p:ph type="title"/>
          </p:nvPr>
        </p:nvSpPr>
        <p:spPr>
          <a:xfrm>
            <a:off x="250827" y="292372"/>
            <a:ext cx="8560667" cy="587829"/>
          </a:xfrm>
        </p:spPr>
        <p:txBody>
          <a:bodyPr>
            <a:normAutofit/>
          </a:bodyPr>
          <a:lstStyle/>
          <a:p>
            <a:pPr algn="r"/>
            <a:r>
              <a:rPr lang="en-US" altLang="ko-KR" sz="2800" b="1" spc="-150" dirty="0" smtClean="0">
                <a:latin typeface="+mn-ea"/>
                <a:ea typeface="+mn-ea"/>
                <a:cs typeface="Myriad Hebrew" pitchFamily="50" charset="-79"/>
              </a:rPr>
              <a:t>Methods</a:t>
            </a:r>
            <a:endParaRPr lang="en-US" altLang="ko-KR" sz="2800" b="1" spc="-150" dirty="0">
              <a:latin typeface="+mn-ea"/>
              <a:ea typeface="+mn-ea"/>
              <a:cs typeface="Myriad Hebrew" pitchFamily="50" charset="-79"/>
            </a:endParaRPr>
          </a:p>
        </p:txBody>
      </p:sp>
      <p:cxnSp>
        <p:nvCxnSpPr>
          <p:cNvPr id="3" name="직선 연결선 2">
            <a:extLst>
              <a:ext uri="{FF2B5EF4-FFF2-40B4-BE49-F238E27FC236}">
                <a16:creationId xmlns="" xmlns:a16="http://schemas.microsoft.com/office/drawing/2014/main" id="{79D16ED2-9E0E-4561-BD0E-EC413E4A1098}"/>
              </a:ext>
            </a:extLst>
          </p:cNvPr>
          <p:cNvCxnSpPr/>
          <p:nvPr/>
        </p:nvCxnSpPr>
        <p:spPr>
          <a:xfrm>
            <a:off x="335280" y="880200"/>
            <a:ext cx="8476212" cy="0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" name="직사각형 9"/>
          <p:cNvSpPr/>
          <p:nvPr/>
        </p:nvSpPr>
        <p:spPr>
          <a:xfrm>
            <a:off x="335280" y="1412776"/>
            <a:ext cx="8476216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SzPct val="85000"/>
              <a:buFont typeface="Wingdings" panose="05000000000000000000" pitchFamily="2" charset="2"/>
              <a:buChar char="u"/>
            </a:pPr>
            <a:r>
              <a:rPr lang="en-US" altLang="ko-KR" sz="2400" dirty="0" smtClean="0">
                <a:latin typeface="+mn-ea"/>
              </a:rPr>
              <a:t>CPET </a:t>
            </a:r>
          </a:p>
          <a:p>
            <a:pPr marL="914400" lvl="1" indent="-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SzPct val="85000"/>
              <a:buFont typeface="Arial" panose="020B0604020202020204" pitchFamily="34" charset="0"/>
              <a:buChar char="•"/>
            </a:pPr>
            <a:r>
              <a:rPr lang="en-US" altLang="ko-KR" sz="2000" dirty="0" smtClean="0">
                <a:latin typeface="+mn-ea"/>
              </a:rPr>
              <a:t>Symptom-limited incremental exercise tests were performed on an electronically braked cycle ergometer using a personalized ramp protocol aimed at achieving peak exercise in ~10 min</a:t>
            </a:r>
          </a:p>
          <a:p>
            <a:pPr marL="914400" lvl="1" indent="-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SzPct val="85000"/>
              <a:buFont typeface="Arial" panose="020B0604020202020204" pitchFamily="34" charset="0"/>
              <a:buChar char="•"/>
            </a:pPr>
            <a:endParaRPr lang="en-US" altLang="ko-KR" sz="2000" dirty="0" smtClean="0">
              <a:solidFill>
                <a:prstClr val="black"/>
              </a:solidFill>
              <a:latin typeface="+mn-ea"/>
            </a:endParaRPr>
          </a:p>
          <a:p>
            <a:pPr marL="914400" lvl="1" indent="-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SzPct val="85000"/>
              <a:buFont typeface="Arial" panose="020B0604020202020204" pitchFamily="34" charset="0"/>
              <a:buChar char="•"/>
            </a:pPr>
            <a:r>
              <a:rPr lang="en-US" altLang="ko-KR" sz="2000" dirty="0" smtClean="0">
                <a:solidFill>
                  <a:prstClr val="black"/>
                </a:solidFill>
                <a:latin typeface="+mn-ea"/>
              </a:rPr>
              <a:t>Monitoring</a:t>
            </a:r>
          </a:p>
          <a:p>
            <a:pPr lvl="1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SzPct val="85000"/>
            </a:pPr>
            <a:r>
              <a:rPr lang="en-US" altLang="ko-KR" sz="2000" dirty="0" smtClean="0">
                <a:solidFill>
                  <a:prstClr val="black"/>
                </a:solidFill>
                <a:latin typeface="+mn-ea"/>
              </a:rPr>
              <a:t>	 : Ventilation </a:t>
            </a:r>
            <a:r>
              <a:rPr lang="en-US" altLang="ko-KR" sz="2000" dirty="0">
                <a:solidFill>
                  <a:prstClr val="black"/>
                </a:solidFill>
                <a:latin typeface="+mn-ea"/>
              </a:rPr>
              <a:t>rate(V</a:t>
            </a:r>
            <a:r>
              <a:rPr lang="en-US" altLang="ko-KR" sz="2000" baseline="-25000" dirty="0">
                <a:solidFill>
                  <a:prstClr val="black"/>
                </a:solidFill>
                <a:latin typeface="+mn-ea"/>
              </a:rPr>
              <a:t>E</a:t>
            </a:r>
            <a:r>
              <a:rPr lang="en-US" altLang="ko-KR" sz="2000" dirty="0">
                <a:solidFill>
                  <a:prstClr val="black"/>
                </a:solidFill>
                <a:latin typeface="+mn-ea"/>
              </a:rPr>
              <a:t>), respiratory gases, hear rate, 12-lead ECG, 	  saturation(S</a:t>
            </a:r>
            <a:r>
              <a:rPr lang="en-US" altLang="ko-KR" sz="2000" baseline="-25000" dirty="0">
                <a:solidFill>
                  <a:prstClr val="black"/>
                </a:solidFill>
                <a:latin typeface="+mn-ea"/>
              </a:rPr>
              <a:t>aO2</a:t>
            </a:r>
            <a:r>
              <a:rPr lang="en-US" altLang="ko-KR" sz="2000" dirty="0">
                <a:solidFill>
                  <a:prstClr val="black"/>
                </a:solidFill>
                <a:latin typeface="+mn-ea"/>
              </a:rPr>
              <a:t>), blood pressure</a:t>
            </a:r>
          </a:p>
          <a:p>
            <a:pPr marL="914400" lvl="1" indent="-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SzPct val="85000"/>
              <a:buFont typeface="Arial" panose="020B0604020202020204" pitchFamily="34" charset="0"/>
              <a:buChar char="•"/>
            </a:pPr>
            <a:endParaRPr lang="en-US" altLang="ko-KR" sz="2000" dirty="0" smtClean="0">
              <a:solidFill>
                <a:prstClr val="black"/>
              </a:solidFill>
              <a:latin typeface="+mn-ea"/>
            </a:endParaRPr>
          </a:p>
          <a:p>
            <a:pPr marL="914400" lvl="1" indent="-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SzPct val="85000"/>
              <a:buFont typeface="Arial" panose="020B0604020202020204" pitchFamily="34" charset="0"/>
              <a:buChar char="•"/>
            </a:pPr>
            <a:r>
              <a:rPr lang="en-US" altLang="ko-KR" sz="2000" dirty="0" smtClean="0">
                <a:solidFill>
                  <a:prstClr val="black"/>
                </a:solidFill>
                <a:latin typeface="+mn-ea"/>
              </a:rPr>
              <a:t>Calculated</a:t>
            </a:r>
          </a:p>
          <a:p>
            <a:pPr lvl="2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SzPct val="85000"/>
            </a:pPr>
            <a:r>
              <a:rPr lang="en-US" altLang="ko-KR" sz="2000" dirty="0">
                <a:solidFill>
                  <a:prstClr val="black"/>
                </a:solidFill>
                <a:latin typeface="+mn-ea"/>
              </a:rPr>
              <a:t> </a:t>
            </a:r>
            <a:r>
              <a:rPr lang="en-US" altLang="ko-KR" sz="2000" dirty="0" smtClean="0">
                <a:solidFill>
                  <a:prstClr val="black"/>
                </a:solidFill>
                <a:latin typeface="+mn-ea"/>
              </a:rPr>
              <a:t>: Anaerobic threshold (V-slope analysis), Peak exercise (highest V</a:t>
            </a:r>
            <a:r>
              <a:rPr lang="en-US" altLang="ko-KR" sz="2000" baseline="-25000" dirty="0" smtClean="0">
                <a:solidFill>
                  <a:prstClr val="black"/>
                </a:solidFill>
                <a:latin typeface="+mn-ea"/>
              </a:rPr>
              <a:t>O2</a:t>
            </a:r>
            <a:r>
              <a:rPr lang="en-US" altLang="ko-KR" sz="2000" dirty="0" smtClean="0">
                <a:solidFill>
                  <a:prstClr val="black"/>
                </a:solidFill>
                <a:latin typeface="+mn-ea"/>
              </a:rPr>
              <a:t>), Respiratory gas exchange ratio (V</a:t>
            </a:r>
            <a:r>
              <a:rPr lang="en-US" altLang="ko-KR" sz="2000" baseline="-25000" dirty="0" smtClean="0">
                <a:solidFill>
                  <a:prstClr val="black"/>
                </a:solidFill>
                <a:latin typeface="+mn-ea"/>
              </a:rPr>
              <a:t>CO2</a:t>
            </a:r>
            <a:r>
              <a:rPr lang="en-US" altLang="ko-KR" sz="2000" dirty="0" smtClean="0">
                <a:solidFill>
                  <a:prstClr val="black"/>
                </a:solidFill>
                <a:latin typeface="+mn-ea"/>
              </a:rPr>
              <a:t>/V</a:t>
            </a:r>
            <a:r>
              <a:rPr lang="en-US" altLang="ko-KR" sz="2000" baseline="-25000" dirty="0" smtClean="0">
                <a:solidFill>
                  <a:prstClr val="black"/>
                </a:solidFill>
                <a:latin typeface="+mn-ea"/>
              </a:rPr>
              <a:t>O2</a:t>
            </a:r>
            <a:r>
              <a:rPr lang="en-US" altLang="ko-KR" sz="2000" dirty="0" smtClean="0">
                <a:solidFill>
                  <a:prstClr val="black"/>
                </a:solidFill>
                <a:latin typeface="+mn-ea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540929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="" xmlns:a16="http://schemas.microsoft.com/office/drawing/2014/main" id="{7A495A44-24AC-6B46-A92E-0D6CFD47E69D}"/>
              </a:ext>
            </a:extLst>
          </p:cNvPr>
          <p:cNvSpPr/>
          <p:nvPr/>
        </p:nvSpPr>
        <p:spPr>
          <a:xfrm>
            <a:off x="0" y="6270172"/>
            <a:ext cx="9144000" cy="587829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  <p:sp>
        <p:nvSpPr>
          <p:cNvPr id="5" name="직사각형 4">
            <a:extLst>
              <a:ext uri="{FF2B5EF4-FFF2-40B4-BE49-F238E27FC236}">
                <a16:creationId xmlns="" xmlns:a16="http://schemas.microsoft.com/office/drawing/2014/main" id="{33B78AF4-36D9-CD44-9548-428C1506AAD3}"/>
              </a:ext>
            </a:extLst>
          </p:cNvPr>
          <p:cNvSpPr/>
          <p:nvPr/>
        </p:nvSpPr>
        <p:spPr>
          <a:xfrm>
            <a:off x="0" y="6322141"/>
            <a:ext cx="9144000" cy="535859"/>
          </a:xfrm>
          <a:prstGeom prst="rect">
            <a:avLst/>
          </a:prstGeom>
          <a:solidFill>
            <a:srgbClr val="2034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  <p:pic>
        <p:nvPicPr>
          <p:cNvPr id="7" name="그림 6">
            <a:extLst>
              <a:ext uri="{FF2B5EF4-FFF2-40B4-BE49-F238E27FC236}">
                <a16:creationId xmlns="" xmlns:a16="http://schemas.microsoft.com/office/drawing/2014/main" id="{6123D579-9545-D34A-B887-FC2CDD2629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49940" y="6429184"/>
            <a:ext cx="1044134" cy="321777"/>
          </a:xfrm>
          <a:prstGeom prst="rect">
            <a:avLst/>
          </a:prstGeom>
        </p:spPr>
      </p:pic>
      <p:sp>
        <p:nvSpPr>
          <p:cNvPr id="8" name="제목 1"/>
          <p:cNvSpPr>
            <a:spLocks noGrp="1"/>
          </p:cNvSpPr>
          <p:nvPr>
            <p:ph type="title"/>
          </p:nvPr>
        </p:nvSpPr>
        <p:spPr>
          <a:xfrm>
            <a:off x="250827" y="292372"/>
            <a:ext cx="8560667" cy="587829"/>
          </a:xfrm>
        </p:spPr>
        <p:txBody>
          <a:bodyPr>
            <a:normAutofit/>
          </a:bodyPr>
          <a:lstStyle/>
          <a:p>
            <a:pPr algn="r"/>
            <a:r>
              <a:rPr lang="en-US" altLang="ko-KR" sz="2800" b="1" spc="-150" dirty="0" smtClean="0">
                <a:latin typeface="+mn-ea"/>
                <a:ea typeface="+mn-ea"/>
                <a:cs typeface="Myriad Hebrew" pitchFamily="50" charset="-79"/>
              </a:rPr>
              <a:t>Methods</a:t>
            </a:r>
            <a:endParaRPr lang="en-US" altLang="ko-KR" sz="2800" b="1" spc="-150" dirty="0">
              <a:latin typeface="+mn-ea"/>
              <a:ea typeface="+mn-ea"/>
              <a:cs typeface="Myriad Hebrew" pitchFamily="50" charset="-79"/>
            </a:endParaRPr>
          </a:p>
        </p:txBody>
      </p:sp>
      <p:cxnSp>
        <p:nvCxnSpPr>
          <p:cNvPr id="3" name="직선 연결선 2">
            <a:extLst>
              <a:ext uri="{FF2B5EF4-FFF2-40B4-BE49-F238E27FC236}">
                <a16:creationId xmlns="" xmlns:a16="http://schemas.microsoft.com/office/drawing/2014/main" id="{79D16ED2-9E0E-4561-BD0E-EC413E4A1098}"/>
              </a:ext>
            </a:extLst>
          </p:cNvPr>
          <p:cNvCxnSpPr/>
          <p:nvPr/>
        </p:nvCxnSpPr>
        <p:spPr>
          <a:xfrm>
            <a:off x="335280" y="880200"/>
            <a:ext cx="8476212" cy="0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" name="직사각형 9"/>
          <p:cNvSpPr/>
          <p:nvPr/>
        </p:nvSpPr>
        <p:spPr>
          <a:xfrm>
            <a:off x="335280" y="1412776"/>
            <a:ext cx="847621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SzPct val="85000"/>
              <a:buFont typeface="Wingdings" panose="05000000000000000000" pitchFamily="2" charset="2"/>
              <a:buChar char="u"/>
            </a:pPr>
            <a:r>
              <a:rPr lang="en-US" altLang="ko-KR" sz="2400" dirty="0" smtClean="0">
                <a:latin typeface="+mn-ea"/>
              </a:rPr>
              <a:t>The Borg scale was used to assess the subjects’ degree of dyspnea at rest, after 3min, after 6min and at peak exercise</a:t>
            </a:r>
          </a:p>
        </p:txBody>
      </p:sp>
      <p:pic>
        <p:nvPicPr>
          <p:cNvPr id="1030" name="Picture 6" descr="Dr. Oon Keong Leong: Modified Borg Dypnea Scal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5868" y="2338503"/>
            <a:ext cx="3287882" cy="37559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275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1364</TotalTime>
  <Words>787</Words>
  <Application>Microsoft Office PowerPoint</Application>
  <PresentationFormat>화면 슬라이드 쇼(4:3)</PresentationFormat>
  <Paragraphs>127</Paragraphs>
  <Slides>20</Slides>
  <Notes>20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20</vt:i4>
      </vt:variant>
    </vt:vector>
  </HeadingPairs>
  <TitlesOfParts>
    <vt:vector size="27" baseType="lpstr">
      <vt:lpstr>Myriad Hebrew</vt:lpstr>
      <vt:lpstr>맑은 고딕</vt:lpstr>
      <vt:lpstr>Arial</vt:lpstr>
      <vt:lpstr>Calibri</vt:lpstr>
      <vt:lpstr>Calibri Light</vt:lpstr>
      <vt:lpstr>Wingdings</vt:lpstr>
      <vt:lpstr>Office 테마</vt:lpstr>
      <vt:lpstr>Journal Club  호흡기내과 강사 지현우</vt:lpstr>
      <vt:lpstr>PowerPoint 프레젠테이션</vt:lpstr>
      <vt:lpstr>Introduction</vt:lpstr>
      <vt:lpstr>Introduction</vt:lpstr>
      <vt:lpstr>Methods</vt:lpstr>
      <vt:lpstr>Methods</vt:lpstr>
      <vt:lpstr>Methods</vt:lpstr>
      <vt:lpstr>Methods</vt:lpstr>
      <vt:lpstr>Methods</vt:lpstr>
      <vt:lpstr>Methods</vt:lpstr>
      <vt:lpstr>Methods</vt:lpstr>
      <vt:lpstr>Result</vt:lpstr>
      <vt:lpstr>Results – Data at rest</vt:lpstr>
      <vt:lpstr>Results – Exercise data</vt:lpstr>
      <vt:lpstr>Discussion</vt:lpstr>
      <vt:lpstr>Discussion</vt:lpstr>
      <vt:lpstr>Discussion</vt:lpstr>
      <vt:lpstr>Discussion</vt:lpstr>
      <vt:lpstr>Conclusions</vt:lpstr>
      <vt:lpstr>감사합니다.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Microsoft 계정</dc:creator>
  <cp:lastModifiedBy>Microsoft 계정</cp:lastModifiedBy>
  <cp:revision>67</cp:revision>
  <dcterms:created xsi:type="dcterms:W3CDTF">2021-09-21T07:05:14Z</dcterms:created>
  <dcterms:modified xsi:type="dcterms:W3CDTF">2021-09-30T08:36:21Z</dcterms:modified>
</cp:coreProperties>
</file>