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sldIdLst>
    <p:sldId id="268" r:id="rId2"/>
    <p:sldId id="269" r:id="rId3"/>
    <p:sldId id="270" r:id="rId4"/>
    <p:sldId id="256" r:id="rId5"/>
    <p:sldId id="262" r:id="rId6"/>
    <p:sldId id="263" r:id="rId7"/>
    <p:sldId id="264" r:id="rId8"/>
    <p:sldId id="257" r:id="rId9"/>
    <p:sldId id="258" r:id="rId10"/>
    <p:sldId id="259" r:id="rId11"/>
    <p:sldId id="261" r:id="rId12"/>
    <p:sldId id="265" r:id="rId13"/>
    <p:sldId id="266" r:id="rId14"/>
    <p:sldId id="272" r:id="rId15"/>
    <p:sldId id="271" r:id="rId16"/>
    <p:sldId id="273" r:id="rId1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46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976A035-5541-AF0C-9F71-5EB34B57A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000" y="1016347"/>
            <a:ext cx="10332000" cy="2340000"/>
          </a:xfrm>
        </p:spPr>
        <p:txBody>
          <a:bodyPr anchor="b">
            <a:normAutofit/>
          </a:bodyPr>
          <a:lstStyle>
            <a:lvl1pPr algn="ctr" latinLnBrk="0">
              <a:defRPr sz="4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652948B-B3A1-EF70-3E85-2E85B1E12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000" y="3628542"/>
            <a:ext cx="10332000" cy="1620000"/>
          </a:xfrm>
        </p:spPr>
        <p:txBody>
          <a:bodyPr>
            <a:normAutofit/>
          </a:bodyPr>
          <a:lstStyle>
            <a:lvl1pPr marL="0" indent="0" algn="ctr" latinLnBrk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ko-KR" altLang="en-US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03DBBA-7202-0F5C-3528-8EEF2544C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8494BD0-267C-886C-58C7-A1B8A7F11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9B4E68-AB20-90C0-5936-CF13B77CA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0206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0210E1FD-9ACC-724C-C50A-6DFA496BD3D9}"/>
              </a:ext>
            </a:extLst>
          </p:cNvPr>
          <p:cNvSpPr/>
          <p:nvPr/>
        </p:nvSpPr>
        <p:spPr>
          <a:xfrm>
            <a:off x="0" y="0"/>
            <a:ext cx="12193200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E81302B0-CCB7-2CD4-7614-7BB85E3CC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3C096DC-CF89-4616-4797-C40B216C8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0000" y="972000"/>
            <a:ext cx="11412000" cy="52200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F1852EA-7CDD-E025-1FFF-D6D6D148A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ACB3F7A-D964-1048-D8D9-01521E81C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FC560C-BAE6-CE1D-5777-373831C5C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6FDB0EC1-72F0-401B-28EB-AB2F4C8DDA2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60000" y="6228000"/>
            <a:ext cx="5400000" cy="540000"/>
          </a:xfrm>
        </p:spPr>
        <p:txBody>
          <a:bodyPr lIns="72000" tIns="36000" rIns="72000" bIns="36000" anchor="b" anchorCtr="0">
            <a:noAutofit/>
          </a:bodyPr>
          <a:lstStyle>
            <a:lvl1pPr marL="180000" indent="-180000">
              <a:lnSpc>
                <a:spcPct val="100000"/>
              </a:lnSpc>
              <a:spcBef>
                <a:spcPts val="0"/>
              </a:spcBef>
              <a:defRPr sz="1050"/>
            </a:lvl1pPr>
            <a:lvl2pPr marL="457200" indent="0">
              <a:lnSpc>
                <a:spcPct val="100000"/>
              </a:lnSpc>
              <a:buNone/>
              <a:defRPr sz="1050"/>
            </a:lvl2pPr>
            <a:lvl3pPr>
              <a:lnSpc>
                <a:spcPct val="100000"/>
              </a:lnSpc>
              <a:defRPr sz="1050"/>
            </a:lvl3pPr>
            <a:lvl4pPr>
              <a:lnSpc>
                <a:spcPct val="100000"/>
              </a:lnSpc>
              <a:defRPr sz="1050"/>
            </a:lvl4pPr>
            <a:lvl5pPr>
              <a:lnSpc>
                <a:spcPct val="100000"/>
              </a:lnSpc>
              <a:defRPr sz="1050"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200837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73BCD6F-79AD-52E3-4670-8085C7315D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2688E04-02CC-6DBE-3576-F548C05156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3230EB9-1F5A-5ADB-9697-FE9437859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11A336F-0119-0D45-4AE3-FCDE58CF3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8E824E-D6A2-DE53-72A4-244E850BC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1943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971255A-92B8-4F44-9991-D48E20278A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0174" y="1058754"/>
            <a:ext cx="10071652" cy="2670407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1407405-46F7-4803-BFB7-08E9657BA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0174" y="4150580"/>
            <a:ext cx="10071652" cy="145509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ko-KR" altLang="en-US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99DC8BC-3FE5-449B-900C-6BCB77D295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408000"/>
            <a:ext cx="1173480" cy="3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6AF9735-1C33-47BA-B210-5C4258967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9420" y="6408000"/>
            <a:ext cx="4004189" cy="3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AD38A7E-CC48-456F-86F3-4F59C5DB8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0000" y="6408000"/>
            <a:ext cx="468000" cy="360000"/>
          </a:xfrm>
        </p:spPr>
        <p:txBody>
          <a:bodyPr lIns="36000" tIns="36000" rIns="36000" bIns="36000"/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텍스트 개체 틀 7">
            <a:extLst>
              <a:ext uri="{FF2B5EF4-FFF2-40B4-BE49-F238E27FC236}">
                <a16:creationId xmlns:a16="http://schemas.microsoft.com/office/drawing/2014/main" id="{188B0A81-5925-4339-87CC-D6E26A8CD7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20000" y="6408000"/>
            <a:ext cx="5220000" cy="360000"/>
          </a:xfrm>
        </p:spPr>
        <p:txBody>
          <a:bodyPr lIns="36000" tIns="36000" rIns="36000" bIns="36000" anchor="ctr">
            <a:normAutofit/>
          </a:bodyPr>
          <a:lstStyle>
            <a:lvl1pPr marL="0" indent="0" algn="r">
              <a:buNone/>
              <a:defRPr sz="1200"/>
            </a:lvl1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824534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FE7F2B9-4992-79C5-04F7-D6DCC1224457}"/>
              </a:ext>
            </a:extLst>
          </p:cNvPr>
          <p:cNvSpPr/>
          <p:nvPr userDrawn="1"/>
        </p:nvSpPr>
        <p:spPr>
          <a:xfrm>
            <a:off x="0" y="0"/>
            <a:ext cx="12193200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7033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55679511-D83D-B83F-6DAF-EBE85C16721E}"/>
              </a:ext>
            </a:extLst>
          </p:cNvPr>
          <p:cNvSpPr/>
          <p:nvPr/>
        </p:nvSpPr>
        <p:spPr>
          <a:xfrm>
            <a:off x="0" y="0"/>
            <a:ext cx="12193200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4A0F82BF-630B-B4DD-126F-DAC5764E9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C4A1132-D3A1-246A-7460-B216C3350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972000"/>
            <a:ext cx="11412000" cy="5220000"/>
          </a:xfrm>
        </p:spPr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ko-KR" altLang="en-US" dirty="0"/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7333D3-CE1D-F885-11E2-388816078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680C087-12C0-3E1C-F916-9006E1B40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79190" y="6383166"/>
            <a:ext cx="4114800" cy="360000"/>
          </a:xfrm>
        </p:spPr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EAFF1C7-3242-C174-6787-59763BE1F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내용 개체 틀 2">
            <a:extLst>
              <a:ext uri="{FF2B5EF4-FFF2-40B4-BE49-F238E27FC236}">
                <a16:creationId xmlns:a16="http://schemas.microsoft.com/office/drawing/2014/main" id="{C96D6803-8AD4-64A0-1E3A-08412FA5ACC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60000" y="6228000"/>
            <a:ext cx="5400000" cy="540000"/>
          </a:xfrm>
        </p:spPr>
        <p:txBody>
          <a:bodyPr lIns="72000" tIns="36000" rIns="72000" bIns="36000" anchor="b" anchorCtr="0">
            <a:noAutofit/>
          </a:bodyPr>
          <a:lstStyle>
            <a:lvl1pPr marL="180000" indent="-180000" latinLnBrk="0">
              <a:lnSpc>
                <a:spcPct val="100000"/>
              </a:lnSpc>
              <a:spcBef>
                <a:spcPts val="0"/>
              </a:spcBef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00000"/>
              </a:lnSpc>
              <a:buNone/>
              <a:defRPr sz="1050"/>
            </a:lvl2pPr>
            <a:lvl3pPr>
              <a:lnSpc>
                <a:spcPct val="100000"/>
              </a:lnSpc>
              <a:defRPr sz="1050"/>
            </a:lvl3pPr>
            <a:lvl4pPr>
              <a:lnSpc>
                <a:spcPct val="100000"/>
              </a:lnSpc>
              <a:defRPr sz="1050"/>
            </a:lvl4pPr>
            <a:lvl5pPr>
              <a:lnSpc>
                <a:spcPct val="100000"/>
              </a:lnSpc>
              <a:defRPr sz="1050"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2765942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B8D379-92EC-4878-D439-E007E74D6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520000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68361D-05C9-53B0-A39F-1619CADAE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440000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7A9A519-88AD-1DEA-5494-5762C6DB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37B707D-2EDB-DB85-27CD-0BF089441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7E52FB-0A6C-84B7-124E-5A64B5556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4775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BB75B4A-55F2-5FA6-27A5-0B6D3646EF10}"/>
              </a:ext>
            </a:extLst>
          </p:cNvPr>
          <p:cNvSpPr/>
          <p:nvPr/>
        </p:nvSpPr>
        <p:spPr>
          <a:xfrm>
            <a:off x="0" y="0"/>
            <a:ext cx="12193200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C00F5830-F7D9-1FF4-BCF2-5FAE7706B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/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64AC4BD-133C-5B9E-328A-6CB0D4969D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0000" y="972000"/>
            <a:ext cx="5652000" cy="5220000"/>
          </a:xfrm>
        </p:spPr>
        <p:txBody>
          <a:bodyPr/>
          <a:lstStyle>
            <a:lvl1pPr latinLnBrk="0">
              <a:defRPr/>
            </a:lvl1pPr>
            <a:lvl2pPr latinLnBrk="0">
              <a:defRPr/>
            </a:lvl2pPr>
            <a:lvl3pPr latinLnBrk="0">
              <a:defRPr/>
            </a:lvl3pPr>
            <a:lvl4pPr latinLnBrk="0">
              <a:defRPr/>
            </a:lvl4pPr>
            <a:lvl5pPr latinLnBrk="0"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ko-KR" alt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4FE7DED-E034-A9F0-96D5-0553ABD384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972000"/>
            <a:ext cx="5652000" cy="5220000"/>
          </a:xfrm>
        </p:spPr>
        <p:txBody>
          <a:bodyPr/>
          <a:lstStyle>
            <a:lvl1pPr latinLnBrk="0">
              <a:defRPr/>
            </a:lvl1pPr>
            <a:lvl2pPr latinLnBrk="0">
              <a:defRPr/>
            </a:lvl2pPr>
            <a:lvl3pPr latinLnBrk="0">
              <a:defRPr/>
            </a:lvl3pPr>
            <a:lvl4pPr latinLnBrk="0">
              <a:defRPr/>
            </a:lvl4pPr>
            <a:lvl5pPr latinLnBrk="0">
              <a:defRPr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F37CE71-63D3-A66E-A804-4996BB385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5DDD798-5CDE-D352-35B5-A610F5392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0"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240BAA7-5D74-5FA2-C36E-EE3E609C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BC73F6-CEE2-1211-AA13-584936ABE8AA}"/>
              </a:ext>
            </a:extLst>
          </p:cNvPr>
          <p:cNvSpPr txBox="1"/>
          <p:nvPr/>
        </p:nvSpPr>
        <p:spPr>
          <a:xfrm>
            <a:off x="360000" y="6358748"/>
            <a:ext cx="4320000" cy="432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endParaRPr lang="ko-KR" altLang="en-US" sz="1050" dirty="0"/>
          </a:p>
        </p:txBody>
      </p:sp>
      <p:sp>
        <p:nvSpPr>
          <p:cNvPr id="11" name="내용 개체 틀 2">
            <a:extLst>
              <a:ext uri="{FF2B5EF4-FFF2-40B4-BE49-F238E27FC236}">
                <a16:creationId xmlns:a16="http://schemas.microsoft.com/office/drawing/2014/main" id="{52D42B45-680A-D842-FC48-9A12297A7F2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60000" y="6228000"/>
            <a:ext cx="5400000" cy="540000"/>
          </a:xfrm>
        </p:spPr>
        <p:txBody>
          <a:bodyPr lIns="72000" tIns="36000" rIns="72000" bIns="36000" anchor="b" anchorCtr="0">
            <a:noAutofit/>
          </a:bodyPr>
          <a:lstStyle>
            <a:lvl1pPr marL="180000" indent="-180000" latinLnBrk="0">
              <a:lnSpc>
                <a:spcPct val="100000"/>
              </a:lnSpc>
              <a:spcBef>
                <a:spcPts val="0"/>
              </a:spcBef>
              <a:defRPr sz="1050"/>
            </a:lvl1pPr>
            <a:lvl2pPr marL="457200" indent="0">
              <a:lnSpc>
                <a:spcPct val="100000"/>
              </a:lnSpc>
              <a:buNone/>
              <a:defRPr sz="1050"/>
            </a:lvl2pPr>
            <a:lvl3pPr>
              <a:lnSpc>
                <a:spcPct val="100000"/>
              </a:lnSpc>
              <a:defRPr sz="1050"/>
            </a:lvl3pPr>
            <a:lvl4pPr>
              <a:lnSpc>
                <a:spcPct val="100000"/>
              </a:lnSpc>
              <a:defRPr sz="1050"/>
            </a:lvl4pPr>
            <a:lvl5pPr>
              <a:lnSpc>
                <a:spcPct val="100000"/>
              </a:lnSpc>
              <a:defRPr sz="1050"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4126527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42E7331C-8D3C-DA44-2BEE-2B786AA5448B}"/>
              </a:ext>
            </a:extLst>
          </p:cNvPr>
          <p:cNvSpPr/>
          <p:nvPr/>
        </p:nvSpPr>
        <p:spPr>
          <a:xfrm>
            <a:off x="0" y="0"/>
            <a:ext cx="12193200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8E20D07D-DA50-630A-E645-4692220BD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08000"/>
            <a:ext cx="10836000" cy="612000"/>
          </a:xfrm>
        </p:spPr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6C6C598-F08D-8952-FBAC-84CF84CCF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999" y="972000"/>
            <a:ext cx="5652000" cy="720000"/>
          </a:xfrm>
        </p:spPr>
        <p:txBody>
          <a:bodyPr anchor="b">
            <a:noAutofit/>
          </a:bodyPr>
          <a:lstStyle>
            <a:lvl1pPr marL="0" indent="0" latinLnBrk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6DDB5A7-3EDA-AC4A-ED93-74F57E39AA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9999" y="1728000"/>
            <a:ext cx="5652000" cy="4464000"/>
          </a:xfrm>
        </p:spPr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ko-KR" alt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0C15E78-13F4-C4C6-7C85-EB4BFBBF9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972000"/>
            <a:ext cx="5652000" cy="720000"/>
          </a:xfrm>
        </p:spPr>
        <p:txBody>
          <a:bodyPr anchor="b"/>
          <a:lstStyle>
            <a:lvl1pPr marL="0" indent="0" latinLnBrk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0E265AD5-3F01-1AC2-70BA-40F093D02D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728000"/>
            <a:ext cx="5652000" cy="4464000"/>
          </a:xfrm>
        </p:spPr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03EC288-BDF3-C897-C0EE-031918C1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BC9B75E-910F-3936-A022-2E8465125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F1B38FC-B801-42B7-A63B-2D4ABDAEA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28B07E-7EE9-7BE2-D5C1-7DBB4DC31E3D}"/>
              </a:ext>
            </a:extLst>
          </p:cNvPr>
          <p:cNvSpPr txBox="1"/>
          <p:nvPr/>
        </p:nvSpPr>
        <p:spPr>
          <a:xfrm>
            <a:off x="360000" y="6358748"/>
            <a:ext cx="4320000" cy="432000"/>
          </a:xfrm>
          <a:prstGeom prst="rect">
            <a:avLst/>
          </a:prstGeom>
          <a:noFill/>
        </p:spPr>
        <p:txBody>
          <a:bodyPr wrap="square" lIns="36000" tIns="0" rIns="36000" bIns="0" rtlCol="0">
            <a:no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내용 개체 틀 2">
            <a:extLst>
              <a:ext uri="{FF2B5EF4-FFF2-40B4-BE49-F238E27FC236}">
                <a16:creationId xmlns:a16="http://schemas.microsoft.com/office/drawing/2014/main" id="{2DC6D496-D7AB-8267-9C5E-3A106FB495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60000" y="6228000"/>
            <a:ext cx="5400000" cy="540000"/>
          </a:xfrm>
        </p:spPr>
        <p:txBody>
          <a:bodyPr lIns="72000" tIns="36000" rIns="72000" bIns="36000" anchor="b" anchorCtr="0">
            <a:noAutofit/>
          </a:bodyPr>
          <a:lstStyle>
            <a:lvl1pPr marL="180000" indent="-180000" latinLnBrk="0">
              <a:lnSpc>
                <a:spcPct val="100000"/>
              </a:lnSpc>
              <a:spcBef>
                <a:spcPts val="0"/>
              </a:spcBef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00000"/>
              </a:lnSpc>
              <a:buNone/>
              <a:defRPr sz="1050"/>
            </a:lvl2pPr>
            <a:lvl3pPr>
              <a:lnSpc>
                <a:spcPct val="100000"/>
              </a:lnSpc>
              <a:defRPr sz="1050"/>
            </a:lvl3pPr>
            <a:lvl4pPr>
              <a:lnSpc>
                <a:spcPct val="100000"/>
              </a:lnSpc>
              <a:defRPr sz="1050"/>
            </a:lvl4pPr>
            <a:lvl5pPr>
              <a:lnSpc>
                <a:spcPct val="100000"/>
              </a:lnSpc>
              <a:defRPr sz="1050"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2263944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6F7645-10F7-D64E-DFF2-B1E167F1838B}"/>
              </a:ext>
            </a:extLst>
          </p:cNvPr>
          <p:cNvSpPr/>
          <p:nvPr/>
        </p:nvSpPr>
        <p:spPr>
          <a:xfrm>
            <a:off x="0" y="0"/>
            <a:ext cx="12193200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dirty="0"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B13D624E-77B5-4405-DED2-2BDC670CF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F434509-23CA-D5B4-48E0-9E45BA403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2C6E4CE-75A4-B43A-35C4-A7C6731B7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C4D3A16-DB3C-4398-DD84-7981F0474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191F99-D66C-79A4-4A27-637A4C1A0DDA}"/>
              </a:ext>
            </a:extLst>
          </p:cNvPr>
          <p:cNvSpPr txBox="1"/>
          <p:nvPr/>
        </p:nvSpPr>
        <p:spPr>
          <a:xfrm>
            <a:off x="360000" y="6358748"/>
            <a:ext cx="4320000" cy="4320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no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endParaRPr lang="ko-KR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내용 개체 틀 2">
            <a:extLst>
              <a:ext uri="{FF2B5EF4-FFF2-40B4-BE49-F238E27FC236}">
                <a16:creationId xmlns:a16="http://schemas.microsoft.com/office/drawing/2014/main" id="{9D4658E3-EA51-83D8-ECCB-AB249457D4D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60000" y="6228000"/>
            <a:ext cx="5400000" cy="540000"/>
          </a:xfrm>
        </p:spPr>
        <p:txBody>
          <a:bodyPr lIns="72000" tIns="36000" rIns="72000" bIns="36000" anchor="b" anchorCtr="0">
            <a:noAutofit/>
          </a:bodyPr>
          <a:lstStyle>
            <a:lvl1pPr marL="180000" indent="-180000" latinLnBrk="0">
              <a:lnSpc>
                <a:spcPct val="100000"/>
              </a:lnSpc>
              <a:spcBef>
                <a:spcPts val="0"/>
              </a:spcBef>
              <a:defRPr sz="105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lnSpc>
                <a:spcPct val="100000"/>
              </a:lnSpc>
              <a:buNone/>
              <a:defRPr sz="1050"/>
            </a:lvl2pPr>
            <a:lvl3pPr>
              <a:lnSpc>
                <a:spcPct val="100000"/>
              </a:lnSpc>
              <a:defRPr sz="1050"/>
            </a:lvl3pPr>
            <a:lvl4pPr>
              <a:lnSpc>
                <a:spcPct val="100000"/>
              </a:lnSpc>
              <a:defRPr sz="1050"/>
            </a:lvl4pPr>
            <a:lvl5pPr>
              <a:lnSpc>
                <a:spcPct val="100000"/>
              </a:lnSpc>
              <a:defRPr sz="1050"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1042828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D525135-1929-EE8B-E9CC-8D80FB7ACD22}"/>
              </a:ext>
            </a:extLst>
          </p:cNvPr>
          <p:cNvSpPr/>
          <p:nvPr userDrawn="1"/>
        </p:nvSpPr>
        <p:spPr>
          <a:xfrm>
            <a:off x="0" y="0"/>
            <a:ext cx="12193200" cy="72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E43DB27-13AC-9A31-33D2-A19C72172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49384C23-9999-9BBE-4553-580CCDD25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87D63CD-3C62-6ECA-9565-58FB18D6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내용 개체 틀 2">
            <a:extLst>
              <a:ext uri="{FF2B5EF4-FFF2-40B4-BE49-F238E27FC236}">
                <a16:creationId xmlns:a16="http://schemas.microsoft.com/office/drawing/2014/main" id="{0AF3F0A7-60DD-4FB9-428C-1ADD5C1FD77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60000" y="6228000"/>
            <a:ext cx="5400000" cy="540000"/>
          </a:xfrm>
        </p:spPr>
        <p:txBody>
          <a:bodyPr lIns="72000" tIns="36000" rIns="72000" bIns="36000" anchor="b" anchorCtr="0">
            <a:noAutofit/>
          </a:bodyPr>
          <a:lstStyle>
            <a:lvl1pPr marL="180000" indent="-180000">
              <a:lnSpc>
                <a:spcPct val="100000"/>
              </a:lnSpc>
              <a:spcBef>
                <a:spcPts val="0"/>
              </a:spcBef>
              <a:defRPr sz="1050"/>
            </a:lvl1pPr>
            <a:lvl2pPr marL="457200" indent="0">
              <a:lnSpc>
                <a:spcPct val="100000"/>
              </a:lnSpc>
              <a:buNone/>
              <a:defRPr sz="1050"/>
            </a:lvl2pPr>
            <a:lvl3pPr>
              <a:lnSpc>
                <a:spcPct val="100000"/>
              </a:lnSpc>
              <a:defRPr sz="1050"/>
            </a:lvl3pPr>
            <a:lvl4pPr>
              <a:lnSpc>
                <a:spcPct val="100000"/>
              </a:lnSpc>
              <a:defRPr sz="1050"/>
            </a:lvl4pPr>
            <a:lvl5pPr>
              <a:lnSpc>
                <a:spcPct val="100000"/>
              </a:lnSpc>
              <a:defRPr sz="1050"/>
            </a:lvl5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182442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180082C-DB72-2940-2504-E5C7686E6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47D75C3-841F-2A6A-1737-96AA99198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72838E1-9A0D-1D00-81D7-62F624CEEC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78730C6-6DCD-9D1A-8BFD-46AFD9C79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50DEED5-EFF3-AC0A-359E-0CA4C35AC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5263AB9-F3F1-8625-BD34-B6B3ACB6A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7988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C694D3E-0A60-1A81-1BB9-288F7910D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601EC08-0E99-443C-0477-DA9E173BBD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EA53DD3-6D81-FCB0-C08A-FF17AFFE8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FFA39BC-EC0B-4854-C0E1-CE502DDB6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FC27B59-4135-EF97-D9AE-D55B26AB1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9E3627-A68C-C328-ABD1-7BD5AD2A1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216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E28BE9D-EE66-BD5C-AC43-362B6A2CA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108000"/>
            <a:ext cx="10836000" cy="612000"/>
          </a:xfrm>
          <a:prstGeom prst="rect">
            <a:avLst/>
          </a:prstGeom>
        </p:spPr>
        <p:txBody>
          <a:bodyPr vert="horz" lIns="36000" tIns="36000" rIns="36000" bIns="3600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A0B889C-DE90-B13C-4805-D89C61C467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0000" y="900000"/>
            <a:ext cx="11412000" cy="54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EEA16CA-28E2-7369-2078-52AD41693A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226600" y="416764"/>
            <a:ext cx="936000" cy="288000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ctr" latinLnBrk="0">
              <a:defRPr sz="1100">
                <a:solidFill>
                  <a:schemeClr val="bg1"/>
                </a:solidFill>
              </a:defRPr>
            </a:lvl1pPr>
          </a:lstStyle>
          <a:p>
            <a:fld id="{3D08C0B5-1871-4841-B1E5-A9B03B600910}" type="datetimeFigureOut">
              <a:rPr lang="ko-KR" altLang="en-US" smtClean="0"/>
              <a:t>2024-09-21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340F56D-92E8-31A5-6FA9-0E3A6F6284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8000" y="6372000"/>
            <a:ext cx="4114800" cy="360000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ctr" latinLnBrk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D4CC0F9-6FE2-D300-EF74-ECEF8D716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93990" y="114834"/>
            <a:ext cx="360000" cy="288000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ctr" latinLnBrk="0">
              <a:defRPr sz="1000">
                <a:solidFill>
                  <a:schemeClr val="bg1"/>
                </a:solidFill>
              </a:defRPr>
            </a:lvl1pPr>
          </a:lstStyle>
          <a:p>
            <a:fld id="{CC895DD3-48AE-4E8E-BD98-AF6F6954C21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518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Post-</a:t>
            </a:r>
            <a:r>
              <a:rPr lang="en-US" altLang="ko-KR" dirty="0" err="1"/>
              <a:t>extubation</a:t>
            </a:r>
            <a:r>
              <a:rPr lang="en-US" altLang="ko-KR" dirty="0"/>
              <a:t> stridor</a:t>
            </a:r>
            <a:br>
              <a:rPr lang="en-US" altLang="ko-KR" dirty="0"/>
            </a:br>
            <a:r>
              <a:rPr lang="en-US" altLang="ko-KR" dirty="0"/>
              <a:t>RSBI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8566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Case 2 WOD #10 SBT trial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6587" y="889929"/>
            <a:ext cx="11655206" cy="5813569"/>
          </a:xfrm>
        </p:spPr>
        <p:txBody>
          <a:bodyPr>
            <a:normAutofit/>
          </a:bodyPr>
          <a:lstStyle/>
          <a:p>
            <a:r>
              <a:rPr lang="en-US" altLang="ko-KR" dirty="0">
                <a:latin typeface="+mn-ea"/>
              </a:rPr>
              <a:t>V/S 139/76-109-24-36.3  Sat. 100% / afebrile &gt;24hrs</a:t>
            </a:r>
          </a:p>
          <a:p>
            <a:r>
              <a:rPr lang="en-US" altLang="ko-KR" dirty="0">
                <a:latin typeface="+mn-ea"/>
              </a:rPr>
              <a:t>Alert mental status (obey+)</a:t>
            </a:r>
          </a:p>
          <a:p>
            <a:r>
              <a:rPr lang="en-US" altLang="ko-KR" dirty="0">
                <a:latin typeface="+mn-ea"/>
              </a:rPr>
              <a:t>ASV 70% PEEP 5, FiO2 30% (</a:t>
            </a:r>
            <a:r>
              <a:rPr lang="en-US" altLang="ko-KR" dirty="0" err="1">
                <a:latin typeface="+mn-ea"/>
              </a:rPr>
              <a:t>P</a:t>
            </a:r>
            <a:r>
              <a:rPr lang="en-US" altLang="ko-KR" baseline="-25000" dirty="0" err="1">
                <a:latin typeface="+mn-ea"/>
              </a:rPr>
              <a:t>insp</a:t>
            </a:r>
            <a:r>
              <a:rPr lang="en-US" altLang="ko-KR" dirty="0">
                <a:latin typeface="+mn-ea"/>
              </a:rPr>
              <a:t> 5, </a:t>
            </a:r>
            <a:r>
              <a:rPr lang="en-US" altLang="ko-KR" dirty="0" err="1">
                <a:latin typeface="+mn-ea"/>
              </a:rPr>
              <a:t>f</a:t>
            </a:r>
            <a:r>
              <a:rPr lang="en-US" altLang="ko-KR" baseline="-25000" dirty="0" err="1">
                <a:latin typeface="+mn-ea"/>
              </a:rPr>
              <a:t>spont</a:t>
            </a:r>
            <a:r>
              <a:rPr lang="en-US" altLang="ko-KR" dirty="0">
                <a:latin typeface="+mn-ea"/>
              </a:rPr>
              <a:t> 23, TV 320~370, MV 7.0~9.1L)</a:t>
            </a:r>
          </a:p>
          <a:p>
            <a:r>
              <a:rPr lang="en-US" altLang="ko-KR" dirty="0" err="1">
                <a:latin typeface="+mn-ea"/>
              </a:rPr>
              <a:t>Hb</a:t>
            </a:r>
            <a:r>
              <a:rPr lang="en-US" altLang="ko-KR" dirty="0">
                <a:latin typeface="+mn-ea"/>
              </a:rPr>
              <a:t> 8.1</a:t>
            </a:r>
          </a:p>
          <a:p>
            <a:r>
              <a:rPr lang="en-US" altLang="ko-KR" dirty="0">
                <a:latin typeface="+mn-ea"/>
              </a:rPr>
              <a:t>ABG 7.435/36.9/146.1</a:t>
            </a:r>
          </a:p>
          <a:p>
            <a:endParaRPr lang="en-US" altLang="ko-KR" dirty="0">
              <a:latin typeface="+mn-ea"/>
            </a:endParaRPr>
          </a:p>
          <a:p>
            <a:pPr marL="0" indent="0">
              <a:buNone/>
            </a:pPr>
            <a:r>
              <a:rPr lang="en-US" altLang="ko-KR" b="1" dirty="0">
                <a:latin typeface="+mn-ea"/>
              </a:rPr>
              <a:t>[SBT Trial]</a:t>
            </a:r>
          </a:p>
          <a:p>
            <a:r>
              <a:rPr lang="en-US" altLang="ko-KR" dirty="0">
                <a:latin typeface="+mn-ea"/>
              </a:rPr>
              <a:t>CPAP (PEEP 5 PS 7 FiO</a:t>
            </a:r>
            <a:r>
              <a:rPr lang="en-US" altLang="ko-KR" baseline="-25000" dirty="0">
                <a:latin typeface="+mn-ea"/>
              </a:rPr>
              <a:t>2</a:t>
            </a:r>
            <a:r>
              <a:rPr lang="en-US" altLang="ko-KR" dirty="0">
                <a:latin typeface="+mn-ea"/>
              </a:rPr>
              <a:t> 30%) : ABG 7.43/36.5/154.5</a:t>
            </a:r>
          </a:p>
          <a:p>
            <a:r>
              <a:rPr lang="en-US" altLang="ko-KR" dirty="0">
                <a:latin typeface="+mn-ea"/>
              </a:rPr>
              <a:t>T-piece (10L 40%) : ABG 7.43/33.9/145.1</a:t>
            </a:r>
          </a:p>
          <a:p>
            <a:r>
              <a:rPr lang="ko-KR" altLang="en-US" dirty="0">
                <a:latin typeface="+mn-ea"/>
              </a:rPr>
              <a:t>이후 </a:t>
            </a:r>
            <a:r>
              <a:rPr lang="en-US" altLang="ko-KR" dirty="0">
                <a:latin typeface="+mn-ea"/>
              </a:rPr>
              <a:t>overnight CPAP</a:t>
            </a: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221854"/>
              </p:ext>
            </p:extLst>
          </p:nvPr>
        </p:nvGraphicFramePr>
        <p:xfrm>
          <a:off x="7552881" y="2408186"/>
          <a:ext cx="4231176" cy="2041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411">
                  <a:extLst>
                    <a:ext uri="{9D8B030D-6E8A-4147-A177-3AD203B41FA5}">
                      <a16:colId xmlns:a16="http://schemas.microsoft.com/office/drawing/2014/main" val="3502148556"/>
                    </a:ext>
                  </a:extLst>
                </a:gridCol>
                <a:gridCol w="879765">
                  <a:extLst>
                    <a:ext uri="{9D8B030D-6E8A-4147-A177-3AD203B41FA5}">
                      <a16:colId xmlns:a16="http://schemas.microsoft.com/office/drawing/2014/main" val="3318259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SBT</a:t>
                      </a:r>
                      <a:r>
                        <a:rPr lang="en-US" altLang="ko-KR" sz="120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criteria (WOD#10)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994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Awakening Mental : Simple Obey Command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522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PEEP &lt; 8cmH2O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546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PSV &lt; 8cmH2O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700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SpO2 &gt; 93%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2580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PaO2 ????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?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724112"/>
                  </a:ext>
                </a:extLst>
              </a:tr>
              <a:tr h="32490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RSBI &lt; 105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r>
                        <a:rPr lang="en-US" altLang="ko-KR" sz="120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(71.8)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653459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588820"/>
              </p:ext>
            </p:extLst>
          </p:nvPr>
        </p:nvGraphicFramePr>
        <p:xfrm>
          <a:off x="7552881" y="5023084"/>
          <a:ext cx="4231176" cy="1414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411">
                  <a:extLst>
                    <a:ext uri="{9D8B030D-6E8A-4147-A177-3AD203B41FA5}">
                      <a16:colId xmlns:a16="http://schemas.microsoft.com/office/drawing/2014/main" val="3502148556"/>
                    </a:ext>
                  </a:extLst>
                </a:gridCol>
                <a:gridCol w="879765">
                  <a:extLst>
                    <a:ext uri="{9D8B030D-6E8A-4147-A177-3AD203B41FA5}">
                      <a16:colId xmlns:a16="http://schemas.microsoft.com/office/drawing/2014/main" val="3318259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SBT</a:t>
                      </a:r>
                      <a:r>
                        <a:rPr lang="en-US" altLang="ko-KR" sz="120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failure criteria (WOD#10)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994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 latinLnBrk="0"/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 이상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RR &gt; 35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회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/min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522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SpO2 &lt; 90%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546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HR &gt; 140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/min 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or 20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%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이상의 변화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700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SBP &gt; 180mmHg or &lt; 90mmHg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258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248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Case 2 WOD#11 </a:t>
            </a:r>
            <a:r>
              <a:rPr lang="en-US" altLang="ko-KR" dirty="0" err="1">
                <a:latin typeface="+mn-ea"/>
                <a:ea typeface="+mn-ea"/>
              </a:rPr>
              <a:t>Extubation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74703" y="1002698"/>
            <a:ext cx="11642594" cy="5391796"/>
          </a:xfrm>
        </p:spPr>
        <p:txBody>
          <a:bodyPr>
            <a:normAutofit/>
          </a:bodyPr>
          <a:lstStyle/>
          <a:p>
            <a:r>
              <a:rPr lang="en-US" altLang="ko-KR" dirty="0">
                <a:latin typeface="+mn-ea"/>
              </a:rPr>
              <a:t>V/S 124/54-91-17-36.3  Sat. 100% / afebrile &gt;24hrs</a:t>
            </a:r>
          </a:p>
          <a:p>
            <a:r>
              <a:rPr lang="en-US" altLang="ko-KR" dirty="0">
                <a:latin typeface="+mn-ea"/>
              </a:rPr>
              <a:t>Alert mental status (obey+)</a:t>
            </a:r>
          </a:p>
          <a:p>
            <a:r>
              <a:rPr lang="en-US" altLang="ko-KR" dirty="0">
                <a:latin typeface="+mn-ea"/>
              </a:rPr>
              <a:t>After </a:t>
            </a:r>
            <a:r>
              <a:rPr lang="en-US" altLang="ko-KR" dirty="0" err="1">
                <a:latin typeface="+mn-ea"/>
              </a:rPr>
              <a:t>extubation</a:t>
            </a:r>
            <a:r>
              <a:rPr lang="en-US" altLang="ko-KR" dirty="0">
                <a:latin typeface="+mn-ea"/>
              </a:rPr>
              <a:t> : ABG 7.41/37.8/199.6 at HF 40L 40%</a:t>
            </a:r>
          </a:p>
          <a:p>
            <a:endParaRPr lang="en-US" altLang="ko-KR" dirty="0">
              <a:latin typeface="+mn-ea"/>
            </a:endParaRPr>
          </a:p>
          <a:p>
            <a:pPr marL="0" indent="0">
              <a:buNone/>
            </a:pPr>
            <a:r>
              <a:rPr lang="en-US" altLang="ko-KR" dirty="0">
                <a:latin typeface="+mn-ea"/>
                <a:sym typeface="Wingdings" panose="05000000000000000000" pitchFamily="2" charset="2"/>
              </a:rPr>
              <a:t> 24</a:t>
            </a:r>
            <a:r>
              <a:rPr lang="ko-KR" altLang="en-US" dirty="0">
                <a:latin typeface="+mn-ea"/>
                <a:sym typeface="Wingdings" panose="05000000000000000000" pitchFamily="2" charset="2"/>
              </a:rPr>
              <a:t>시간 가량 이후 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reintubation (FOB </a:t>
            </a:r>
            <a:r>
              <a:rPr lang="ko-KR" altLang="en-US" dirty="0">
                <a:latin typeface="+mn-ea"/>
                <a:sym typeface="Wingdings" panose="05000000000000000000" pitchFamily="2" charset="2"/>
              </a:rPr>
              <a:t>이후 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dyspnea)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42796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Case 3 #10959365  M/64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latin typeface="+mn-ea"/>
              </a:rPr>
              <a:t>ICU </a:t>
            </a:r>
            <a:r>
              <a:rPr lang="ko-KR" altLang="en-US" dirty="0">
                <a:latin typeface="+mn-ea"/>
              </a:rPr>
              <a:t>입실 </a:t>
            </a:r>
            <a:r>
              <a:rPr lang="en-US" altLang="ko-KR" dirty="0">
                <a:latin typeface="+mn-ea"/>
              </a:rPr>
              <a:t>2024-07-05</a:t>
            </a:r>
          </a:p>
          <a:p>
            <a:r>
              <a:rPr lang="en-US" altLang="ko-KR" dirty="0">
                <a:latin typeface="+mn-ea"/>
              </a:rPr>
              <a:t>Diagnosis at ICU admission</a:t>
            </a:r>
          </a:p>
          <a:p>
            <a:pPr lvl="1"/>
            <a:r>
              <a:rPr lang="en-US" altLang="ko-KR" dirty="0">
                <a:latin typeface="+mn-ea"/>
              </a:rPr>
              <a:t>Respiratory failure d/t neck swelling, r/o angioedema</a:t>
            </a:r>
          </a:p>
          <a:p>
            <a:pPr lvl="1"/>
            <a:r>
              <a:rPr lang="en-US" altLang="ko-KR" dirty="0">
                <a:latin typeface="+mn-ea"/>
              </a:rPr>
              <a:t>s/p lung transplantation (2024.01.03)</a:t>
            </a:r>
          </a:p>
          <a:p>
            <a:pPr lvl="1"/>
            <a:r>
              <a:rPr lang="en-US" altLang="ko-KR" dirty="0">
                <a:latin typeface="+mn-ea"/>
              </a:rPr>
              <a:t>Neutropenic fever - resolving</a:t>
            </a:r>
          </a:p>
          <a:p>
            <a:pPr lvl="1"/>
            <a:r>
              <a:rPr lang="en-US" altLang="ko-KR" dirty="0">
                <a:latin typeface="+mn-ea"/>
              </a:rPr>
              <a:t>LTBI on 9H</a:t>
            </a:r>
          </a:p>
          <a:p>
            <a:pPr lvl="1"/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07041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Case 3 Progress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latin typeface="+mn-ea"/>
              </a:rPr>
              <a:t>WOD#1</a:t>
            </a:r>
            <a:endParaRPr lang="en-US" altLang="ko-KR" sz="1800" dirty="0">
              <a:latin typeface="+mn-ea"/>
            </a:endParaRPr>
          </a:p>
          <a:p>
            <a:pPr lvl="1"/>
            <a:r>
              <a:rPr lang="en-US" altLang="ko-KR" dirty="0">
                <a:latin typeface="+mn-ea"/>
              </a:rPr>
              <a:t>PC-ACMV PEEP 5, IP 16, RR 16, FiO2 0.35  (ABG 7.41/27.9/177.5)</a:t>
            </a:r>
          </a:p>
          <a:p>
            <a:pPr lvl="1"/>
            <a:r>
              <a:rPr lang="en-US" altLang="ko-KR" dirty="0" err="1">
                <a:latin typeface="+mn-ea"/>
              </a:rPr>
              <a:t>Propofol</a:t>
            </a:r>
            <a:r>
              <a:rPr lang="en-US" altLang="ko-KR" dirty="0">
                <a:latin typeface="+mn-ea"/>
              </a:rPr>
              <a:t> 8 + </a:t>
            </a:r>
            <a:r>
              <a:rPr lang="en-US" altLang="ko-KR" dirty="0" err="1">
                <a:latin typeface="+mn-ea"/>
              </a:rPr>
              <a:t>Remifentail</a:t>
            </a:r>
            <a:r>
              <a:rPr lang="en-US" altLang="ko-KR" dirty="0">
                <a:latin typeface="+mn-ea"/>
              </a:rPr>
              <a:t> 12</a:t>
            </a:r>
          </a:p>
          <a:p>
            <a:r>
              <a:rPr lang="en-US" altLang="ko-KR" dirty="0">
                <a:latin typeface="+mn-ea"/>
              </a:rPr>
              <a:t>WOD#2~#9</a:t>
            </a:r>
          </a:p>
          <a:p>
            <a:pPr lvl="1"/>
            <a:r>
              <a:rPr lang="en-US" altLang="ko-KR" dirty="0">
                <a:latin typeface="+mn-ea"/>
              </a:rPr>
              <a:t>Sedative </a:t>
            </a:r>
            <a:r>
              <a:rPr lang="ko-KR" altLang="en-US" dirty="0">
                <a:latin typeface="+mn-ea"/>
              </a:rPr>
              <a:t>유지에도 </a:t>
            </a:r>
            <a:r>
              <a:rPr lang="en-US" altLang="ko-KR" dirty="0">
                <a:latin typeface="+mn-ea"/>
              </a:rPr>
              <a:t>mental status RASS -1 ~ +1.</a:t>
            </a:r>
          </a:p>
          <a:p>
            <a:r>
              <a:rPr lang="en-US" altLang="ko-KR" dirty="0">
                <a:latin typeface="+mn-ea"/>
              </a:rPr>
              <a:t>WOD#11~12</a:t>
            </a:r>
          </a:p>
          <a:p>
            <a:pPr lvl="1"/>
            <a:r>
              <a:rPr lang="en-US" altLang="ko-KR" dirty="0">
                <a:latin typeface="+mn-ea"/>
              </a:rPr>
              <a:t>V/S : </a:t>
            </a:r>
            <a:r>
              <a:rPr lang="en-US" altLang="ko-KR" dirty="0">
                <a:solidFill>
                  <a:srgbClr val="FF0000"/>
                </a:solidFill>
                <a:latin typeface="+mn-ea"/>
              </a:rPr>
              <a:t>?</a:t>
            </a:r>
          </a:p>
          <a:p>
            <a:pPr lvl="1"/>
            <a:r>
              <a:rPr lang="en-US" altLang="ko-KR" dirty="0">
                <a:latin typeface="+mn-ea"/>
              </a:rPr>
              <a:t>PC 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 </a:t>
            </a:r>
            <a:r>
              <a:rPr lang="en-US" altLang="ko-KR" dirty="0">
                <a:latin typeface="+mn-ea"/>
              </a:rPr>
              <a:t>ASV 100%, PEEP 5, FiO2 0.35 (</a:t>
            </a:r>
            <a:r>
              <a:rPr lang="en-US" altLang="ko-KR" dirty="0" err="1">
                <a:latin typeface="+mn-ea"/>
              </a:rPr>
              <a:t>Pinsp</a:t>
            </a:r>
            <a:r>
              <a:rPr lang="en-US" altLang="ko-KR" dirty="0">
                <a:latin typeface="+mn-ea"/>
              </a:rPr>
              <a:t> 5~7, </a:t>
            </a:r>
            <a:r>
              <a:rPr lang="en-US" altLang="ko-KR" dirty="0" err="1">
                <a:latin typeface="+mn-ea"/>
              </a:rPr>
              <a:t>fspont</a:t>
            </a:r>
            <a:r>
              <a:rPr lang="en-US" altLang="ko-KR" dirty="0">
                <a:latin typeface="+mn-ea"/>
              </a:rPr>
              <a:t> 17~26)</a:t>
            </a:r>
          </a:p>
          <a:p>
            <a:pPr lvl="1"/>
            <a:r>
              <a:rPr lang="en-US" altLang="ko-KR" dirty="0">
                <a:latin typeface="+mn-ea"/>
              </a:rPr>
              <a:t>ABG 7.46/32.8/167.7</a:t>
            </a:r>
          </a:p>
          <a:p>
            <a:pPr lvl="1"/>
            <a:r>
              <a:rPr lang="en-US" altLang="ko-KR" dirty="0">
                <a:latin typeface="+mn-ea"/>
              </a:rPr>
              <a:t>Sedative </a:t>
            </a:r>
            <a:r>
              <a:rPr lang="ko-KR" altLang="en-US" dirty="0">
                <a:latin typeface="+mn-ea"/>
              </a:rPr>
              <a:t>감량 </a:t>
            </a:r>
            <a:r>
              <a:rPr lang="en-US" altLang="ko-KR" dirty="0">
                <a:latin typeface="+mn-ea"/>
              </a:rPr>
              <a:t>(</a:t>
            </a:r>
            <a:r>
              <a:rPr lang="en-US" altLang="ko-KR" dirty="0" err="1">
                <a:latin typeface="+mn-ea"/>
              </a:rPr>
              <a:t>Propofol</a:t>
            </a:r>
            <a:r>
              <a:rPr lang="en-US" altLang="ko-KR" dirty="0">
                <a:latin typeface="+mn-ea"/>
              </a:rPr>
              <a:t> 10 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 0)</a:t>
            </a:r>
            <a:endParaRPr lang="ko-KR" altLang="en-US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638539"/>
              </p:ext>
            </p:extLst>
          </p:nvPr>
        </p:nvGraphicFramePr>
        <p:xfrm>
          <a:off x="1567478" y="4498848"/>
          <a:ext cx="3244734" cy="2005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2619">
                  <a:extLst>
                    <a:ext uri="{9D8B030D-6E8A-4147-A177-3AD203B41FA5}">
                      <a16:colId xmlns:a16="http://schemas.microsoft.com/office/drawing/2014/main" val="3502148556"/>
                    </a:ext>
                  </a:extLst>
                </a:gridCol>
                <a:gridCol w="602115">
                  <a:extLst>
                    <a:ext uri="{9D8B030D-6E8A-4147-A177-3AD203B41FA5}">
                      <a16:colId xmlns:a16="http://schemas.microsoft.com/office/drawing/2014/main" val="3318259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SAT safety criteria (WOD#11)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994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Vasopressor &lt; Single dose 5cc/</a:t>
                      </a:r>
                      <a:r>
                        <a:rPr lang="en-US" sz="1200" kern="0" spc="0" dirty="0" err="1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hr</a:t>
                      </a:r>
                      <a:endParaRPr lang="en-US" sz="1200" kern="0" spc="0" dirty="0">
                        <a:solidFill>
                          <a:sysClr val="windowText" lastClr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522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Cough during Suction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546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SpO2 &gt; 92%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700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PaO2/FiO2 &gt; 200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2580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PEEP &lt; 8cmH2O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724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Minute ventilation &lt; 15L/min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653459"/>
                  </a:ext>
                </a:extLst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896861"/>
              </p:ext>
            </p:extLst>
          </p:nvPr>
        </p:nvGraphicFramePr>
        <p:xfrm>
          <a:off x="6275889" y="4498848"/>
          <a:ext cx="4032434" cy="2041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7852">
                  <a:extLst>
                    <a:ext uri="{9D8B030D-6E8A-4147-A177-3AD203B41FA5}">
                      <a16:colId xmlns:a16="http://schemas.microsoft.com/office/drawing/2014/main" val="3502148556"/>
                    </a:ext>
                  </a:extLst>
                </a:gridCol>
                <a:gridCol w="794582">
                  <a:extLst>
                    <a:ext uri="{9D8B030D-6E8A-4147-A177-3AD203B41FA5}">
                      <a16:colId xmlns:a16="http://schemas.microsoft.com/office/drawing/2014/main" val="3318259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SBT</a:t>
                      </a:r>
                      <a:r>
                        <a:rPr lang="en-US" altLang="ko-KR" sz="120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criteria (WOD#12)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994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Awakening Mental : Simple Obey Command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522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PEEP &lt; 8cmH2O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546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PSV &lt; 8cmH2O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700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SpO2 &gt; 93%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2580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PaO2 ????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?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724112"/>
                  </a:ext>
                </a:extLst>
              </a:tr>
              <a:tr h="32490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RSBI &lt; 105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r>
                        <a:rPr lang="en-US" altLang="ko-KR" sz="120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(47.6)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653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3641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CB82533E-C90D-F38F-D993-70000F045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DD11D149-E417-3794-259B-4D48D6F3F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EC5DBA67-4C99-E67D-80F5-6DA9E64B0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32" y="2113789"/>
            <a:ext cx="11922936" cy="263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520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C92EDE-F825-65F3-2FEC-FE1A5B491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CCB047E1-473F-DF56-4A33-E71377EEA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3533" y="1227365"/>
            <a:ext cx="9424610" cy="4746171"/>
          </a:xfrm>
        </p:spPr>
      </p:pic>
    </p:spTree>
    <p:extLst>
      <p:ext uri="{BB962C8B-B14F-4D97-AF65-F5344CB8AC3E}">
        <p14:creationId xmlns:p14="http://schemas.microsoft.com/office/powerpoint/2010/main" val="3858592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F8F5A26-322A-A9D7-ED7D-65569C8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내용 개체 틀 8">
            <a:extLst>
              <a:ext uri="{FF2B5EF4-FFF2-40B4-BE49-F238E27FC236}">
                <a16:creationId xmlns:a16="http://schemas.microsoft.com/office/drawing/2014/main" id="{FAD840A7-8FFA-09F7-8E97-FDAD7DEDE7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6088" y="108000"/>
            <a:ext cx="5239912" cy="6555662"/>
          </a:xfr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45C260FA-966F-4E8C-4C07-6D21606E6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8000"/>
            <a:ext cx="5239912" cy="401611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0CA18D2-A8BF-4FF1-F7EB-69413C262C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329919"/>
            <a:ext cx="5100000" cy="218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42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</a:rPr>
              <a:t>Post-</a:t>
            </a:r>
            <a:r>
              <a:rPr lang="en-US" altLang="ko-KR" dirty="0" err="1">
                <a:latin typeface="+mj-ea"/>
              </a:rPr>
              <a:t>extubation</a:t>
            </a:r>
            <a:r>
              <a:rPr lang="en-US" altLang="ko-KR" dirty="0">
                <a:latin typeface="+mj-ea"/>
              </a:rPr>
              <a:t> stridor</a:t>
            </a:r>
            <a:endParaRPr lang="ko-KR" altLang="en-US" dirty="0">
              <a:latin typeface="+mj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>
                <a:latin typeface="+mj-ea"/>
                <a:ea typeface="+mj-ea"/>
              </a:rPr>
              <a:t>Cuff-leak test : High risk</a:t>
            </a:r>
            <a:r>
              <a:rPr lang="ko-KR" altLang="en-US" sz="1800" dirty="0">
                <a:latin typeface="+mj-ea"/>
                <a:ea typeface="+mj-ea"/>
              </a:rPr>
              <a:t>인 경우 권고</a:t>
            </a:r>
            <a:endParaRPr lang="en-US" altLang="ko-KR" sz="1800" dirty="0">
              <a:latin typeface="+mj-ea"/>
              <a:ea typeface="+mj-ea"/>
            </a:endParaRPr>
          </a:p>
          <a:p>
            <a:pPr lvl="1"/>
            <a:r>
              <a:rPr lang="en-US" altLang="ko-KR" sz="1600" dirty="0">
                <a:latin typeface="+mj-ea"/>
                <a:ea typeface="+mj-ea"/>
              </a:rPr>
              <a:t>Qualitative : Cuff deflation </a:t>
            </a:r>
            <a:r>
              <a:rPr lang="ko-KR" altLang="en-US" sz="1600" dirty="0">
                <a:latin typeface="+mj-ea"/>
                <a:ea typeface="+mj-ea"/>
              </a:rPr>
              <a:t>후 </a:t>
            </a:r>
            <a:r>
              <a:rPr lang="en-US" altLang="ko-KR" sz="1600" dirty="0">
                <a:latin typeface="+mj-ea"/>
                <a:ea typeface="+mj-ea"/>
              </a:rPr>
              <a:t>Upper trachea</a:t>
            </a:r>
            <a:r>
              <a:rPr lang="ko-KR" altLang="en-US" sz="1600" dirty="0">
                <a:latin typeface="+mj-ea"/>
                <a:ea typeface="+mj-ea"/>
              </a:rPr>
              <a:t>에서 청진</a:t>
            </a:r>
            <a:endParaRPr lang="en-US" altLang="ko-KR" sz="1600" dirty="0">
              <a:latin typeface="+mj-ea"/>
              <a:ea typeface="+mj-ea"/>
            </a:endParaRPr>
          </a:p>
          <a:p>
            <a:pPr lvl="1"/>
            <a:r>
              <a:rPr lang="en-US" altLang="ko-KR" sz="1600" dirty="0">
                <a:latin typeface="+mj-ea"/>
                <a:ea typeface="+mj-ea"/>
              </a:rPr>
              <a:t>Quantitative : Volume-cycled mode</a:t>
            </a:r>
            <a:r>
              <a:rPr lang="ko-KR" altLang="en-US" sz="1600" dirty="0">
                <a:latin typeface="+mj-ea"/>
                <a:ea typeface="+mj-ea"/>
              </a:rPr>
              <a:t>에서 측정</a:t>
            </a:r>
            <a:endParaRPr lang="en-US" altLang="ko-KR" sz="1600" dirty="0">
              <a:latin typeface="+mj-ea"/>
              <a:ea typeface="+mj-ea"/>
            </a:endParaRPr>
          </a:p>
          <a:p>
            <a:pPr lvl="2"/>
            <a:r>
              <a:rPr lang="en-US" altLang="ko-KR" sz="1400" dirty="0">
                <a:latin typeface="+mj-ea"/>
                <a:ea typeface="+mj-ea"/>
              </a:rPr>
              <a:t>Cuff leak volume = (inspiratory volume) – (average of the three lowest of expiratory volume over six breaths.)</a:t>
            </a:r>
          </a:p>
          <a:p>
            <a:pPr lvl="2"/>
            <a:r>
              <a:rPr lang="en-US" altLang="ko-KR" sz="1400" dirty="0">
                <a:latin typeface="+mj-ea"/>
                <a:ea typeface="+mj-ea"/>
              </a:rPr>
              <a:t>Normal: Cuff leak volume ≥ 110mL or ≥24% of delivered tidal volume.</a:t>
            </a:r>
          </a:p>
          <a:p>
            <a:pPr lvl="2"/>
            <a:endParaRPr lang="en-US" altLang="ko-KR" sz="1400" dirty="0">
              <a:latin typeface="+mj-ea"/>
              <a:ea typeface="+mj-ea"/>
            </a:endParaRPr>
          </a:p>
          <a:p>
            <a:r>
              <a:rPr lang="en-US" altLang="ko-KR" sz="1800" dirty="0">
                <a:latin typeface="+mj-ea"/>
                <a:ea typeface="+mj-ea"/>
              </a:rPr>
              <a:t>Prevention : steroids</a:t>
            </a:r>
          </a:p>
          <a:p>
            <a:pPr lvl="1"/>
            <a:r>
              <a:rPr lang="en-US" altLang="ko-KR" sz="1600" dirty="0">
                <a:latin typeface="+mj-ea"/>
                <a:ea typeface="+mj-ea"/>
              </a:rPr>
              <a:t>Methylprednisolone : 20mg q4hrs (4 doses, begin 12hrs before), 40mg once (4hrs </a:t>
            </a:r>
            <a:r>
              <a:rPr lang="en-US" altLang="ko-KR" sz="1600">
                <a:latin typeface="+mj-ea"/>
                <a:ea typeface="+mj-ea"/>
              </a:rPr>
              <a:t>before) </a:t>
            </a:r>
          </a:p>
          <a:p>
            <a:pPr lvl="1"/>
            <a:r>
              <a:rPr lang="en-US" altLang="ko-KR" sz="1600">
                <a:latin typeface="+mj-ea"/>
                <a:ea typeface="+mj-ea"/>
              </a:rPr>
              <a:t>Hydrocortisone </a:t>
            </a:r>
            <a:r>
              <a:rPr lang="en-US" altLang="ko-KR" sz="1600" dirty="0">
                <a:latin typeface="+mj-ea"/>
                <a:ea typeface="+mj-ea"/>
              </a:rPr>
              <a:t>100mg once (1hr before) </a:t>
            </a:r>
          </a:p>
          <a:p>
            <a:pPr lvl="1"/>
            <a:r>
              <a:rPr lang="en-US" altLang="ko-KR" sz="1600" dirty="0">
                <a:latin typeface="+mj-ea"/>
                <a:ea typeface="+mj-ea"/>
              </a:rPr>
              <a:t>Dexamethasone : 8mg once (1hr before), 5mg q6hrs (4 doses, begin 24hrs before)</a:t>
            </a:r>
          </a:p>
          <a:p>
            <a:pPr lvl="1"/>
            <a:endParaRPr lang="en-US" altLang="ko-KR" sz="1600" dirty="0">
              <a:latin typeface="+mj-ea"/>
              <a:ea typeface="+mj-ea"/>
            </a:endParaRPr>
          </a:p>
          <a:p>
            <a:r>
              <a:rPr lang="en-US" altLang="ko-KR" sz="1800" dirty="0">
                <a:latin typeface="+mj-ea"/>
                <a:ea typeface="+mj-ea"/>
              </a:rPr>
              <a:t>Treatment of post-</a:t>
            </a:r>
            <a:r>
              <a:rPr lang="en-US" altLang="ko-KR" sz="1800" dirty="0" err="1">
                <a:latin typeface="+mj-ea"/>
                <a:ea typeface="+mj-ea"/>
              </a:rPr>
              <a:t>extubation</a:t>
            </a:r>
            <a:r>
              <a:rPr lang="en-US" altLang="ko-KR" sz="1800" dirty="0">
                <a:latin typeface="+mj-ea"/>
                <a:ea typeface="+mj-ea"/>
              </a:rPr>
              <a:t> </a:t>
            </a:r>
            <a:r>
              <a:rPr lang="en-US" altLang="ko-KR" sz="1800" dirty="0" err="1">
                <a:latin typeface="+mj-ea"/>
                <a:ea typeface="+mj-ea"/>
              </a:rPr>
              <a:t>stidor</a:t>
            </a:r>
            <a:endParaRPr lang="en-US" altLang="ko-KR" sz="1800" dirty="0">
              <a:latin typeface="+mj-ea"/>
              <a:ea typeface="+mj-ea"/>
            </a:endParaRPr>
          </a:p>
          <a:p>
            <a:pPr lvl="1"/>
            <a:r>
              <a:rPr lang="en-US" altLang="ko-KR" sz="1600" dirty="0">
                <a:latin typeface="+mj-ea"/>
                <a:ea typeface="+mj-ea"/>
              </a:rPr>
              <a:t>Steroid : MPL 40mg once</a:t>
            </a:r>
          </a:p>
          <a:p>
            <a:pPr lvl="1"/>
            <a:r>
              <a:rPr lang="en-US" altLang="ko-KR" sz="1600" dirty="0">
                <a:latin typeface="+mj-ea"/>
                <a:ea typeface="+mj-ea"/>
              </a:rPr>
              <a:t>Inhaled epinephrine </a:t>
            </a:r>
          </a:p>
          <a:p>
            <a:pPr lvl="1"/>
            <a:r>
              <a:rPr lang="en-US" altLang="ko-KR" sz="1600" dirty="0">
                <a:latin typeface="+mj-ea"/>
                <a:ea typeface="+mj-ea"/>
              </a:rPr>
              <a:t>Cool aerosol</a:t>
            </a:r>
          </a:p>
          <a:p>
            <a:pPr lvl="1"/>
            <a:r>
              <a:rPr lang="en-US" altLang="ko-KR" sz="1600" dirty="0">
                <a:latin typeface="+mj-ea"/>
                <a:ea typeface="+mj-ea"/>
              </a:rPr>
              <a:t>Consider re-intubation for persistent stridor (&gt;1hr)</a:t>
            </a:r>
            <a:endParaRPr lang="ko-KR" altLang="en-US" sz="1600" dirty="0">
              <a:latin typeface="+mj-ea"/>
              <a:ea typeface="+mj-ea"/>
            </a:endParaRPr>
          </a:p>
        </p:txBody>
      </p:sp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CFC5E9E3-7AFF-CB6D-E0AB-2EC3D6833E16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ECDABD1-BC3B-FCB3-E307-9860E8454E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834" r="23193"/>
          <a:stretch/>
        </p:blipFill>
        <p:spPr>
          <a:xfrm>
            <a:off x="7383862" y="153558"/>
            <a:ext cx="4632214" cy="14928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18615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</a:rPr>
              <a:t>RSBI</a:t>
            </a:r>
            <a:endParaRPr lang="ko-KR" altLang="en-US" dirty="0">
              <a:latin typeface="+mj-ea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Measurement</a:t>
            </a:r>
          </a:p>
          <a:p>
            <a:pPr lvl="1"/>
            <a:r>
              <a:rPr lang="en-US" altLang="ko-KR" dirty="0">
                <a:latin typeface="+mj-ea"/>
                <a:ea typeface="+mj-ea"/>
              </a:rPr>
              <a:t>Via spirometer attached to endotracheal tube</a:t>
            </a:r>
          </a:p>
          <a:p>
            <a:pPr lvl="2"/>
            <a:r>
              <a:rPr lang="en-US" altLang="ko-KR" dirty="0">
                <a:latin typeface="+mj-ea"/>
                <a:ea typeface="+mj-ea"/>
              </a:rPr>
              <a:t>Total volume inspired/expired in one minute + count actual RR.</a:t>
            </a:r>
          </a:p>
          <a:p>
            <a:pPr lvl="1"/>
            <a:r>
              <a:rPr lang="en-US" altLang="ko-KR" dirty="0">
                <a:latin typeface="+mj-ea"/>
                <a:ea typeface="+mj-ea"/>
              </a:rPr>
              <a:t>Via ventilator</a:t>
            </a:r>
          </a:p>
          <a:p>
            <a:pPr lvl="2"/>
            <a:r>
              <a:rPr lang="en-US" altLang="ko-KR" dirty="0">
                <a:latin typeface="+mj-ea"/>
                <a:ea typeface="+mj-ea"/>
              </a:rPr>
              <a:t>PEEP 0, PS 0, no flow/pressure trigger for one minute. Measure TV from the ventilator.</a:t>
            </a:r>
          </a:p>
          <a:p>
            <a:pPr lvl="2"/>
            <a:r>
              <a:rPr lang="en-US" altLang="ko-KR" dirty="0">
                <a:latin typeface="+mj-ea"/>
                <a:ea typeface="+mj-ea"/>
              </a:rPr>
              <a:t>Recommend actual RR count.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20BC7034-E623-9121-2DB2-0A164E48C3B2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09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/>
              <a:t>SAT + SBT Protocol Review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1528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Case 1 #3299937  F/47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</a:rPr>
              <a:t>ICU </a:t>
            </a:r>
            <a:r>
              <a:rPr lang="ko-KR" altLang="en-US" dirty="0">
                <a:latin typeface="+mn-ea"/>
              </a:rPr>
              <a:t>입실 </a:t>
            </a:r>
            <a:r>
              <a:rPr lang="en-US" altLang="ko-KR">
                <a:latin typeface="+mn-ea"/>
              </a:rPr>
              <a:t>: 2024-07-06 (HOD#2)</a:t>
            </a:r>
            <a:endParaRPr lang="en-US" altLang="ko-KR" dirty="0">
              <a:latin typeface="+mn-ea"/>
            </a:endParaRPr>
          </a:p>
          <a:p>
            <a:r>
              <a:rPr lang="en-US" altLang="ko-KR" dirty="0">
                <a:latin typeface="+mn-ea"/>
              </a:rPr>
              <a:t>Diagnosis at ICU admission</a:t>
            </a:r>
          </a:p>
          <a:p>
            <a:pPr lvl="1"/>
            <a:r>
              <a:rPr lang="en-US" altLang="ko-KR" dirty="0" err="1">
                <a:latin typeface="+mn-ea"/>
              </a:rPr>
              <a:t>Hypercapnic</a:t>
            </a:r>
            <a:r>
              <a:rPr lang="en-US" altLang="ko-KR" dirty="0">
                <a:latin typeface="+mn-ea"/>
              </a:rPr>
              <a:t> respiratory failure</a:t>
            </a:r>
          </a:p>
          <a:p>
            <a:pPr lvl="1"/>
            <a:r>
              <a:rPr lang="en-US" altLang="ko-KR" dirty="0">
                <a:latin typeface="+mn-ea"/>
              </a:rPr>
              <a:t>COPD on intermittent NIV</a:t>
            </a:r>
          </a:p>
          <a:p>
            <a:pPr lvl="1"/>
            <a:r>
              <a:rPr lang="en-US" altLang="ko-KR" dirty="0">
                <a:latin typeface="+mn-ea"/>
              </a:rPr>
              <a:t>Chronic </a:t>
            </a:r>
            <a:r>
              <a:rPr lang="en-US" altLang="ko-KR" dirty="0" err="1">
                <a:latin typeface="+mn-ea"/>
              </a:rPr>
              <a:t>cavitary</a:t>
            </a:r>
            <a:r>
              <a:rPr lang="en-US" altLang="ko-KR" dirty="0">
                <a:latin typeface="+mn-ea"/>
              </a:rPr>
              <a:t> pulmonary </a:t>
            </a:r>
            <a:r>
              <a:rPr lang="en-US" altLang="ko-KR" dirty="0" err="1">
                <a:latin typeface="+mn-ea"/>
              </a:rPr>
              <a:t>aspergillosis</a:t>
            </a:r>
            <a:endParaRPr lang="en-US" altLang="ko-KR" dirty="0">
              <a:latin typeface="+mn-ea"/>
            </a:endParaRPr>
          </a:p>
          <a:p>
            <a:pPr lvl="1"/>
            <a:r>
              <a:rPr lang="en-US" altLang="ko-KR" dirty="0">
                <a:latin typeface="+mn-ea"/>
              </a:rPr>
              <a:t>TB destroyed lung</a:t>
            </a:r>
            <a:endParaRPr lang="ko-KR" altLang="en-US" dirty="0">
              <a:latin typeface="+mn-ea"/>
            </a:endParaRPr>
          </a:p>
          <a:p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71952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Case 1 Progress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latin typeface="+mn-ea"/>
              </a:rPr>
              <a:t>WOD #1</a:t>
            </a:r>
          </a:p>
          <a:p>
            <a:pPr lvl="1"/>
            <a:r>
              <a:rPr lang="en-US" altLang="ko-KR" dirty="0">
                <a:latin typeface="+mn-ea"/>
              </a:rPr>
              <a:t>V/S </a:t>
            </a:r>
            <a:r>
              <a:rPr lang="en-US" altLang="ko-KR" dirty="0">
                <a:solidFill>
                  <a:srgbClr val="FF0000"/>
                </a:solidFill>
                <a:latin typeface="+mn-ea"/>
              </a:rPr>
              <a:t>?</a:t>
            </a:r>
          </a:p>
          <a:p>
            <a:pPr lvl="1"/>
            <a:r>
              <a:rPr lang="en-US" altLang="ko-KR" dirty="0">
                <a:latin typeface="+mn-ea"/>
              </a:rPr>
              <a:t>PC-ACMV PEEP 5, IP 20, RR 26, FiO</a:t>
            </a:r>
            <a:r>
              <a:rPr lang="en-US" altLang="ko-KR" baseline="-25000" dirty="0">
                <a:latin typeface="+mn-ea"/>
              </a:rPr>
              <a:t>2</a:t>
            </a:r>
            <a:r>
              <a:rPr lang="en-US" altLang="ko-KR" dirty="0">
                <a:latin typeface="+mn-ea"/>
              </a:rPr>
              <a:t> 40% (TV 180~210)</a:t>
            </a:r>
          </a:p>
          <a:p>
            <a:pPr lvl="1"/>
            <a:r>
              <a:rPr lang="en-US" altLang="ko-KR" dirty="0">
                <a:latin typeface="+mn-ea"/>
              </a:rPr>
              <a:t>Midazolam 7 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 0 / </a:t>
            </a:r>
            <a:r>
              <a:rPr lang="en-US" altLang="ko-KR" dirty="0" err="1">
                <a:latin typeface="+mn-ea"/>
                <a:sym typeface="Wingdings" panose="05000000000000000000" pitchFamily="2" charset="2"/>
              </a:rPr>
              <a:t>Dexmedetomidine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 3</a:t>
            </a:r>
            <a:r>
              <a:rPr lang="en-US" altLang="ko-KR" dirty="0">
                <a:latin typeface="+mn-ea"/>
              </a:rPr>
              <a:t> + </a:t>
            </a:r>
            <a:r>
              <a:rPr lang="en-US" altLang="ko-KR" dirty="0" err="1">
                <a:latin typeface="+mn-ea"/>
              </a:rPr>
              <a:t>Remilfentanil</a:t>
            </a:r>
            <a:r>
              <a:rPr lang="en-US" altLang="ko-KR" dirty="0">
                <a:latin typeface="+mn-ea"/>
              </a:rPr>
              <a:t> 7</a:t>
            </a:r>
          </a:p>
          <a:p>
            <a:r>
              <a:rPr lang="en-US" altLang="ko-KR" dirty="0">
                <a:latin typeface="+mn-ea"/>
              </a:rPr>
              <a:t>WOD #2</a:t>
            </a:r>
          </a:p>
          <a:p>
            <a:pPr lvl="1"/>
            <a:r>
              <a:rPr lang="en-US" altLang="ko-KR" dirty="0">
                <a:latin typeface="+mn-ea"/>
              </a:rPr>
              <a:t>V/S 110/58-58-26-37.0  Sat. 100%  (ABG 7.45/57.8/200.2)</a:t>
            </a:r>
          </a:p>
          <a:p>
            <a:pPr lvl="1"/>
            <a:r>
              <a:rPr lang="en-US" altLang="ko-KR" dirty="0">
                <a:latin typeface="+mn-ea"/>
              </a:rPr>
              <a:t>PC-ACMV 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 </a:t>
            </a:r>
            <a:r>
              <a:rPr lang="en-US" altLang="ko-KR" dirty="0">
                <a:latin typeface="+mn-ea"/>
              </a:rPr>
              <a:t>ASV 100%, PEEP 5, FiO</a:t>
            </a:r>
            <a:r>
              <a:rPr lang="en-US" altLang="ko-KR" baseline="-25000" dirty="0">
                <a:latin typeface="+mn-ea"/>
              </a:rPr>
              <a:t>2</a:t>
            </a:r>
            <a:r>
              <a:rPr lang="en-US" altLang="ko-KR" dirty="0">
                <a:latin typeface="+mn-ea"/>
              </a:rPr>
              <a:t> 40% (</a:t>
            </a:r>
            <a:r>
              <a:rPr lang="en-US" altLang="ko-KR" dirty="0" err="1">
                <a:latin typeface="+mn-ea"/>
              </a:rPr>
              <a:t>P</a:t>
            </a:r>
            <a:r>
              <a:rPr lang="en-US" altLang="ko-KR" baseline="-25000" dirty="0" err="1">
                <a:latin typeface="+mn-ea"/>
              </a:rPr>
              <a:t>insp</a:t>
            </a:r>
            <a:r>
              <a:rPr lang="en-US" altLang="ko-KR" dirty="0">
                <a:latin typeface="+mn-ea"/>
              </a:rPr>
              <a:t> 14, </a:t>
            </a:r>
            <a:r>
              <a:rPr lang="en-US" altLang="ko-KR" dirty="0" err="1">
                <a:latin typeface="+mn-ea"/>
              </a:rPr>
              <a:t>f</a:t>
            </a:r>
            <a:r>
              <a:rPr lang="en-US" altLang="ko-KR" baseline="-25000" dirty="0" err="1">
                <a:latin typeface="+mn-ea"/>
              </a:rPr>
              <a:t>spont</a:t>
            </a:r>
            <a:r>
              <a:rPr lang="en-US" altLang="ko-KR" dirty="0">
                <a:latin typeface="+mn-ea"/>
              </a:rPr>
              <a:t> 14+f</a:t>
            </a:r>
            <a:r>
              <a:rPr lang="en-US" altLang="ko-KR" baseline="-25000" dirty="0">
                <a:latin typeface="+mn-ea"/>
              </a:rPr>
              <a:t>control</a:t>
            </a:r>
            <a:r>
              <a:rPr lang="en-US" altLang="ko-KR" dirty="0">
                <a:latin typeface="+mn-ea"/>
              </a:rPr>
              <a:t> 2, TV 310~320, MV 4.8~5.1L)</a:t>
            </a:r>
          </a:p>
          <a:p>
            <a:pPr marL="457200" lvl="1" indent="0">
              <a:buNone/>
            </a:pPr>
            <a:r>
              <a:rPr lang="en-US" altLang="ko-KR" dirty="0">
                <a:latin typeface="+mn-ea"/>
                <a:sym typeface="Wingdings" panose="05000000000000000000" pitchFamily="2" charset="2"/>
              </a:rPr>
              <a:t>	 ABG 7.46/55.5/155.5</a:t>
            </a:r>
            <a:endParaRPr lang="en-US" altLang="ko-KR" dirty="0">
              <a:latin typeface="+mn-ea"/>
            </a:endParaRPr>
          </a:p>
          <a:p>
            <a:pPr lvl="1"/>
            <a:r>
              <a:rPr lang="en-US" altLang="ko-KR" dirty="0">
                <a:latin typeface="+mn-ea"/>
              </a:rPr>
              <a:t>CPAP (PEEP 5, PSV 8, FiO2 40%) 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 ABG 7.41/66.5/150.3</a:t>
            </a:r>
          </a:p>
          <a:p>
            <a:pPr marL="457200" lvl="1" indent="0">
              <a:buNone/>
            </a:pPr>
            <a:r>
              <a:rPr lang="en-US" altLang="ko-KR" dirty="0">
                <a:latin typeface="+mn-ea"/>
                <a:sym typeface="Wingdings" panose="05000000000000000000" pitchFamily="2" charset="2"/>
              </a:rPr>
              <a:t>	 Overnight CPAP</a:t>
            </a:r>
            <a:endParaRPr lang="ko-KR" altLang="en-US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949446"/>
              </p:ext>
            </p:extLst>
          </p:nvPr>
        </p:nvGraphicFramePr>
        <p:xfrm>
          <a:off x="360000" y="4391962"/>
          <a:ext cx="3244734" cy="22032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2619">
                  <a:extLst>
                    <a:ext uri="{9D8B030D-6E8A-4147-A177-3AD203B41FA5}">
                      <a16:colId xmlns:a16="http://schemas.microsoft.com/office/drawing/2014/main" val="3502148556"/>
                    </a:ext>
                  </a:extLst>
                </a:gridCol>
                <a:gridCol w="602115">
                  <a:extLst>
                    <a:ext uri="{9D8B030D-6E8A-4147-A177-3AD203B41FA5}">
                      <a16:colId xmlns:a16="http://schemas.microsoft.com/office/drawing/2014/main" val="3318259988"/>
                    </a:ext>
                  </a:extLst>
                </a:gridCol>
              </a:tblGrid>
              <a:tr h="298635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SAT safety criteria (WOD#1)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994908"/>
                  </a:ext>
                </a:extLst>
              </a:tr>
              <a:tr h="317438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Vasopressor &lt; Single dose 5cc/</a:t>
                      </a:r>
                      <a:r>
                        <a:rPr lang="en-US" sz="1200" kern="0" spc="0" dirty="0" err="1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hr</a:t>
                      </a:r>
                      <a:endParaRPr lang="en-US" sz="1200" kern="0" spc="0" dirty="0">
                        <a:solidFill>
                          <a:sysClr val="windowText" lastClr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522773"/>
                  </a:ext>
                </a:extLst>
              </a:tr>
              <a:tr h="317438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Cough during Suction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546014"/>
                  </a:ext>
                </a:extLst>
              </a:tr>
              <a:tr h="317438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SpO</a:t>
                      </a:r>
                      <a:r>
                        <a:rPr lang="en-US" sz="1200" kern="0" spc="0" baseline="-2500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 &gt; 92%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700802"/>
                  </a:ext>
                </a:extLst>
              </a:tr>
              <a:tr h="317438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PaO2/FiO2 &gt; 200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258081"/>
                  </a:ext>
                </a:extLst>
              </a:tr>
              <a:tr h="317438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PEEP &lt; 8cmH</a:t>
                      </a:r>
                      <a:r>
                        <a:rPr lang="en-US" sz="1200" kern="0" spc="0" baseline="-2500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724112"/>
                  </a:ext>
                </a:extLst>
              </a:tr>
              <a:tr h="317438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Minute ventilation &lt; 15L/min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653459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388709"/>
              </p:ext>
            </p:extLst>
          </p:nvPr>
        </p:nvGraphicFramePr>
        <p:xfrm>
          <a:off x="4032928" y="4391962"/>
          <a:ext cx="4108385" cy="2041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1640">
                  <a:extLst>
                    <a:ext uri="{9D8B030D-6E8A-4147-A177-3AD203B41FA5}">
                      <a16:colId xmlns:a16="http://schemas.microsoft.com/office/drawing/2014/main" val="3502148556"/>
                    </a:ext>
                  </a:extLst>
                </a:gridCol>
                <a:gridCol w="756745">
                  <a:extLst>
                    <a:ext uri="{9D8B030D-6E8A-4147-A177-3AD203B41FA5}">
                      <a16:colId xmlns:a16="http://schemas.microsoft.com/office/drawing/2014/main" val="3318259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SBT</a:t>
                      </a:r>
                      <a:r>
                        <a:rPr lang="en-US" altLang="ko-KR" sz="120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criteria (WOD#2)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994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Awakening Mental : Simple Obey Command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522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PEEP &lt; 8cmH</a:t>
                      </a:r>
                      <a:r>
                        <a:rPr lang="en-US" sz="1200" kern="0" spc="0" baseline="-2500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546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PSV &lt; 8cmH</a:t>
                      </a:r>
                      <a:r>
                        <a:rPr lang="en-US" sz="1200" kern="0" spc="0" baseline="-2500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O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X</a:t>
                      </a:r>
                      <a:endParaRPr lang="ko-KR" altLang="en-US" sz="1200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700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SpO</a:t>
                      </a:r>
                      <a:r>
                        <a:rPr lang="en-US" sz="1200" kern="0" spc="0" baseline="-2500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 &gt; 93%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2580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PaO</a:t>
                      </a:r>
                      <a:r>
                        <a:rPr lang="en-US" sz="1200" kern="0" spc="0" baseline="-2500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 ????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?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724112"/>
                  </a:ext>
                </a:extLst>
              </a:tr>
              <a:tr h="32490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RSBI &lt; 105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r>
                        <a:rPr lang="en-US" altLang="ko-KR" sz="120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(51.6)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653459"/>
                  </a:ext>
                </a:extLst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626857"/>
              </p:ext>
            </p:extLst>
          </p:nvPr>
        </p:nvGraphicFramePr>
        <p:xfrm>
          <a:off x="8461417" y="4391962"/>
          <a:ext cx="3507896" cy="1414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888">
                  <a:extLst>
                    <a:ext uri="{9D8B030D-6E8A-4147-A177-3AD203B41FA5}">
                      <a16:colId xmlns:a16="http://schemas.microsoft.com/office/drawing/2014/main" val="3502148556"/>
                    </a:ext>
                  </a:extLst>
                </a:gridCol>
                <a:gridCol w="519008">
                  <a:extLst>
                    <a:ext uri="{9D8B030D-6E8A-4147-A177-3AD203B41FA5}">
                      <a16:colId xmlns:a16="http://schemas.microsoft.com/office/drawing/2014/main" val="3318259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SBT</a:t>
                      </a:r>
                      <a:r>
                        <a:rPr lang="en-US" altLang="ko-KR" sz="1200" baseline="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 failure criteria (WOD#2)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994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 latinLnBrk="0"/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5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분 이상 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RR &gt; 35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회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/min</a:t>
                      </a:r>
                      <a:endParaRPr lang="ko-KR" altLang="en-US" sz="12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522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SpO2 &lt; 90%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546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HR &gt; 140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/min </a:t>
                      </a:r>
                      <a:r>
                        <a:rPr lang="en-US" altLang="ko-KR" sz="12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or 20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%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이상의 변화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700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SBP &gt; 180mmHg or &lt; 90mmHg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X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258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145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</a:rPr>
              <a:t>Case 1 Progress</a:t>
            </a:r>
            <a:endParaRPr lang="ko-KR" altLang="en-US" dirty="0">
              <a:latin typeface="+mj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WOD #3</a:t>
            </a:r>
          </a:p>
          <a:p>
            <a:pPr lvl="1"/>
            <a:r>
              <a:rPr lang="en-US" altLang="ko-KR" dirty="0" err="1">
                <a:latin typeface="+mj-ea"/>
                <a:ea typeface="+mj-ea"/>
              </a:rPr>
              <a:t>Extubation</a:t>
            </a:r>
            <a:r>
              <a:rPr lang="en-US" altLang="ko-KR" dirty="0">
                <a:latin typeface="+mj-ea"/>
                <a:ea typeface="+mj-ea"/>
              </a:rPr>
              <a:t> </a:t>
            </a:r>
            <a:r>
              <a:rPr lang="ko-KR" altLang="en-US" dirty="0">
                <a:latin typeface="+mj-ea"/>
                <a:ea typeface="+mj-ea"/>
              </a:rPr>
              <a:t>후 </a:t>
            </a:r>
            <a:r>
              <a:rPr lang="en-US" altLang="ko-KR" dirty="0">
                <a:latin typeface="+mj-ea"/>
                <a:ea typeface="+mj-ea"/>
              </a:rPr>
              <a:t>HFNC ↔ NIV</a:t>
            </a:r>
          </a:p>
          <a:p>
            <a:pPr lvl="1"/>
            <a:r>
              <a:rPr lang="en-US" altLang="ko-KR" dirty="0">
                <a:latin typeface="+mj-ea"/>
                <a:ea typeface="+mj-ea"/>
              </a:rPr>
              <a:t>Post-</a:t>
            </a:r>
            <a:r>
              <a:rPr lang="en-US" altLang="ko-KR" dirty="0" err="1">
                <a:latin typeface="+mj-ea"/>
                <a:ea typeface="+mj-ea"/>
              </a:rPr>
              <a:t>extubation</a:t>
            </a:r>
            <a:r>
              <a:rPr lang="en-US" altLang="ko-KR" dirty="0">
                <a:latin typeface="+mj-ea"/>
                <a:ea typeface="+mj-ea"/>
              </a:rPr>
              <a:t> ABG : 7.39/65.6/101.2</a:t>
            </a:r>
          </a:p>
          <a:p>
            <a:pPr lvl="1"/>
            <a:endParaRPr lang="en-US" altLang="ko-KR" dirty="0">
              <a:latin typeface="+mj-ea"/>
              <a:ea typeface="+mj-ea"/>
            </a:endParaRPr>
          </a:p>
          <a:p>
            <a:r>
              <a:rPr lang="en-US" altLang="ko-KR" dirty="0">
                <a:latin typeface="+mj-ea"/>
                <a:ea typeface="+mj-ea"/>
              </a:rPr>
              <a:t>WOD #5</a:t>
            </a:r>
          </a:p>
          <a:p>
            <a:pPr lvl="1"/>
            <a:r>
              <a:rPr lang="en-US" altLang="ko-KR" dirty="0">
                <a:latin typeface="+mj-ea"/>
                <a:ea typeface="+mj-ea"/>
              </a:rPr>
              <a:t>GW out</a:t>
            </a:r>
            <a:endParaRPr lang="ko-KR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8144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Case 2 #7518664  M/66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</a:rPr>
              <a:t>ICU </a:t>
            </a:r>
            <a:r>
              <a:rPr lang="ko-KR" altLang="en-US" dirty="0">
                <a:latin typeface="+mn-ea"/>
              </a:rPr>
              <a:t>입실 </a:t>
            </a:r>
            <a:r>
              <a:rPr lang="en-US" altLang="ko-KR" dirty="0">
                <a:latin typeface="+mn-ea"/>
              </a:rPr>
              <a:t>: 2024-06-24</a:t>
            </a:r>
          </a:p>
          <a:p>
            <a:r>
              <a:rPr lang="en-US" altLang="ko-KR" dirty="0">
                <a:latin typeface="+mn-ea"/>
              </a:rPr>
              <a:t>Diagnosis at ICU admission</a:t>
            </a:r>
          </a:p>
          <a:p>
            <a:pPr lvl="1"/>
            <a:r>
              <a:rPr lang="en-US" altLang="ko-KR" dirty="0">
                <a:latin typeface="+mn-ea"/>
              </a:rPr>
              <a:t>Hypoxemic respiratory failure</a:t>
            </a:r>
          </a:p>
          <a:p>
            <a:pPr lvl="1"/>
            <a:r>
              <a:rPr lang="en-US" altLang="ko-KR" dirty="0">
                <a:latin typeface="+mn-ea"/>
              </a:rPr>
              <a:t>s/p Lung transplantation c LLL basal WR (2023-12-29)</a:t>
            </a:r>
          </a:p>
          <a:p>
            <a:pPr lvl="1"/>
            <a:r>
              <a:rPr lang="en-US" altLang="ko-KR" dirty="0">
                <a:latin typeface="+mn-ea"/>
              </a:rPr>
              <a:t>TB pleurisy (2024.04.05 </a:t>
            </a:r>
            <a:r>
              <a:rPr lang="ko-KR" altLang="en-US" dirty="0">
                <a:latin typeface="+mn-ea"/>
              </a:rPr>
              <a:t>치료 시작</a:t>
            </a:r>
            <a:r>
              <a:rPr lang="en-US" altLang="ko-KR" dirty="0">
                <a:latin typeface="+mn-ea"/>
              </a:rPr>
              <a:t>)</a:t>
            </a:r>
          </a:p>
          <a:p>
            <a:pPr lvl="1"/>
            <a:r>
              <a:rPr lang="en-US" altLang="ko-KR" dirty="0">
                <a:latin typeface="+mn-ea"/>
              </a:rPr>
              <a:t>AKI on RRT</a:t>
            </a:r>
            <a:endParaRPr lang="ko-KR" altLang="en-US" dirty="0">
              <a:latin typeface="+mn-ea"/>
            </a:endParaRPr>
          </a:p>
          <a:p>
            <a:endParaRPr lang="en-US" altLang="ko-KR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79120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Case 2 Progress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ko-KR" dirty="0">
                <a:latin typeface="+mn-ea"/>
              </a:rPr>
              <a:t>WOD #1</a:t>
            </a:r>
          </a:p>
          <a:p>
            <a:pPr lvl="1"/>
            <a:r>
              <a:rPr lang="en-US" altLang="ko-KR" dirty="0">
                <a:latin typeface="+mn-ea"/>
              </a:rPr>
              <a:t>PC-ACMV  PEEP 5, IP 20, RR 20, FiO</a:t>
            </a:r>
            <a:r>
              <a:rPr lang="en-US" altLang="ko-KR" baseline="-25000" dirty="0">
                <a:latin typeface="+mn-ea"/>
              </a:rPr>
              <a:t>2</a:t>
            </a:r>
            <a:r>
              <a:rPr lang="en-US" altLang="ko-KR" dirty="0">
                <a:latin typeface="+mn-ea"/>
              </a:rPr>
              <a:t> 60%  (TV 400~410)</a:t>
            </a:r>
          </a:p>
          <a:p>
            <a:pPr lvl="1"/>
            <a:r>
              <a:rPr lang="en-US" altLang="ko-KR" dirty="0" err="1">
                <a:latin typeface="+mn-ea"/>
              </a:rPr>
              <a:t>Propofol</a:t>
            </a:r>
            <a:r>
              <a:rPr lang="en-US" altLang="ko-KR" dirty="0">
                <a:latin typeface="+mn-ea"/>
              </a:rPr>
              <a:t> 5 + Remifentanil 5</a:t>
            </a:r>
          </a:p>
          <a:p>
            <a:r>
              <a:rPr lang="en-US" altLang="ko-KR" dirty="0">
                <a:latin typeface="+mn-ea"/>
              </a:rPr>
              <a:t>WOD #2</a:t>
            </a:r>
          </a:p>
          <a:p>
            <a:pPr lvl="1"/>
            <a:r>
              <a:rPr lang="en-US" altLang="ko-KR" dirty="0">
                <a:latin typeface="+mn-ea"/>
              </a:rPr>
              <a:t>ASV 100%, PEEP 5, FiO</a:t>
            </a:r>
            <a:r>
              <a:rPr lang="en-US" altLang="ko-KR" baseline="-25000" dirty="0">
                <a:latin typeface="+mn-ea"/>
              </a:rPr>
              <a:t>2</a:t>
            </a:r>
            <a:r>
              <a:rPr lang="en-US" altLang="ko-KR" dirty="0">
                <a:latin typeface="+mn-ea"/>
              </a:rPr>
              <a:t> 30%  (</a:t>
            </a:r>
            <a:r>
              <a:rPr lang="en-US" altLang="ko-KR" dirty="0" err="1">
                <a:latin typeface="+mn-ea"/>
              </a:rPr>
              <a:t>f</a:t>
            </a:r>
            <a:r>
              <a:rPr lang="en-US" altLang="ko-KR" baseline="-25000" dirty="0" err="1">
                <a:latin typeface="+mn-ea"/>
              </a:rPr>
              <a:t>spont</a:t>
            </a:r>
            <a:r>
              <a:rPr lang="en-US" altLang="ko-KR" dirty="0">
                <a:latin typeface="+mn-ea"/>
              </a:rPr>
              <a:t> 15, </a:t>
            </a:r>
            <a:r>
              <a:rPr lang="en-US" altLang="ko-KR" dirty="0" err="1">
                <a:latin typeface="+mn-ea"/>
              </a:rPr>
              <a:t>P</a:t>
            </a:r>
            <a:r>
              <a:rPr lang="en-US" altLang="ko-KR" baseline="-25000" dirty="0" err="1">
                <a:latin typeface="+mn-ea"/>
              </a:rPr>
              <a:t>insp</a:t>
            </a:r>
            <a:r>
              <a:rPr lang="en-US" altLang="ko-KR" dirty="0">
                <a:latin typeface="+mn-ea"/>
              </a:rPr>
              <a:t> 7, MV 6~6.6L)</a:t>
            </a:r>
          </a:p>
          <a:p>
            <a:pPr lvl="1"/>
            <a:r>
              <a:rPr lang="en-US" altLang="ko-KR" dirty="0" err="1">
                <a:latin typeface="+mn-ea"/>
              </a:rPr>
              <a:t>Propofol</a:t>
            </a:r>
            <a:r>
              <a:rPr lang="en-US" altLang="ko-KR" dirty="0">
                <a:latin typeface="+mn-ea"/>
              </a:rPr>
              <a:t> 3 + Remifentanil 5</a:t>
            </a:r>
          </a:p>
          <a:p>
            <a:r>
              <a:rPr lang="en-US" altLang="ko-KR" dirty="0">
                <a:latin typeface="+mn-ea"/>
              </a:rPr>
              <a:t>WOD #5</a:t>
            </a:r>
          </a:p>
          <a:p>
            <a:pPr lvl="1"/>
            <a:r>
              <a:rPr lang="en-US" altLang="ko-KR" dirty="0">
                <a:latin typeface="+mn-ea"/>
              </a:rPr>
              <a:t>ASV 100% 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 PC-ACMV d/t GI bleeding</a:t>
            </a:r>
          </a:p>
          <a:p>
            <a:r>
              <a:rPr lang="en-US" altLang="ko-KR" b="1" dirty="0">
                <a:latin typeface="+mn-ea"/>
                <a:sym typeface="Wingdings" panose="05000000000000000000" pitchFamily="2" charset="2"/>
              </a:rPr>
              <a:t>WOD #8</a:t>
            </a:r>
          </a:p>
          <a:p>
            <a:pPr lvl="1"/>
            <a:r>
              <a:rPr lang="en-US" altLang="ko-KR" dirty="0">
                <a:latin typeface="+mn-ea"/>
                <a:sym typeface="Wingdings" panose="05000000000000000000" pitchFamily="2" charset="2"/>
              </a:rPr>
              <a:t>V/S 94/59-84-17-36.0 (no vasopressor) Sat. 100%   (ABG PaO</a:t>
            </a:r>
            <a:r>
              <a:rPr lang="en-US" altLang="ko-KR" baseline="-25000" dirty="0">
                <a:latin typeface="+mn-ea"/>
                <a:sym typeface="Wingdings" panose="05000000000000000000" pitchFamily="2" charset="2"/>
              </a:rPr>
              <a:t>2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 157)</a:t>
            </a:r>
          </a:p>
          <a:p>
            <a:pPr lvl="1"/>
            <a:r>
              <a:rPr lang="en-US" altLang="ko-KR" dirty="0">
                <a:latin typeface="+mn-ea"/>
                <a:sym typeface="Wingdings" panose="05000000000000000000" pitchFamily="2" charset="2"/>
              </a:rPr>
              <a:t>PC-ACMV  PEEP 5, IP 12, RR 16, FiO</a:t>
            </a:r>
            <a:r>
              <a:rPr lang="en-US" altLang="ko-KR" baseline="-25000" dirty="0">
                <a:latin typeface="+mn-ea"/>
                <a:sym typeface="Wingdings" panose="05000000000000000000" pitchFamily="2" charset="2"/>
              </a:rPr>
              <a:t>2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 30% (TV 390-410, MV ~8.0L)  ASV 100%</a:t>
            </a:r>
          </a:p>
          <a:p>
            <a:pPr lvl="1"/>
            <a:r>
              <a:rPr lang="en-US" altLang="ko-KR" dirty="0" err="1">
                <a:latin typeface="+mn-ea"/>
                <a:sym typeface="Wingdings" panose="05000000000000000000" pitchFamily="2" charset="2"/>
              </a:rPr>
              <a:t>Propofol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 taper out + Remifentanil 8</a:t>
            </a:r>
          </a:p>
          <a:p>
            <a:r>
              <a:rPr lang="en-US" altLang="ko-KR" dirty="0">
                <a:latin typeface="+mn-ea"/>
                <a:sym typeface="Wingdings" panose="05000000000000000000" pitchFamily="2" charset="2"/>
              </a:rPr>
              <a:t>WOD #9</a:t>
            </a:r>
          </a:p>
          <a:p>
            <a:pPr lvl="1"/>
            <a:r>
              <a:rPr lang="en-US" altLang="ko-KR" dirty="0">
                <a:latin typeface="+mn-ea"/>
                <a:sym typeface="Wingdings" panose="05000000000000000000" pitchFamily="2" charset="2"/>
              </a:rPr>
              <a:t>ASV 100%  ASV 70%, PEEP 5, FiO</a:t>
            </a:r>
            <a:r>
              <a:rPr lang="en-US" altLang="ko-KR" baseline="-25000" dirty="0">
                <a:latin typeface="+mn-ea"/>
                <a:sym typeface="Wingdings" panose="05000000000000000000" pitchFamily="2" charset="2"/>
              </a:rPr>
              <a:t>2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 30% (</a:t>
            </a:r>
            <a:r>
              <a:rPr lang="en-US" altLang="ko-KR" dirty="0" err="1">
                <a:latin typeface="+mn-ea"/>
                <a:sym typeface="Wingdings" panose="05000000000000000000" pitchFamily="2" charset="2"/>
              </a:rPr>
              <a:t>f</a:t>
            </a:r>
            <a:r>
              <a:rPr lang="en-US" altLang="ko-KR" baseline="-25000" dirty="0" err="1">
                <a:latin typeface="+mn-ea"/>
                <a:sym typeface="Wingdings" panose="05000000000000000000" pitchFamily="2" charset="2"/>
              </a:rPr>
              <a:t>spont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 22, </a:t>
            </a:r>
            <a:r>
              <a:rPr lang="en-US" altLang="ko-KR" dirty="0" err="1">
                <a:latin typeface="+mn-ea"/>
                <a:sym typeface="Wingdings" panose="05000000000000000000" pitchFamily="2" charset="2"/>
              </a:rPr>
              <a:t>P</a:t>
            </a:r>
            <a:r>
              <a:rPr lang="en-US" altLang="ko-KR" baseline="-25000" dirty="0" err="1">
                <a:latin typeface="+mn-ea"/>
                <a:sym typeface="Wingdings" panose="05000000000000000000" pitchFamily="2" charset="2"/>
              </a:rPr>
              <a:t>insp</a:t>
            </a:r>
            <a:r>
              <a:rPr lang="en-US" altLang="ko-KR" dirty="0">
                <a:latin typeface="+mn-ea"/>
                <a:sym typeface="Wingdings" panose="05000000000000000000" pitchFamily="2" charset="2"/>
              </a:rPr>
              <a:t> 5, MV 7.0~9.3L)</a:t>
            </a:r>
          </a:p>
          <a:p>
            <a:pPr lvl="1"/>
            <a:r>
              <a:rPr lang="en-US" altLang="ko-KR" dirty="0">
                <a:latin typeface="+mn-ea"/>
                <a:sym typeface="Wingdings" panose="05000000000000000000" pitchFamily="2" charset="2"/>
              </a:rPr>
              <a:t>Remifentanil 8 only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455890"/>
              </p:ext>
            </p:extLst>
          </p:nvPr>
        </p:nvGraphicFramePr>
        <p:xfrm>
          <a:off x="8640460" y="1690688"/>
          <a:ext cx="3244734" cy="2005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2619">
                  <a:extLst>
                    <a:ext uri="{9D8B030D-6E8A-4147-A177-3AD203B41FA5}">
                      <a16:colId xmlns:a16="http://schemas.microsoft.com/office/drawing/2014/main" val="3502148556"/>
                    </a:ext>
                  </a:extLst>
                </a:gridCol>
                <a:gridCol w="602115">
                  <a:extLst>
                    <a:ext uri="{9D8B030D-6E8A-4147-A177-3AD203B41FA5}">
                      <a16:colId xmlns:a16="http://schemas.microsoft.com/office/drawing/2014/main" val="33182599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SAT safety criteria (WOD#8)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49949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Vasopressor &lt; Single dose 5cc/</a:t>
                      </a:r>
                      <a:r>
                        <a:rPr lang="en-US" sz="1200" kern="0" spc="0" dirty="0" err="1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hr</a:t>
                      </a:r>
                      <a:endParaRPr lang="en-US" sz="1200" kern="0" spc="0" dirty="0">
                        <a:solidFill>
                          <a:sysClr val="windowText" lastClr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5227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Cough during Suction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8546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SpO2 &gt; 92%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700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PaO2/FiO2 &gt; 200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32580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PEEP &lt; 8cmH2O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6724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Minute ventilation &lt; 15L/min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200" dirty="0">
                          <a:solidFill>
                            <a:sysClr val="windowText" lastClr="000000"/>
                          </a:solidFill>
                          <a:latin typeface="+mn-ea"/>
                          <a:ea typeface="+mn-ea"/>
                        </a:rPr>
                        <a:t>o</a:t>
                      </a:r>
                      <a:endParaRPr lang="ko-KR" altLang="en-US" sz="1200" dirty="0">
                        <a:solidFill>
                          <a:sysClr val="windowText" lastClr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4653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473714"/>
      </p:ext>
    </p:extLst>
  </p:cSld>
  <p:clrMapOvr>
    <a:masterClrMapping/>
  </p:clrMapOvr>
</p:sld>
</file>

<file path=ppt/theme/theme1.xml><?xml version="1.0" encoding="utf-8"?>
<a:theme xmlns:a="http://schemas.openxmlformats.org/drawingml/2006/main" name="SHC_Theme-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Arial"/>
        <a:ea typeface="맑은 고딕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C_Theme-New" id="{C4E2288A-0C13-4650-9036-487DC0A5F849}" vid="{01D920FE-6E80-4BBF-853B-CFA1F2F593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SHC_Theme-New</Template>
  <TotalTime>603</TotalTime>
  <Words>1094</Words>
  <Application>Microsoft Office PowerPoint</Application>
  <PresentationFormat>와이드스크린</PresentationFormat>
  <Paragraphs>205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8" baseType="lpstr">
      <vt:lpstr>Arial</vt:lpstr>
      <vt:lpstr>SHC_Theme-New</vt:lpstr>
      <vt:lpstr>Post-extubation stridor RSBI</vt:lpstr>
      <vt:lpstr>Post-extubation stridor</vt:lpstr>
      <vt:lpstr>RSBI</vt:lpstr>
      <vt:lpstr>SAT + SBT Protocol Review</vt:lpstr>
      <vt:lpstr>Case 1 #3299937  F/47</vt:lpstr>
      <vt:lpstr>Case 1 Progress</vt:lpstr>
      <vt:lpstr>Case 1 Progress</vt:lpstr>
      <vt:lpstr>Case 2 #7518664  M/66</vt:lpstr>
      <vt:lpstr>Case 2 Progress</vt:lpstr>
      <vt:lpstr>Case 2 WOD #10 SBT trial</vt:lpstr>
      <vt:lpstr>Case 2 WOD#11 Extubation</vt:lpstr>
      <vt:lpstr>Case 3 #10959365  M/64</vt:lpstr>
      <vt:lpstr>Case 3 Progress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SAT + SBT Protocol Review</dc:title>
  <dc:creator>박진용(내과부)</dc:creator>
  <cp:lastModifiedBy>Shihwan Chang</cp:lastModifiedBy>
  <cp:revision>27</cp:revision>
  <dcterms:created xsi:type="dcterms:W3CDTF">2024-07-13T12:57:28Z</dcterms:created>
  <dcterms:modified xsi:type="dcterms:W3CDTF">2024-09-21T03:19:34Z</dcterms:modified>
</cp:coreProperties>
</file>