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57" r:id="rId3"/>
    <p:sldId id="258" r:id="rId4"/>
    <p:sldId id="26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88" r:id="rId15"/>
    <p:sldId id="284" r:id="rId16"/>
    <p:sldId id="269" r:id="rId17"/>
    <p:sldId id="270" r:id="rId18"/>
    <p:sldId id="290" r:id="rId19"/>
    <p:sldId id="291" r:id="rId20"/>
    <p:sldId id="289" r:id="rId21"/>
    <p:sldId id="292" r:id="rId22"/>
    <p:sldId id="293" r:id="rId23"/>
    <p:sldId id="272" r:id="rId24"/>
    <p:sldId id="273" r:id="rId25"/>
    <p:sldId id="274" r:id="rId26"/>
    <p:sldId id="275" r:id="rId27"/>
    <p:sldId id="280" r:id="rId28"/>
    <p:sldId id="276" r:id="rId29"/>
    <p:sldId id="277" r:id="rId30"/>
    <p:sldId id="278" r:id="rId31"/>
    <p:sldId id="279" r:id="rId32"/>
    <p:sldId id="283" r:id="rId33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050014"/>
    <a:srgbClr val="010135"/>
    <a:srgbClr val="010157"/>
    <a:srgbClr val="010163"/>
    <a:srgbClr val="030355"/>
    <a:srgbClr val="05165F"/>
    <a:srgbClr val="061C78"/>
    <a:srgbClr val="16387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54" autoAdjust="0"/>
    <p:restoredTop sz="82624" autoAdjust="0"/>
  </p:normalViewPr>
  <p:slideViewPr>
    <p:cSldViewPr>
      <p:cViewPr varScale="1">
        <p:scale>
          <a:sx n="89" d="100"/>
          <a:sy n="89" d="100"/>
        </p:scale>
        <p:origin x="-42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72" y="2223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14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AF0D5BA-65E6-4BC7-94FB-77D866C986B0}" type="datetimeFigureOut">
              <a:rPr lang="ko-KR" altLang="en-US"/>
              <a:pPr>
                <a:defRPr/>
              </a:pPr>
              <a:t>2013-06-10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C418639-CE22-4408-B031-FDE1A4C9816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C9EF9ABF-7DC4-423D-9C05-39911B5F2C20}" type="datetimeFigureOut">
              <a:rPr lang="ko-KR" altLang="en-US"/>
              <a:pPr>
                <a:defRPr/>
              </a:pPr>
              <a:t>2013-06-10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031D69FE-1E9C-4DEF-8E98-BD06537F9FA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 smtClean="0"/>
              <a:t>	</a:t>
            </a:r>
            <a:endParaRPr lang="ko-KR" altLang="en-US" dirty="0" smtClean="0"/>
          </a:p>
        </p:txBody>
      </p:sp>
      <p:sp>
        <p:nvSpPr>
          <p:cNvPr id="2560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0FE0F9-FF72-4D75-ACC2-0B6D51A07E09}" type="slidenum">
              <a:rPr lang="ko-KR" altLang="en-US" smtClean="0"/>
              <a:pPr/>
              <a:t>1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evaluation of other potential causes of reduced lung function, including infection or acute allograft rejection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drop in FEV1 ,20% from baseline should alert clinicians to follow-up on those patients more</a:t>
            </a:r>
          </a:p>
          <a:p>
            <a:r>
              <a:rPr lang="en-US" altLang="ko-KR" sz="1200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carefully for signs of BO.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Survival was significantly decreased for patients who experienced BOS early,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mtClean="0"/>
              <a:t>Oxygen saturation increased significantly with normalization of oxygen saturation at the end of therapy in all individuals. Normal oxygen saturation was maintained in all but one patient during follow-up (mean follow-up period 42 {plus/minus} 20 months, range 19-67 months). Forced expiratory volume in 1 s (FEV1) was within the normal range prior BMT and significantly diminished at the time of BO diagnosis. Treatment led to stabilization of lung function, with a significant improvement of FEV1 after 2 months. In all, 7/9 patients remained in clinically stable condition without further deterioration of lung function during follow-up.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mtClean="0"/>
              <a:t>10 mg * 1. Median</a:t>
            </a:r>
            <a:r>
              <a:rPr lang="en-US" altLang="ko-KR" baseline="0" smtClean="0"/>
              <a:t> t</a:t>
            </a:r>
            <a:r>
              <a:rPr lang="en-US" altLang="ko-KR" smtClean="0"/>
              <a:t>reatment period 16 months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mtClean="0"/>
              <a:t>Etanercept subcutaneously</a:t>
            </a:r>
            <a:r>
              <a:rPr lang="en-US" altLang="ko-KR" baseline="0" smtClean="0"/>
              <a:t> </a:t>
            </a:r>
            <a:r>
              <a:rPr lang="en-US" altLang="ko-KR" smtClean="0"/>
              <a:t>25 mg twice weekly for 4weeks,</a:t>
            </a:r>
          </a:p>
          <a:p>
            <a:r>
              <a:rPr lang="en-US" altLang="ko-KR" smtClean="0"/>
              <a:t>(450%</a:t>
            </a:r>
          </a:p>
          <a:p>
            <a:r>
              <a:rPr lang="en-US" altLang="ko-KR" smtClean="0"/>
              <a:t>improvement in symptoms, reduction in</a:t>
            </a:r>
            <a:r>
              <a:rPr lang="en-US" altLang="ko-KR" baseline="0" smtClean="0"/>
              <a:t> </a:t>
            </a:r>
            <a:r>
              <a:rPr lang="en-US" altLang="ko-KR" smtClean="0"/>
              <a:t>steroid dose or immunosuppressive agents).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mtClean="0"/>
              <a:t>375 mg/m 2 i.v. weekly for 4weeks, then monthly for 4months</a:t>
            </a:r>
          </a:p>
          <a:p>
            <a:r>
              <a:rPr lang="en-US" altLang="ko-KR" smtClean="0"/>
              <a:t>Initially 50–100 mg  3, daily dose 400 mg, Median treatment</a:t>
            </a:r>
          </a:p>
          <a:p>
            <a:r>
              <a:rPr lang="en-US" altLang="ko-KR" smtClean="0"/>
              <a:t>period 61 days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mtClean="0"/>
              <a:t>Initially 100 mg/day, increased over 4 months, Median treatment period 5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30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-lymphocytic bronchitis in 10% of autopsies from patients who died following HSCT.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-the heterogeneous histopathologic findings and clinical course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2007 </a:t>
            </a:r>
            <a:r>
              <a:rPr lang="en-US" altLang="ko-KR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Group 1n=197 Group 2n=84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recent report indicated that respiratory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tract infections with some community respiratory viruses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parainfluenza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virus and respiratory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syncytial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virus)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were associated with late airflow decline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Histology of BO. Characterized by concentric obstruction of the small airways and relative sparing of alveolar space.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Usually presents after the first 100 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days,</a:t>
            </a:r>
            <a:r>
              <a:rPr lang="en-US" altLang="ko-KR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80</a:t>
            </a:r>
            <a:r>
              <a:rPr lang="en-US" altLang="ko-KR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% of cases present between 6 and 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months post-transplantation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- lack respiratory symptoms during mild stages, resulting in rare detection in the earliest stages </a:t>
            </a:r>
          </a:p>
          <a:p>
            <a:r>
              <a:rPr lang="en-US" altLang="ko-KR" sz="1200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patients are physically limited due to severe obstructive airway disease and may require home oxygen</a:t>
            </a:r>
          </a:p>
          <a:p>
            <a:r>
              <a:rPr lang="en-US" altLang="ko-KR" sz="1200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therapy. Some patients may develop features of bronchiectasis with recurrent respiratory tract infections and colonisation of</a:t>
            </a:r>
          </a:p>
          <a:p>
            <a:r>
              <a:rPr lang="en-US" altLang="ko-KR" sz="1200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airways by Pseudomonas spp., Staphylococcus aureus and, occasionally, Aspergillus spp.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 studies demonstratedthat the presence of expiratory air trapping preceded the PFT criteria for BO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6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8E734-3DFE-481A-8378-C464340476B1}" type="datetimeFigureOut">
              <a:rPr lang="ko-KR" altLang="en-US"/>
              <a:pPr>
                <a:defRPr/>
              </a:pPr>
              <a:t>2013-06-10</a:t>
            </a:fld>
            <a:endParaRPr lang="ko-KR" altLang="en-US"/>
          </a:p>
        </p:txBody>
      </p:sp>
      <p:sp>
        <p:nvSpPr>
          <p:cNvPr id="7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8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503EFA0-26B8-4273-9A72-931E80D8C308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FA94A-116D-4C74-8958-89CA2272B8FC}" type="datetimeFigureOut">
              <a:rPr lang="ko-KR" altLang="en-US"/>
              <a:pPr>
                <a:defRPr/>
              </a:pPr>
              <a:t>2013-06-10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423FBF6-8F16-4E7B-9AF7-B07D25CB2CB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91967-A38E-4C8B-B84A-80FD078CE1EB}" type="datetimeFigureOut">
              <a:rPr lang="ko-KR" altLang="en-US"/>
              <a:pPr>
                <a:defRPr/>
              </a:pPr>
              <a:t>2013-06-10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1103C25F-C9DD-4520-BB5E-36674BFA940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/>
          <p:cNvCxnSpPr/>
          <p:nvPr userDrawn="1"/>
        </p:nvCxnSpPr>
        <p:spPr>
          <a:xfrm>
            <a:off x="428625" y="1428750"/>
            <a:ext cx="8286750" cy="1588"/>
          </a:xfrm>
          <a:prstGeom prst="line">
            <a:avLst/>
          </a:prstGeom>
          <a:ln w="635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itchFamily="2" charset="2"/>
              <a:buChar char="ü"/>
              <a:defRPr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D94FF-5E89-4FCF-874F-ED0E52A8F38E}" type="datetimeFigureOut">
              <a:rPr lang="ko-KR" altLang="en-US"/>
              <a:pPr>
                <a:defRPr/>
              </a:pPr>
              <a:t>2013-06-10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06BEA88-A103-422B-A45E-A61A7D6DEC4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D5AB6-761F-475B-9D0D-FF1D183BA8F7}" type="datetimeFigureOut">
              <a:rPr lang="ko-KR" altLang="en-US"/>
              <a:pPr>
                <a:defRPr/>
              </a:pPr>
              <a:t>2013-06-10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722246B6-998F-4F8D-8599-27C9045815F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0DE58-D665-4D93-BD0B-E3FB509C94F0}" type="datetimeFigureOut">
              <a:rPr lang="ko-KR" altLang="en-US"/>
              <a:pPr>
                <a:defRPr/>
              </a:pPr>
              <a:t>2013-06-10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5BFD97D-9711-4752-AF35-6F2A84159E9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15375" y="6389688"/>
            <a:ext cx="35718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23168-0139-4495-AB1F-3170D6EA25BF}" type="datetimeFigureOut">
              <a:rPr lang="ko-KR" altLang="en-US"/>
              <a:pPr>
                <a:defRPr/>
              </a:pPr>
              <a:t>2013-06-10</a:t>
            </a:fld>
            <a:endParaRPr lang="ko-KR" altLang="en-US"/>
          </a:p>
        </p:txBody>
      </p:sp>
      <p:sp>
        <p:nvSpPr>
          <p:cNvPr id="9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10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1138B-B1B8-4E4A-96FD-08FB5F24B630}" type="datetimeFigureOut">
              <a:rPr lang="ko-KR" altLang="en-US"/>
              <a:pPr>
                <a:defRPr/>
              </a:pPr>
              <a:t>2013-06-10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5BFB250A-112C-45A5-89B4-59701719E3C3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DF05B-B3CC-4556-8C18-366DE2D97574}" type="datetimeFigureOut">
              <a:rPr lang="ko-KR" altLang="en-US"/>
              <a:pPr>
                <a:defRPr/>
              </a:pPr>
              <a:t>2013-06-10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0DADB-82AA-42E7-86BE-1F664EBD6773}" type="datetimeFigureOut">
              <a:rPr lang="ko-KR" altLang="en-US"/>
              <a:pPr>
                <a:defRPr/>
              </a:pPr>
              <a:t>2013-06-10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C4D8EC5-78DC-4455-BA44-825445F18E9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C8A49-C07D-4527-A2E8-ACFD37F7A1F5}" type="datetimeFigureOut">
              <a:rPr lang="ko-KR" altLang="en-US"/>
              <a:pPr>
                <a:defRPr/>
              </a:pPr>
              <a:t>2013-06-10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9A63F2D-4B9D-49BF-99CB-23C944CCCE1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50014"/>
            </a:gs>
            <a:gs pos="0">
              <a:srgbClr val="010157">
                <a:alpha val="72157"/>
              </a:srgbClr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d</a:t>
            </a:r>
            <a:endParaRPr lang="ko-KR" altLang="en-US" smtClean="0"/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3288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600" b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551" r:id="rId1"/>
    <p:sldLayoutId id="2147484552" r:id="rId2"/>
    <p:sldLayoutId id="2147484553" r:id="rId3"/>
    <p:sldLayoutId id="2147484554" r:id="rId4"/>
    <p:sldLayoutId id="2147484555" r:id="rId5"/>
    <p:sldLayoutId id="2147484556" r:id="rId6"/>
    <p:sldLayoutId id="2147484557" r:id="rId7"/>
    <p:sldLayoutId id="2147484558" r:id="rId8"/>
    <p:sldLayoutId id="2147484559" r:id="rId9"/>
    <p:sldLayoutId id="2147484560" r:id="rId10"/>
    <p:sldLayoutId id="214748456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b="1" kern="1200">
          <a:solidFill>
            <a:srgbClr val="FCD5B5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Wingdings" pitchFamily="2" charset="2"/>
        <a:buChar char="ü"/>
        <a:defRPr sz="3200" kern="1200">
          <a:solidFill>
            <a:srgbClr val="D7E4BD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부제목 2"/>
          <p:cNvSpPr>
            <a:spLocks noGrp="1"/>
          </p:cNvSpPr>
          <p:nvPr>
            <p:ph type="subTitle" idx="1"/>
          </p:nvPr>
        </p:nvSpPr>
        <p:spPr>
          <a:xfrm>
            <a:off x="571472" y="4286256"/>
            <a:ext cx="8001056" cy="1857375"/>
          </a:xfrm>
        </p:spPr>
        <p:txBody>
          <a:bodyPr/>
          <a:lstStyle/>
          <a:p>
            <a:pPr eaLnBrk="1" hangingPunct="1"/>
            <a:r>
              <a:rPr lang="en-US" altLang="ko-KR" sz="2000" smtClean="0">
                <a:solidFill>
                  <a:schemeClr val="tx1"/>
                </a:solidFill>
                <a:latin typeface="Arial" charset="0"/>
                <a:cs typeface="Arial" charset="0"/>
              </a:rPr>
              <a:t>Hwang Eu Dong</a:t>
            </a:r>
            <a:endParaRPr lang="en-US" altLang="ko-KR" sz="20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en-US" altLang="ko-KR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Division of </a:t>
            </a:r>
            <a:r>
              <a:rPr lang="en-US" altLang="ko-KR" sz="20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Pulmonology</a:t>
            </a:r>
            <a:endParaRPr lang="en-US" altLang="ko-KR" sz="20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en-US" altLang="ko-KR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Department of Internal Medicine</a:t>
            </a:r>
          </a:p>
          <a:p>
            <a:pPr eaLnBrk="1" hangingPunct="1"/>
            <a:r>
              <a:rPr lang="en-US" altLang="ko-KR" sz="20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Yonsei</a:t>
            </a:r>
            <a:r>
              <a:rPr lang="en-US" altLang="ko-KR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University College of Medicine</a:t>
            </a:r>
          </a:p>
        </p:txBody>
      </p:sp>
      <p:sp>
        <p:nvSpPr>
          <p:cNvPr id="13315" name="제목 6"/>
          <p:cNvSpPr>
            <a:spLocks noGrp="1"/>
          </p:cNvSpPr>
          <p:nvPr>
            <p:ph type="ctrTitle"/>
          </p:nvPr>
        </p:nvSpPr>
        <p:spPr>
          <a:xfrm>
            <a:off x="0" y="2071688"/>
            <a:ext cx="9144000" cy="1785940"/>
          </a:xfrm>
        </p:spPr>
        <p:txBody>
          <a:bodyPr/>
          <a:lstStyle/>
          <a:p>
            <a:pPr latinLnBrk="0"/>
            <a:r>
              <a:rPr lang="en-US" altLang="ko-KR" b="0" smtClean="0"/>
              <a:t>Bronchiolitis Obliterans </a:t>
            </a:r>
            <a:br>
              <a:rPr lang="en-US" altLang="ko-KR" b="0" smtClean="0"/>
            </a:br>
            <a:r>
              <a:rPr lang="en-US" altLang="ko-KR" b="0" smtClean="0"/>
              <a:t>after Allogeneic Hematopoietic</a:t>
            </a:r>
            <a:br>
              <a:rPr lang="en-US" altLang="ko-KR" b="0" smtClean="0"/>
            </a:br>
            <a:r>
              <a:rPr lang="en-US" altLang="ko-KR" b="0" smtClean="0"/>
              <a:t>Stem Cell Transplantation</a:t>
            </a:r>
            <a:endParaRPr lang="ko-KR" altLang="en-US" dirty="0" smtClean="0">
              <a:solidFill>
                <a:srgbClr val="FCD5B5"/>
              </a:solidFill>
              <a:latin typeface="Arial" charset="0"/>
              <a:cs typeface="Arial" charset="0"/>
            </a:endParaRPr>
          </a:p>
        </p:txBody>
      </p:sp>
      <p:grpSp>
        <p:nvGrpSpPr>
          <p:cNvPr id="13316" name="그룹 10"/>
          <p:cNvGrpSpPr>
            <a:grpSpLocks/>
          </p:cNvGrpSpPr>
          <p:nvPr/>
        </p:nvGrpSpPr>
        <p:grpSpPr bwMode="auto">
          <a:xfrm>
            <a:off x="-1588" y="0"/>
            <a:ext cx="9145588" cy="1362075"/>
            <a:chOff x="-2109" y="-24"/>
            <a:chExt cx="9146141" cy="1362075"/>
          </a:xfrm>
        </p:grpSpPr>
        <p:pic>
          <p:nvPicPr>
            <p:cNvPr id="13317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58016" y="-24"/>
              <a:ext cx="2286016" cy="136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8" name="Picture 1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72000" y="3175"/>
              <a:ext cx="2286016" cy="1357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9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2109" y="0"/>
              <a:ext cx="2288093" cy="134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285984" y="0"/>
              <a:ext cx="2286016" cy="1355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Risk factors</a:t>
            </a:r>
            <a:endParaRPr lang="ko-KR" altLang="en-US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428596" y="1428736"/>
          <a:ext cx="8229600" cy="46863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7346"/>
                <a:gridCol w="6472254"/>
              </a:tblGrid>
              <a:tr h="100488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Consistent</a:t>
                      </a:r>
                      <a:endParaRPr lang="ko-KR" altLang="en-US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sz="1800" b="1" kern="1200" baseline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atinLnBrk="1"/>
                      <a:r>
                        <a:rPr lang="en-US" altLang="ko-KR" sz="1800" b="1" kern="1200" baseline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Allogeneic HSCT, Progressive chronic GVHD</a:t>
                      </a:r>
                    </a:p>
                    <a:p>
                      <a:pPr latinLnBrk="1"/>
                      <a:endParaRPr lang="ko-KR" altLang="en-US"/>
                    </a:p>
                  </a:txBody>
                  <a:tcPr anchor="ctr">
                    <a:noFill/>
                  </a:tcPr>
                </a:tc>
              </a:tr>
              <a:tr h="1435574">
                <a:tc>
                  <a:txBody>
                    <a:bodyPr/>
                    <a:lstStyle/>
                    <a:p>
                      <a:pPr marL="0" algn="l" defTabSz="914400" rtl="0" eaLnBrk="1" latinLnBrk="1" hangingPunct="1"/>
                      <a:r>
                        <a:rPr lang="en-US" altLang="ko-KR" sz="1800" b="1" kern="1200" baseline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Probable</a:t>
                      </a:r>
                      <a:endParaRPr lang="ko-KR" altLang="en-US" sz="1800" b="1" kern="1200" baseline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1" hangingPunct="1"/>
                      <a:r>
                        <a:rPr lang="en-US" altLang="ko-KR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De novo or quiescent chronic GVHD, </a:t>
                      </a:r>
                    </a:p>
                    <a:p>
                      <a:pPr marL="0" algn="l" defTabSz="914400" rtl="0" eaLnBrk="1" latinLnBrk="1" hangingPunct="1"/>
                      <a:r>
                        <a:rPr lang="en-US" altLang="ko-KR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Older age of recipient</a:t>
                      </a:r>
                    </a:p>
                    <a:p>
                      <a:pPr marL="0" algn="l" defTabSz="914400" rtl="0" eaLnBrk="1" latinLnBrk="1" hangingPunct="1"/>
                      <a:r>
                        <a:rPr lang="en-US" altLang="ko-KR" sz="1800" b="1" kern="1200" baseline="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AFO prior to HSCT</a:t>
                      </a:r>
                      <a:r>
                        <a:rPr lang="en-US" altLang="ko-KR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algn="l" defTabSz="914400" rtl="0" eaLnBrk="1" latinLnBrk="1" hangingPunct="1"/>
                      <a:r>
                        <a:rPr lang="en-US" altLang="ko-KR" sz="1800" b="1" kern="1200" baseline="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Early respiratory viral infection</a:t>
                      </a:r>
                    </a:p>
                  </a:txBody>
                  <a:tcPr anchor="ctr">
                    <a:noFill/>
                  </a:tcPr>
                </a:tc>
              </a:tr>
              <a:tr h="2245860">
                <a:tc>
                  <a:txBody>
                    <a:bodyPr/>
                    <a:lstStyle/>
                    <a:p>
                      <a:pPr marL="0" algn="l" defTabSz="914400" rtl="0" eaLnBrk="1" latinLnBrk="1" hangingPunct="1"/>
                      <a:r>
                        <a:rPr lang="en-US" altLang="ko-KR" sz="1800" b="1" kern="1200" baseline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Possible</a:t>
                      </a:r>
                      <a:endParaRPr lang="ko-KR" altLang="en-US" sz="1800" b="1" kern="1200" baseline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Acute GVHD, </a:t>
                      </a:r>
                      <a:r>
                        <a:rPr lang="en-US" altLang="ko-KR" sz="1800" b="1" kern="1200" baseline="0" dirty="0" err="1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Busulfan</a:t>
                      </a:r>
                      <a:r>
                        <a:rPr lang="en-US" altLang="ko-KR" sz="1800" b="1" kern="1200" baseline="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-based conditioning regimen</a:t>
                      </a:r>
                    </a:p>
                    <a:p>
                      <a:pPr latinLnBrk="1"/>
                      <a:r>
                        <a:rPr lang="en-US" altLang="ko-KR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Methotrexate</a:t>
                      </a:r>
                      <a:r>
                        <a:rPr lang="en-US" altLang="ko-KR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-based GVHD prophylaxis.</a:t>
                      </a:r>
                    </a:p>
                    <a:p>
                      <a:r>
                        <a:rPr lang="en-US" altLang="ko-KR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Hypogammaglobulinaemia</a:t>
                      </a:r>
                      <a:r>
                        <a:rPr lang="en-US" altLang="ko-KR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lang="en-US" altLang="ko-KR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CMV infection</a:t>
                      </a:r>
                    </a:p>
                    <a:p>
                      <a:r>
                        <a:rPr lang="en-US" altLang="ko-KR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Older age of donor</a:t>
                      </a:r>
                    </a:p>
                    <a:p>
                      <a:r>
                        <a:rPr lang="en-US" altLang="ko-KR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Underlying diseases (CML)</a:t>
                      </a:r>
                    </a:p>
                    <a:p>
                      <a:r>
                        <a:rPr lang="en-US" altLang="ko-KR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Gastro-</a:t>
                      </a:r>
                      <a:r>
                        <a:rPr lang="en-US" altLang="ko-KR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oesophageal</a:t>
                      </a:r>
                      <a:r>
                        <a:rPr lang="en-US" altLang="ko-KR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reflux disease</a:t>
                      </a:r>
                      <a:endParaRPr lang="ko-KR" altLang="en-US" sz="1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</a:tr>
            </a:tbl>
          </a:graphicData>
        </a:graphic>
      </p:graphicFrame>
      <p:sp>
        <p:nvSpPr>
          <p:cNvPr id="5" name="직사각형 4"/>
          <p:cNvSpPr/>
          <p:nvPr/>
        </p:nvSpPr>
        <p:spPr>
          <a:xfrm>
            <a:off x="3714744" y="6215082"/>
            <a:ext cx="5072098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altLang="ko-KR" sz="1200" b="1" i="1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Eur Respir J 2007; 29: 1007–1019</a:t>
            </a:r>
            <a:r>
              <a:rPr lang="en-US" altLang="ko-KR" sz="1200" b="1" i="1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1200" b="1" i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CLINICAL PRESENTATION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5720" y="1600200"/>
            <a:ext cx="8572560" cy="4525963"/>
          </a:xfrm>
        </p:spPr>
        <p:txBody>
          <a:bodyPr/>
          <a:lstStyle/>
          <a:p>
            <a:r>
              <a:rPr lang="en-US" altLang="ko-KR" smtClean="0"/>
              <a:t>Usually insidious</a:t>
            </a:r>
          </a:p>
          <a:p>
            <a:pPr>
              <a:buNone/>
            </a:pPr>
            <a:r>
              <a:rPr lang="en-US" altLang="ko-KR" sz="3000" smtClean="0"/>
              <a:t>   : 23% of patients upper respiratory tract symptoms.</a:t>
            </a:r>
          </a:p>
          <a:p>
            <a:pPr>
              <a:buNone/>
            </a:pPr>
            <a:r>
              <a:rPr lang="en-US" altLang="ko-KR" sz="2800" smtClean="0"/>
              <a:t>    :approximately 20% of patients are asymptomatic</a:t>
            </a:r>
          </a:p>
          <a:p>
            <a:pPr>
              <a:buNone/>
            </a:pPr>
            <a:r>
              <a:rPr lang="en-US" altLang="ko-KR" sz="2800" smtClean="0"/>
              <a:t>     (suspected based on PFT)</a:t>
            </a:r>
            <a:endParaRPr lang="en-US" altLang="ko-KR" sz="3000" smtClean="0"/>
          </a:p>
          <a:p>
            <a:pPr>
              <a:buNone/>
            </a:pPr>
            <a:r>
              <a:rPr lang="en-US" altLang="ko-KR" sz="3000" smtClean="0"/>
              <a:t>   :dry cough (60–100%) ,dyspnea (50~70%),  wheezing and sinusitis.</a:t>
            </a:r>
          </a:p>
          <a:p>
            <a:pPr>
              <a:buNone/>
            </a:pPr>
            <a:r>
              <a:rPr lang="en-US" altLang="ko-KR" smtClean="0"/>
              <a:t>   : fever is rare.</a:t>
            </a:r>
            <a:endParaRPr lang="ko-KR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RADIOLOGICAL EVALUATION</a:t>
            </a:r>
            <a:endParaRPr lang="ko-KR" altLang="en-US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500174"/>
            <a:ext cx="8229600" cy="2529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571472" y="4572008"/>
            <a:ext cx="807249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-air trapping during the expiratory phase</a:t>
            </a:r>
          </a:p>
          <a:p>
            <a:r>
              <a:rPr lang="en-US" altLang="ko-KR" sz="200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-mosaic appearance is highly suggestive of BO,sensitivity and specificity (74–91%,67–94%)</a:t>
            </a:r>
          </a:p>
          <a:p>
            <a:r>
              <a:rPr lang="en-US" altLang="ko-KR" smtClean="0"/>
              <a:t>-</a:t>
            </a:r>
            <a:r>
              <a:rPr lang="en-US" altLang="ko-KR" sz="200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subsegmental</a:t>
            </a:r>
            <a:r>
              <a:rPr lang="en-US" altLang="ko-KR" smtClean="0"/>
              <a:t> </a:t>
            </a:r>
            <a:r>
              <a:rPr lang="en-US" altLang="ko-KR" sz="200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bronchial</a:t>
            </a:r>
            <a:r>
              <a:rPr lang="en-US" altLang="ko-KR" smtClean="0"/>
              <a:t> </a:t>
            </a:r>
            <a:r>
              <a:rPr lang="en-US" altLang="ko-KR" sz="200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dilatation</a:t>
            </a:r>
            <a:r>
              <a:rPr lang="en-US" altLang="ko-KR" smtClean="0"/>
              <a:t>, </a:t>
            </a:r>
            <a:r>
              <a:rPr lang="en-US" altLang="ko-KR" sz="200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Tree</a:t>
            </a:r>
            <a:r>
              <a:rPr lang="en-US" altLang="ko-KR" smtClean="0"/>
              <a:t> </a:t>
            </a:r>
            <a:r>
              <a:rPr lang="en-US" altLang="ko-KR" sz="200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in</a:t>
            </a:r>
            <a:r>
              <a:rPr lang="en-US" altLang="ko-KR" smtClean="0"/>
              <a:t> </a:t>
            </a:r>
            <a:r>
              <a:rPr lang="en-US" altLang="ko-KR" sz="200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bud</a:t>
            </a:r>
            <a:r>
              <a:rPr lang="en-US" altLang="ko-KR" smtClean="0"/>
              <a:t> </a:t>
            </a:r>
            <a:r>
              <a:rPr lang="en-US" altLang="ko-KR" sz="200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pattern</a:t>
            </a:r>
            <a:endParaRPr lang="ko-KR" altLang="en-US" sz="2000" smtClean="0">
              <a:solidFill>
                <a:schemeClr val="accent3">
                  <a:lumMod val="40000"/>
                  <a:lumOff val="60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endParaRPr lang="ko-KR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BRONCHOSCOPY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mtClean="0"/>
              <a:t>Limited role in the diagnosis.</a:t>
            </a:r>
          </a:p>
          <a:p>
            <a:pPr>
              <a:buNone/>
            </a:pPr>
            <a:r>
              <a:rPr lang="en-US" altLang="ko-KR" smtClean="0"/>
              <a:t>:</a:t>
            </a:r>
            <a:r>
              <a:rPr lang="en-US" altLang="ko-KR" sz="2800" smtClean="0"/>
              <a:t>BAL</a:t>
            </a:r>
            <a:r>
              <a:rPr lang="ko-KR" altLang="en-US" sz="2800" smtClean="0"/>
              <a:t> </a:t>
            </a:r>
            <a:r>
              <a:rPr lang="en-US" altLang="ko-KR" sz="2800" smtClean="0"/>
              <a:t>carried out to rule out an infectious process.</a:t>
            </a:r>
          </a:p>
          <a:p>
            <a:pPr>
              <a:buNone/>
            </a:pPr>
            <a:r>
              <a:rPr lang="en-US" altLang="ko-KR" sz="2800" smtClean="0"/>
              <a:t>:a few studies neutrophil predominance in the BAL</a:t>
            </a:r>
          </a:p>
          <a:p>
            <a:pPr>
              <a:buNone/>
            </a:pPr>
            <a:r>
              <a:rPr lang="en-US" altLang="ko-KR" sz="2800" smtClean="0"/>
              <a:t>:higher levels of TNF-a were associated with a worse outcome.</a:t>
            </a:r>
          </a:p>
          <a:p>
            <a:endParaRPr lang="en-US" altLang="ko-KR" smtClean="0"/>
          </a:p>
          <a:p>
            <a:r>
              <a:rPr lang="en-US" altLang="ko-KR" smtClean="0"/>
              <a:t>Transbronchial biopsy not recommended</a:t>
            </a:r>
          </a:p>
          <a:p>
            <a:pPr>
              <a:buNone/>
            </a:pPr>
            <a:r>
              <a:rPr lang="en-US" altLang="ko-KR" sz="2800" smtClean="0"/>
              <a:t>:disease is patchy and peripheral, </a:t>
            </a:r>
          </a:p>
          <a:p>
            <a:pPr>
              <a:buNone/>
            </a:pPr>
            <a:r>
              <a:rPr lang="en-US" altLang="ko-KR" sz="2800" smtClean="0"/>
              <a:t>biopsy sample too small to show pathology</a:t>
            </a:r>
          </a:p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BRONCHOSCOPY</a:t>
            </a:r>
            <a:endParaRPr lang="ko-KR" altLang="en-US" dirty="0"/>
          </a:p>
        </p:txBody>
      </p:sp>
      <p:pic>
        <p:nvPicPr>
          <p:cNvPr id="2051" name="Picture 3" descr="\\10.166.0.79\sev-medi\2010년입국\황의동\in depth 자료\20130610_171447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500174"/>
            <a:ext cx="8358246" cy="3643338"/>
          </a:xfrm>
          <a:prstGeom prst="rect">
            <a:avLst/>
          </a:prstGeom>
          <a:noFill/>
        </p:spPr>
      </p:pic>
      <p:sp>
        <p:nvSpPr>
          <p:cNvPr id="7" name="직사각형 6"/>
          <p:cNvSpPr/>
          <p:nvPr/>
        </p:nvSpPr>
        <p:spPr>
          <a:xfrm>
            <a:off x="3714744" y="6072206"/>
            <a:ext cx="5072098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i="1" dirty="0" err="1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AnnalsATS</a:t>
            </a:r>
            <a:r>
              <a:rPr lang="en-US" altLang="ko-KR" sz="1200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 Volume 10 February 2013</a:t>
            </a:r>
            <a:endParaRPr lang="ko-KR" altLang="en-US" sz="1200" b="1" i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VATS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Useful 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often avoided because of the surgical risks present.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BOS following HSCT is usually a clinical diagnosis.(PFT, radiologic)</a:t>
            </a:r>
          </a:p>
          <a:p>
            <a:pPr>
              <a:buNone/>
            </a:pPr>
            <a:endParaRPr lang="en-US" altLang="ko-KR" dirty="0" smtClean="0"/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PFT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main study used to diagnose and follow-up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lack of significant improvement in FEV1 </a:t>
            </a:r>
            <a:r>
              <a:rPr lang="en-US" altLang="ko-KR" dirty="0" smtClean="0"/>
              <a:t>post-bronchodilator.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A </a:t>
            </a:r>
            <a:r>
              <a:rPr lang="en-US" altLang="ko-KR" dirty="0" smtClean="0">
                <a:solidFill>
                  <a:srgbClr val="FFFF00"/>
                </a:solidFill>
              </a:rPr>
              <a:t>decline </a:t>
            </a:r>
            <a:r>
              <a:rPr lang="en-US" altLang="ko-KR" dirty="0" smtClean="0">
                <a:solidFill>
                  <a:srgbClr val="FFFF00"/>
                </a:solidFill>
              </a:rPr>
              <a:t>in FEV1 &gt;5% per year </a:t>
            </a:r>
            <a:r>
              <a:rPr lang="en-US" altLang="ko-KR" dirty="0" smtClean="0"/>
              <a:t>with </a:t>
            </a:r>
            <a:r>
              <a:rPr lang="en-US" altLang="ko-KR" dirty="0" smtClean="0">
                <a:solidFill>
                  <a:srgbClr val="FFFF00"/>
                </a:solidFill>
              </a:rPr>
              <a:t>FEV1/FVC &lt;0.8 </a:t>
            </a:r>
            <a:r>
              <a:rPr lang="en-US" altLang="ko-KR" dirty="0" smtClean="0"/>
              <a:t>has been shown to identify airflow obstruction after transplantation.</a:t>
            </a:r>
            <a:endParaRPr lang="en-US" altLang="ko-KR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PFT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 smtClean="0"/>
              <a:t>The presence of early AFO was associated with an increased risk of long-term </a:t>
            </a:r>
            <a:r>
              <a:rPr lang="en-US" altLang="ko-KR" sz="2800" dirty="0" smtClean="0"/>
              <a:t>AFO.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sz="2800" dirty="0" smtClean="0"/>
              <a:t>patients who had the fastest decline in FEV1 (&gt;10% per year) between day 100 and 1 yr, had the highest mortality risk.</a:t>
            </a:r>
          </a:p>
          <a:p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3714744" y="6072206"/>
            <a:ext cx="5072098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Bone marrow transplantation (April 2004): 759-764.</a:t>
            </a:r>
            <a:endParaRPr lang="ko-KR" altLang="en-US" sz="1200" b="1" i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Phenotypes and prognosis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Retrospective cohort</a:t>
            </a:r>
          </a:p>
          <a:p>
            <a:pPr>
              <a:buNone/>
            </a:pPr>
            <a:r>
              <a:rPr lang="en-US" altLang="ko-KR" dirty="0" smtClean="0"/>
              <a:t>   :between 1999 and 2010</a:t>
            </a:r>
          </a:p>
          <a:p>
            <a:pPr>
              <a:buNone/>
            </a:pPr>
            <a:r>
              <a:rPr lang="en-US" altLang="ko-KR" sz="2800" dirty="0" smtClean="0"/>
              <a:t>    :77 patient BOS</a:t>
            </a:r>
          </a:p>
          <a:p>
            <a:pPr>
              <a:buNone/>
            </a:pPr>
            <a:r>
              <a:rPr lang="en-US" altLang="ko-KR" sz="2800" dirty="0" smtClean="0"/>
              <a:t>    :53 typical obstructive lung defect (ratio&lt;0.7)</a:t>
            </a:r>
          </a:p>
          <a:p>
            <a:pPr>
              <a:buNone/>
            </a:pPr>
            <a:r>
              <a:rPr lang="en-US" altLang="ko-KR" sz="2800" dirty="0" smtClean="0"/>
              <a:t>    :24 atypical patient (FEV1&lt;80%,FVC&lt;80%)</a:t>
            </a:r>
          </a:p>
          <a:p>
            <a:pPr>
              <a:buNone/>
            </a:pPr>
            <a:r>
              <a:rPr lang="en-US" altLang="ko-KR" sz="2800" dirty="0" smtClean="0"/>
              <a:t>    :median F/U 29.6 month.</a:t>
            </a:r>
            <a:endParaRPr lang="ko-KR" altLang="en-US" sz="2800" dirty="0"/>
          </a:p>
        </p:txBody>
      </p:sp>
      <p:sp>
        <p:nvSpPr>
          <p:cNvPr id="4" name="직사각형 3"/>
          <p:cNvSpPr/>
          <p:nvPr/>
        </p:nvSpPr>
        <p:spPr>
          <a:xfrm>
            <a:off x="3786182" y="6286520"/>
            <a:ext cx="5072098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Bone Marrow Transplantation (2013) 48, 819–824.</a:t>
            </a:r>
            <a:endParaRPr lang="ko-KR" altLang="en-US" sz="1200" b="1" i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Phenotypes and prognosis</a:t>
            </a:r>
            <a:endParaRPr lang="ko-KR" alt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571612"/>
            <a:ext cx="3357586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1571612"/>
            <a:ext cx="3429024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직사각형 6"/>
          <p:cNvSpPr/>
          <p:nvPr/>
        </p:nvSpPr>
        <p:spPr>
          <a:xfrm>
            <a:off x="2357422" y="1857364"/>
            <a:ext cx="1214446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 smtClean="0">
                <a:solidFill>
                  <a:srgbClr val="00B0F0"/>
                </a:solidFill>
              </a:rPr>
              <a:t>P&lt;0.0001</a:t>
            </a:r>
            <a:endParaRPr lang="ko-KR" altLang="en-US" sz="1400" b="1" i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5929322" y="1857364"/>
            <a:ext cx="1214446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 smtClean="0">
                <a:solidFill>
                  <a:srgbClr val="00B0F0"/>
                </a:solidFill>
              </a:rPr>
              <a:t>P=0.24</a:t>
            </a:r>
            <a:endParaRPr lang="ko-KR" altLang="en-US" sz="1400" b="1" i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3786182" y="6286520"/>
            <a:ext cx="5072098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Bone Marrow Transplantation (2013) 48, 819–824.</a:t>
            </a:r>
            <a:endParaRPr lang="ko-KR" altLang="en-US" sz="1200" b="1" i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>
                <a:solidFill>
                  <a:schemeClr val="tx2"/>
                </a:solidFill>
              </a:rPr>
              <a:t>Bronchiolitis obliterans(BO)</a:t>
            </a:r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First described following HSCT in 1978.</a:t>
            </a:r>
          </a:p>
          <a:p>
            <a:pPr>
              <a:buNone/>
            </a:pPr>
            <a:r>
              <a:rPr lang="en-US" altLang="ko-KR" dirty="0" smtClean="0"/>
              <a:t>   </a:t>
            </a:r>
            <a:r>
              <a:rPr lang="en-US" altLang="ko-KR" sz="3000" dirty="0" smtClean="0"/>
              <a:t>:</a:t>
            </a:r>
            <a:r>
              <a:rPr lang="en-US" altLang="ko-KR" sz="3000" dirty="0" smtClean="0">
                <a:solidFill>
                  <a:srgbClr val="FFFF00"/>
                </a:solidFill>
              </a:rPr>
              <a:t>lymphocytic bronchitis </a:t>
            </a:r>
            <a:r>
              <a:rPr lang="en-US" altLang="ko-KR" sz="3000" dirty="0" smtClean="0"/>
              <a:t>in 10</a:t>
            </a:r>
            <a:r>
              <a:rPr lang="en-US" altLang="ko-KR" sz="3000" dirty="0" smtClean="0"/>
              <a:t>% of autopsies from patients who </a:t>
            </a:r>
            <a:r>
              <a:rPr lang="en-US" altLang="ko-KR" sz="3000" dirty="0" smtClean="0"/>
              <a:t>died following </a:t>
            </a:r>
            <a:r>
              <a:rPr lang="en-US" altLang="ko-KR" sz="3000" dirty="0" smtClean="0"/>
              <a:t>HSCT.</a:t>
            </a:r>
          </a:p>
          <a:p>
            <a:endParaRPr lang="en-US" altLang="ko-KR" dirty="0" smtClean="0"/>
          </a:p>
          <a:p>
            <a:r>
              <a:rPr lang="en-US" altLang="ko-KR" dirty="0" err="1" smtClean="0"/>
              <a:t>Characterised</a:t>
            </a:r>
            <a:r>
              <a:rPr lang="en-US" altLang="ko-KR" dirty="0" smtClean="0"/>
              <a:t> by the onset of </a:t>
            </a:r>
            <a:r>
              <a:rPr lang="en-US" altLang="ko-KR" dirty="0" smtClean="0">
                <a:solidFill>
                  <a:srgbClr val="FFFF00"/>
                </a:solidFill>
              </a:rPr>
              <a:t>new air flow</a:t>
            </a:r>
          </a:p>
          <a:p>
            <a:pPr>
              <a:buNone/>
            </a:pPr>
            <a:r>
              <a:rPr lang="en-US" altLang="ko-KR" dirty="0" smtClean="0">
                <a:solidFill>
                  <a:srgbClr val="FFFF00"/>
                </a:solidFill>
              </a:rPr>
              <a:t>   obstruction </a:t>
            </a:r>
            <a:r>
              <a:rPr lang="en-US" altLang="ko-KR" dirty="0" smtClean="0"/>
              <a:t>(AFO) following HSCT.</a:t>
            </a:r>
          </a:p>
          <a:p>
            <a:pPr>
              <a:buNone/>
            </a:pPr>
            <a:endParaRPr lang="en-US" altLang="ko-KR" dirty="0" smtClean="0"/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PFT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chronic </a:t>
            </a:r>
            <a:r>
              <a:rPr lang="en-US" altLang="ko-KR" sz="2400" dirty="0" smtClean="0"/>
              <a:t>GVHD academic community </a:t>
            </a:r>
            <a:r>
              <a:rPr lang="en-US" altLang="ko-KR" sz="2400" dirty="0" smtClean="0"/>
              <a:t>recommends</a:t>
            </a:r>
            <a:endParaRPr lang="en-US" altLang="ko-KR" sz="2400" dirty="0" smtClean="0">
              <a:solidFill>
                <a:srgbClr val="FFFF00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en-US" altLang="ko-KR" dirty="0" smtClean="0">
              <a:solidFill>
                <a:srgbClr val="FFFF0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dirty="0" smtClean="0">
                <a:solidFill>
                  <a:srgbClr val="FFFF00"/>
                </a:solidFill>
                <a:latin typeface="맑은 고딕" pitchFamily="50" charset="-127"/>
                <a:ea typeface="맑은 고딕" pitchFamily="50" charset="-127"/>
              </a:rPr>
              <a:t>PFT </a:t>
            </a:r>
            <a:r>
              <a:rPr lang="en-US" altLang="ko-KR" dirty="0" smtClean="0">
                <a:solidFill>
                  <a:srgbClr val="FFFF00"/>
                </a:solidFill>
                <a:latin typeface="맑은 고딕" pitchFamily="50" charset="-127"/>
                <a:ea typeface="맑은 고딕" pitchFamily="50" charset="-127"/>
              </a:rPr>
              <a:t>every 3 months </a:t>
            </a:r>
            <a:r>
              <a:rPr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during the first year after </a:t>
            </a:r>
            <a:r>
              <a:rPr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tr</a:t>
            </a:r>
            <a:r>
              <a:rPr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ansplantation in high-risk patients.</a:t>
            </a:r>
            <a:endParaRPr lang="ko-KR" altLang="en-US" dirty="0" smtClean="0"/>
          </a:p>
          <a:p>
            <a:pPr>
              <a:buNone/>
            </a:pPr>
            <a:endParaRPr lang="en-US" altLang="ko-KR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dirty="0" smtClean="0">
                <a:solidFill>
                  <a:srgbClr val="FFFF00"/>
                </a:solidFill>
                <a:latin typeface="맑은 고딕" pitchFamily="50" charset="-127"/>
                <a:ea typeface="맑은 고딕" pitchFamily="50" charset="-127"/>
              </a:rPr>
              <a:t>Infectious </a:t>
            </a:r>
            <a:r>
              <a:rPr lang="en-US" altLang="ko-KR" dirty="0" smtClean="0">
                <a:solidFill>
                  <a:srgbClr val="FFFF00"/>
                </a:solidFill>
                <a:latin typeface="맑은 고딕" pitchFamily="50" charset="-127"/>
                <a:ea typeface="맑은 고딕" pitchFamily="50" charset="-127"/>
              </a:rPr>
              <a:t>and radiographic investigation </a:t>
            </a:r>
            <a:r>
              <a:rPr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for any persistent decline </a:t>
            </a:r>
          </a:p>
          <a:p>
            <a:pPr>
              <a:buNone/>
            </a:pPr>
            <a:r>
              <a:rPr lang="en-US" altLang="ko-KR" sz="28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(</a:t>
            </a:r>
            <a:r>
              <a:rPr lang="en-US" altLang="ko-KR" sz="28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either a decline of </a:t>
            </a:r>
            <a:r>
              <a:rPr lang="en-US" altLang="ko-KR" sz="2800" dirty="0" smtClean="0">
                <a:solidFill>
                  <a:srgbClr val="FFFF00"/>
                </a:solidFill>
                <a:latin typeface="맑은 고딕" pitchFamily="50" charset="-127"/>
                <a:ea typeface="맑은 고딕" pitchFamily="50" charset="-127"/>
              </a:rPr>
              <a:t>FEV1 </a:t>
            </a:r>
            <a:r>
              <a:rPr lang="en-US" altLang="ko-KR" sz="2800" dirty="0" smtClean="0">
                <a:solidFill>
                  <a:srgbClr val="FFFF00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2800" dirty="0" smtClean="0">
                <a:solidFill>
                  <a:srgbClr val="FFFF00"/>
                </a:solidFill>
                <a:latin typeface="맑은 고딕" pitchFamily="50" charset="-127"/>
                <a:ea typeface="맑은 고딕" pitchFamily="50" charset="-127"/>
              </a:rPr>
              <a:t>10% </a:t>
            </a:r>
            <a:r>
              <a:rPr lang="en-US" altLang="ko-KR" sz="28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of predicted FEV1 </a:t>
            </a:r>
            <a:r>
              <a:rPr lang="en-US" altLang="ko-KR" sz="28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or </a:t>
            </a:r>
            <a:r>
              <a:rPr lang="en-US" altLang="ko-KR" sz="28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a decline of </a:t>
            </a:r>
            <a:r>
              <a:rPr lang="en-US" altLang="ko-KR" sz="2800" dirty="0" smtClean="0">
                <a:solidFill>
                  <a:srgbClr val="FFFF00"/>
                </a:solidFill>
                <a:latin typeface="맑은 고딕" pitchFamily="50" charset="-127"/>
                <a:ea typeface="맑은 고딕" pitchFamily="50" charset="-127"/>
              </a:rPr>
              <a:t>FEV1 </a:t>
            </a:r>
            <a:r>
              <a:rPr lang="en-US" altLang="ko-KR" sz="2800" dirty="0" smtClean="0">
                <a:solidFill>
                  <a:srgbClr val="FFFF00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2800" dirty="0" smtClean="0">
                <a:solidFill>
                  <a:srgbClr val="FFFF00"/>
                </a:solidFill>
                <a:latin typeface="맑은 고딕" pitchFamily="50" charset="-127"/>
                <a:ea typeface="맑은 고딕" pitchFamily="50" charset="-127"/>
              </a:rPr>
              <a:t>5% per year </a:t>
            </a:r>
            <a:r>
              <a:rPr lang="en-US" altLang="ko-KR" sz="28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en-US" altLang="ko-KR" sz="28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en-US" altLang="ko-KR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PROGNOSIS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smtClean="0"/>
              <a:t>progressive disease</a:t>
            </a:r>
          </a:p>
          <a:p>
            <a:endParaRPr lang="en-US" altLang="ko-KR" sz="2400" smtClean="0"/>
          </a:p>
          <a:p>
            <a:r>
              <a:rPr lang="en-US" altLang="ko-KR" sz="2400" smtClean="0"/>
              <a:t>agressive therapy results in improvement of lung function in only 8–20% of patients.</a:t>
            </a:r>
          </a:p>
          <a:p>
            <a:endParaRPr lang="en-US" altLang="ko-KR" sz="2400" smtClean="0"/>
          </a:p>
          <a:p>
            <a:r>
              <a:rPr lang="en-US" altLang="ko-KR" sz="2400" smtClean="0"/>
              <a:t>mortality rate, varies 14–100% (median of 65% )</a:t>
            </a:r>
          </a:p>
          <a:p>
            <a:endParaRPr lang="en-US" altLang="ko-KR" sz="2400" smtClean="0"/>
          </a:p>
          <a:p>
            <a:r>
              <a:rPr lang="en-US" altLang="ko-KR" sz="2400" smtClean="0"/>
              <a:t>Most patients with BO progress to respiratory failure, Patients with advanced BO usually die from pneumonia</a:t>
            </a:r>
            <a:endParaRPr lang="ko-KR" altLang="en-US" sz="24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PROGNOSIS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Factors associated with mortality</a:t>
            </a:r>
          </a:p>
          <a:p>
            <a:pPr>
              <a:buNone/>
            </a:pPr>
            <a:r>
              <a:rPr lang="en-US" altLang="ko-KR" sz="2400" dirty="0" smtClean="0"/>
              <a:t>    : rapid deterioration of FEV1 (&gt;10% per year)</a:t>
            </a:r>
          </a:p>
          <a:p>
            <a:pPr>
              <a:buNone/>
            </a:pPr>
            <a:r>
              <a:rPr lang="en-US" altLang="ko-KR" sz="2400" dirty="0" smtClean="0"/>
              <a:t>    :age &gt;60 yrs, progressive chronic GVHD, underlying disease relapse and history of respiratory viral infection</a:t>
            </a:r>
          </a:p>
          <a:p>
            <a:endParaRPr lang="en-US" altLang="ko-KR" sz="2400" dirty="0" smtClean="0"/>
          </a:p>
          <a:p>
            <a:r>
              <a:rPr lang="en-US" altLang="ko-KR" dirty="0" smtClean="0"/>
              <a:t>Not to be influenced By</a:t>
            </a:r>
          </a:p>
          <a:p>
            <a:pPr>
              <a:buNone/>
            </a:pPr>
            <a:r>
              <a:rPr lang="en-US" altLang="ko-KR" sz="2400" dirty="0" smtClean="0"/>
              <a:t>    : AFO prior to transplantation</a:t>
            </a:r>
          </a:p>
          <a:p>
            <a:pPr>
              <a:buNone/>
            </a:pPr>
            <a:r>
              <a:rPr lang="en-US" altLang="ko-KR" sz="2400" dirty="0" smtClean="0"/>
              <a:t>    : the source of stem cells ,CMV serological status.</a:t>
            </a:r>
          </a:p>
          <a:p>
            <a:endParaRPr lang="en-US" altLang="ko-KR" sz="2400" dirty="0" smtClean="0"/>
          </a:p>
          <a:p>
            <a:endParaRPr lang="ko-KR" altLang="en-US" sz="2400" dirty="0"/>
          </a:p>
        </p:txBody>
      </p:sp>
      <p:sp>
        <p:nvSpPr>
          <p:cNvPr id="4" name="직사각형 3"/>
          <p:cNvSpPr/>
          <p:nvPr/>
        </p:nvSpPr>
        <p:spPr>
          <a:xfrm>
            <a:off x="3929058" y="3500438"/>
            <a:ext cx="5072098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i="1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Blood 1999; 93: 2196–2201.</a:t>
            </a:r>
            <a:endParaRPr lang="ko-KR" altLang="en-US" sz="1200" b="1" i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4071902" y="5572140"/>
            <a:ext cx="5072098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i="1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 Chest 2005;128: 153–161.</a:t>
            </a:r>
            <a:endParaRPr lang="ko-KR" altLang="en-US" sz="1200" b="1" i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MANAGEMENT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mtClean="0"/>
              <a:t>No controlled trials</a:t>
            </a:r>
          </a:p>
          <a:p>
            <a:pPr>
              <a:buNone/>
            </a:pPr>
            <a:r>
              <a:rPr lang="en-US" altLang="ko-KR" smtClean="0"/>
              <a:t>   : small uncontrolled trials and </a:t>
            </a:r>
          </a:p>
          <a:p>
            <a:pPr>
              <a:buNone/>
            </a:pPr>
            <a:r>
              <a:rPr lang="en-US" altLang="ko-KR" smtClean="0"/>
              <a:t>      expert opinions.</a:t>
            </a:r>
          </a:p>
          <a:p>
            <a:endParaRPr lang="en-US" altLang="ko-KR" smtClean="0"/>
          </a:p>
          <a:p>
            <a:r>
              <a:rPr lang="en-US" altLang="ko-KR" smtClean="0"/>
              <a:t>Similar to management of chronic GVHD</a:t>
            </a:r>
          </a:p>
          <a:p>
            <a:pPr>
              <a:buNone/>
            </a:pPr>
            <a:r>
              <a:rPr lang="en-US" altLang="ko-KR" sz="2800" smtClean="0"/>
              <a:t> :high-dose systemic corticosteroids</a:t>
            </a:r>
          </a:p>
          <a:p>
            <a:pPr>
              <a:buNone/>
            </a:pPr>
            <a:r>
              <a:rPr lang="en-US" altLang="ko-KR" sz="2800" smtClean="0"/>
              <a:t>  immunosuppressive therapy.</a:t>
            </a:r>
          </a:p>
          <a:p>
            <a:pPr>
              <a:buNone/>
            </a:pPr>
            <a:r>
              <a:rPr lang="en-US" altLang="ko-KR" sz="2400" smtClean="0"/>
              <a:t>(cyclosporine A or tacrolimus with or without azathioprime)</a:t>
            </a:r>
            <a:endParaRPr lang="ko-KR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MANAGEMENT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mtClean="0"/>
              <a:t>Corticosteroids</a:t>
            </a:r>
          </a:p>
          <a:p>
            <a:pPr>
              <a:buNone/>
            </a:pPr>
            <a:r>
              <a:rPr lang="en-US" altLang="ko-KR" smtClean="0"/>
              <a:t>   :</a:t>
            </a:r>
            <a:r>
              <a:rPr lang="en-US" altLang="ko-KR" sz="2800" smtClean="0"/>
              <a:t>prednisone at 1–1.5 mg/kg, for 2–6 weeks.  tapered every 2 weeks for 6–12 months.</a:t>
            </a:r>
          </a:p>
          <a:p>
            <a:endParaRPr lang="en-US" altLang="ko-KR" smtClean="0"/>
          </a:p>
          <a:p>
            <a:pPr>
              <a:buNone/>
            </a:pPr>
            <a:r>
              <a:rPr lang="en-US" altLang="ko-KR" sz="2800" smtClean="0"/>
              <a:t>    : pulse dose</a:t>
            </a:r>
          </a:p>
          <a:p>
            <a:pPr>
              <a:buNone/>
            </a:pPr>
            <a:r>
              <a:rPr lang="en-US" altLang="ko-KR" sz="2800" smtClean="0"/>
              <a:t>      </a:t>
            </a:r>
            <a:r>
              <a:rPr lang="en-US" altLang="ko-KR" sz="2400" smtClean="0"/>
              <a:t>- nine children with BO.</a:t>
            </a:r>
          </a:p>
          <a:p>
            <a:pPr>
              <a:buNone/>
            </a:pPr>
            <a:r>
              <a:rPr lang="en-US" altLang="ko-KR" sz="2400" smtClean="0"/>
              <a:t>       -10mg/kg for 3 days on monthly,6cycle</a:t>
            </a:r>
          </a:p>
          <a:p>
            <a:pPr>
              <a:buNone/>
            </a:pPr>
            <a:r>
              <a:rPr lang="en-US" altLang="ko-KR" sz="2400" smtClean="0"/>
              <a:t>       -stabilisation of FEV1 after 2 months of treatment</a:t>
            </a:r>
            <a:endParaRPr lang="ko-KR" altLang="en-US" sz="2400"/>
          </a:p>
        </p:txBody>
      </p:sp>
      <p:sp>
        <p:nvSpPr>
          <p:cNvPr id="4" name="직사각형 3"/>
          <p:cNvSpPr/>
          <p:nvPr/>
        </p:nvSpPr>
        <p:spPr>
          <a:xfrm>
            <a:off x="3714744" y="6072206"/>
            <a:ext cx="5072098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i="1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Bone Marrow Transplant 2005; 36: 135–138.</a:t>
            </a:r>
            <a:endParaRPr lang="ko-KR" altLang="en-US" sz="1200" b="1" i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MANAGEMENT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mtClean="0"/>
              <a:t>Inhaled Steroids</a:t>
            </a:r>
          </a:p>
          <a:p>
            <a:pPr>
              <a:buNone/>
            </a:pPr>
            <a:r>
              <a:rPr lang="en-US" altLang="ko-KR" sz="2800" smtClean="0"/>
              <a:t>    : 13 patients. Median age 44</a:t>
            </a:r>
          </a:p>
          <a:p>
            <a:pPr>
              <a:buNone/>
            </a:pPr>
            <a:r>
              <a:rPr lang="en-US" altLang="ko-KR" sz="2800" smtClean="0"/>
              <a:t>    :  Median follow-up 12.8 months</a:t>
            </a:r>
          </a:p>
          <a:p>
            <a:pPr>
              <a:buNone/>
            </a:pPr>
            <a:r>
              <a:rPr lang="en-US" altLang="ko-KR" sz="2800" smtClean="0"/>
              <a:t>    : Budesonide/formoterol</a:t>
            </a:r>
          </a:p>
          <a:p>
            <a:pPr>
              <a:buNone/>
            </a:pPr>
            <a:r>
              <a:rPr lang="en-US" altLang="ko-KR" sz="2800" smtClean="0"/>
              <a:t>    :&gt;10% increase in FEV 1 in 13/13 patients.</a:t>
            </a:r>
          </a:p>
          <a:p>
            <a:pPr>
              <a:buNone/>
            </a:pPr>
            <a:r>
              <a:rPr lang="en-US" altLang="ko-KR" sz="2800" smtClean="0"/>
              <a:t>      (Mean increase in FEV 1 36±27%)</a:t>
            </a:r>
            <a:endParaRPr lang="ko-KR" altLang="en-US" sz="2800"/>
          </a:p>
        </p:txBody>
      </p:sp>
      <p:sp>
        <p:nvSpPr>
          <p:cNvPr id="4" name="직사각형 3"/>
          <p:cNvSpPr/>
          <p:nvPr/>
        </p:nvSpPr>
        <p:spPr>
          <a:xfrm>
            <a:off x="3714744" y="6072206"/>
            <a:ext cx="5072098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i="1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Bone Marrow Transplant 2007; 39: 547–553.</a:t>
            </a:r>
            <a:endParaRPr lang="ko-KR" altLang="en-US" sz="1200" b="1" i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MANAGEMENT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Azithromycin</a:t>
            </a:r>
            <a:endParaRPr lang="en-US" altLang="ko-KR" dirty="0" smtClean="0"/>
          </a:p>
          <a:p>
            <a:pPr>
              <a:buNone/>
            </a:pPr>
            <a:r>
              <a:rPr lang="en-US" altLang="ko-KR" sz="2400" dirty="0" smtClean="0"/>
              <a:t>: experience using </a:t>
            </a:r>
            <a:r>
              <a:rPr lang="en-US" altLang="ko-KR" sz="2400" dirty="0" err="1" smtClean="0"/>
              <a:t>macrolides</a:t>
            </a:r>
            <a:r>
              <a:rPr lang="en-US" altLang="ko-KR" sz="2400" dirty="0" smtClean="0"/>
              <a:t> in the treatment of </a:t>
            </a:r>
            <a:r>
              <a:rPr lang="en-US" altLang="ko-KR" sz="2400" dirty="0" smtClean="0">
                <a:solidFill>
                  <a:srgbClr val="FFFF00"/>
                </a:solidFill>
              </a:rPr>
              <a:t>diffuse</a:t>
            </a:r>
            <a:r>
              <a:rPr lang="en-US" altLang="ko-KR" sz="2400" dirty="0" smtClean="0"/>
              <a:t> </a:t>
            </a:r>
            <a:r>
              <a:rPr lang="en-US" altLang="ko-KR" sz="2400" dirty="0" err="1" smtClean="0">
                <a:solidFill>
                  <a:srgbClr val="FFFF00"/>
                </a:solidFill>
              </a:rPr>
              <a:t>panbronchiolitis</a:t>
            </a:r>
            <a:r>
              <a:rPr lang="en-US" altLang="ko-KR" sz="2400" dirty="0" smtClean="0"/>
              <a:t> treatment . and BO following </a:t>
            </a:r>
            <a:r>
              <a:rPr lang="en-US" altLang="ko-KR" sz="2400" dirty="0" smtClean="0">
                <a:solidFill>
                  <a:srgbClr val="FFFF00"/>
                </a:solidFill>
              </a:rPr>
              <a:t>lung transplantation.</a:t>
            </a:r>
          </a:p>
          <a:p>
            <a:pPr>
              <a:buNone/>
            </a:pPr>
            <a:r>
              <a:rPr lang="en-US" altLang="ko-KR" sz="2400" dirty="0" smtClean="0"/>
              <a:t>:down-regulate pro-inflammatory cytokines.</a:t>
            </a:r>
          </a:p>
          <a:p>
            <a:endParaRPr lang="en-US" altLang="ko-KR" sz="2800" dirty="0" smtClean="0"/>
          </a:p>
          <a:p>
            <a:pPr>
              <a:buNone/>
            </a:pPr>
            <a:r>
              <a:rPr lang="en-US" altLang="ko-KR" sz="2400" dirty="0" smtClean="0"/>
              <a:t>: Khalid,</a:t>
            </a:r>
            <a:r>
              <a:rPr lang="fr-FR" altLang="ko-KR" sz="2400" dirty="0" smtClean="0"/>
              <a:t> Eur Respir J (2005)</a:t>
            </a:r>
            <a:endParaRPr lang="en-US" altLang="ko-KR" sz="2400" dirty="0" smtClean="0"/>
          </a:p>
          <a:p>
            <a:pPr>
              <a:buNone/>
            </a:pPr>
            <a:r>
              <a:rPr lang="en-US" altLang="ko-KR" sz="2000" dirty="0" smtClean="0"/>
              <a:t>-Eight patients. Mean age 36</a:t>
            </a:r>
          </a:p>
          <a:p>
            <a:pPr>
              <a:buNone/>
            </a:pPr>
            <a:r>
              <a:rPr lang="en-US" altLang="ko-KR" sz="2000" dirty="0" smtClean="0"/>
              <a:t>-500 mg /d for 3 </a:t>
            </a:r>
            <a:r>
              <a:rPr lang="en-US" altLang="ko-KR" sz="2000" dirty="0" err="1" smtClean="0"/>
              <a:t>days,followed</a:t>
            </a:r>
            <a:r>
              <a:rPr lang="en-US" altLang="ko-KR" sz="2000" dirty="0" smtClean="0"/>
              <a:t> by 250 mg three/times/week </a:t>
            </a:r>
          </a:p>
          <a:p>
            <a:pPr>
              <a:buNone/>
            </a:pPr>
            <a:r>
              <a:rPr lang="en-US" altLang="ko-KR" sz="2000" dirty="0" smtClean="0"/>
              <a:t>  for 3 months</a:t>
            </a:r>
          </a:p>
          <a:p>
            <a:pPr>
              <a:buNone/>
            </a:pPr>
            <a:r>
              <a:rPr lang="en-US" altLang="ko-KR" sz="2000" dirty="0" smtClean="0"/>
              <a:t>-&gt;12% improvement in FEV 1 in 7/8 patients. (Mean 20.58%)</a:t>
            </a:r>
            <a:endParaRPr lang="ko-KR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MANAGEMENT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mtClean="0"/>
              <a:t>Montelukast</a:t>
            </a:r>
          </a:p>
          <a:p>
            <a:pPr>
              <a:buNone/>
            </a:pPr>
            <a:r>
              <a:rPr lang="en-US" altLang="ko-KR" smtClean="0"/>
              <a:t>   : Five patients with BO</a:t>
            </a:r>
          </a:p>
          <a:p>
            <a:pPr>
              <a:buNone/>
            </a:pPr>
            <a:r>
              <a:rPr lang="en-US" altLang="ko-KR" smtClean="0"/>
              <a:t>     (Mean age 36)</a:t>
            </a:r>
          </a:p>
          <a:p>
            <a:pPr>
              <a:buNone/>
            </a:pPr>
            <a:r>
              <a:rPr lang="en-US" altLang="ko-KR" smtClean="0"/>
              <a:t>   : treatment 10 mg/d, period 16 months </a:t>
            </a:r>
          </a:p>
          <a:p>
            <a:pPr>
              <a:buNone/>
            </a:pPr>
            <a:r>
              <a:rPr lang="en-US" altLang="ko-KR" smtClean="0"/>
              <a:t>     (range 2–29)</a:t>
            </a:r>
          </a:p>
          <a:p>
            <a:pPr>
              <a:buNone/>
            </a:pPr>
            <a:r>
              <a:rPr lang="en-US" altLang="ko-KR" smtClean="0"/>
              <a:t>   :&gt;30% increase in FEV 1 in 3/5 patients</a:t>
            </a:r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3714744" y="6072206"/>
            <a:ext cx="5072098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i="1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Transplantation 2007; 83:577–581.</a:t>
            </a:r>
            <a:endParaRPr lang="ko-KR" altLang="en-US" sz="1200" b="1" i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MANAGEMENT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TNF-</a:t>
            </a:r>
            <a:r>
              <a:rPr lang="el-GR" altLang="ko-KR" dirty="0" smtClean="0">
                <a:latin typeface="맑은 고딕"/>
                <a:ea typeface="맑은 고딕"/>
              </a:rPr>
              <a:t>α</a:t>
            </a:r>
            <a:r>
              <a:rPr lang="en-US" altLang="ko-KR" dirty="0" smtClean="0">
                <a:latin typeface="맑은 고딕"/>
                <a:ea typeface="맑은 고딕"/>
              </a:rPr>
              <a:t>-</a:t>
            </a:r>
            <a:r>
              <a:rPr lang="en-US" altLang="ko-KR" dirty="0" smtClean="0"/>
              <a:t>Inhibitor</a:t>
            </a:r>
          </a:p>
          <a:p>
            <a:pPr>
              <a:buNone/>
            </a:pPr>
            <a:r>
              <a:rPr lang="en-US" altLang="ko-KR" dirty="0" smtClean="0"/>
              <a:t>  :no adequate data on the effectiveness</a:t>
            </a:r>
          </a:p>
          <a:p>
            <a:pPr>
              <a:buNone/>
            </a:pPr>
            <a:r>
              <a:rPr lang="en-US" altLang="ko-KR" dirty="0" smtClean="0"/>
              <a:t>  :steroid-refractory or dependent </a:t>
            </a:r>
          </a:p>
          <a:p>
            <a:pPr>
              <a:buNone/>
            </a:pPr>
            <a:r>
              <a:rPr lang="en-US" altLang="ko-KR" dirty="0" smtClean="0"/>
              <a:t>  :twice week for 4weeks</a:t>
            </a:r>
          </a:p>
          <a:p>
            <a:pPr>
              <a:buNone/>
            </a:pPr>
            <a:r>
              <a:rPr lang="en-US" altLang="ko-KR" dirty="0" smtClean="0"/>
              <a:t>  :partial </a:t>
            </a:r>
            <a:r>
              <a:rPr lang="en-US" altLang="ko-KR" dirty="0" smtClean="0"/>
              <a:t>response (steroid </a:t>
            </a:r>
            <a:r>
              <a:rPr lang="en-US" altLang="ko-KR" dirty="0" smtClean="0"/>
              <a:t>dose </a:t>
            </a:r>
            <a:r>
              <a:rPr lang="en-US" altLang="ko-KR" dirty="0" smtClean="0"/>
              <a:t>reduction)</a:t>
            </a:r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3714744" y="6072206"/>
            <a:ext cx="5072098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i="1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Transplantation 2002 ; 73: 665–667.</a:t>
            </a:r>
            <a:endParaRPr lang="ko-KR" altLang="en-US" sz="1200" b="1" i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MANAGEMENT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mtClean="0"/>
              <a:t>Rituximab</a:t>
            </a:r>
          </a:p>
          <a:p>
            <a:pPr>
              <a:buNone/>
            </a:pPr>
            <a:r>
              <a:rPr lang="en-US" altLang="ko-KR" sz="2800" smtClean="0"/>
              <a:t>   : Steroid refractory 11 patient</a:t>
            </a:r>
          </a:p>
          <a:p>
            <a:pPr>
              <a:buNone/>
            </a:pPr>
            <a:r>
              <a:rPr lang="en-US" altLang="ko-KR" sz="2800" smtClean="0"/>
              <a:t>   : Partial response.</a:t>
            </a:r>
          </a:p>
          <a:p>
            <a:endParaRPr lang="en-US" altLang="ko-KR" smtClean="0"/>
          </a:p>
          <a:p>
            <a:r>
              <a:rPr lang="en-US" altLang="ko-KR" smtClean="0"/>
              <a:t>Thalidomide</a:t>
            </a:r>
          </a:p>
          <a:p>
            <a:pPr>
              <a:buNone/>
            </a:pPr>
            <a:r>
              <a:rPr lang="en-US" altLang="ko-KR" sz="2800" smtClean="0"/>
              <a:t>   : 14 patients, follow-up 53 months</a:t>
            </a:r>
          </a:p>
          <a:p>
            <a:pPr>
              <a:buNone/>
            </a:pPr>
            <a:r>
              <a:rPr lang="en-US" altLang="ko-KR" sz="2800" smtClean="0"/>
              <a:t>   : Complete response 3/14. </a:t>
            </a:r>
          </a:p>
          <a:p>
            <a:pPr>
              <a:buNone/>
            </a:pPr>
            <a:r>
              <a:rPr lang="en-US" altLang="ko-KR" sz="2800" smtClean="0"/>
              <a:t>   : Partial response in 2/14 .</a:t>
            </a:r>
            <a:endParaRPr lang="ko-KR" altLang="en-US" sz="2800"/>
          </a:p>
        </p:txBody>
      </p:sp>
      <p:sp>
        <p:nvSpPr>
          <p:cNvPr id="4" name="직사각형 3"/>
          <p:cNvSpPr/>
          <p:nvPr/>
        </p:nvSpPr>
        <p:spPr>
          <a:xfrm>
            <a:off x="3571868" y="5929330"/>
            <a:ext cx="5072098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i="1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Bone Marrow Transplant 2003; 32: 165–170.</a:t>
            </a:r>
            <a:endParaRPr lang="ko-KR" altLang="en-US" sz="1200" b="1" i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652830" y="3438524"/>
            <a:ext cx="5072098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i="1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Haematologica 2010; 95: 1935–1942.</a:t>
            </a:r>
            <a:endParaRPr lang="ko-KR" altLang="en-US" sz="1200" b="1" i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BOS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3000" dirty="0" smtClean="0"/>
              <a:t>Bronchiolitis </a:t>
            </a:r>
            <a:r>
              <a:rPr lang="en-US" altLang="ko-KR" sz="3000" dirty="0" err="1" smtClean="0"/>
              <a:t>obliterans</a:t>
            </a:r>
            <a:r>
              <a:rPr lang="en-US" altLang="ko-KR" sz="3000" dirty="0" smtClean="0"/>
              <a:t> syndrome (BOS)</a:t>
            </a:r>
          </a:p>
          <a:p>
            <a:pPr>
              <a:buNone/>
            </a:pPr>
            <a:r>
              <a:rPr lang="en-US" altLang="ko-KR" sz="3000" dirty="0" smtClean="0"/>
              <a:t>   </a:t>
            </a:r>
            <a:r>
              <a:rPr lang="en-US" altLang="ko-KR" sz="2800" dirty="0" smtClean="0"/>
              <a:t>:</a:t>
            </a:r>
            <a:r>
              <a:rPr lang="en-US" altLang="ko-KR" sz="2800" dirty="0" smtClean="0">
                <a:solidFill>
                  <a:srgbClr val="FFFF00"/>
                </a:solidFill>
              </a:rPr>
              <a:t>clinical term </a:t>
            </a:r>
            <a:r>
              <a:rPr lang="en-US" altLang="ko-KR" sz="2800" dirty="0" smtClean="0"/>
              <a:t>defined by pulmonary function     changes rather than histology.</a:t>
            </a:r>
          </a:p>
          <a:p>
            <a:endParaRPr lang="en-US" altLang="ko-KR" sz="2800" dirty="0" smtClean="0">
              <a:solidFill>
                <a:schemeClr val="bg1"/>
              </a:solidFill>
            </a:endParaRPr>
          </a:p>
          <a:p>
            <a:r>
              <a:rPr lang="en-US" altLang="ko-KR" sz="2800" dirty="0" err="1" smtClean="0"/>
              <a:t>Histologically</a:t>
            </a:r>
            <a:r>
              <a:rPr lang="en-US" altLang="ko-KR" sz="2800" dirty="0" smtClean="0"/>
              <a:t> characterized by </a:t>
            </a:r>
            <a:r>
              <a:rPr lang="en-US" altLang="ko-KR" sz="2800" dirty="0" smtClean="0">
                <a:solidFill>
                  <a:srgbClr val="FFFF00"/>
                </a:solidFill>
              </a:rPr>
              <a:t>patchy </a:t>
            </a:r>
            <a:r>
              <a:rPr lang="en-US" altLang="ko-KR" sz="2800" dirty="0" err="1" smtClean="0">
                <a:solidFill>
                  <a:srgbClr val="FFFF00"/>
                </a:solidFill>
              </a:rPr>
              <a:t>submucosal</a:t>
            </a:r>
            <a:r>
              <a:rPr lang="en-US" altLang="ko-KR" sz="2800" dirty="0" smtClean="0">
                <a:solidFill>
                  <a:srgbClr val="FFFF00"/>
                </a:solidFill>
              </a:rPr>
              <a:t> </a:t>
            </a:r>
            <a:r>
              <a:rPr lang="en-US" altLang="ko-KR" sz="2800" dirty="0" smtClean="0">
                <a:solidFill>
                  <a:srgbClr val="FFFF00"/>
                </a:solidFill>
              </a:rPr>
              <a:t>fibrosis </a:t>
            </a:r>
            <a:r>
              <a:rPr lang="en-US" altLang="ko-KR" sz="2800" dirty="0" smtClean="0">
                <a:solidFill>
                  <a:srgbClr val="FFFF00"/>
                </a:solidFill>
              </a:rPr>
              <a:t>involving the respiratory bronchioles</a:t>
            </a:r>
            <a:r>
              <a:rPr lang="en-US" altLang="ko-KR" sz="2800" dirty="0" smtClean="0"/>
              <a:t>, resulting in near-total or total occlusion of the airway lumen </a:t>
            </a:r>
            <a:endParaRPr lang="ko-KR" altLang="en-US" sz="2800" dirty="0" smtClean="0"/>
          </a:p>
          <a:p>
            <a:endParaRPr lang="en-US" altLang="ko-KR" sz="2800" dirty="0" smtClean="0"/>
          </a:p>
          <a:p>
            <a:pPr>
              <a:buNone/>
            </a:pPr>
            <a:endParaRPr lang="en-US" altLang="ko-KR" sz="20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en-US" altLang="ko-KR" sz="2000" dirty="0" smtClean="0"/>
          </a:p>
          <a:p>
            <a:pPr>
              <a:buNone/>
            </a:pP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MANAGEMENT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mtClean="0"/>
              <a:t>Imatinib</a:t>
            </a:r>
          </a:p>
          <a:p>
            <a:pPr>
              <a:buNone/>
            </a:pPr>
            <a:r>
              <a:rPr lang="en-US" altLang="ko-KR" smtClean="0"/>
              <a:t>   :11 patients </a:t>
            </a:r>
          </a:p>
          <a:p>
            <a:pPr>
              <a:buNone/>
            </a:pPr>
            <a:r>
              <a:rPr lang="en-US" altLang="ko-KR" smtClean="0"/>
              <a:t>   :Prospective non-randomised single centrer .</a:t>
            </a:r>
          </a:p>
          <a:p>
            <a:pPr>
              <a:buNone/>
            </a:pPr>
            <a:r>
              <a:rPr lang="en-US" altLang="ko-KR" smtClean="0"/>
              <a:t>   : Complete remission 3/11.</a:t>
            </a:r>
          </a:p>
          <a:p>
            <a:pPr>
              <a:buNone/>
            </a:pPr>
            <a:r>
              <a:rPr lang="en-US" altLang="ko-KR" smtClean="0"/>
              <a:t>   :Partial remission in 4/11 (PFT or Sx)</a:t>
            </a:r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3571868" y="5929330"/>
            <a:ext cx="5072098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i="1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Blood 2009; 114: 709–718.</a:t>
            </a:r>
            <a:endParaRPr lang="ko-KR" altLang="en-US" sz="1200" b="1" i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MANAGEMENT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Extracorporal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photopheresis</a:t>
            </a:r>
            <a:endParaRPr lang="en-US" altLang="ko-KR" dirty="0" smtClean="0"/>
          </a:p>
          <a:p>
            <a:pPr>
              <a:buNone/>
            </a:pPr>
            <a:r>
              <a:rPr lang="en-US" altLang="ko-KR" sz="2800" dirty="0" smtClean="0"/>
              <a:t>    : treatment of T-cell dependent disorders</a:t>
            </a:r>
          </a:p>
          <a:p>
            <a:pPr>
              <a:buNone/>
            </a:pPr>
            <a:r>
              <a:rPr lang="en-US" altLang="ko-KR" sz="2800" dirty="0" smtClean="0"/>
              <a:t>    </a:t>
            </a:r>
            <a:r>
              <a:rPr lang="en-US" altLang="ko-KR" sz="2800" dirty="0" smtClean="0"/>
              <a:t>  (</a:t>
            </a:r>
            <a:r>
              <a:rPr lang="en-US" altLang="ko-KR" sz="2800" dirty="0" smtClean="0"/>
              <a:t>T-cell lymphoma, scleroderma..)</a:t>
            </a:r>
          </a:p>
          <a:p>
            <a:pPr>
              <a:buNone/>
            </a:pPr>
            <a:r>
              <a:rPr lang="en-US" altLang="ko-KR" sz="2800" dirty="0" smtClean="0"/>
              <a:t>    : selective effect on </a:t>
            </a:r>
            <a:r>
              <a:rPr lang="en-US" altLang="ko-KR" sz="2800" dirty="0" err="1" smtClean="0"/>
              <a:t>autoreactive</a:t>
            </a:r>
            <a:r>
              <a:rPr lang="en-US" altLang="ko-KR" sz="2800" dirty="0" smtClean="0"/>
              <a:t> T-cells.</a:t>
            </a:r>
          </a:p>
          <a:p>
            <a:endParaRPr lang="en-US" altLang="ko-KR" sz="2800" dirty="0" smtClean="0"/>
          </a:p>
          <a:p>
            <a:r>
              <a:rPr lang="en-US" altLang="ko-KR" dirty="0" smtClean="0"/>
              <a:t>Retrospective 11 patient</a:t>
            </a:r>
          </a:p>
          <a:p>
            <a:pPr>
              <a:buNone/>
            </a:pPr>
            <a:r>
              <a:rPr lang="en-US" altLang="ko-KR" sz="2800" dirty="0" smtClean="0"/>
              <a:t>   :Complete response in 1/11. </a:t>
            </a:r>
          </a:p>
          <a:p>
            <a:pPr>
              <a:buNone/>
            </a:pPr>
            <a:r>
              <a:rPr lang="en-US" altLang="ko-KR" sz="2800" dirty="0" smtClean="0"/>
              <a:t>   :Partial response in 5/11 </a:t>
            </a:r>
          </a:p>
          <a:p>
            <a:pPr>
              <a:buNone/>
            </a:pPr>
            <a:r>
              <a:rPr lang="en-US" altLang="ko-KR" sz="2800" dirty="0" smtClean="0"/>
              <a:t>    (sustained improvement in FEV1)</a:t>
            </a:r>
            <a:endParaRPr lang="ko-KR" altLang="en-US" sz="2800" dirty="0" smtClean="0"/>
          </a:p>
        </p:txBody>
      </p:sp>
      <p:sp>
        <p:nvSpPr>
          <p:cNvPr id="4" name="직사각형 3"/>
          <p:cNvSpPr/>
          <p:nvPr/>
        </p:nvSpPr>
        <p:spPr>
          <a:xfrm>
            <a:off x="3786182" y="6286520"/>
            <a:ext cx="5072098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Blood 2006; 107:3074–3080.</a:t>
            </a:r>
            <a:endParaRPr lang="ko-KR" altLang="en-US" sz="1200" b="1" i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MANAGEMENT</a:t>
            </a:r>
            <a:endParaRPr lang="ko-KR" alt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643050"/>
            <a:ext cx="8215370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>
          <a:xfrm>
            <a:off x="4071902" y="6072206"/>
            <a:ext cx="5072098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altLang="ko-KR" sz="1200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Eur Respir J 2007; 29: 1007–1019</a:t>
            </a:r>
            <a:r>
              <a:rPr lang="en-US" altLang="ko-KR" sz="1200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1200" b="1" i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500034" y="3857628"/>
            <a:ext cx="328614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500034" y="5715016"/>
            <a:ext cx="564360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500034" y="4214818"/>
            <a:ext cx="100013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NIH definition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mtClean="0"/>
              <a:t>NIH definition</a:t>
            </a:r>
          </a:p>
          <a:p>
            <a:pPr>
              <a:buNone/>
            </a:pPr>
            <a:r>
              <a:rPr lang="en-US" altLang="ko-KR" sz="240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absence of active infection</a:t>
            </a:r>
          </a:p>
          <a:p>
            <a:pPr>
              <a:buNone/>
            </a:pPr>
            <a:r>
              <a:rPr lang="en-US" altLang="ko-KR" sz="240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:decreased </a:t>
            </a:r>
            <a:r>
              <a:rPr lang="en-US" altLang="ko-KR" sz="2400" smtClean="0">
                <a:solidFill>
                  <a:srgbClr val="FFFF00"/>
                </a:solidFill>
                <a:latin typeface="맑은 고딕" pitchFamily="50" charset="-127"/>
                <a:ea typeface="맑은 고딕" pitchFamily="50" charset="-127"/>
              </a:rPr>
              <a:t>FEV1 (&lt;75% </a:t>
            </a:r>
            <a:r>
              <a:rPr lang="en-US" altLang="ko-KR" sz="240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of predicted normal)</a:t>
            </a:r>
            <a:r>
              <a:rPr lang="en-US" altLang="ko-KR" sz="2400" smtClean="0"/>
              <a:t>,</a:t>
            </a:r>
            <a:r>
              <a:rPr lang="en-US" altLang="ko-KR" sz="240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>
              <a:buNone/>
            </a:pPr>
            <a:r>
              <a:rPr lang="en-US" altLang="ko-KR" sz="240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evidence of airway obstruction with </a:t>
            </a:r>
            <a:r>
              <a:rPr lang="en-US" altLang="ko-KR" sz="2400" smtClean="0">
                <a:solidFill>
                  <a:srgbClr val="FFFF00"/>
                </a:solidFill>
                <a:latin typeface="맑은 고딕" pitchFamily="50" charset="-127"/>
                <a:ea typeface="맑은 고딕" pitchFamily="50" charset="-127"/>
              </a:rPr>
              <a:t>FEV1/FVC &lt;0.7</a:t>
            </a:r>
            <a:endParaRPr lang="en-US" altLang="ko-KR" sz="2400" smtClean="0"/>
          </a:p>
          <a:p>
            <a:pPr>
              <a:buNone/>
            </a:pPr>
            <a:r>
              <a:rPr lang="en-US" altLang="ko-KR" sz="240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:elevated </a:t>
            </a:r>
            <a:r>
              <a:rPr lang="en-US" altLang="ko-KR" sz="2400" smtClean="0">
                <a:solidFill>
                  <a:srgbClr val="FFFF00"/>
                </a:solidFill>
                <a:latin typeface="맑은 고딕" pitchFamily="50" charset="-127"/>
                <a:ea typeface="맑은 고딕" pitchFamily="50" charset="-127"/>
              </a:rPr>
              <a:t>residual volume (&gt;120% </a:t>
            </a:r>
            <a:r>
              <a:rPr lang="en-US" altLang="ko-KR" sz="240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of predicted) </a:t>
            </a:r>
            <a:endParaRPr lang="en-US" altLang="ko-KR" sz="2400" smtClean="0"/>
          </a:p>
          <a:p>
            <a:pPr>
              <a:buNone/>
            </a:pPr>
            <a:r>
              <a:rPr lang="en-US" altLang="ko-KR" sz="240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:expiratory chest CT or lung biopsy that reveals </a:t>
            </a:r>
          </a:p>
          <a:p>
            <a:pPr>
              <a:buNone/>
            </a:pPr>
            <a:r>
              <a:rPr lang="en-US" altLang="ko-KR" sz="2400" smtClean="0">
                <a:solidFill>
                  <a:srgbClr val="FFFF00"/>
                </a:solidFill>
                <a:latin typeface="맑은 고딕" pitchFamily="50" charset="-127"/>
                <a:ea typeface="맑은 고딕" pitchFamily="50" charset="-127"/>
              </a:rPr>
              <a:t>air trapping (expiration) </a:t>
            </a:r>
            <a:r>
              <a:rPr lang="en-US" altLang="ko-KR" sz="240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or bronchiectasis </a:t>
            </a:r>
          </a:p>
          <a:p>
            <a:pPr>
              <a:buNone/>
            </a:pPr>
            <a:endParaRPr lang="en-US" altLang="ko-KR" sz="240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None/>
            </a:pPr>
            <a:r>
              <a:rPr lang="en-US" altLang="ko-KR" sz="240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-If a lung biopsy is not performed, another manifestation</a:t>
            </a:r>
          </a:p>
          <a:p>
            <a:pPr>
              <a:buNone/>
            </a:pPr>
            <a:r>
              <a:rPr lang="en-US" altLang="ko-KR" sz="240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of </a:t>
            </a:r>
            <a:r>
              <a:rPr lang="en-US" altLang="ko-KR" sz="2400" smtClean="0">
                <a:solidFill>
                  <a:srgbClr val="FFFF00"/>
                </a:solidFill>
                <a:latin typeface="맑은 고딕" pitchFamily="50" charset="-127"/>
                <a:ea typeface="맑은 고딕" pitchFamily="50" charset="-127"/>
              </a:rPr>
              <a:t>chronic graftvs- host disease </a:t>
            </a:r>
            <a:r>
              <a:rPr lang="en-US" altLang="ko-KR" sz="240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is needed</a:t>
            </a:r>
          </a:p>
          <a:p>
            <a:endParaRPr lang="ko-KR" altLang="en-US" sz="2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INCIDENCE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3000" dirty="0" smtClean="0"/>
              <a:t>Reported incidence of BOS following </a:t>
            </a:r>
            <a:r>
              <a:rPr lang="en-US" altLang="ko-KR" sz="3000" dirty="0" err="1" smtClean="0"/>
              <a:t>allo</a:t>
            </a:r>
            <a:r>
              <a:rPr lang="en-US" altLang="ko-KR" sz="3000" dirty="0" smtClean="0"/>
              <a:t>-HSCT varies widely from 1.7% to 26%.</a:t>
            </a:r>
          </a:p>
          <a:p>
            <a:pPr>
              <a:buNone/>
            </a:pPr>
            <a:r>
              <a:rPr lang="en-US" altLang="ko-KR" sz="3000" dirty="0" smtClean="0"/>
              <a:t>   </a:t>
            </a:r>
            <a:r>
              <a:rPr lang="en-US" altLang="ko-KR" sz="2800" dirty="0" smtClean="0"/>
              <a:t>: patients with </a:t>
            </a:r>
            <a:r>
              <a:rPr lang="en-US" altLang="ko-KR" sz="2800" dirty="0" smtClean="0">
                <a:solidFill>
                  <a:srgbClr val="FFFF00"/>
                </a:solidFill>
              </a:rPr>
              <a:t>chronic GVHD </a:t>
            </a:r>
            <a:r>
              <a:rPr lang="en-US" altLang="ko-KR" sz="2800" dirty="0" smtClean="0"/>
              <a:t>(32%)</a:t>
            </a:r>
          </a:p>
          <a:p>
            <a:pPr>
              <a:buNone/>
            </a:pPr>
            <a:r>
              <a:rPr lang="en-US" altLang="ko-KR" sz="2800" dirty="0" smtClean="0"/>
              <a:t>   : patients </a:t>
            </a:r>
            <a:r>
              <a:rPr lang="en-US" altLang="ko-KR" sz="2800" dirty="0" err="1" smtClean="0"/>
              <a:t>patients</a:t>
            </a:r>
            <a:r>
              <a:rPr lang="en-US" altLang="ko-KR" sz="2800" dirty="0" smtClean="0"/>
              <a:t> who received </a:t>
            </a:r>
            <a:r>
              <a:rPr lang="en-US" altLang="ko-KR" sz="2800" dirty="0" smtClean="0">
                <a:solidFill>
                  <a:srgbClr val="FFFF00"/>
                </a:solidFill>
              </a:rPr>
              <a:t>matched                sibling </a:t>
            </a:r>
            <a:r>
              <a:rPr lang="en-US" altLang="ko-KR" sz="2800" dirty="0" smtClean="0"/>
              <a:t>(1.7%)</a:t>
            </a:r>
          </a:p>
          <a:p>
            <a:pPr>
              <a:buNone/>
            </a:pPr>
            <a:r>
              <a:rPr lang="en-US" altLang="ko-KR" sz="2800" dirty="0" smtClean="0"/>
              <a:t>   : </a:t>
            </a:r>
            <a:r>
              <a:rPr lang="en-US" altLang="ko-KR" sz="2800" dirty="0" smtClean="0">
                <a:solidFill>
                  <a:srgbClr val="FFFF00"/>
                </a:solidFill>
              </a:rPr>
              <a:t>peripheral blood stem cell </a:t>
            </a:r>
            <a:r>
              <a:rPr lang="en-US" altLang="ko-KR" sz="2800" dirty="0" smtClean="0"/>
              <a:t>transplantation</a:t>
            </a:r>
          </a:p>
          <a:p>
            <a:pPr>
              <a:buNone/>
            </a:pPr>
            <a:r>
              <a:rPr lang="en-US" altLang="ko-KR" sz="2800" dirty="0" smtClean="0"/>
              <a:t>     three-fold increase in the risk compared with    BMT</a:t>
            </a:r>
          </a:p>
          <a:p>
            <a:pPr>
              <a:buNone/>
            </a:pPr>
            <a:r>
              <a:rPr lang="en-US" altLang="ko-KR" sz="2800" dirty="0" smtClean="0"/>
              <a:t>   :</a:t>
            </a:r>
            <a:r>
              <a:rPr lang="en-US" altLang="ko-KR" sz="2800" dirty="0" err="1" smtClean="0"/>
              <a:t>Nonmyeloablative</a:t>
            </a:r>
            <a:r>
              <a:rPr lang="en-US" altLang="ko-KR" sz="2800" dirty="0" smtClean="0"/>
              <a:t> </a:t>
            </a:r>
            <a:r>
              <a:rPr lang="en-US" altLang="ko-KR" sz="2800" dirty="0" err="1" smtClean="0"/>
              <a:t>vs</a:t>
            </a:r>
            <a:r>
              <a:rPr lang="en-US" altLang="ko-KR" sz="2800" dirty="0" smtClean="0"/>
              <a:t> </a:t>
            </a:r>
            <a:r>
              <a:rPr lang="en-US" altLang="ko-KR" sz="2800" dirty="0" err="1" smtClean="0">
                <a:solidFill>
                  <a:srgbClr val="FFFF00"/>
                </a:solidFill>
              </a:rPr>
              <a:t>myeloablative</a:t>
            </a:r>
            <a:r>
              <a:rPr lang="en-US" altLang="ko-KR" sz="2800" dirty="0" smtClean="0">
                <a:solidFill>
                  <a:srgbClr val="FFFF00"/>
                </a:solidFill>
              </a:rPr>
              <a:t>  </a:t>
            </a:r>
          </a:p>
          <a:p>
            <a:pPr>
              <a:buNone/>
            </a:pPr>
            <a:r>
              <a:rPr lang="en-US" altLang="ko-KR" sz="2800" dirty="0" smtClean="0"/>
              <a:t>    (2.3% </a:t>
            </a:r>
            <a:r>
              <a:rPr lang="en-US" altLang="ko-KR" sz="2800" dirty="0" err="1" smtClean="0"/>
              <a:t>vs</a:t>
            </a:r>
            <a:r>
              <a:rPr lang="en-US" altLang="ko-KR" sz="2800" dirty="0" smtClean="0"/>
              <a:t> 17%)</a:t>
            </a:r>
            <a:endParaRPr lang="ko-KR" alt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PATHOGENESIS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Has not been well defined.</a:t>
            </a:r>
          </a:p>
          <a:p>
            <a:pPr>
              <a:buNone/>
            </a:pPr>
            <a:r>
              <a:rPr lang="en-US" altLang="ko-KR" dirty="0" smtClean="0"/>
              <a:t>  </a:t>
            </a:r>
            <a:r>
              <a:rPr lang="en-US" altLang="ko-KR" sz="3000" dirty="0" smtClean="0"/>
              <a:t>: </a:t>
            </a:r>
            <a:r>
              <a:rPr lang="en-US" altLang="ko-KR" sz="3000" dirty="0" err="1" smtClean="0"/>
              <a:t>multifactorial</a:t>
            </a:r>
            <a:r>
              <a:rPr lang="en-US" altLang="ko-KR" sz="3000" dirty="0" smtClean="0"/>
              <a:t> process involving both   </a:t>
            </a:r>
            <a:r>
              <a:rPr lang="en-US" altLang="ko-KR" sz="3000" dirty="0" err="1" smtClean="0"/>
              <a:t>alloimmunologic</a:t>
            </a:r>
            <a:r>
              <a:rPr lang="en-US" altLang="ko-KR" sz="3000" dirty="0" smtClean="0"/>
              <a:t> and </a:t>
            </a:r>
            <a:r>
              <a:rPr lang="en-US" altLang="ko-KR" sz="3000" dirty="0" err="1" smtClean="0"/>
              <a:t>nonalloimmunologic</a:t>
            </a:r>
            <a:endParaRPr lang="en-US" altLang="ko-KR" sz="3000" dirty="0" smtClean="0"/>
          </a:p>
          <a:p>
            <a:endParaRPr lang="en-US" altLang="ko-KR" dirty="0" smtClean="0"/>
          </a:p>
          <a:p>
            <a:r>
              <a:rPr lang="en-US" altLang="ko-KR" dirty="0" err="1" smtClean="0"/>
              <a:t>Murine</a:t>
            </a:r>
            <a:r>
              <a:rPr lang="en-US" altLang="ko-KR" dirty="0" smtClean="0"/>
              <a:t> models</a:t>
            </a:r>
          </a:p>
          <a:p>
            <a:pPr>
              <a:buNone/>
            </a:pPr>
            <a:r>
              <a:rPr lang="en-US" altLang="ko-KR" sz="3000" dirty="0" smtClean="0"/>
              <a:t>  : </a:t>
            </a:r>
            <a:r>
              <a:rPr lang="en-US" altLang="ko-KR" sz="3000" dirty="0" smtClean="0">
                <a:solidFill>
                  <a:srgbClr val="FFFF00"/>
                </a:solidFill>
              </a:rPr>
              <a:t>lymphocytes</a:t>
            </a:r>
            <a:r>
              <a:rPr lang="en-US" altLang="ko-KR" sz="3000" dirty="0" smtClean="0"/>
              <a:t> and </a:t>
            </a:r>
            <a:r>
              <a:rPr lang="en-US" altLang="ko-KR" sz="3000" dirty="0" smtClean="0">
                <a:solidFill>
                  <a:srgbClr val="FFFF00"/>
                </a:solidFill>
              </a:rPr>
              <a:t>associated</a:t>
            </a:r>
            <a:r>
              <a:rPr lang="en-US" altLang="ko-KR" sz="3000" dirty="0" smtClean="0"/>
              <a:t> </a:t>
            </a:r>
            <a:r>
              <a:rPr lang="en-US" altLang="ko-KR" sz="3000" dirty="0" err="1" smtClean="0">
                <a:solidFill>
                  <a:srgbClr val="FFFF00"/>
                </a:solidFill>
              </a:rPr>
              <a:t>chemokines</a:t>
            </a:r>
            <a:r>
              <a:rPr lang="en-US" altLang="ko-KR" sz="3000" dirty="0" smtClean="0"/>
              <a:t>, </a:t>
            </a:r>
            <a:r>
              <a:rPr lang="en-US" altLang="ko-KR" sz="3000" dirty="0" smtClean="0">
                <a:solidFill>
                  <a:srgbClr val="FFFF00"/>
                </a:solidFill>
              </a:rPr>
              <a:t>TNF </a:t>
            </a:r>
            <a:r>
              <a:rPr lang="el-GR" altLang="ko-KR" sz="3000" dirty="0" smtClean="0">
                <a:solidFill>
                  <a:srgbClr val="FFFF00"/>
                </a:solidFill>
              </a:rPr>
              <a:t>α </a:t>
            </a:r>
            <a:r>
              <a:rPr lang="en-US" altLang="ko-KR" sz="3000" dirty="0" smtClean="0"/>
              <a:t>may </a:t>
            </a:r>
            <a:r>
              <a:rPr lang="en-US" altLang="ko-KR" sz="3000" dirty="0" smtClean="0"/>
              <a:t>be important contributors to the development of the chronic inflammatory process.</a:t>
            </a:r>
            <a:endParaRPr lang="ko-KR" altLang="en-US" sz="3000" dirty="0"/>
          </a:p>
        </p:txBody>
      </p:sp>
      <p:sp>
        <p:nvSpPr>
          <p:cNvPr id="4" name="직사각형 3"/>
          <p:cNvSpPr/>
          <p:nvPr/>
        </p:nvSpPr>
        <p:spPr>
          <a:xfrm>
            <a:off x="3714744" y="6072206"/>
            <a:ext cx="5072098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i="1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Am J Respir Crit Care Med. 2002;166</a:t>
            </a:r>
            <a:endParaRPr lang="ko-KR" altLang="en-US" sz="1200" b="1" i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PATHOGENESIS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alloreactive</a:t>
            </a:r>
            <a:r>
              <a:rPr lang="en-US" altLang="ko-KR" dirty="0" smtClean="0"/>
              <a:t> immune process</a:t>
            </a:r>
            <a:endParaRPr lang="en-US" altLang="ko-KR" dirty="0" smtClean="0"/>
          </a:p>
          <a:p>
            <a:pPr>
              <a:buNone/>
            </a:pPr>
            <a:r>
              <a:rPr lang="en-US" altLang="ko-KR" sz="3000" dirty="0" smtClean="0"/>
              <a:t>   :</a:t>
            </a:r>
            <a:r>
              <a:rPr lang="en-US" altLang="ko-KR" sz="2800" dirty="0" smtClean="0"/>
              <a:t>donor T-lymphocytes </a:t>
            </a:r>
            <a:r>
              <a:rPr lang="en-US" altLang="ko-KR" sz="2800" dirty="0" smtClean="0"/>
              <a:t>target the epithelial cells of the </a:t>
            </a:r>
            <a:r>
              <a:rPr lang="en-US" altLang="ko-KR" sz="2800" dirty="0" smtClean="0"/>
              <a:t>bronchioles.</a:t>
            </a:r>
            <a:endParaRPr lang="en-US" altLang="ko-KR" sz="3000" dirty="0" smtClean="0"/>
          </a:p>
          <a:p>
            <a:pPr>
              <a:buNone/>
            </a:pPr>
            <a:r>
              <a:rPr lang="en-US" altLang="ko-KR" sz="3000" dirty="0" smtClean="0"/>
              <a:t>   </a:t>
            </a:r>
            <a:r>
              <a:rPr lang="en-US" altLang="ko-KR" sz="3000" dirty="0" smtClean="0"/>
              <a:t>:</a:t>
            </a:r>
            <a:r>
              <a:rPr lang="en-US" altLang="ko-KR" sz="2800" dirty="0" smtClean="0"/>
              <a:t>strong association </a:t>
            </a:r>
            <a:r>
              <a:rPr lang="en-US" altLang="ko-KR" sz="2800" dirty="0" smtClean="0"/>
              <a:t>between BO </a:t>
            </a:r>
            <a:r>
              <a:rPr lang="en-US" altLang="ko-KR" sz="2800" dirty="0" smtClean="0"/>
              <a:t>and chronic </a:t>
            </a:r>
            <a:r>
              <a:rPr lang="en-US" altLang="ko-KR" sz="2800" dirty="0" smtClean="0"/>
              <a:t>GVHD.</a:t>
            </a:r>
          </a:p>
          <a:p>
            <a:pPr>
              <a:buNone/>
            </a:pPr>
            <a:r>
              <a:rPr lang="en-US" altLang="ko-KR" sz="2800" dirty="0" smtClean="0"/>
              <a:t>-</a:t>
            </a:r>
            <a:r>
              <a:rPr lang="en-US" altLang="ko-KR" sz="2800" b="1" dirty="0" smtClean="0"/>
              <a:t> stem cell transplantation with related donors</a:t>
            </a:r>
            <a:endParaRPr lang="en-US" altLang="ko-KR" sz="2800" dirty="0" smtClean="0"/>
          </a:p>
          <a:p>
            <a:pPr algn="ctr">
              <a:buNone/>
            </a:pPr>
            <a:r>
              <a:rPr lang="en-US" altLang="ko-KR" sz="2800" dirty="0" smtClean="0"/>
              <a:t> the </a:t>
            </a:r>
            <a:r>
              <a:rPr lang="en-US" altLang="ko-KR" sz="2800" dirty="0" smtClean="0"/>
              <a:t>conventional transplant </a:t>
            </a:r>
            <a:r>
              <a:rPr lang="en-US" altLang="ko-KR" sz="2800" dirty="0" smtClean="0"/>
              <a:t>group</a:t>
            </a:r>
          </a:p>
          <a:p>
            <a:pPr algn="ctr">
              <a:buNone/>
            </a:pPr>
            <a:r>
              <a:rPr lang="en-US" altLang="ko-KR" sz="2800" dirty="0" smtClean="0"/>
              <a:t>VS</a:t>
            </a:r>
          </a:p>
          <a:p>
            <a:pPr algn="ctr">
              <a:buNone/>
            </a:pPr>
            <a:r>
              <a:rPr lang="en-US" altLang="ko-KR" sz="2800" dirty="0" smtClean="0"/>
              <a:t>T-cell </a:t>
            </a:r>
            <a:r>
              <a:rPr lang="en-US" altLang="ko-KR" sz="2800" dirty="0" smtClean="0"/>
              <a:t>depletion transplant group</a:t>
            </a:r>
          </a:p>
          <a:p>
            <a:pPr>
              <a:buNone/>
            </a:pPr>
            <a:endParaRPr lang="en-US" altLang="ko-KR" sz="2800" dirty="0" smtClean="0"/>
          </a:p>
          <a:p>
            <a:pPr>
              <a:buNone/>
            </a:pPr>
            <a:endParaRPr lang="en-US" altLang="ko-KR" sz="2800" dirty="0" smtClean="0"/>
          </a:p>
          <a:p>
            <a:pPr>
              <a:buNone/>
            </a:pPr>
            <a:endParaRPr lang="ko-KR" alt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PATHOGENESIS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mtClean="0"/>
              <a:t>Nonalloimmunologic</a:t>
            </a:r>
          </a:p>
          <a:p>
            <a:pPr>
              <a:buNone/>
            </a:pPr>
            <a:r>
              <a:rPr lang="en-US" altLang="ko-KR" smtClean="0"/>
              <a:t>  </a:t>
            </a:r>
            <a:r>
              <a:rPr lang="en-US" altLang="ko-KR" sz="3000" smtClean="0"/>
              <a:t>: viral infections, recurrent aspiration, and  conditioning chemoradiotherapy.</a:t>
            </a:r>
            <a:endParaRPr lang="ko-KR" altLang="en-US" sz="300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3286124"/>
            <a:ext cx="4572032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Time of occurrence</a:t>
            </a:r>
            <a:endParaRPr lang="ko-KR" alt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643050"/>
            <a:ext cx="8143932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직사각형 3"/>
          <p:cNvSpPr/>
          <p:nvPr/>
        </p:nvSpPr>
        <p:spPr>
          <a:xfrm>
            <a:off x="3714744" y="6072206"/>
            <a:ext cx="5072098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i="1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 Biology of Blood and Bone Marrow Transplant  13:749-759 (2007).</a:t>
            </a:r>
            <a:endParaRPr lang="ko-KR" altLang="en-US" sz="1200" b="1" i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16417</TotalTime>
  <Words>1799</Words>
  <Application>Microsoft Office PowerPoint</Application>
  <PresentationFormat>화면 슬라이드 쇼(4:3)</PresentationFormat>
  <Paragraphs>279</Paragraphs>
  <Slides>32</Slides>
  <Notes>17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32</vt:i4>
      </vt:variant>
    </vt:vector>
  </HeadingPairs>
  <TitlesOfParts>
    <vt:vector size="33" baseType="lpstr">
      <vt:lpstr>Office 테마</vt:lpstr>
      <vt:lpstr>Bronchiolitis Obliterans  after Allogeneic Hematopoietic Stem Cell Transplantation</vt:lpstr>
      <vt:lpstr>Bronchiolitis obliterans(BO)</vt:lpstr>
      <vt:lpstr>BOS</vt:lpstr>
      <vt:lpstr>NIH definition</vt:lpstr>
      <vt:lpstr>INCIDENCE</vt:lpstr>
      <vt:lpstr>PATHOGENESIS</vt:lpstr>
      <vt:lpstr>PATHOGENESIS</vt:lpstr>
      <vt:lpstr>PATHOGENESIS</vt:lpstr>
      <vt:lpstr>Time of occurrence</vt:lpstr>
      <vt:lpstr>Risk factors</vt:lpstr>
      <vt:lpstr>CLINICAL PRESENTATION</vt:lpstr>
      <vt:lpstr>RADIOLOGICAL EVALUATION</vt:lpstr>
      <vt:lpstr>BRONCHOSCOPY</vt:lpstr>
      <vt:lpstr>BRONCHOSCOPY</vt:lpstr>
      <vt:lpstr>VATS</vt:lpstr>
      <vt:lpstr>PFT</vt:lpstr>
      <vt:lpstr>PFT</vt:lpstr>
      <vt:lpstr>Phenotypes and prognosis</vt:lpstr>
      <vt:lpstr>Phenotypes and prognosis</vt:lpstr>
      <vt:lpstr>PFT</vt:lpstr>
      <vt:lpstr>PROGNOSIS</vt:lpstr>
      <vt:lpstr>PROGNOSIS</vt:lpstr>
      <vt:lpstr>MANAGEMENT</vt:lpstr>
      <vt:lpstr>MANAGEMENT</vt:lpstr>
      <vt:lpstr>MANAGEMENT</vt:lpstr>
      <vt:lpstr>MANAGEMENT</vt:lpstr>
      <vt:lpstr>MANAGEMENT</vt:lpstr>
      <vt:lpstr>MANAGEMENT</vt:lpstr>
      <vt:lpstr>MANAGEMENT</vt:lpstr>
      <vt:lpstr>MANAGEMENT</vt:lpstr>
      <vt:lpstr>MANAGEMENT</vt:lpstr>
      <vt:lpstr>MANAGEMENT</vt:lpstr>
    </vt:vector>
  </TitlesOfParts>
  <Company>MY_HOME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sv34c003</cp:lastModifiedBy>
  <cp:revision>1595</cp:revision>
  <dcterms:created xsi:type="dcterms:W3CDTF">2002-05-31T16:21:56Z</dcterms:created>
  <dcterms:modified xsi:type="dcterms:W3CDTF">2013-06-10T13:18:20Z</dcterms:modified>
</cp:coreProperties>
</file>