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1"/>
  </p:notesMasterIdLst>
  <p:sldIdLst>
    <p:sldId id="302" r:id="rId2"/>
    <p:sldId id="322" r:id="rId3"/>
    <p:sldId id="326" r:id="rId4"/>
    <p:sldId id="330" r:id="rId5"/>
    <p:sldId id="335" r:id="rId6"/>
    <p:sldId id="336" r:id="rId7"/>
    <p:sldId id="317" r:id="rId8"/>
    <p:sldId id="318" r:id="rId9"/>
    <p:sldId id="319" r:id="rId10"/>
    <p:sldId id="320" r:id="rId11"/>
    <p:sldId id="323" r:id="rId12"/>
    <p:sldId id="324" r:id="rId13"/>
    <p:sldId id="325" r:id="rId14"/>
    <p:sldId id="328" r:id="rId15"/>
    <p:sldId id="329" r:id="rId16"/>
    <p:sldId id="340" r:id="rId17"/>
    <p:sldId id="327" r:id="rId18"/>
    <p:sldId id="339" r:id="rId19"/>
    <p:sldId id="337" r:id="rId20"/>
    <p:sldId id="338" r:id="rId21"/>
    <p:sldId id="331" r:id="rId22"/>
    <p:sldId id="333" r:id="rId23"/>
    <p:sldId id="332" r:id="rId24"/>
    <p:sldId id="334" r:id="rId25"/>
    <p:sldId id="321" r:id="rId26"/>
    <p:sldId id="314" r:id="rId27"/>
    <p:sldId id="315" r:id="rId28"/>
    <p:sldId id="316" r:id="rId29"/>
    <p:sldId id="274" r:id="rId3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33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525" autoAdjust="0"/>
    <p:restoredTop sz="85816" autoAdjust="0"/>
  </p:normalViewPr>
  <p:slideViewPr>
    <p:cSldViewPr>
      <p:cViewPr varScale="1">
        <p:scale>
          <a:sx n="96" d="100"/>
          <a:sy n="96" d="100"/>
        </p:scale>
        <p:origin x="-21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3D0AA2-F379-42E5-BE6A-8FF6E384AEED}" type="datetimeFigureOut">
              <a:rPr lang="ko-KR" altLang="en-US" smtClean="0"/>
              <a:pPr/>
              <a:t>2014-02-03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527E26-ABF2-4C48-BC1D-1589D1BE2B1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ko-KR" dirty="0" smtClean="0"/>
          </a:p>
          <a:p>
            <a:pPr lvl="1">
              <a:buNone/>
            </a:pP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In the time of </a:t>
            </a:r>
            <a:r>
              <a:rPr lang="en-US" altLang="ko-K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rigid </a:t>
            </a:r>
            <a:r>
              <a:rPr lang="en-US" altLang="ko-KR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bronchoscopy</a:t>
            </a:r>
            <a:endParaRPr lang="en-US" altLang="ko-KR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to reduce airway secretions caused by irritant gases such as ether and chloroform</a:t>
            </a: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to counteract the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spasmogenic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effects of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opioid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 analgesics and to  prevent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bradycardia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lvl="1"/>
            <a:endParaRPr lang="en-US" altLang="ko-KR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Because of effects on bronchial smooth muscle </a:t>
            </a: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and salivary and bronchial glands, these agents cause </a:t>
            </a:r>
          </a:p>
          <a:p>
            <a:pPr lvl="1"/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bronchodilatation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and inhibit secretions pro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duction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in the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nasopharynx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oropharynx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and bronchi. The </a:t>
            </a: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theoretical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beneﬁ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ts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of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prebronchoscopy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administration </a:t>
            </a: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of these medications include drying of secretions </a:t>
            </a: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to allow better examination of the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trache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obronchial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tree and protection against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vasovagal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reaction and </a:t>
            </a:r>
          </a:p>
          <a:p>
            <a:pPr lvl="1"/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bronchospasm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27E26-ABF2-4C48-BC1D-1589D1BE2B12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There was no significant </a:t>
            </a:r>
            <a:r>
              <a:rPr lang="en-US" altLang="ko-KR" dirty="0" err="1" smtClean="0"/>
              <a:t>bronchodilatation</a:t>
            </a:r>
            <a:r>
              <a:rPr lang="en-US" altLang="ko-KR" dirty="0" smtClean="0"/>
              <a:t> after</a:t>
            </a:r>
          </a:p>
          <a:p>
            <a:r>
              <a:rPr lang="en-US" altLang="ko-KR" dirty="0" smtClean="0"/>
              <a:t>premedication in either group, nor were there differences in secretions, use of saline, </a:t>
            </a:r>
            <a:r>
              <a:rPr lang="en-US" altLang="ko-KR" dirty="0" err="1" smtClean="0"/>
              <a:t>tracheo</a:t>
            </a:r>
            <a:r>
              <a:rPr lang="en-US" altLang="ko-KR" dirty="0" smtClean="0"/>
              <a:t>¬</a:t>
            </a:r>
          </a:p>
          <a:p>
            <a:r>
              <a:rPr lang="en-US" altLang="ko-KR" dirty="0" smtClean="0"/>
              <a:t>bronchial bleeding, </a:t>
            </a:r>
            <a:r>
              <a:rPr lang="en-US" altLang="ko-KR" dirty="0" err="1" smtClean="0"/>
              <a:t>desaturation</a:t>
            </a:r>
            <a:r>
              <a:rPr lang="en-US" altLang="ko-KR" dirty="0" smtClean="0"/>
              <a:t>, and arrhythmias. More local anesthetic was needed to control</a:t>
            </a:r>
          </a:p>
          <a:p>
            <a:r>
              <a:rPr lang="en-US" altLang="ko-KR" dirty="0" smtClean="0"/>
              <a:t>coughing in the placebo group (mean 357 mg </a:t>
            </a:r>
            <a:r>
              <a:rPr lang="en-US" altLang="ko-KR" dirty="0" err="1" smtClean="0"/>
              <a:t>vs</a:t>
            </a:r>
            <a:r>
              <a:rPr lang="en-US" altLang="ko-KR" dirty="0" smtClean="0"/>
              <a:t> 331 mg in the atropine group, p=0.02), but this</a:t>
            </a:r>
          </a:p>
          <a:p>
            <a:r>
              <a:rPr lang="en-US" altLang="ko-KR" dirty="0" smtClean="0"/>
              <a:t>was not of practical significance.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27E26-ABF2-4C48-BC1D-1589D1BE2B12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27E26-ABF2-4C48-BC1D-1589D1BE2B12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15 </a:t>
            </a:r>
            <a:r>
              <a:rPr lang="ko-KR" altLang="en-US" dirty="0" smtClean="0"/>
              <a:t>분 전에 코에 뿌리는 거랑 </a:t>
            </a:r>
            <a:r>
              <a:rPr lang="en-US" altLang="ko-KR" dirty="0" err="1" smtClean="0"/>
              <a:t>broncho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하면서 뿌리는 </a:t>
            </a:r>
            <a:r>
              <a:rPr lang="ko-KR" altLang="en-US" baseline="0" dirty="0" err="1" smtClean="0"/>
              <a:t>것포함</a:t>
            </a:r>
            <a:r>
              <a:rPr lang="en-US" altLang="ko-KR" baseline="0" dirty="0" smtClean="0"/>
              <a:t>.</a:t>
            </a:r>
          </a:p>
          <a:p>
            <a:r>
              <a:rPr lang="en-US" altLang="ko-KR" baseline="0" dirty="0" smtClean="0"/>
              <a:t>\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27E26-ABF2-4C48-BC1D-1589D1BE2B12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2014-02-03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8" y="0"/>
            <a:ext cx="9129712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2014-02-03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2014-02-03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2014-02-03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2014-02-03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2014-02-03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2014-02-03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2014-02-03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2014-02-03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2014-02-03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2014-02-03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4A51CF-8D24-4855-A889-3014CC995E25}" type="datetimeFigureOut">
              <a:rPr lang="ko-KR" altLang="en-US" smtClean="0"/>
              <a:pPr/>
              <a:t>2014-02-03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8" y="285728"/>
            <a:ext cx="9129712" cy="6572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18"/>
          <p:cNvSpPr txBox="1">
            <a:spLocks noChangeArrowheads="1"/>
          </p:cNvSpPr>
          <p:nvPr/>
        </p:nvSpPr>
        <p:spPr bwMode="auto">
          <a:xfrm>
            <a:off x="214282" y="0"/>
            <a:ext cx="8929718" cy="214311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3600" kern="0" noProof="1" smtClean="0">
              <a:solidFill>
                <a:schemeClr val="bg1"/>
              </a:solidFill>
              <a:latin typeface="Arial Black" pitchFamily="34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3600" kern="0" noProof="1" smtClean="0">
              <a:solidFill>
                <a:schemeClr val="bg1"/>
              </a:solidFill>
              <a:latin typeface="Arial Black" pitchFamily="34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Preparation for </a:t>
            </a:r>
            <a:r>
              <a:rPr lang="en-US" altLang="ko-KR" sz="4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bronchoscopy</a:t>
            </a:r>
            <a:r>
              <a:rPr lang="en-US" altLang="ko-KR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altLang="ko-KR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altLang="ko-KR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atropine and </a:t>
            </a:r>
            <a:r>
              <a:rPr lang="en-US" altLang="ko-KR" sz="40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lidocaine</a:t>
            </a:r>
            <a:endParaRPr lang="en-US" altLang="ko-KR" sz="4400" b="1" kern="0" noProof="1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9"/>
          <p:cNvSpPr txBox="1">
            <a:spLocks noChangeArrowheads="1"/>
          </p:cNvSpPr>
          <p:nvPr/>
        </p:nvSpPr>
        <p:spPr bwMode="gray">
          <a:xfrm>
            <a:off x="285720" y="4000504"/>
            <a:ext cx="6000792" cy="92869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spcAft>
                <a:spcPct val="40000"/>
              </a:spcAft>
              <a:defRPr/>
            </a:pPr>
            <a:r>
              <a:rPr lang="en-US" altLang="ko-KR" sz="3600" b="1" kern="0" noProof="1" smtClean="0">
                <a:solidFill>
                  <a:schemeClr val="accent4">
                    <a:lumMod val="50000"/>
                  </a:schemeClr>
                </a:solidFill>
                <a:latin typeface="Arial"/>
                <a:cs typeface="Arial"/>
              </a:rPr>
              <a:t>Hong Ji Young </a:t>
            </a:r>
            <a:endParaRPr lang="en-US" altLang="ko-KR" sz="3600" b="1" kern="0" noProof="1">
              <a:solidFill>
                <a:schemeClr val="accent4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8" name="Rectangle 19"/>
          <p:cNvSpPr txBox="1">
            <a:spLocks noChangeArrowheads="1"/>
          </p:cNvSpPr>
          <p:nvPr/>
        </p:nvSpPr>
        <p:spPr bwMode="gray">
          <a:xfrm>
            <a:off x="357158" y="4857760"/>
            <a:ext cx="6000792" cy="142876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spcAft>
                <a:spcPct val="40000"/>
              </a:spcAft>
              <a:defRPr/>
            </a:pPr>
            <a:r>
              <a:rPr lang="en-US" altLang="ko-KR" sz="1600" b="1" kern="0" noProof="1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Division of Pulmonology, </a:t>
            </a: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 </a:t>
            </a:r>
          </a:p>
          <a:p>
            <a:pPr>
              <a:spcAft>
                <a:spcPct val="40000"/>
              </a:spcAft>
              <a:defRPr/>
            </a:pP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Department </a:t>
            </a:r>
            <a:r>
              <a:rPr lang="en-US" altLang="ko-KR" sz="1600" b="1" kern="0" noProof="1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of Internal Medicine, </a:t>
            </a:r>
            <a:endParaRPr lang="en-US" altLang="ko-KR" sz="1600" b="1" kern="0" noProof="1" smtClean="0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/>
              <a:cs typeface="Arial"/>
            </a:endParaRPr>
          </a:p>
          <a:p>
            <a:pPr>
              <a:spcAft>
                <a:spcPct val="40000"/>
              </a:spcAft>
              <a:defRPr/>
            </a:pP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Institute </a:t>
            </a:r>
            <a:r>
              <a:rPr lang="en-US" altLang="ko-KR" sz="1600" b="1" kern="0" noProof="1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of Chest Diseases, </a:t>
            </a:r>
            <a:endParaRPr lang="en-US" altLang="ko-KR" sz="1600" b="1" kern="0" noProof="1" smtClean="0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/>
              <a:cs typeface="Arial"/>
            </a:endParaRPr>
          </a:p>
          <a:p>
            <a:pPr>
              <a:spcAft>
                <a:spcPct val="40000"/>
              </a:spcAft>
              <a:defRPr/>
            </a:pP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Severance hospital, </a:t>
            </a:r>
            <a:r>
              <a:rPr lang="en-US" altLang="ko-KR" sz="1600" b="1" kern="0" noProof="1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Yonsei University College of </a:t>
            </a: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Medicine</a:t>
            </a:r>
            <a:endParaRPr lang="en-US" altLang="ko-KR" sz="1600" b="1" kern="0" noProof="1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/>
              <a:cs typeface="Arial"/>
            </a:endParaRPr>
          </a:p>
          <a:p>
            <a:pPr>
              <a:lnSpc>
                <a:spcPct val="65000"/>
              </a:lnSpc>
              <a:spcAft>
                <a:spcPct val="40000"/>
              </a:spcAft>
              <a:defRPr/>
            </a:pPr>
            <a:endParaRPr lang="en-US" altLang="ko-KR" sz="1600" kern="0" noProof="1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9144000" cy="2877504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500662" y="6143644"/>
            <a:ext cx="3643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CHEST 2009; 136:347–354</a:t>
            </a:r>
            <a:endParaRPr lang="ko-KR" alt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2844" y="3500438"/>
            <a:ext cx="9001156" cy="461665"/>
          </a:xfrm>
          <a:prstGeom prst="rect">
            <a:avLst/>
          </a:prstGeom>
          <a:noFill/>
          <a:ln w="1905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1,000 patients undergoing diagnostic flexible </a:t>
            </a:r>
            <a:r>
              <a:rPr lang="en-US" altLang="ko-KR" sz="2400" b="1" dirty="0" err="1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bronchoscopy</a:t>
            </a:r>
            <a:endParaRPr lang="ko-KR" altLang="en-US" sz="2400" b="1" dirty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아래쪽 화살표 6"/>
          <p:cNvSpPr/>
          <p:nvPr/>
        </p:nvSpPr>
        <p:spPr>
          <a:xfrm>
            <a:off x="4286248" y="4143380"/>
            <a:ext cx="214314" cy="642942"/>
          </a:xfrm>
          <a:prstGeom prst="down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아래쪽 화살표 7"/>
          <p:cNvSpPr/>
          <p:nvPr/>
        </p:nvSpPr>
        <p:spPr>
          <a:xfrm>
            <a:off x="6143636" y="4143380"/>
            <a:ext cx="214314" cy="642942"/>
          </a:xfrm>
          <a:prstGeom prst="down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/>
            </a:solidFill>
          </a:ln>
          <a:scene3d>
            <a:camera prst="orthographicFront">
              <a:rot lat="0" lon="0" rev="36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아래쪽 화살표 8"/>
          <p:cNvSpPr/>
          <p:nvPr/>
        </p:nvSpPr>
        <p:spPr>
          <a:xfrm>
            <a:off x="2428860" y="4143380"/>
            <a:ext cx="214314" cy="642942"/>
          </a:xfrm>
          <a:prstGeom prst="down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/>
            </a:solidFill>
          </a:ln>
          <a:scene3d>
            <a:camera prst="orthographicFront">
              <a:rot lat="0" lon="0" rev="180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500034" y="4857760"/>
            <a:ext cx="2286016" cy="92333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altLang="ko-KR" b="1" dirty="0" smtClean="0">
                <a:solidFill>
                  <a:schemeClr val="accent5">
                    <a:lumMod val="50000"/>
                  </a:schemeClr>
                </a:solidFill>
              </a:rPr>
              <a:t>Atropine </a:t>
            </a:r>
          </a:p>
          <a:p>
            <a:pPr algn="ctr"/>
            <a:r>
              <a:rPr lang="pt-BR" altLang="ko-KR" b="1" dirty="0" smtClean="0">
                <a:solidFill>
                  <a:schemeClr val="accent5">
                    <a:lumMod val="50000"/>
                  </a:schemeClr>
                </a:solidFill>
              </a:rPr>
              <a:t>(0.01 mg/kg)</a:t>
            </a:r>
          </a:p>
          <a:p>
            <a:pPr algn="ctr"/>
            <a:r>
              <a:rPr lang="pt-BR" altLang="ko-KR" b="1" dirty="0" smtClean="0">
                <a:solidFill>
                  <a:schemeClr val="accent5">
                    <a:lumMod val="50000"/>
                  </a:schemeClr>
                </a:solidFill>
              </a:rPr>
              <a:t>n=339</a:t>
            </a:r>
            <a:endParaRPr lang="ko-KR" altLang="en-US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71802" y="4857760"/>
            <a:ext cx="2286016" cy="92333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altLang="ko-KR" b="1" dirty="0" smtClean="0">
                <a:solidFill>
                  <a:schemeClr val="accent5">
                    <a:lumMod val="50000"/>
                  </a:schemeClr>
                </a:solidFill>
              </a:rPr>
              <a:t>Glycopyrrolate (0.005 mg/kg)</a:t>
            </a:r>
          </a:p>
          <a:p>
            <a:pPr algn="ctr"/>
            <a:r>
              <a:rPr lang="pt-BR" altLang="ko-KR" b="1" dirty="0" smtClean="0">
                <a:solidFill>
                  <a:schemeClr val="accent5">
                    <a:lumMod val="50000"/>
                  </a:schemeClr>
                </a:solidFill>
              </a:rPr>
              <a:t>n=336</a:t>
            </a:r>
            <a:endParaRPr lang="ko-KR" altLang="en-US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86446" y="4857760"/>
            <a:ext cx="2928958" cy="92333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>
                <a:solidFill>
                  <a:schemeClr val="accent5">
                    <a:lumMod val="50000"/>
                  </a:schemeClr>
                </a:solidFill>
              </a:rPr>
              <a:t>placebo (2 </a:t>
            </a:r>
            <a:r>
              <a:rPr lang="en-US" altLang="ko-KR" b="1" dirty="0" err="1" smtClean="0">
                <a:solidFill>
                  <a:schemeClr val="accent5">
                    <a:lumMod val="50000"/>
                  </a:schemeClr>
                </a:solidFill>
              </a:rPr>
              <a:t>mL</a:t>
            </a:r>
            <a:r>
              <a:rPr lang="en-US" altLang="ko-KR" b="1" dirty="0" smtClean="0">
                <a:solidFill>
                  <a:schemeClr val="accent5">
                    <a:lumMod val="50000"/>
                  </a:schemeClr>
                </a:solidFill>
              </a:rPr>
              <a:t> of Normal saline)</a:t>
            </a:r>
          </a:p>
          <a:p>
            <a:pPr algn="ctr"/>
            <a:r>
              <a:rPr lang="en-US" altLang="ko-KR" b="1" dirty="0" smtClean="0">
                <a:solidFill>
                  <a:schemeClr val="accent5">
                    <a:lumMod val="50000"/>
                  </a:schemeClr>
                </a:solidFill>
              </a:rPr>
              <a:t>n </a:t>
            </a:r>
            <a:r>
              <a:rPr lang="pt-BR" altLang="ko-KR" b="1" dirty="0" smtClean="0">
                <a:solidFill>
                  <a:schemeClr val="accent5">
                    <a:lumMod val="50000"/>
                  </a:schemeClr>
                </a:solidFill>
              </a:rPr>
              <a:t>=</a:t>
            </a:r>
            <a:r>
              <a:rPr lang="en-US" altLang="ko-KR" b="1" dirty="0" smtClean="0">
                <a:solidFill>
                  <a:schemeClr val="accent5">
                    <a:lumMod val="50000"/>
                  </a:schemeClr>
                </a:solidFill>
              </a:rPr>
              <a:t> 325</a:t>
            </a:r>
            <a:endParaRPr lang="ko-KR" altLang="en-US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428604"/>
            <a:ext cx="8067675" cy="2762250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3357562"/>
            <a:ext cx="8072494" cy="3237548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357298"/>
            <a:ext cx="7623810" cy="3440430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71472" y="507207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ko-KR" sz="2700" dirty="0" err="1" smtClean="0">
                <a:latin typeface="Arial" pitchFamily="34" charset="0"/>
                <a:cs typeface="Arial" pitchFamily="34" charset="0"/>
              </a:rPr>
              <a:t>Anticholinergic</a:t>
            </a:r>
            <a:r>
              <a:rPr lang="en-US" altLang="ko-KR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700" dirty="0" smtClean="0">
                <a:latin typeface="Arial" pitchFamily="34" charset="0"/>
                <a:cs typeface="Arial" pitchFamily="34" charset="0"/>
              </a:rPr>
              <a:t>premedication is not </a:t>
            </a:r>
            <a:r>
              <a:rPr lang="en-US" altLang="ko-KR" sz="2700" dirty="0" smtClean="0">
                <a:latin typeface="Arial" pitchFamily="34" charset="0"/>
                <a:cs typeface="Arial" pitchFamily="34" charset="0"/>
              </a:rPr>
              <a:t>associated with any significant reduction in cough, patient discomfort, </a:t>
            </a:r>
            <a:r>
              <a:rPr lang="en-US" altLang="ko-KR" sz="2700" dirty="0" smtClean="0">
                <a:latin typeface="Arial" pitchFamily="34" charset="0"/>
                <a:cs typeface="Arial" pitchFamily="34" charset="0"/>
              </a:rPr>
              <a:t>oxygen </a:t>
            </a:r>
            <a:r>
              <a:rPr lang="en-US" altLang="ko-KR" sz="2700" dirty="0" err="1" smtClean="0">
                <a:latin typeface="Arial" pitchFamily="34" charset="0"/>
                <a:cs typeface="Arial" pitchFamily="34" charset="0"/>
              </a:rPr>
              <a:t>desaturation</a:t>
            </a:r>
            <a:r>
              <a:rPr lang="en-US" altLang="ko-KR" sz="2700" dirty="0" smtClean="0">
                <a:latin typeface="Arial" pitchFamily="34" charset="0"/>
                <a:cs typeface="Arial" pitchFamily="34" charset="0"/>
              </a:rPr>
              <a:t>, or procedure time </a:t>
            </a:r>
            <a:br>
              <a:rPr lang="en-US" altLang="ko-KR" sz="2700" dirty="0" smtClean="0">
                <a:latin typeface="Arial" pitchFamily="34" charset="0"/>
                <a:cs typeface="Arial" pitchFamily="34" charset="0"/>
              </a:rPr>
            </a:br>
            <a:r>
              <a:rPr lang="en-US" altLang="ko-KR" sz="2700" dirty="0" smtClean="0">
                <a:latin typeface="Arial" pitchFamily="34" charset="0"/>
                <a:cs typeface="Arial" pitchFamily="34" charset="0"/>
              </a:rPr>
              <a:t>and </a:t>
            </a:r>
            <a:r>
              <a:rPr lang="en-US" altLang="ko-KR" sz="2700" dirty="0" smtClean="0">
                <a:latin typeface="Arial" pitchFamily="34" charset="0"/>
                <a:cs typeface="Arial" pitchFamily="34" charset="0"/>
              </a:rPr>
              <a:t>is associated with </a:t>
            </a:r>
            <a:r>
              <a:rPr lang="en-US" altLang="ko-KR" sz="27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greater hemodynamic fluctuations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" y="785794"/>
            <a:ext cx="9113520" cy="3483292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642942"/>
          </a:xfrm>
        </p:spPr>
        <p:txBody>
          <a:bodyPr>
            <a:normAutofit/>
          </a:bodyPr>
          <a:lstStyle/>
          <a:p>
            <a:r>
              <a:rPr lang="en-US" altLang="ko-KR" sz="36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According to BTS guidelines</a:t>
            </a:r>
            <a:endParaRPr lang="ko-KR" altLang="en-US" sz="3600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000240"/>
            <a:ext cx="8081010" cy="2468880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4500570"/>
            <a:ext cx="4198620" cy="407670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642942"/>
          </a:xfrm>
        </p:spPr>
        <p:txBody>
          <a:bodyPr>
            <a:normAutofit/>
          </a:bodyPr>
          <a:lstStyle/>
          <a:p>
            <a:r>
              <a:rPr lang="en-US" altLang="ko-KR" sz="36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According to ACCP guidelines</a:t>
            </a:r>
            <a:endParaRPr lang="ko-KR" altLang="en-US" sz="3600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928802"/>
            <a:ext cx="8143932" cy="2766060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4714884"/>
            <a:ext cx="4050030" cy="849630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214422"/>
            <a:ext cx="4019534" cy="3139122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428604"/>
            <a:ext cx="4567238" cy="5013960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285720" y="5572140"/>
            <a:ext cx="87154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Topical </a:t>
            </a:r>
            <a:r>
              <a:rPr lang="en-US" altLang="ko-KR" sz="2400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lidocaine</a:t>
            </a:r>
            <a:r>
              <a:rPr lang="en-US" altLang="ko-KR" sz="24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decreases </a:t>
            </a:r>
            <a:r>
              <a:rPr lang="en-US" altLang="ko-KR" sz="24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cough frequency and the total dose of sedation required during </a:t>
            </a:r>
            <a:r>
              <a:rPr lang="en-US" altLang="ko-KR" sz="2400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ﬂexible</a:t>
            </a:r>
            <a:r>
              <a:rPr lang="en-US" altLang="ko-KR" sz="2400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bronchoscopy</a:t>
            </a:r>
            <a:endParaRPr lang="ko-KR" altLang="en-US" sz="2400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86314" y="6488668"/>
            <a:ext cx="400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err="1" smtClean="0">
                <a:latin typeface="Arial" pitchFamily="34" charset="0"/>
                <a:cs typeface="Arial" pitchFamily="34" charset="0"/>
              </a:rPr>
              <a:t>Respirology</a:t>
            </a:r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 (2009) 14, 873–876</a:t>
            </a:r>
            <a:endParaRPr lang="ko-KR" alt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500034" y="357166"/>
            <a:ext cx="3214710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Lignocaine</a:t>
            </a:r>
            <a:endParaRPr kumimoji="0" lang="ko-KR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868346"/>
          </a:xfrm>
        </p:spPr>
        <p:txBody>
          <a:bodyPr>
            <a:normAutofit/>
          </a:bodyPr>
          <a:lstStyle/>
          <a:p>
            <a:r>
              <a:rPr lang="en-US" altLang="ko-KR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LOCAL  ANAESTHESIA: </a:t>
            </a:r>
            <a:r>
              <a:rPr lang="en-US" altLang="ko-KR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Lignocaine</a:t>
            </a:r>
            <a:endParaRPr lang="ko-KR" altLang="en-US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357298"/>
            <a:ext cx="9286940" cy="550070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err="1" smtClean="0">
                <a:latin typeface="Arial" pitchFamily="34" charset="0"/>
                <a:cs typeface="Arial" pitchFamily="34" charset="0"/>
              </a:rPr>
              <a:t>Stabilises</a:t>
            </a:r>
            <a:r>
              <a:rPr lang="en-US" altLang="ko-KR" sz="2800" dirty="0" smtClean="0">
                <a:latin typeface="Arial" pitchFamily="34" charset="0"/>
                <a:cs typeface="Arial" pitchFamily="34" charset="0"/>
              </a:rPr>
              <a:t> the neuronal membrane by inhibiting ionic fluxes, thereby preventing the initiation and conduction of action potentials</a:t>
            </a:r>
          </a:p>
          <a:p>
            <a:r>
              <a:rPr lang="en-US" altLang="ko-KR" sz="2800" dirty="0" smtClean="0">
                <a:latin typeface="Arial" pitchFamily="34" charset="0"/>
                <a:cs typeface="Arial" pitchFamily="34" charset="0"/>
              </a:rPr>
              <a:t>A variety of preparations</a:t>
            </a:r>
          </a:p>
          <a:p>
            <a:pPr lvl="1"/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2% gel (nasal)</a:t>
            </a:r>
          </a:p>
          <a:p>
            <a:pPr lvl="1"/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10% spray (nasal and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oropharyngeal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) </a:t>
            </a:r>
          </a:p>
          <a:p>
            <a:pPr lvl="1"/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1–4% solution </a:t>
            </a:r>
          </a:p>
          <a:p>
            <a:pPr lvl="2"/>
            <a:r>
              <a:rPr lang="en-US" altLang="ko-KR" sz="2600" dirty="0" smtClean="0">
                <a:latin typeface="Arial" pitchFamily="34" charset="0"/>
                <a:cs typeface="Arial" pitchFamily="34" charset="0"/>
              </a:rPr>
              <a:t>‘Spray-as-you-go’ via the bronchoscope working channel</a:t>
            </a:r>
          </a:p>
          <a:p>
            <a:pPr lvl="2"/>
            <a:r>
              <a:rPr lang="en-US" altLang="ko-KR" sz="2600" dirty="0" smtClean="0">
                <a:latin typeface="Arial" pitchFamily="34" charset="0"/>
                <a:cs typeface="Arial" pitchFamily="34" charset="0"/>
              </a:rPr>
              <a:t>Injection into the trachea through the </a:t>
            </a:r>
            <a:r>
              <a:rPr lang="en-US" altLang="ko-KR" sz="2600" dirty="0" err="1" smtClean="0">
                <a:latin typeface="Arial" pitchFamily="34" charset="0"/>
                <a:cs typeface="Arial" pitchFamily="34" charset="0"/>
              </a:rPr>
              <a:t>cricothryoid</a:t>
            </a:r>
            <a:r>
              <a:rPr lang="en-US" altLang="ko-KR" sz="2600" dirty="0" smtClean="0">
                <a:latin typeface="Arial" pitchFamily="34" charset="0"/>
                <a:cs typeface="Arial" pitchFamily="34" charset="0"/>
              </a:rPr>
              <a:t> membrane</a:t>
            </a:r>
          </a:p>
          <a:p>
            <a:pPr lvl="2"/>
            <a:r>
              <a:rPr lang="en-US" altLang="ko-KR" sz="2600" dirty="0" err="1" smtClean="0">
                <a:latin typeface="Arial" pitchFamily="34" charset="0"/>
                <a:cs typeface="Arial" pitchFamily="34" charset="0"/>
              </a:rPr>
              <a:t>Nebulised</a:t>
            </a:r>
            <a:r>
              <a:rPr lang="en-US" altLang="ko-KR" sz="2600" dirty="0" smtClean="0">
                <a:latin typeface="Arial" pitchFamily="34" charset="0"/>
                <a:cs typeface="Arial" pitchFamily="34" charset="0"/>
              </a:rPr>
              <a:t>; using a dropper in the </a:t>
            </a:r>
            <a:r>
              <a:rPr lang="en-US" altLang="ko-KR" sz="2600" dirty="0" err="1" smtClean="0">
                <a:latin typeface="Arial" pitchFamily="34" charset="0"/>
                <a:cs typeface="Arial" pitchFamily="34" charset="0"/>
              </a:rPr>
              <a:t>oropharynx</a:t>
            </a:r>
            <a:endParaRPr lang="en-US" altLang="ko-KR" sz="2600" dirty="0" smtClean="0">
              <a:latin typeface="Arial" pitchFamily="34" charset="0"/>
              <a:cs typeface="Arial" pitchFamily="34" charset="0"/>
            </a:endParaRPr>
          </a:p>
          <a:p>
            <a:pPr lvl="2"/>
            <a:r>
              <a:rPr lang="en-US" altLang="ko-KR" sz="2600" dirty="0" smtClean="0">
                <a:latin typeface="Arial" pitchFamily="34" charset="0"/>
                <a:cs typeface="Arial" pitchFamily="34" charset="0"/>
              </a:rPr>
              <a:t>Applied to the nasal passages using soaked </a:t>
            </a:r>
            <a:r>
              <a:rPr lang="en-US" altLang="ko-KR" sz="2600" dirty="0" err="1" smtClean="0">
                <a:latin typeface="Arial" pitchFamily="34" charset="0"/>
                <a:cs typeface="Arial" pitchFamily="34" charset="0"/>
              </a:rPr>
              <a:t>pledgets</a:t>
            </a:r>
            <a:endParaRPr lang="ko-KR" altLang="en-US" sz="2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14282" y="642918"/>
            <a:ext cx="8543956" cy="1143000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Limited comparative evaluation</a:t>
            </a:r>
            <a:br>
              <a:rPr lang="en-US" altLang="ko-KR" dirty="0" smtClean="0">
                <a:latin typeface="Arial" pitchFamily="34" charset="0"/>
                <a:cs typeface="Arial" pitchFamily="34" charset="0"/>
              </a:rPr>
            </a:b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in 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administering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lidocaine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2910" y="2357430"/>
            <a:ext cx="80724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Decreased cough rate, but similar patient experience, associated with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cricothyroid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administration</a:t>
            </a:r>
          </a:p>
          <a:p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vs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spray-as-you-go)</a:t>
            </a:r>
            <a:endParaRPr lang="en-US" altLang="ko-KR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2910" y="4286256"/>
            <a:ext cx="7715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Bronchoscopic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conditions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, but not patient assessment, were improved for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cricothyroid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administration compared with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nebulised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lidocaine</a:t>
            </a:r>
            <a:endParaRPr lang="ko-KR" alt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28992" y="3643314"/>
            <a:ext cx="4643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Respiratory Medicine  (1990)  84, 349-350 </a:t>
            </a:r>
            <a:endParaRPr lang="ko-KR" alt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86116" y="5500702"/>
            <a:ext cx="5000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ko-K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Anaesthesia,  1990, Volume 45,  pages  46-48 </a:t>
            </a:r>
            <a:endParaRPr lang="ko-KR" alt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85794"/>
            <a:ext cx="9144000" cy="2500330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7" name="내용 개체 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71942"/>
            <a:ext cx="8929717" cy="857250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The use of </a:t>
            </a:r>
            <a:r>
              <a:rPr lang="en-US" altLang="ko-KR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anticholinergic</a:t>
            </a:r>
            <a:r>
              <a:rPr lang="en-US" altLang="ko-KR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agents during </a:t>
            </a:r>
            <a:r>
              <a:rPr lang="en-US" altLang="ko-KR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bronchoscopy</a:t>
            </a:r>
            <a:endParaRPr lang="ko-KR" altLang="en-US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5720" y="1571612"/>
            <a:ext cx="8429684" cy="5043510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The rationale</a:t>
            </a: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Improve visualization of the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tracheobronchial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tree through their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antisecretory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effects</a:t>
            </a: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Prevent reflex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bronchoconstriction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and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vasovagal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phenomena</a:t>
            </a:r>
          </a:p>
          <a:p>
            <a:pPr lvl="1">
              <a:buNone/>
            </a:pPr>
            <a:endParaRPr lang="en-US" altLang="ko-KR" dirty="0" smtClean="0">
              <a:latin typeface="Arial" pitchFamily="34" charset="0"/>
              <a:cs typeface="Arial" pitchFamily="34" charset="0"/>
            </a:endParaRPr>
          </a:p>
          <a:p>
            <a:pPr lvl="1">
              <a:buNone/>
            </a:pP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In case of </a:t>
            </a:r>
            <a:r>
              <a:rPr lang="en-US" altLang="ko-KR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rigid </a:t>
            </a:r>
            <a:r>
              <a:rPr lang="en-US" altLang="ko-KR" b="1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bronchoscopy</a:t>
            </a:r>
            <a:r>
              <a:rPr lang="en-US" altLang="ko-KR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lvl="1">
              <a:buNone/>
            </a:pP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atropine premedication became a standard part</a:t>
            </a:r>
          </a:p>
          <a:p>
            <a:pPr lvl="1">
              <a:buNone/>
            </a:pP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of the  procedure.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29322" y="4000504"/>
            <a:ext cx="285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</a:rPr>
              <a:t>Chest 1981; 79:512–515</a:t>
            </a:r>
            <a:endParaRPr lang="ko-KR" alt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571612"/>
            <a:ext cx="6410325" cy="3714752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 txBox="1">
            <a:spLocks/>
          </p:cNvSpPr>
          <p:nvPr/>
        </p:nvSpPr>
        <p:spPr>
          <a:xfrm>
            <a:off x="142844" y="285728"/>
            <a:ext cx="8229600" cy="5016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According to BTS guidelines</a:t>
            </a:r>
            <a:endParaRPr kumimoji="0" lang="ko-KR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827722"/>
            <a:ext cx="7429552" cy="6030278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278130"/>
            <a:ext cx="7397115" cy="6579870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42918"/>
            <a:ext cx="9144000" cy="3276612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357694"/>
            <a:ext cx="9144000" cy="1952625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6" name="직사각형 5"/>
          <p:cNvSpPr/>
          <p:nvPr/>
        </p:nvSpPr>
        <p:spPr>
          <a:xfrm>
            <a:off x="5357818" y="2428868"/>
            <a:ext cx="3429024" cy="50006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포인트가 5개인 별 6"/>
          <p:cNvSpPr/>
          <p:nvPr/>
        </p:nvSpPr>
        <p:spPr>
          <a:xfrm>
            <a:off x="8643966" y="2285992"/>
            <a:ext cx="214314" cy="214314"/>
          </a:xfrm>
          <a:prstGeom prst="star5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3714744" y="3071810"/>
            <a:ext cx="4643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Peak serum concentrations </a:t>
            </a:r>
          </a:p>
          <a:p>
            <a:r>
              <a:rPr lang="en-US" altLang="ko-KR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occur within 20 to 30 min from the beginning</a:t>
            </a:r>
            <a:endParaRPr lang="ko-KR" altLang="en-US" sz="16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43306" y="3643314"/>
            <a:ext cx="5500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Avoid that serum </a:t>
            </a:r>
            <a:r>
              <a:rPr lang="en-US" altLang="ko-KR" b="1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lidocaine</a:t>
            </a:r>
            <a:r>
              <a:rPr lang="en-US" altLang="ko-KR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level exceeds </a:t>
            </a:r>
          </a:p>
          <a:p>
            <a:r>
              <a:rPr lang="en-US" altLang="ko-KR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5 mg/L</a:t>
            </a:r>
            <a:endParaRPr lang="ko-KR" altLang="en-US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500174"/>
            <a:ext cx="6960870" cy="4869180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428596" y="642918"/>
            <a:ext cx="8229600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According to ACCP guidelines</a:t>
            </a:r>
            <a:endParaRPr kumimoji="0" lang="ko-KR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543956" cy="1143000"/>
          </a:xfrm>
        </p:spPr>
        <p:txBody>
          <a:bodyPr>
            <a:normAutofit/>
          </a:bodyPr>
          <a:lstStyle/>
          <a:p>
            <a:r>
              <a:rPr lang="en-US" altLang="ko-KR" sz="36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Pretreatment for FOB in Severance</a:t>
            </a:r>
            <a:endParaRPr lang="ko-KR" altLang="en-US" sz="3600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197361"/>
          </a:xfrm>
        </p:spPr>
        <p:txBody>
          <a:bodyPr/>
          <a:lstStyle/>
          <a:p>
            <a:r>
              <a:rPr lang="ko-KR" altLang="en-US" dirty="0" smtClean="0"/>
              <a:t>검사 전 </a:t>
            </a:r>
            <a:r>
              <a:rPr lang="en-US" altLang="ko-KR" dirty="0" smtClean="0"/>
              <a:t>4</a:t>
            </a:r>
            <a:r>
              <a:rPr lang="ko-KR" altLang="en-US" dirty="0" smtClean="0"/>
              <a:t>시간 이상 금식</a:t>
            </a:r>
            <a:endParaRPr lang="en-US" altLang="ko-KR" dirty="0" smtClean="0"/>
          </a:p>
          <a:p>
            <a:r>
              <a:rPr lang="ko-KR" altLang="en-US" dirty="0" smtClean="0"/>
              <a:t>사전 투약 </a:t>
            </a:r>
            <a:r>
              <a:rPr lang="en-US" altLang="ko-KR" dirty="0" smtClean="0"/>
              <a:t>atropine 0.5mg IM</a:t>
            </a:r>
          </a:p>
          <a:p>
            <a:r>
              <a:rPr lang="ko-KR" altLang="en-US" dirty="0" smtClean="0"/>
              <a:t>국소 마취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국소마취용 스프레이를 이용하여 구강 </a:t>
            </a:r>
            <a:r>
              <a:rPr lang="ko-KR" altLang="en-US" dirty="0" err="1" smtClean="0"/>
              <a:t>설근부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인두부에</a:t>
            </a:r>
            <a:r>
              <a:rPr lang="ko-KR" altLang="en-US" dirty="0" smtClean="0"/>
              <a:t> </a:t>
            </a:r>
            <a:r>
              <a:rPr lang="en-US" altLang="ko-KR" dirty="0" smtClean="0"/>
              <a:t>10% </a:t>
            </a:r>
            <a:r>
              <a:rPr lang="ko-KR" altLang="en-US" dirty="0" err="1" smtClean="0"/>
              <a:t>리도카인을</a:t>
            </a:r>
            <a:r>
              <a:rPr lang="ko-KR" altLang="en-US" dirty="0" smtClean="0"/>
              <a:t> 집중적으로 분무함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내시경이 성대를 지나가면 </a:t>
            </a:r>
            <a:r>
              <a:rPr lang="en-US" altLang="ko-KR" dirty="0" err="1" smtClean="0"/>
              <a:t>woking</a:t>
            </a:r>
            <a:r>
              <a:rPr lang="en-US" altLang="ko-KR" dirty="0" smtClean="0"/>
              <a:t> channel </a:t>
            </a:r>
            <a:r>
              <a:rPr lang="ko-KR" altLang="en-US" dirty="0" smtClean="0"/>
              <a:t>을 따라서 </a:t>
            </a:r>
            <a:r>
              <a:rPr lang="en-US" altLang="ko-KR" dirty="0" smtClean="0"/>
              <a:t>2% </a:t>
            </a:r>
            <a:r>
              <a:rPr lang="ko-KR" altLang="en-US" dirty="0" err="1" smtClean="0"/>
              <a:t>리도카인을</a:t>
            </a:r>
            <a:r>
              <a:rPr lang="ko-KR" altLang="en-US" dirty="0" smtClean="0"/>
              <a:t>  반복 사용함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274638"/>
            <a:ext cx="9001156" cy="725470"/>
          </a:xfrm>
        </p:spPr>
        <p:txBody>
          <a:bodyPr>
            <a:normAutofit/>
          </a:bodyPr>
          <a:lstStyle/>
          <a:p>
            <a:r>
              <a:rPr lang="en-US" altLang="ko-KR" sz="3600" b="1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Bronchoscopic</a:t>
            </a:r>
            <a:r>
              <a:rPr lang="en-US" altLang="ko-KR" sz="36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practice in Japan 2010</a:t>
            </a:r>
            <a:endParaRPr lang="ko-KR" altLang="en-US" sz="3600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1000108"/>
            <a:ext cx="5222081" cy="2364581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3467100"/>
            <a:ext cx="5524500" cy="3390900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36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Preparation in England and </a:t>
            </a:r>
            <a:r>
              <a:rPr lang="en-US" altLang="ko-KR" sz="3600" b="1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wales</a:t>
            </a:r>
            <a:r>
              <a:rPr lang="en-US" altLang="ko-KR" sz="36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2003</a:t>
            </a:r>
            <a:endParaRPr lang="ko-KR" altLang="en-US" sz="3600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Atropine</a:t>
            </a:r>
          </a:p>
          <a:p>
            <a:pPr lvl="1"/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Sixty-one of 306 consultants</a:t>
            </a:r>
          </a:p>
          <a:p>
            <a:pPr lvl="2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Only 41 used this routinely</a:t>
            </a:r>
          </a:p>
          <a:p>
            <a:pPr lvl="2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in patients with asthma (n=5),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bradycardias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(n=5), history of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vasovagal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episode (n=1), for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unspeciﬁed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reasons (n=5) and excess secretions were present (n=4). One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operatorroutinely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used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glycopyrrolate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429132"/>
            <a:ext cx="4791075" cy="2209800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4429132"/>
            <a:ext cx="4143372" cy="2214578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                   </a:t>
            </a:r>
            <a:r>
              <a:rPr lang="en-US" altLang="ko-KR" dirty="0" smtClean="0"/>
              <a:t>                                     </a:t>
            </a:r>
            <a:endParaRPr lang="ko-KR" altLang="en-US" dirty="0"/>
          </a:p>
        </p:txBody>
      </p:sp>
      <p:sp>
        <p:nvSpPr>
          <p:cNvPr id="4" name="제목 1"/>
          <p:cNvSpPr txBox="1">
            <a:spLocks/>
          </p:cNvSpPr>
          <p:nvPr/>
        </p:nvSpPr>
        <p:spPr>
          <a:xfrm>
            <a:off x="142844" y="428604"/>
            <a:ext cx="8543956" cy="9890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Pretreatment for FOB in </a:t>
            </a:r>
            <a:r>
              <a:rPr kumimoji="0" lang="en-US" altLang="ko-K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other </a:t>
            </a:r>
            <a:r>
              <a:rPr lang="en-US" altLang="ko-KR" sz="36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Hospitals</a:t>
            </a:r>
            <a:endParaRPr kumimoji="0" lang="ko-KR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1785918" y="2143116"/>
          <a:ext cx="6096000" cy="22883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549435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Arial" pitchFamily="34" charset="0"/>
                          <a:cs typeface="Arial" pitchFamily="34" charset="0"/>
                        </a:rPr>
                        <a:t>Atropine</a:t>
                      </a:r>
                      <a:endParaRPr lang="ko-KR" alt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err="1" smtClean="0">
                          <a:latin typeface="Arial" pitchFamily="34" charset="0"/>
                          <a:cs typeface="Arial" pitchFamily="34" charset="0"/>
                        </a:rPr>
                        <a:t>Lidocaine</a:t>
                      </a:r>
                      <a:r>
                        <a:rPr lang="en-US" altLang="ko-KR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ko-KR" alt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4943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Arial" pitchFamily="34" charset="0"/>
                          <a:cs typeface="Arial" pitchFamily="34" charset="0"/>
                        </a:rPr>
                        <a:t>SNH</a:t>
                      </a:r>
                      <a:endParaRPr lang="ko-KR" alt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Arial" pitchFamily="34" charset="0"/>
                          <a:cs typeface="Arial" pitchFamily="34" charset="0"/>
                        </a:rPr>
                        <a:t> No use </a:t>
                      </a:r>
                      <a:endParaRPr lang="ko-KR" alt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Arial" pitchFamily="34" charset="0"/>
                          <a:cs typeface="Arial" pitchFamily="34" charset="0"/>
                        </a:rPr>
                        <a:t> Spray</a:t>
                      </a:r>
                      <a:endParaRPr lang="ko-KR" alt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4943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Arial" pitchFamily="34" charset="0"/>
                          <a:cs typeface="Arial" pitchFamily="34" charset="0"/>
                        </a:rPr>
                        <a:t>SMC</a:t>
                      </a:r>
                      <a:endParaRPr lang="ko-KR" alt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aseline="0" dirty="0" smtClean="0">
                          <a:latin typeface="Arial" pitchFamily="34" charset="0"/>
                          <a:cs typeface="Arial" pitchFamily="34" charset="0"/>
                        </a:rPr>
                        <a:t> No use</a:t>
                      </a:r>
                      <a:endParaRPr lang="ko-KR" alt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Arial" pitchFamily="34" charset="0"/>
                          <a:cs typeface="Arial" pitchFamily="34" charset="0"/>
                        </a:rPr>
                        <a:t> Nebulizer</a:t>
                      </a:r>
                      <a:endParaRPr lang="ko-KR" alt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4943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Arial" pitchFamily="34" charset="0"/>
                          <a:cs typeface="Arial" pitchFamily="34" charset="0"/>
                        </a:rPr>
                        <a:t>AMC</a:t>
                      </a:r>
                      <a:r>
                        <a:rPr lang="en-US" altLang="ko-KR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ko-KR" alt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dirty="0" smtClean="0">
                          <a:latin typeface="Arial" pitchFamily="34" charset="0"/>
                          <a:cs typeface="Arial" pitchFamily="34" charset="0"/>
                        </a:rPr>
                        <a:t>No use </a:t>
                      </a:r>
                      <a:endParaRPr lang="ko-KR" alt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 smtClean="0">
                          <a:latin typeface="Arial" pitchFamily="34" charset="0"/>
                          <a:cs typeface="Arial" pitchFamily="34" charset="0"/>
                        </a:rPr>
                        <a:t>Nebulizer</a:t>
                      </a:r>
                      <a:endParaRPr lang="ko-KR" altLang="en-US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 latinLnBrk="1"/>
                      <a:endParaRPr lang="ko-KR" alt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00166" y="4786322"/>
            <a:ext cx="6643734" cy="461665"/>
          </a:xfrm>
          <a:prstGeom prst="rect">
            <a:avLst/>
          </a:prstGeom>
          <a:noFill/>
          <a:ln w="38100" cmpd="tri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Atropine </a:t>
            </a:r>
            <a:r>
              <a:rPr lang="ko-KR" altLang="en-US" sz="2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중단 및 </a:t>
            </a:r>
            <a:r>
              <a:rPr lang="en-US" altLang="ko-KR" sz="2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2% </a:t>
            </a:r>
            <a:r>
              <a:rPr lang="en-US" altLang="ko-KR" sz="24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lidocaine</a:t>
            </a:r>
            <a:r>
              <a:rPr lang="en-US" altLang="ko-KR" sz="2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o-KR" altLang="en-US" sz="2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의 농도 조절</a:t>
            </a:r>
            <a:r>
              <a:rPr lang="en-US" altLang="ko-KR" sz="2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ko-KR" altLang="en-US" sz="24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C:\Documents and Settings\ptinsdie\바탕 화면\무제-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>
            <a:normAutofit/>
          </a:bodyPr>
          <a:lstStyle/>
          <a:p>
            <a:pPr lvl="1" algn="ctr" rtl="0" latinLnBrk="1">
              <a:spcBef>
                <a:spcPct val="0"/>
              </a:spcBef>
            </a:pPr>
            <a:r>
              <a:rPr lang="en-US" altLang="ko-KR" sz="32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How about Flexible </a:t>
            </a:r>
            <a:r>
              <a:rPr lang="en-US" altLang="ko-KR" sz="3200" b="1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bronchoscopy</a:t>
            </a:r>
            <a:r>
              <a:rPr lang="en-US" altLang="ko-KR" sz="32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???</a:t>
            </a:r>
            <a:br>
              <a:rPr lang="en-US" altLang="ko-KR" sz="32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ko-KR" altLang="en-US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5500702"/>
            <a:ext cx="9144000" cy="857256"/>
          </a:xfrm>
        </p:spPr>
        <p:txBody>
          <a:bodyPr>
            <a:normAutofit fontScale="92500"/>
          </a:bodyPr>
          <a:lstStyle/>
          <a:p>
            <a:pPr lvl="1">
              <a:buNone/>
            </a:pPr>
            <a:r>
              <a:rPr lang="en-US" altLang="ko-KR" b="1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The benefits </a:t>
            </a:r>
            <a:r>
              <a:rPr lang="en-US" altLang="ko-KR" b="1" dirty="0" err="1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vs</a:t>
            </a:r>
            <a:r>
              <a:rPr lang="en-US" altLang="ko-KR" b="1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  potentially harmful adverse effects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357298"/>
            <a:ext cx="7019925" cy="3924300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4857760"/>
            <a:ext cx="180975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14282" y="1643050"/>
            <a:ext cx="9501254" cy="4697427"/>
          </a:xfrm>
        </p:spPr>
        <p:txBody>
          <a:bodyPr/>
          <a:lstStyle/>
          <a:p>
            <a:pPr>
              <a:buNone/>
            </a:pP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Three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randomised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controlled trials </a:t>
            </a:r>
          </a:p>
          <a:p>
            <a:pPr>
              <a:buNone/>
            </a:pP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(cumulatively studying more than 1300 patients) </a:t>
            </a:r>
          </a:p>
          <a:p>
            <a:pPr>
              <a:buNone/>
            </a:pP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 → failed to demonstrate any consistent clinical  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beneﬁt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of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anticholinergics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for patients </a:t>
            </a:r>
          </a:p>
          <a:p>
            <a:pPr>
              <a:buNone/>
            </a:pP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  undergoing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bronchoscopy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3000372"/>
            <a:ext cx="8229600" cy="3125791"/>
          </a:xfrm>
        </p:spPr>
        <p:txBody>
          <a:bodyPr/>
          <a:lstStyle/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Double-blind study</a:t>
            </a: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IM atropine (0.6 mg) n=50</a:t>
            </a:r>
            <a:endParaRPr lang="en-US" altLang="ko-KR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saline 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placebo (1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mL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) n=50 </a:t>
            </a:r>
            <a:endParaRPr lang="en-US" altLang="ko-KR" dirty="0" smtClean="0">
              <a:latin typeface="Arial" pitchFamily="34" charset="0"/>
              <a:cs typeface="Arial" pitchFamily="34" charset="0"/>
            </a:endParaRPr>
          </a:p>
          <a:p>
            <a:pPr lvl="1">
              <a:buNone/>
            </a:pP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as 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premedication 30 to 60 minutes 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before sedation with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midazolam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0042"/>
            <a:ext cx="9144000" cy="2366010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85728"/>
            <a:ext cx="8495348" cy="6446520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3071810"/>
            <a:ext cx="8229600" cy="3054353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Double-blind, placebo-controlled study</a:t>
            </a: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Atropine (0.01 mg/kg body weight, IM</a:t>
            </a:r>
          </a:p>
          <a:p>
            <a:pPr lvl="1"/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Glycopyrrolate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(0.005 mg/kg, IM injection)</a:t>
            </a:r>
          </a:p>
          <a:p>
            <a:pPr lvl="1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Saline solution placebo (approximately 2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mL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, IM injection) 15 to 45 min prior to sedation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9144000" cy="2524131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072066" y="5857892"/>
            <a:ext cx="371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CHEST 2000; 118:188–192</a:t>
            </a:r>
            <a:endParaRPr lang="ko-KR" altLang="en-US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0"/>
            <a:ext cx="5443548" cy="3234572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252786"/>
            <a:ext cx="8010461" cy="3605214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8596" y="857232"/>
            <a:ext cx="8229600" cy="4525963"/>
          </a:xfrm>
        </p:spPr>
        <p:txBody>
          <a:bodyPr/>
          <a:lstStyle/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No significant difference in secretion control </a:t>
            </a:r>
            <a:r>
              <a:rPr lang="en-US" altLang="ko-KR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between atropine and </a:t>
            </a:r>
            <a:r>
              <a:rPr lang="en-US" altLang="ko-KR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glycopyrrolate</a:t>
            </a:r>
            <a:r>
              <a:rPr lang="en-US" altLang="ko-KR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when compared to placebo for </a:t>
            </a:r>
            <a:r>
              <a:rPr lang="en-US" altLang="ko-KR" dirty="0" err="1" smtClean="0">
                <a:latin typeface="Arial" pitchFamily="34" charset="0"/>
                <a:cs typeface="Arial" pitchFamily="34" charset="0"/>
              </a:rPr>
              <a:t>bronchoscopy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 outpatients who received IV sedation.</a:t>
            </a:r>
          </a:p>
          <a:p>
            <a:endParaRPr lang="en-US" altLang="ko-KR" dirty="0" smtClean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Routine use of these medications be discontinued.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yonsei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yonsei</Template>
  <TotalTime>4208</TotalTime>
  <Words>764</Words>
  <Application>Microsoft Office PowerPoint</Application>
  <PresentationFormat>화면 슬라이드 쇼(4:3)</PresentationFormat>
  <Paragraphs>123</Paragraphs>
  <Slides>29</Slides>
  <Notes>4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29</vt:i4>
      </vt:variant>
    </vt:vector>
  </HeadingPairs>
  <TitlesOfParts>
    <vt:vector size="30" baseType="lpstr">
      <vt:lpstr>yonsei</vt:lpstr>
      <vt:lpstr>슬라이드 1</vt:lpstr>
      <vt:lpstr>The use of anticholinergic agents during bronchoscopy</vt:lpstr>
      <vt:lpstr>How about Flexible bronchoscopy ??? 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Anticholinergic premedication is not associated with any significant reduction in cough, patient discomfort, oxygen desaturation, or procedure time  and is associated with greater hemodynamic fluctuations.</vt:lpstr>
      <vt:lpstr>According to BTS guidelines</vt:lpstr>
      <vt:lpstr>According to ACCP guidelines</vt:lpstr>
      <vt:lpstr>슬라이드 16</vt:lpstr>
      <vt:lpstr>LOCAL  ANAESTHESIA: Lignocaine</vt:lpstr>
      <vt:lpstr>Limited comparative evaluation  in administering lidocaine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Pretreatment for FOB in Severance</vt:lpstr>
      <vt:lpstr>Bronchoscopic practice in Japan 2010</vt:lpstr>
      <vt:lpstr>Preparation in England and wales 2003</vt:lpstr>
      <vt:lpstr>                                                         </vt:lpstr>
      <vt:lpstr>슬라이드 29</vt:lpstr>
    </vt:vector>
  </TitlesOfParts>
  <Company>Organization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Owner</dc:creator>
  <cp:lastModifiedBy>홍지영</cp:lastModifiedBy>
  <cp:revision>334</cp:revision>
  <dcterms:created xsi:type="dcterms:W3CDTF">2010-08-12T13:33:42Z</dcterms:created>
  <dcterms:modified xsi:type="dcterms:W3CDTF">2014-02-03T14:54:02Z</dcterms:modified>
</cp:coreProperties>
</file>