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345" r:id="rId3"/>
    <p:sldId id="346" r:id="rId4"/>
    <p:sldId id="347" r:id="rId5"/>
    <p:sldId id="349" r:id="rId6"/>
    <p:sldId id="348" r:id="rId7"/>
    <p:sldId id="368" r:id="rId8"/>
    <p:sldId id="367" r:id="rId9"/>
    <p:sldId id="350" r:id="rId10"/>
    <p:sldId id="352" r:id="rId11"/>
    <p:sldId id="353" r:id="rId12"/>
    <p:sldId id="354" r:id="rId13"/>
    <p:sldId id="355" r:id="rId14"/>
    <p:sldId id="356" r:id="rId15"/>
    <p:sldId id="357" r:id="rId16"/>
    <p:sldId id="358" r:id="rId17"/>
    <p:sldId id="359" r:id="rId18"/>
    <p:sldId id="360" r:id="rId19"/>
    <p:sldId id="362" r:id="rId20"/>
    <p:sldId id="361" r:id="rId21"/>
    <p:sldId id="363" r:id="rId22"/>
    <p:sldId id="364" r:id="rId23"/>
    <p:sldId id="365" r:id="rId24"/>
  </p:sldIdLst>
  <p:sldSz cx="9144000" cy="6858000" type="screen4x3"/>
  <p:notesSz cx="6797675" cy="9926638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CFF"/>
    <a:srgbClr val="050014"/>
    <a:srgbClr val="010135"/>
    <a:srgbClr val="010157"/>
    <a:srgbClr val="010163"/>
    <a:srgbClr val="030355"/>
    <a:srgbClr val="05165F"/>
    <a:srgbClr val="061C78"/>
    <a:srgbClr val="1638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88" autoAdjust="0"/>
    <p:restoredTop sz="82984" autoAdjust="0"/>
  </p:normalViewPr>
  <p:slideViewPr>
    <p:cSldViewPr>
      <p:cViewPr>
        <p:scale>
          <a:sx n="65" d="100"/>
          <a:sy n="65" d="100"/>
        </p:scale>
        <p:origin x="-1112" y="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1914" y="-7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2AF0D5BA-65E6-4BC7-94FB-77D866C986B0}" type="datetimeFigureOut">
              <a:rPr lang="ko-KR" altLang="en-US"/>
              <a:pPr>
                <a:defRPr/>
              </a:pPr>
              <a:t>2012-12-05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2C418639-CE22-4408-B031-FDE1A4C9816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009632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C9EF9ABF-7DC4-423D-9C05-39911B5F2C20}" type="datetimeFigureOut">
              <a:rPr lang="ko-KR" altLang="en-US"/>
              <a:pPr>
                <a:defRPr/>
              </a:pPr>
              <a:t>2012-12-05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ko-KR" altLang="en-US" noProof="0" smtClean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031D69FE-1E9C-4DEF-8E98-BD06537F9FA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08093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 smtClean="0"/>
          </a:p>
        </p:txBody>
      </p:sp>
      <p:sp>
        <p:nvSpPr>
          <p:cNvPr id="25604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0FE0F9-FF72-4D75-ACC2-0B6D51A07E09}" type="slidenum">
              <a:rPr lang="ko-KR" altLang="en-US" smtClean="0"/>
              <a:pPr/>
              <a:t>1</a:t>
            </a:fld>
            <a:endParaRPr lang="ko-KR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57315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6628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에 대한 분석이 이루어졌습니다</a:t>
            </a:r>
            <a:r>
              <a:rPr lang="en-US" altLang="ko-KR" baseline="0" dirty="0" smtClean="0"/>
              <a:t>. </a:t>
            </a:r>
            <a:endParaRPr lang="en-US" altLang="ko-KR" baseline="0" dirty="0" smtClean="0"/>
          </a:p>
          <a:p>
            <a:r>
              <a:rPr lang="en-US" altLang="ko-KR" baseline="0" dirty="0" smtClean="0"/>
              <a:t>Table 1</a:t>
            </a:r>
            <a:r>
              <a:rPr lang="ko-KR" altLang="en-US" baseline="0" dirty="0" smtClean="0"/>
              <a:t>은 </a:t>
            </a:r>
            <a:r>
              <a:rPr lang="en-US" altLang="ko-KR" baseline="0" dirty="0" smtClean="0"/>
              <a:t>GOLD 2007 classification </a:t>
            </a:r>
            <a:r>
              <a:rPr lang="ko-KR" altLang="en-US" baseline="0" dirty="0" smtClean="0"/>
              <a:t>에서 </a:t>
            </a:r>
            <a:r>
              <a:rPr lang="en-US" altLang="ko-KR" baseline="0" dirty="0" smtClean="0"/>
              <a:t>GOLD 2011 classification </a:t>
            </a:r>
            <a:r>
              <a:rPr lang="ko-KR" altLang="en-US" baseline="0" dirty="0" smtClean="0"/>
              <a:t>로의 </a:t>
            </a:r>
            <a:r>
              <a:rPr lang="ko-KR" altLang="en-US" baseline="0" dirty="0" err="1" smtClean="0"/>
              <a:t>변화을</a:t>
            </a:r>
            <a:r>
              <a:rPr lang="ko-KR" altLang="en-US" baseline="0" dirty="0" smtClean="0"/>
              <a:t> </a:t>
            </a:r>
            <a:r>
              <a:rPr lang="ko-KR" altLang="en-US" baseline="0" dirty="0" smtClean="0"/>
              <a:t>나타낸 표</a:t>
            </a:r>
            <a:endParaRPr lang="en-US" altLang="ko-KR" baseline="0" dirty="0" smtClean="0"/>
          </a:p>
          <a:p>
            <a:r>
              <a:rPr lang="en-US" altLang="ko-KR" baseline="0" dirty="0" smtClean="0"/>
              <a:t>GOLD 2007 </a:t>
            </a:r>
            <a:r>
              <a:rPr lang="ko-KR" altLang="en-US" baseline="0" dirty="0" smtClean="0"/>
              <a:t>에서는 </a:t>
            </a:r>
            <a:r>
              <a:rPr lang="en-US" altLang="ko-KR" baseline="0" dirty="0" smtClean="0"/>
              <a:t>4</a:t>
            </a:r>
            <a:r>
              <a:rPr lang="ko-KR" altLang="en-US" baseline="0" dirty="0" smtClean="0"/>
              <a:t>에 </a:t>
            </a:r>
            <a:r>
              <a:rPr lang="en-US" altLang="ko-KR" baseline="0" dirty="0" smtClean="0"/>
              <a:t>45</a:t>
            </a:r>
            <a:r>
              <a:rPr lang="ko-KR" altLang="en-US" baseline="0" dirty="0" smtClean="0"/>
              <a:t>명이 해당 </a:t>
            </a:r>
            <a:r>
              <a:rPr lang="en-US" altLang="ko-KR" baseline="0" dirty="0" smtClean="0"/>
              <a:t>-&gt; 2011 </a:t>
            </a:r>
            <a:r>
              <a:rPr lang="ko-KR" altLang="en-US" baseline="0" dirty="0" smtClean="0"/>
              <a:t>에서는 </a:t>
            </a:r>
            <a:r>
              <a:rPr lang="en-US" altLang="ko-KR" baseline="0" dirty="0" smtClean="0"/>
              <a:t>D </a:t>
            </a:r>
            <a:r>
              <a:rPr lang="ko-KR" altLang="en-US" baseline="0" dirty="0" smtClean="0"/>
              <a:t>에 </a:t>
            </a:r>
            <a:r>
              <a:rPr lang="en-US" altLang="ko-KR" baseline="0" dirty="0" smtClean="0"/>
              <a:t>292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12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Table</a:t>
            </a:r>
            <a:r>
              <a:rPr lang="en-US" altLang="ko-KR" baseline="0" dirty="0" smtClean="0"/>
              <a:t> 2</a:t>
            </a:r>
            <a:r>
              <a:rPr lang="ko-KR" altLang="en-US" baseline="0" dirty="0" smtClean="0"/>
              <a:t>는 </a:t>
            </a:r>
            <a:r>
              <a:rPr lang="en-US" altLang="ko-KR" baseline="0" dirty="0" smtClean="0"/>
              <a:t>GOLD 2007 </a:t>
            </a:r>
            <a:r>
              <a:rPr lang="ko-KR" altLang="en-US" baseline="0" dirty="0" smtClean="0"/>
              <a:t>과 </a:t>
            </a:r>
            <a:r>
              <a:rPr lang="en-US" altLang="ko-KR" baseline="0" dirty="0" smtClean="0"/>
              <a:t>2011 classification </a:t>
            </a:r>
            <a:r>
              <a:rPr lang="ko-KR" altLang="en-US" baseline="0" dirty="0" smtClean="0"/>
              <a:t>에 따른 </a:t>
            </a:r>
            <a:r>
              <a:rPr lang="en-US" altLang="ko-KR" baseline="0" dirty="0" smtClean="0"/>
              <a:t>baseline characteristics </a:t>
            </a:r>
            <a:r>
              <a:rPr lang="ko-KR" altLang="en-US" baseline="0" dirty="0" smtClean="0"/>
              <a:t>를 나타낸 것입니다</a:t>
            </a:r>
            <a:r>
              <a:rPr lang="en-US" altLang="ko-KR" baseline="0" dirty="0" smtClean="0"/>
              <a:t>.</a:t>
            </a:r>
          </a:p>
          <a:p>
            <a:r>
              <a:rPr lang="en-US" altLang="ko-KR" baseline="0" dirty="0" err="1" smtClean="0"/>
              <a:t>Dyspnea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가 더 심하였던 </a:t>
            </a:r>
            <a:r>
              <a:rPr lang="en-US" altLang="ko-KR" baseline="0" dirty="0" smtClean="0"/>
              <a:t>group B </a:t>
            </a:r>
            <a:r>
              <a:rPr lang="ko-KR" altLang="en-US" baseline="0" dirty="0" smtClean="0"/>
              <a:t>와 </a:t>
            </a:r>
            <a:r>
              <a:rPr lang="en-US" altLang="ko-KR" baseline="0" dirty="0" smtClean="0"/>
              <a:t>D </a:t>
            </a:r>
            <a:r>
              <a:rPr lang="ko-KR" altLang="en-US" baseline="0" dirty="0" smtClean="0"/>
              <a:t>의 경우 </a:t>
            </a:r>
            <a:r>
              <a:rPr lang="en-US" altLang="ko-KR" baseline="0" dirty="0" smtClean="0"/>
              <a:t>A </a:t>
            </a:r>
            <a:r>
              <a:rPr lang="ko-KR" altLang="en-US" baseline="0" dirty="0" smtClean="0"/>
              <a:t>와 </a:t>
            </a:r>
            <a:r>
              <a:rPr lang="en-US" altLang="ko-KR" baseline="0" dirty="0" smtClean="0"/>
              <a:t>C </a:t>
            </a:r>
            <a:r>
              <a:rPr lang="ko-KR" altLang="en-US" baseline="0" dirty="0" smtClean="0"/>
              <a:t>의 경우보다 평균 나이가 더 높은 것으로</a:t>
            </a:r>
            <a:endParaRPr lang="en-US" altLang="ko-KR" baseline="0" dirty="0" smtClean="0"/>
          </a:p>
          <a:p>
            <a:r>
              <a:rPr lang="en-US" altLang="ko-KR" baseline="0" dirty="0" smtClean="0"/>
              <a:t>general population </a:t>
            </a:r>
            <a:r>
              <a:rPr lang="ko-KR" altLang="en-US" baseline="0" dirty="0" smtClean="0"/>
              <a:t>에서 </a:t>
            </a:r>
            <a:r>
              <a:rPr lang="en-US" altLang="ko-KR" baseline="0" dirty="0" smtClean="0"/>
              <a:t>data </a:t>
            </a:r>
            <a:r>
              <a:rPr lang="ko-KR" altLang="en-US" baseline="0" dirty="0" smtClean="0"/>
              <a:t>를 얻은 연구로서 </a:t>
            </a:r>
            <a:r>
              <a:rPr lang="en-US" altLang="ko-KR" baseline="0" dirty="0" smtClean="0"/>
              <a:t>hospital </a:t>
            </a:r>
            <a:r>
              <a:rPr lang="en-US" altLang="ko-KR" baseline="0" dirty="0" err="1" smtClean="0"/>
              <a:t>seting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의 연구에 비하여 </a:t>
            </a:r>
            <a:r>
              <a:rPr lang="en-US" altLang="ko-KR" baseline="0" dirty="0" smtClean="0"/>
              <a:t>exacerbation </a:t>
            </a:r>
            <a:r>
              <a:rPr lang="ko-KR" altLang="en-US" baseline="0" dirty="0" smtClean="0"/>
              <a:t>의 </a:t>
            </a:r>
            <a:r>
              <a:rPr lang="en-US" altLang="ko-KR" baseline="0" dirty="0" smtClean="0"/>
              <a:t>percentage </a:t>
            </a:r>
            <a:r>
              <a:rPr lang="ko-KR" altLang="en-US" baseline="0" dirty="0" smtClean="0"/>
              <a:t>는 낮게 나타났습니다</a:t>
            </a:r>
            <a:r>
              <a:rPr lang="en-US" altLang="ko-KR" baseline="0" dirty="0" smtClean="0"/>
              <a:t>.</a:t>
            </a:r>
          </a:p>
          <a:p>
            <a:r>
              <a:rPr lang="en-US" altLang="ko-KR" baseline="0" dirty="0" smtClean="0"/>
              <a:t>Inhaled medication </a:t>
            </a:r>
            <a:r>
              <a:rPr lang="ko-KR" altLang="en-US" baseline="0" dirty="0" smtClean="0"/>
              <a:t>사용 비율도 가장 </a:t>
            </a:r>
            <a:r>
              <a:rPr lang="en-US" altLang="ko-KR" baseline="0" dirty="0" smtClean="0"/>
              <a:t>severe </a:t>
            </a:r>
            <a:r>
              <a:rPr lang="ko-KR" altLang="en-US" baseline="0" dirty="0" smtClean="0"/>
              <a:t>한 </a:t>
            </a:r>
            <a:r>
              <a:rPr lang="en-US" altLang="ko-KR" baseline="0" dirty="0" smtClean="0"/>
              <a:t>D </a:t>
            </a:r>
            <a:r>
              <a:rPr lang="ko-KR" altLang="en-US" baseline="0" dirty="0" smtClean="0"/>
              <a:t>에서도 </a:t>
            </a:r>
            <a:r>
              <a:rPr lang="en-US" altLang="ko-KR" baseline="0" dirty="0" smtClean="0"/>
              <a:t>52.5% </a:t>
            </a:r>
            <a:r>
              <a:rPr lang="ko-KR" altLang="en-US" baseline="0" dirty="0" smtClean="0"/>
              <a:t>로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낮게 나타났는데 이것도 이와 연관</a:t>
            </a:r>
            <a:endParaRPr lang="en-US" altLang="ko-KR" baseline="0" dirty="0" smtClean="0"/>
          </a:p>
          <a:p>
            <a:r>
              <a:rPr lang="en-US" altLang="ko-KR" baseline="0" dirty="0" smtClean="0"/>
              <a:t>Ischemic heart disease </a:t>
            </a:r>
            <a:r>
              <a:rPr lang="ko-KR" altLang="en-US" baseline="0" dirty="0" smtClean="0"/>
              <a:t>및 </a:t>
            </a:r>
            <a:r>
              <a:rPr lang="en-US" altLang="ko-KR" baseline="0" dirty="0" smtClean="0"/>
              <a:t>myocardial infarction </a:t>
            </a:r>
            <a:r>
              <a:rPr lang="ko-KR" altLang="en-US" baseline="0" dirty="0" smtClean="0"/>
              <a:t>의 경우 </a:t>
            </a:r>
            <a:r>
              <a:rPr lang="en-US" altLang="ko-KR" baseline="0" dirty="0" smtClean="0"/>
              <a:t>B</a:t>
            </a:r>
            <a:r>
              <a:rPr lang="ko-KR" altLang="en-US" baseline="0" dirty="0" smtClean="0"/>
              <a:t>및 </a:t>
            </a:r>
            <a:r>
              <a:rPr lang="en-US" altLang="ko-KR" baseline="0" dirty="0" smtClean="0"/>
              <a:t>D </a:t>
            </a:r>
            <a:r>
              <a:rPr lang="ko-KR" altLang="en-US" baseline="0" dirty="0" smtClean="0"/>
              <a:t>에서 </a:t>
            </a:r>
            <a:r>
              <a:rPr lang="en-US" altLang="ko-KR" baseline="0" dirty="0" smtClean="0"/>
              <a:t>A</a:t>
            </a:r>
            <a:r>
              <a:rPr lang="ko-KR" altLang="en-US" baseline="0" dirty="0" smtClean="0"/>
              <a:t>및 </a:t>
            </a:r>
            <a:r>
              <a:rPr lang="en-US" altLang="ko-KR" baseline="0" dirty="0" smtClean="0"/>
              <a:t>C </a:t>
            </a:r>
            <a:r>
              <a:rPr lang="ko-KR" altLang="en-US" baseline="0" dirty="0" smtClean="0"/>
              <a:t>보다 높은 것으로 </a:t>
            </a:r>
            <a:endParaRPr lang="en-US" altLang="ko-KR" baseline="0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13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Table 3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은 두 </a:t>
            </a:r>
            <a:r>
              <a:rPr lang="en-US" altLang="ko-KR" baseline="0" dirty="0" smtClean="0"/>
              <a:t>GOLD </a:t>
            </a:r>
            <a:r>
              <a:rPr lang="en-US" altLang="ko-KR" baseline="0" dirty="0" err="1" smtClean="0"/>
              <a:t>stratifiration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에 따른 </a:t>
            </a:r>
            <a:r>
              <a:rPr lang="en-US" altLang="ko-KR" baseline="0" dirty="0" smtClean="0"/>
              <a:t>1</a:t>
            </a:r>
            <a:r>
              <a:rPr lang="ko-KR" altLang="en-US" baseline="0" dirty="0" smtClean="0"/>
              <a:t>년 및 </a:t>
            </a:r>
            <a:r>
              <a:rPr lang="en-US" altLang="ko-KR" baseline="0" dirty="0" smtClean="0"/>
              <a:t>3</a:t>
            </a:r>
            <a:r>
              <a:rPr lang="ko-KR" altLang="en-US" baseline="0" dirty="0" smtClean="0"/>
              <a:t>년 </a:t>
            </a:r>
            <a:r>
              <a:rPr lang="en-US" altLang="ko-KR" baseline="0" dirty="0" smtClean="0"/>
              <a:t>prognosis </a:t>
            </a:r>
            <a:r>
              <a:rPr lang="ko-KR" altLang="en-US" baseline="0" dirty="0" smtClean="0"/>
              <a:t>에 관한 것입니다</a:t>
            </a:r>
            <a:r>
              <a:rPr lang="en-US" altLang="ko-KR" baseline="0" dirty="0" smtClean="0"/>
              <a:t>.</a:t>
            </a:r>
          </a:p>
          <a:p>
            <a:r>
              <a:rPr lang="en-US" altLang="ko-KR" baseline="0" dirty="0" smtClean="0"/>
              <a:t>GOLD 2007 </a:t>
            </a:r>
            <a:r>
              <a:rPr lang="ko-KR" altLang="en-US" baseline="0" dirty="0" smtClean="0"/>
              <a:t>의 </a:t>
            </a:r>
            <a:r>
              <a:rPr lang="ko-KR" altLang="en-US" baseline="0" dirty="0" smtClean="0"/>
              <a:t>경우 </a:t>
            </a:r>
            <a:r>
              <a:rPr lang="en-US" altLang="ko-KR" baseline="0" dirty="0" smtClean="0"/>
              <a:t>1</a:t>
            </a:r>
            <a:r>
              <a:rPr lang="ko-KR" altLang="en-US" baseline="0" dirty="0" smtClean="0"/>
              <a:t>에서 </a:t>
            </a:r>
            <a:r>
              <a:rPr lang="en-US" altLang="ko-KR" baseline="0" dirty="0" smtClean="0"/>
              <a:t>2, 3, 4</a:t>
            </a:r>
            <a:r>
              <a:rPr lang="ko-KR" altLang="en-US" baseline="0" dirty="0" smtClean="0"/>
              <a:t>로 단계가 증가할 수록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모든 </a:t>
            </a:r>
            <a:r>
              <a:rPr lang="en-US" altLang="ko-KR" baseline="0" dirty="0" smtClean="0"/>
              <a:t>investigated end points </a:t>
            </a:r>
            <a:r>
              <a:rPr lang="ko-KR" altLang="en-US" baseline="0" dirty="0" smtClean="0"/>
              <a:t>의</a:t>
            </a:r>
            <a:r>
              <a:rPr lang="en-US" altLang="ko-KR" baseline="0" dirty="0" smtClean="0"/>
              <a:t> </a:t>
            </a:r>
            <a:r>
              <a:rPr lang="en-US" altLang="ko-KR" baseline="0" dirty="0" err="1" smtClean="0"/>
              <a:t>prevalance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가 증가하는 양상 보임</a:t>
            </a:r>
            <a:endParaRPr lang="en-US" altLang="ko-KR" baseline="0" dirty="0" smtClean="0"/>
          </a:p>
          <a:p>
            <a:r>
              <a:rPr lang="en-US" altLang="ko-KR" baseline="0" dirty="0" smtClean="0"/>
              <a:t>GOLD 2011 </a:t>
            </a:r>
            <a:r>
              <a:rPr lang="ko-KR" altLang="en-US" baseline="0" dirty="0" smtClean="0"/>
              <a:t>의 </a:t>
            </a:r>
            <a:r>
              <a:rPr lang="ko-KR" altLang="en-US" baseline="0" dirty="0" smtClean="0"/>
              <a:t>경우에는 </a:t>
            </a:r>
            <a:r>
              <a:rPr lang="en-US" altLang="ko-KR" baseline="0" dirty="0" smtClean="0"/>
              <a:t>A-D exacerbation </a:t>
            </a:r>
            <a:r>
              <a:rPr lang="ko-KR" altLang="en-US" baseline="0" dirty="0" smtClean="0"/>
              <a:t>을 고려하였을 때는 좋은 </a:t>
            </a:r>
            <a:r>
              <a:rPr lang="en-US" altLang="ko-KR" baseline="0" dirty="0" smtClean="0"/>
              <a:t>predictor </a:t>
            </a:r>
            <a:r>
              <a:rPr lang="ko-KR" altLang="en-US" baseline="0" dirty="0" smtClean="0"/>
              <a:t>로 나타났습니다</a:t>
            </a:r>
            <a:r>
              <a:rPr lang="en-US" altLang="ko-KR" baseline="0" dirty="0" smtClean="0"/>
              <a:t>. C</a:t>
            </a:r>
            <a:r>
              <a:rPr lang="ko-KR" altLang="en-US" baseline="0" dirty="0" smtClean="0"/>
              <a:t>와 </a:t>
            </a:r>
            <a:r>
              <a:rPr lang="en-US" altLang="ko-KR" baseline="0" dirty="0" smtClean="0"/>
              <a:t>D</a:t>
            </a:r>
            <a:r>
              <a:rPr lang="ko-KR" altLang="en-US" baseline="0" dirty="0" smtClean="0"/>
              <a:t>의 경우</a:t>
            </a:r>
            <a:r>
              <a:rPr lang="en-US" altLang="ko-KR" baseline="0" dirty="0" smtClean="0"/>
              <a:t>, A</a:t>
            </a:r>
            <a:r>
              <a:rPr lang="ko-KR" altLang="en-US" baseline="0" dirty="0" smtClean="0"/>
              <a:t>와 </a:t>
            </a:r>
            <a:r>
              <a:rPr lang="en-US" altLang="ko-KR" baseline="0" dirty="0" smtClean="0"/>
              <a:t>B </a:t>
            </a:r>
            <a:r>
              <a:rPr lang="ko-KR" altLang="en-US" baseline="0" dirty="0" err="1" smtClean="0"/>
              <a:t>보다현저히</a:t>
            </a:r>
            <a:r>
              <a:rPr lang="ko-KR" altLang="en-US" baseline="0" dirty="0" smtClean="0"/>
              <a:t> 높은 </a:t>
            </a:r>
            <a:r>
              <a:rPr lang="en-US" altLang="ko-KR" baseline="0" dirty="0" smtClean="0"/>
              <a:t>incidence </a:t>
            </a:r>
            <a:br>
              <a:rPr lang="en-US" altLang="ko-KR" baseline="0" dirty="0" smtClean="0"/>
            </a:br>
            <a:endParaRPr lang="en-US" altLang="ko-KR" baseline="0" dirty="0" smtClean="0"/>
          </a:p>
          <a:p>
            <a:r>
              <a:rPr lang="ko-KR" altLang="en-US" baseline="0" dirty="0" smtClean="0"/>
              <a:t>하지만 </a:t>
            </a:r>
            <a:r>
              <a:rPr lang="en-US" altLang="ko-KR" baseline="0" dirty="0" smtClean="0"/>
              <a:t>mortality </a:t>
            </a:r>
            <a:r>
              <a:rPr lang="ko-KR" altLang="en-US" baseline="0" dirty="0" smtClean="0"/>
              <a:t>를 고려하였을 때는 </a:t>
            </a:r>
            <a:r>
              <a:rPr lang="en-US" altLang="ko-KR" baseline="0" dirty="0" smtClean="0"/>
              <a:t>Group B </a:t>
            </a:r>
            <a:r>
              <a:rPr lang="ko-KR" altLang="en-US" baseline="0" dirty="0" smtClean="0"/>
              <a:t>가 </a:t>
            </a:r>
            <a:r>
              <a:rPr lang="en-US" altLang="ko-KR" baseline="0" dirty="0" smtClean="0"/>
              <a:t>group C </a:t>
            </a:r>
            <a:r>
              <a:rPr lang="ko-KR" altLang="en-US" baseline="0" dirty="0" smtClean="0"/>
              <a:t>보다 높은 수치를 보이는 것으로 나타났고 </a:t>
            </a:r>
            <a:r>
              <a:rPr lang="en-US" altLang="ko-KR" baseline="0" dirty="0" smtClean="0"/>
              <a:t>cardiovascular death </a:t>
            </a:r>
            <a:r>
              <a:rPr lang="ko-KR" altLang="en-US" baseline="0" dirty="0" smtClean="0"/>
              <a:t>및 </a:t>
            </a:r>
            <a:r>
              <a:rPr lang="en-US" altLang="ko-KR" baseline="0" dirty="0" err="1" smtClean="0"/>
              <a:t>respirato</a:t>
            </a:r>
            <a:endParaRPr lang="en-US" altLang="ko-KR" baseline="0" dirty="0" smtClean="0"/>
          </a:p>
          <a:p>
            <a:endParaRPr lang="en-US" altLang="ko-KR" baseline="0" dirty="0" smtClean="0"/>
          </a:p>
          <a:p>
            <a:r>
              <a:rPr lang="ko-KR" altLang="en-US" dirty="0" smtClean="0"/>
              <a:t>연구에서 관찰 </a:t>
            </a:r>
            <a:r>
              <a:rPr lang="en-US" altLang="ko-KR" dirty="0" smtClean="0"/>
              <a:t>1</a:t>
            </a:r>
            <a:r>
              <a:rPr lang="ko-KR" altLang="en-US" dirty="0" smtClean="0"/>
              <a:t>년 이내에 발생하는 </a:t>
            </a:r>
            <a:r>
              <a:rPr lang="en-US" altLang="ko-KR" dirty="0" smtClean="0"/>
              <a:t>exacerbation </a:t>
            </a:r>
            <a:r>
              <a:rPr lang="ko-KR" altLang="en-US" dirty="0" smtClean="0"/>
              <a:t>에 대한 예측에 관한 </a:t>
            </a:r>
            <a:r>
              <a:rPr lang="en-US" altLang="ko-KR" dirty="0" smtClean="0"/>
              <a:t>Harrell’s C statistic </a:t>
            </a:r>
            <a:r>
              <a:rPr lang="ko-KR" altLang="en-US" dirty="0" smtClean="0"/>
              <a:t>을 보면 </a:t>
            </a:r>
            <a:r>
              <a:rPr lang="en-US" altLang="ko-KR" dirty="0" smtClean="0"/>
              <a:t>GOLD 2011</a:t>
            </a:r>
            <a:r>
              <a:rPr lang="ko-KR" altLang="en-US" dirty="0" smtClean="0"/>
              <a:t>의 경우 </a:t>
            </a:r>
            <a:r>
              <a:rPr lang="en-US" altLang="ko-KR" dirty="0" smtClean="0"/>
              <a:t>0.70, GOLD 2007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의 경우 </a:t>
            </a:r>
            <a:r>
              <a:rPr lang="en-US" altLang="ko-KR" baseline="0" dirty="0" smtClean="0"/>
              <a:t>0.59</a:t>
            </a:r>
            <a:r>
              <a:rPr lang="ko-KR" altLang="en-US" baseline="0" dirty="0" smtClean="0"/>
              <a:t>로서 </a:t>
            </a:r>
            <a:r>
              <a:rPr lang="en-US" altLang="ko-KR" baseline="0" dirty="0" smtClean="0"/>
              <a:t>GOLD 2011 </a:t>
            </a:r>
            <a:r>
              <a:rPr lang="ko-KR" altLang="en-US" baseline="0" dirty="0" smtClean="0"/>
              <a:t>이 </a:t>
            </a:r>
            <a:r>
              <a:rPr lang="en-US" altLang="ko-KR" baseline="0" dirty="0" smtClean="0"/>
              <a:t>exacerbation </a:t>
            </a:r>
            <a:r>
              <a:rPr lang="ko-KR" altLang="en-US" baseline="0" dirty="0" smtClean="0"/>
              <a:t>을 예측하는데 더 나은 것을 볼 수 있었음</a:t>
            </a:r>
            <a:r>
              <a:rPr lang="en-US" altLang="ko-KR" baseline="0" dirty="0" smtClean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14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본 그래프는 </a:t>
            </a:r>
            <a:r>
              <a:rPr lang="en-US" altLang="ko-KR" dirty="0" smtClean="0"/>
              <a:t>GOLD 2007 classification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과 </a:t>
            </a:r>
            <a:r>
              <a:rPr lang="en-US" altLang="ko-KR" baseline="0" dirty="0" smtClean="0"/>
              <a:t>GOLD 2011 classification </a:t>
            </a:r>
            <a:r>
              <a:rPr lang="ko-KR" altLang="en-US" baseline="0" dirty="0" smtClean="0"/>
              <a:t>의 </a:t>
            </a:r>
            <a:r>
              <a:rPr lang="en-US" altLang="ko-KR" baseline="0" dirty="0" smtClean="0"/>
              <a:t>survival </a:t>
            </a:r>
            <a:r>
              <a:rPr lang="ko-KR" altLang="en-US" baseline="0" dirty="0" smtClean="0"/>
              <a:t>을 </a:t>
            </a:r>
            <a:r>
              <a:rPr lang="en-US" altLang="ko-KR" baseline="0" dirty="0" smtClean="0"/>
              <a:t>K-M curve </a:t>
            </a:r>
            <a:r>
              <a:rPr lang="ko-KR" altLang="en-US" baseline="0" dirty="0" smtClean="0"/>
              <a:t>로 나타낸 것입니다</a:t>
            </a:r>
            <a:r>
              <a:rPr lang="en-US" altLang="ko-KR" baseline="0" dirty="0" smtClean="0"/>
              <a:t>.</a:t>
            </a:r>
          </a:p>
          <a:p>
            <a:r>
              <a:rPr lang="en-US" altLang="ko-KR" baseline="0" dirty="0" smtClean="0"/>
              <a:t>GOLD 2011 </a:t>
            </a:r>
            <a:r>
              <a:rPr lang="ko-KR" altLang="en-US" baseline="0" dirty="0" smtClean="0"/>
              <a:t>에서 </a:t>
            </a:r>
            <a:r>
              <a:rPr lang="en-US" altLang="ko-KR" baseline="0" dirty="0" smtClean="0"/>
              <a:t>group B </a:t>
            </a:r>
            <a:r>
              <a:rPr lang="ko-KR" altLang="en-US" baseline="0" dirty="0" smtClean="0"/>
              <a:t>와 </a:t>
            </a:r>
            <a:r>
              <a:rPr lang="en-US" altLang="ko-KR" baseline="0" dirty="0" smtClean="0"/>
              <a:t>group C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15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Table 4 </a:t>
            </a:r>
            <a:r>
              <a:rPr lang="ko-KR" altLang="en-US" dirty="0" smtClean="0"/>
              <a:t>는 </a:t>
            </a:r>
            <a:r>
              <a:rPr lang="en-US" altLang="ko-KR" dirty="0" smtClean="0"/>
              <a:t>GOLD 2011 </a:t>
            </a:r>
            <a:r>
              <a:rPr lang="ko-KR" altLang="en-US" dirty="0" smtClean="0"/>
              <a:t>의 </a:t>
            </a:r>
            <a:r>
              <a:rPr lang="en-US" altLang="ko-KR" dirty="0" smtClean="0"/>
              <a:t>group C</a:t>
            </a:r>
            <a:r>
              <a:rPr lang="en-US" altLang="ko-KR" baseline="0" dirty="0" smtClean="0"/>
              <a:t> 271 </a:t>
            </a:r>
            <a:r>
              <a:rPr lang="ko-KR" altLang="en-US" baseline="0" dirty="0" smtClean="0"/>
              <a:t>명 및 </a:t>
            </a:r>
            <a:r>
              <a:rPr lang="en-US" altLang="ko-KR" baseline="0" dirty="0" smtClean="0"/>
              <a:t>D 292 </a:t>
            </a:r>
            <a:r>
              <a:rPr lang="ko-KR" altLang="en-US" baseline="0" dirty="0" smtClean="0"/>
              <a:t>명의 </a:t>
            </a:r>
            <a:r>
              <a:rPr lang="en-US" altLang="ko-KR" baseline="0" dirty="0" smtClean="0"/>
              <a:t>analysis </a:t>
            </a:r>
            <a:r>
              <a:rPr lang="ko-KR" altLang="en-US" baseline="0" dirty="0" smtClean="0"/>
              <a:t>를 나타낸 것 </a:t>
            </a:r>
            <a:endParaRPr lang="en-US" altLang="ko-KR" baseline="0" dirty="0" smtClean="0"/>
          </a:p>
          <a:p>
            <a:r>
              <a:rPr lang="en-US" altLang="ko-KR" baseline="0" dirty="0" smtClean="0"/>
              <a:t>C2 </a:t>
            </a:r>
            <a:r>
              <a:rPr lang="ko-KR" altLang="en-US" baseline="0" dirty="0" smtClean="0"/>
              <a:t>와 </a:t>
            </a:r>
            <a:r>
              <a:rPr lang="en-US" altLang="ko-KR" baseline="0" dirty="0" smtClean="0"/>
              <a:t>D2 </a:t>
            </a:r>
            <a:r>
              <a:rPr lang="ko-KR" altLang="en-US" baseline="0" dirty="0" smtClean="0"/>
              <a:t>의 경우 </a:t>
            </a:r>
            <a:r>
              <a:rPr lang="en-US" altLang="ko-KR" baseline="0" dirty="0" smtClean="0"/>
              <a:t>FEV1 </a:t>
            </a:r>
            <a:r>
              <a:rPr lang="ko-KR" altLang="en-US" baseline="0" dirty="0" smtClean="0"/>
              <a:t>은 </a:t>
            </a:r>
            <a:r>
              <a:rPr lang="en-US" altLang="ko-KR" baseline="0" dirty="0" smtClean="0"/>
              <a:t>50% </a:t>
            </a:r>
            <a:r>
              <a:rPr lang="ko-KR" altLang="en-US" baseline="0" dirty="0" smtClean="0"/>
              <a:t>이상이나 </a:t>
            </a:r>
            <a:r>
              <a:rPr lang="en-US" altLang="ko-KR" baseline="0" dirty="0" smtClean="0"/>
              <a:t>exacerbation history </a:t>
            </a:r>
            <a:r>
              <a:rPr lang="ko-KR" altLang="en-US" baseline="0" dirty="0" smtClean="0"/>
              <a:t>로 인해 </a:t>
            </a:r>
            <a:r>
              <a:rPr lang="en-US" altLang="ko-KR" baseline="0" dirty="0" smtClean="0"/>
              <a:t>C</a:t>
            </a:r>
            <a:r>
              <a:rPr lang="ko-KR" altLang="en-US" baseline="0" dirty="0" smtClean="0"/>
              <a:t>와 </a:t>
            </a:r>
            <a:r>
              <a:rPr lang="en-US" altLang="ko-KR" baseline="0" dirty="0" smtClean="0"/>
              <a:t>D </a:t>
            </a:r>
            <a:r>
              <a:rPr lang="ko-KR" altLang="en-US" baseline="0" dirty="0" smtClean="0"/>
              <a:t>에 포함된 경우였습니다</a:t>
            </a:r>
            <a:r>
              <a:rPr lang="en-US" altLang="ko-KR" baseline="0" dirty="0" smtClean="0"/>
              <a:t>.</a:t>
            </a:r>
            <a:endParaRPr lang="en-US" altLang="ko-KR" baseline="0" dirty="0" smtClean="0"/>
          </a:p>
          <a:p>
            <a:r>
              <a:rPr lang="en-US" altLang="ko-KR" baseline="0" dirty="0" smtClean="0"/>
              <a:t>C2 </a:t>
            </a:r>
            <a:r>
              <a:rPr lang="ko-KR" altLang="en-US" baseline="0" dirty="0" smtClean="0"/>
              <a:t>및 </a:t>
            </a:r>
            <a:r>
              <a:rPr lang="en-US" altLang="ko-KR" baseline="0" dirty="0" smtClean="0"/>
              <a:t>D2 group </a:t>
            </a:r>
            <a:r>
              <a:rPr lang="ko-KR" altLang="en-US" baseline="0" dirty="0" smtClean="0"/>
              <a:t>에서 여성의 </a:t>
            </a:r>
            <a:r>
              <a:rPr lang="en-US" altLang="ko-KR" baseline="0" dirty="0" err="1" smtClean="0"/>
              <a:t>prevalance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가 놓으며 </a:t>
            </a:r>
            <a:r>
              <a:rPr lang="en-US" altLang="ko-KR" baseline="0" dirty="0" smtClean="0"/>
              <a:t>never smoker </a:t>
            </a:r>
            <a:r>
              <a:rPr lang="ko-KR" altLang="en-US" baseline="0" dirty="0" smtClean="0"/>
              <a:t>의 </a:t>
            </a:r>
            <a:r>
              <a:rPr lang="en-US" altLang="ko-KR" baseline="0" dirty="0" smtClean="0"/>
              <a:t>subtype </a:t>
            </a:r>
            <a:r>
              <a:rPr lang="ko-KR" altLang="en-US" baseline="0" dirty="0" smtClean="0"/>
              <a:t>이 </a:t>
            </a:r>
            <a:r>
              <a:rPr lang="ko-KR" altLang="en-US" baseline="0" dirty="0" smtClean="0"/>
              <a:t>높은 것으로 </a:t>
            </a:r>
            <a:r>
              <a:rPr lang="ko-KR" altLang="en-US" baseline="0" dirty="0" err="1" smtClean="0"/>
              <a:t>나타났습ㄴ디ㅏ</a:t>
            </a:r>
            <a:r>
              <a:rPr lang="en-US" altLang="ko-KR" baseline="0" dirty="0" smtClean="0"/>
              <a:t>.</a:t>
            </a:r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16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Table</a:t>
            </a:r>
            <a:r>
              <a:rPr lang="en-US" altLang="ko-KR" baseline="0" dirty="0" smtClean="0"/>
              <a:t> 5 </a:t>
            </a:r>
            <a:r>
              <a:rPr lang="ko-KR" altLang="en-US" baseline="0" dirty="0" smtClean="0"/>
              <a:t>는 각 </a:t>
            </a:r>
            <a:r>
              <a:rPr lang="en-US" altLang="ko-KR" baseline="0" dirty="0" smtClean="0"/>
              <a:t>subgroup </a:t>
            </a:r>
            <a:r>
              <a:rPr lang="ko-KR" altLang="en-US" baseline="0" dirty="0" smtClean="0"/>
              <a:t>의 </a:t>
            </a:r>
            <a:r>
              <a:rPr lang="en-US" altLang="ko-KR" baseline="0" dirty="0" smtClean="0"/>
              <a:t>prognosis </a:t>
            </a:r>
            <a:r>
              <a:rPr lang="ko-KR" altLang="en-US" baseline="0" dirty="0" smtClean="0"/>
              <a:t>에 관한 </a:t>
            </a:r>
            <a:r>
              <a:rPr lang="ko-KR" altLang="en-US" baseline="0" dirty="0" smtClean="0"/>
              <a:t>것입니다</a:t>
            </a:r>
            <a:r>
              <a:rPr lang="en-US" altLang="ko-KR" baseline="0" dirty="0" smtClean="0"/>
              <a:t>.</a:t>
            </a:r>
          </a:p>
          <a:p>
            <a:r>
              <a:rPr lang="en-US" altLang="ko-KR" baseline="0" dirty="0" smtClean="0"/>
              <a:t>C1 </a:t>
            </a:r>
            <a:r>
              <a:rPr lang="ko-KR" altLang="en-US" baseline="0" dirty="0" smtClean="0"/>
              <a:t>과 </a:t>
            </a:r>
            <a:r>
              <a:rPr lang="en-US" altLang="ko-KR" baseline="0" dirty="0" smtClean="0"/>
              <a:t>D1 </a:t>
            </a:r>
            <a:r>
              <a:rPr lang="ko-KR" altLang="en-US" baseline="0" dirty="0" smtClean="0"/>
              <a:t>의 경우 </a:t>
            </a:r>
            <a:r>
              <a:rPr lang="en-US" altLang="ko-KR" baseline="0" dirty="0" smtClean="0"/>
              <a:t>(exacerbation </a:t>
            </a:r>
            <a:r>
              <a:rPr lang="ko-KR" altLang="en-US" baseline="0" dirty="0" smtClean="0"/>
              <a:t>횟수가 적었던</a:t>
            </a:r>
            <a:r>
              <a:rPr lang="en-US" altLang="ko-KR" baseline="0" dirty="0" smtClean="0"/>
              <a:t>)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exacerbation </a:t>
            </a:r>
            <a:r>
              <a:rPr lang="ko-KR" altLang="en-US" baseline="0" dirty="0" smtClean="0"/>
              <a:t>이 다른 그룹에 비하여 현저히 낮은 것으로 나타났습니다</a:t>
            </a:r>
            <a:r>
              <a:rPr lang="en-US" altLang="ko-KR" baseline="0" dirty="0" smtClean="0"/>
              <a:t>. </a:t>
            </a:r>
          </a:p>
          <a:p>
            <a:r>
              <a:rPr lang="en-US" altLang="ko-KR" baseline="0" dirty="0" smtClean="0"/>
              <a:t>mortality </a:t>
            </a:r>
            <a:r>
              <a:rPr lang="ko-KR" altLang="en-US" baseline="0" dirty="0" smtClean="0"/>
              <a:t>의 경우 전반적으로 </a:t>
            </a:r>
            <a:r>
              <a:rPr lang="en-US" altLang="ko-KR" baseline="0" dirty="0" smtClean="0"/>
              <a:t>low lung function </a:t>
            </a:r>
            <a:r>
              <a:rPr lang="ko-KR" altLang="en-US" baseline="0" dirty="0" smtClean="0"/>
              <a:t>과 </a:t>
            </a:r>
            <a:r>
              <a:rPr lang="en-US" altLang="ko-KR" baseline="0" dirty="0" smtClean="0"/>
              <a:t>, dyspnea </a:t>
            </a:r>
            <a:r>
              <a:rPr lang="ko-KR" altLang="en-US" baseline="0" dirty="0" smtClean="0"/>
              <a:t>가 사망의 </a:t>
            </a:r>
            <a:r>
              <a:rPr lang="en-US" altLang="ko-KR" baseline="0" dirty="0" smtClean="0"/>
              <a:t>strong predictor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17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이 </a:t>
            </a:r>
            <a:r>
              <a:rPr lang="ko-KR" altLang="en-US" dirty="0" err="1" smtClean="0"/>
              <a:t>스터디는</a:t>
            </a:r>
            <a:r>
              <a:rPr lang="ko-KR" altLang="en-US" dirty="0" smtClean="0"/>
              <a:t> </a:t>
            </a:r>
            <a:r>
              <a:rPr lang="en-US" altLang="ko-KR" dirty="0" smtClean="0"/>
              <a:t>GOLD 2011 classification </a:t>
            </a:r>
            <a:r>
              <a:rPr lang="ko-KR" altLang="en-US" dirty="0" smtClean="0"/>
              <a:t>에 따른 </a:t>
            </a:r>
            <a:r>
              <a:rPr lang="en-US" altLang="ko-KR" dirty="0" smtClean="0"/>
              <a:t>general population </a:t>
            </a:r>
            <a:r>
              <a:rPr lang="ko-KR" altLang="en-US" dirty="0" smtClean="0"/>
              <a:t>의 개개인에서의 </a:t>
            </a:r>
            <a:r>
              <a:rPr lang="en-US" altLang="ko-KR" dirty="0" smtClean="0"/>
              <a:t>distribution </a:t>
            </a:r>
            <a:r>
              <a:rPr lang="ko-KR" altLang="en-US" dirty="0" smtClean="0"/>
              <a:t>과 </a:t>
            </a:r>
            <a:r>
              <a:rPr lang="en-US" altLang="ko-KR" dirty="0" smtClean="0"/>
              <a:t>prognosis </a:t>
            </a:r>
            <a:r>
              <a:rPr lang="ko-KR" altLang="en-US" dirty="0" smtClean="0"/>
              <a:t>에 </a:t>
            </a:r>
            <a:r>
              <a:rPr lang="en-US" altLang="ko-KR" dirty="0" smtClean="0"/>
              <a:t>focus </a:t>
            </a:r>
            <a:r>
              <a:rPr lang="ko-KR" altLang="en-US" dirty="0" smtClean="0"/>
              <a:t>를 맞춘 </a:t>
            </a:r>
            <a:r>
              <a:rPr lang="ko-KR" altLang="en-US" dirty="0" err="1" smtClean="0"/>
              <a:t>첫번째</a:t>
            </a:r>
            <a:r>
              <a:rPr lang="ko-KR" altLang="en-US" dirty="0" smtClean="0"/>
              <a:t> </a:t>
            </a:r>
            <a:r>
              <a:rPr lang="en-US" altLang="ko-KR" dirty="0" smtClean="0"/>
              <a:t>study</a:t>
            </a:r>
          </a:p>
          <a:p>
            <a:r>
              <a:rPr lang="en-US" altLang="ko-KR" dirty="0" smtClean="0"/>
              <a:t> </a:t>
            </a:r>
            <a:r>
              <a:rPr lang="ko-KR" altLang="en-US" dirty="0" smtClean="0"/>
              <a:t>새로운 분류는 </a:t>
            </a:r>
            <a:r>
              <a:rPr lang="en-US" altLang="ko-KR" dirty="0" smtClean="0"/>
              <a:t>exacerbation</a:t>
            </a:r>
            <a:r>
              <a:rPr lang="en-US" altLang="ko-KR" baseline="0" dirty="0" smtClean="0"/>
              <a:t> risk </a:t>
            </a:r>
            <a:r>
              <a:rPr lang="ko-KR" altLang="en-US" baseline="0" dirty="0" smtClean="0"/>
              <a:t>을 예측하는 데 있어 더 나은 </a:t>
            </a:r>
            <a:r>
              <a:rPr lang="en-US" altLang="ko-KR" baseline="0" dirty="0" smtClean="0"/>
              <a:t>predictor</a:t>
            </a:r>
          </a:p>
          <a:p>
            <a:r>
              <a:rPr lang="en-US" altLang="ko-KR" baseline="0" dirty="0" smtClean="0"/>
              <a:t>This </a:t>
            </a:r>
            <a:r>
              <a:rPr lang="en-US" altLang="ko-KR" baseline="0" dirty="0" smtClean="0"/>
              <a:t>study </a:t>
            </a:r>
            <a:r>
              <a:rPr lang="ko-KR" altLang="en-US" baseline="0" dirty="0" smtClean="0"/>
              <a:t>가 </a:t>
            </a:r>
            <a:r>
              <a:rPr lang="en-US" altLang="ko-KR" baseline="0" dirty="0" smtClean="0"/>
              <a:t>general population </a:t>
            </a:r>
            <a:r>
              <a:rPr lang="ko-KR" altLang="en-US" baseline="0" dirty="0" smtClean="0"/>
              <a:t>을 </a:t>
            </a:r>
            <a:r>
              <a:rPr lang="ko-KR" altLang="en-US" baseline="0" dirty="0" smtClean="0"/>
              <a:t>대상으로 데이터를 얻었기 </a:t>
            </a:r>
            <a:r>
              <a:rPr lang="ko-KR" altLang="en-US" baseline="0" dirty="0" smtClean="0"/>
              <a:t>때문에 </a:t>
            </a:r>
            <a:r>
              <a:rPr lang="en-US" altLang="ko-KR" baseline="0" dirty="0" smtClean="0"/>
              <a:t>COPD </a:t>
            </a:r>
            <a:r>
              <a:rPr lang="ko-KR" altLang="en-US" baseline="0" dirty="0" smtClean="0"/>
              <a:t>범주에 속하였으나 치료를 받지 않았던 경우가 많았음</a:t>
            </a:r>
            <a:r>
              <a:rPr lang="en-US" altLang="ko-KR" baseline="0" dirty="0" smtClean="0"/>
              <a:t>. </a:t>
            </a:r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18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가장 </a:t>
            </a:r>
            <a:r>
              <a:rPr lang="en-US" altLang="ko-KR" dirty="0" smtClean="0"/>
              <a:t>severity </a:t>
            </a:r>
            <a:r>
              <a:rPr lang="ko-KR" altLang="en-US" dirty="0" smtClean="0"/>
              <a:t>가 높은 </a:t>
            </a:r>
            <a:r>
              <a:rPr lang="en-US" altLang="ko-KR" dirty="0" smtClean="0"/>
              <a:t>group</a:t>
            </a:r>
            <a:r>
              <a:rPr lang="en-US" altLang="ko-KR" baseline="0" dirty="0" smtClean="0"/>
              <a:t> D </a:t>
            </a:r>
            <a:r>
              <a:rPr lang="ko-KR" altLang="en-US" baseline="0" dirty="0" smtClean="0"/>
              <a:t>에서만 </a:t>
            </a:r>
            <a:r>
              <a:rPr lang="en-US" altLang="ko-KR" baseline="0" dirty="0" smtClean="0"/>
              <a:t>5-% </a:t>
            </a:r>
            <a:r>
              <a:rPr lang="ko-KR" altLang="en-US" baseline="0" dirty="0" smtClean="0"/>
              <a:t>이상에서 </a:t>
            </a:r>
            <a:r>
              <a:rPr lang="en-US" altLang="ko-KR" baseline="0" dirty="0" smtClean="0"/>
              <a:t>inhaled medication </a:t>
            </a:r>
            <a:r>
              <a:rPr lang="ko-KR" altLang="en-US" baseline="0" dirty="0" smtClean="0"/>
              <a:t>을 사용하고 있었고 나머지군에서는 </a:t>
            </a:r>
            <a:r>
              <a:rPr lang="en-US" altLang="ko-KR" baseline="0" dirty="0" smtClean="0"/>
              <a:t>50% </a:t>
            </a:r>
            <a:r>
              <a:rPr lang="ko-KR" altLang="en-US" baseline="0" dirty="0" smtClean="0"/>
              <a:t>미만에서 </a:t>
            </a:r>
            <a:endParaRPr lang="en-US" altLang="ko-KR" baseline="0" dirty="0" smtClean="0"/>
          </a:p>
          <a:p>
            <a:r>
              <a:rPr lang="en-US" altLang="ko-KR" baseline="0" dirty="0" smtClean="0"/>
              <a:t>General population </a:t>
            </a:r>
            <a:r>
              <a:rPr lang="ko-KR" altLang="en-US" baseline="0" dirty="0" smtClean="0"/>
              <a:t>에서의 </a:t>
            </a:r>
            <a:r>
              <a:rPr lang="en-US" altLang="ko-KR" baseline="0" dirty="0" smtClean="0"/>
              <a:t>COPD </a:t>
            </a:r>
            <a:r>
              <a:rPr lang="ko-KR" altLang="en-US" baseline="0" dirty="0" smtClean="0"/>
              <a:t>의 </a:t>
            </a:r>
            <a:r>
              <a:rPr lang="en-US" altLang="ko-KR" baseline="0" dirty="0" err="1" smtClean="0"/>
              <a:t>underdiagnosis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를 반영하며 </a:t>
            </a:r>
            <a:endParaRPr lang="en-US" altLang="ko-KR" baseline="0" dirty="0" smtClean="0"/>
          </a:p>
          <a:p>
            <a:r>
              <a:rPr lang="en-US" altLang="ko-KR" baseline="0" dirty="0" smtClean="0"/>
              <a:t>COPD </a:t>
            </a:r>
            <a:r>
              <a:rPr lang="ko-KR" altLang="en-US" baseline="0" dirty="0" smtClean="0"/>
              <a:t>의 조기 진단이 </a:t>
            </a:r>
            <a:r>
              <a:rPr lang="ko-KR" altLang="en-US" baseline="0" dirty="0" smtClean="0"/>
              <a:t>필요할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것으로 판단</a:t>
            </a:r>
            <a:endParaRPr lang="en-US" altLang="ko-KR" baseline="0" dirty="0" smtClean="0"/>
          </a:p>
          <a:p>
            <a:r>
              <a:rPr lang="ko-KR" altLang="en-US" baseline="0" dirty="0" smtClean="0"/>
              <a:t>본 연구에서 이전 </a:t>
            </a:r>
            <a:r>
              <a:rPr lang="en-US" altLang="ko-KR" baseline="0" dirty="0" smtClean="0"/>
              <a:t>1</a:t>
            </a:r>
            <a:r>
              <a:rPr lang="ko-KR" altLang="en-US" baseline="0" dirty="0" smtClean="0"/>
              <a:t>년 동안 </a:t>
            </a:r>
            <a:r>
              <a:rPr lang="en-US" altLang="ko-KR" baseline="0" dirty="0" smtClean="0"/>
              <a:t>2</a:t>
            </a:r>
            <a:r>
              <a:rPr lang="ko-KR" altLang="en-US" baseline="0" dirty="0" smtClean="0"/>
              <a:t>회 이상의 </a:t>
            </a:r>
            <a:r>
              <a:rPr lang="en-US" altLang="ko-KR" baseline="0" dirty="0" smtClean="0"/>
              <a:t>exacerbation history </a:t>
            </a:r>
            <a:r>
              <a:rPr lang="ko-KR" altLang="en-US" baseline="0" dirty="0" smtClean="0"/>
              <a:t>가 차후의  </a:t>
            </a:r>
            <a:r>
              <a:rPr lang="en-US" altLang="ko-KR" baseline="0" dirty="0" smtClean="0"/>
              <a:t>exacerbation </a:t>
            </a:r>
            <a:r>
              <a:rPr lang="ko-KR" altLang="en-US" baseline="0" dirty="0" smtClean="0"/>
              <a:t>에 대한 좋은 예측 인자로 나타났습니다</a:t>
            </a:r>
            <a:r>
              <a:rPr lang="en-US" altLang="ko-KR" baseline="0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19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92062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COPD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는 가장 중요한 </a:t>
            </a:r>
            <a:r>
              <a:rPr lang="en-US" altLang="ko-KR" baseline="0" dirty="0" smtClean="0"/>
              <a:t>respiratory disease </a:t>
            </a:r>
            <a:r>
              <a:rPr lang="ko-KR" altLang="en-US" baseline="0" dirty="0" smtClean="0"/>
              <a:t>로 부상해 옴</a:t>
            </a:r>
            <a:endParaRPr lang="en-US" altLang="ko-KR" baseline="0" dirty="0" smtClean="0"/>
          </a:p>
          <a:p>
            <a:r>
              <a:rPr lang="ko-KR" altLang="en-US" baseline="0" dirty="0" smtClean="0"/>
              <a:t>유병률과 영향력이 증가할 것으로 기대 </a:t>
            </a:r>
            <a:endParaRPr lang="en-US" altLang="ko-KR" baseline="0" dirty="0" smtClean="0"/>
          </a:p>
          <a:p>
            <a:r>
              <a:rPr lang="en-US" altLang="ko-KR" baseline="0" dirty="0" smtClean="0"/>
              <a:t>GOLD guideline </a:t>
            </a:r>
            <a:r>
              <a:rPr lang="ko-KR" altLang="en-US" baseline="0" dirty="0" smtClean="0"/>
              <a:t>이 </a:t>
            </a:r>
            <a:r>
              <a:rPr lang="en-US" altLang="ko-KR" baseline="0" dirty="0" smtClean="0"/>
              <a:t>local COPD guideline </a:t>
            </a:r>
            <a:r>
              <a:rPr lang="ko-KR" altLang="en-US" baseline="0" dirty="0" smtClean="0"/>
              <a:t>의 </a:t>
            </a:r>
            <a:r>
              <a:rPr lang="ko-KR" altLang="en-US" baseline="0" dirty="0" smtClean="0"/>
              <a:t>핵심으로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이용 </a:t>
            </a:r>
            <a:endParaRPr lang="en-US" altLang="ko-KR" baseline="0" dirty="0" smtClean="0"/>
          </a:p>
          <a:p>
            <a:r>
              <a:rPr lang="en-US" altLang="ko-KR" baseline="0" dirty="0" smtClean="0"/>
              <a:t>COPD </a:t>
            </a:r>
            <a:r>
              <a:rPr lang="ko-KR" altLang="en-US" baseline="0" dirty="0" smtClean="0"/>
              <a:t>의 </a:t>
            </a:r>
            <a:r>
              <a:rPr lang="en-US" altLang="ko-KR" baseline="0" dirty="0" err="1" smtClean="0"/>
              <a:t>sevierity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에 따라 환자를 </a:t>
            </a:r>
            <a:r>
              <a:rPr lang="en-US" altLang="ko-KR" baseline="0" dirty="0" smtClean="0"/>
              <a:t>stratification </a:t>
            </a:r>
            <a:r>
              <a:rPr lang="ko-KR" altLang="en-US" baseline="0" dirty="0" smtClean="0"/>
              <a:t>하는 것은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적절한 치료의 시작과</a:t>
            </a:r>
            <a:r>
              <a:rPr lang="en-US" altLang="ko-KR" baseline="0" dirty="0" smtClean="0"/>
              <a:t>, management guideline </a:t>
            </a:r>
            <a:r>
              <a:rPr lang="ko-KR" altLang="en-US" baseline="0" dirty="0" smtClean="0"/>
              <a:t>에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있어 중요함</a:t>
            </a:r>
            <a:r>
              <a:rPr lang="en-US" altLang="ko-KR" baseline="0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102321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General</a:t>
            </a:r>
            <a:r>
              <a:rPr lang="en-US" altLang="ko-KR" baseline="0" dirty="0" smtClean="0"/>
              <a:t> population </a:t>
            </a:r>
            <a:r>
              <a:rPr lang="ko-KR" altLang="en-US" baseline="0" dirty="0" smtClean="0"/>
              <a:t>에서 선택된 </a:t>
            </a:r>
            <a:r>
              <a:rPr lang="en-US" altLang="ko-KR" baseline="0" dirty="0" smtClean="0"/>
              <a:t>COPD </a:t>
            </a:r>
            <a:r>
              <a:rPr lang="ko-KR" altLang="en-US" baseline="0" dirty="0" smtClean="0"/>
              <a:t>환자를 대상으로 한 대규모의 분석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942643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GOLD</a:t>
            </a:r>
            <a:r>
              <a:rPr lang="en-US" altLang="ko-KR" baseline="0" dirty="0" smtClean="0"/>
              <a:t> guideline </a:t>
            </a:r>
            <a:r>
              <a:rPr lang="ko-KR" altLang="en-US" baseline="0" dirty="0" smtClean="0"/>
              <a:t>의 </a:t>
            </a:r>
            <a:r>
              <a:rPr lang="en-US" altLang="ko-KR" baseline="0" dirty="0" smtClean="0"/>
              <a:t>2011</a:t>
            </a:r>
            <a:r>
              <a:rPr lang="ko-KR" altLang="en-US" baseline="0" dirty="0" smtClean="0"/>
              <a:t>년 </a:t>
            </a:r>
            <a:r>
              <a:rPr lang="en-US" altLang="ko-KR" baseline="0" dirty="0" smtClean="0"/>
              <a:t>update </a:t>
            </a:r>
            <a:r>
              <a:rPr lang="ko-KR" altLang="en-US" baseline="0" dirty="0" smtClean="0"/>
              <a:t>에서는</a:t>
            </a:r>
            <a:endParaRPr lang="en-US" altLang="ko-KR" baseline="0" dirty="0" smtClean="0"/>
          </a:p>
          <a:p>
            <a:r>
              <a:rPr lang="ko-KR" altLang="en-US" baseline="0" dirty="0" smtClean="0"/>
              <a:t>환자의 </a:t>
            </a:r>
            <a:r>
              <a:rPr lang="en-US" altLang="ko-KR" baseline="0" dirty="0" smtClean="0"/>
              <a:t>stratification </a:t>
            </a:r>
            <a:r>
              <a:rPr lang="ko-KR" altLang="en-US" baseline="0" dirty="0" smtClean="0"/>
              <a:t>에 변화가 있었음</a:t>
            </a:r>
            <a:r>
              <a:rPr lang="en-US" altLang="ko-KR" baseline="0" dirty="0" smtClean="0"/>
              <a:t>.</a:t>
            </a:r>
          </a:p>
          <a:p>
            <a:r>
              <a:rPr lang="ko-KR" altLang="en-US" baseline="0" dirty="0" smtClean="0"/>
              <a:t>이전 버전에서는 </a:t>
            </a:r>
            <a:r>
              <a:rPr lang="en-US" altLang="ko-KR" baseline="0" dirty="0" smtClean="0"/>
              <a:t>severity </a:t>
            </a:r>
            <a:r>
              <a:rPr lang="ko-KR" altLang="en-US" baseline="0" dirty="0" smtClean="0"/>
              <a:t>의 분류가 </a:t>
            </a:r>
            <a:r>
              <a:rPr lang="en-US" altLang="ko-KR" baseline="0" dirty="0" smtClean="0"/>
              <a:t>FEV1 level</a:t>
            </a:r>
            <a:r>
              <a:rPr lang="ko-KR" altLang="en-US" baseline="0" dirty="0" smtClean="0"/>
              <a:t>에 따라 이루어졌으나 새로운 </a:t>
            </a:r>
            <a:r>
              <a:rPr lang="en-US" altLang="ko-KR" baseline="0" dirty="0" smtClean="0"/>
              <a:t>stratification </a:t>
            </a:r>
            <a:r>
              <a:rPr lang="ko-KR" altLang="en-US" baseline="0" dirty="0" smtClean="0"/>
              <a:t>은 </a:t>
            </a:r>
            <a:r>
              <a:rPr lang="en-US" altLang="ko-KR" baseline="0" dirty="0" smtClean="0"/>
              <a:t>dyspnea </a:t>
            </a:r>
            <a:r>
              <a:rPr lang="ko-KR" altLang="en-US" baseline="0" dirty="0" smtClean="0"/>
              <a:t>와 </a:t>
            </a:r>
            <a:r>
              <a:rPr lang="en-US" altLang="ko-KR" baseline="0" dirty="0" smtClean="0"/>
              <a:t>exacerbation history </a:t>
            </a:r>
            <a:r>
              <a:rPr lang="ko-KR" altLang="en-US" baseline="0" dirty="0" smtClean="0"/>
              <a:t>를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함께 포함하였습니다</a:t>
            </a:r>
            <a:r>
              <a:rPr lang="en-US" altLang="ko-KR" baseline="0" dirty="0" smtClean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본 연구에서는 </a:t>
            </a:r>
            <a:r>
              <a:rPr lang="en-US" altLang="ko-KR" dirty="0" smtClean="0"/>
              <a:t>exacerbation,</a:t>
            </a:r>
            <a:r>
              <a:rPr lang="en-US" altLang="ko-KR" baseline="0" dirty="0" smtClean="0"/>
              <a:t> hospital admission, mortality </a:t>
            </a:r>
            <a:r>
              <a:rPr lang="ko-KR" altLang="en-US" baseline="0" dirty="0" smtClean="0"/>
              <a:t>를 예측하는 데 관한 </a:t>
            </a:r>
            <a:r>
              <a:rPr lang="en-US" altLang="ko-KR" dirty="0" smtClean="0"/>
              <a:t>GOLD 2007 </a:t>
            </a:r>
            <a:r>
              <a:rPr lang="ko-KR" altLang="en-US" dirty="0" smtClean="0"/>
              <a:t>과 </a:t>
            </a:r>
            <a:r>
              <a:rPr lang="en-US" altLang="ko-KR" dirty="0" smtClean="0"/>
              <a:t>GOLD</a:t>
            </a:r>
            <a:r>
              <a:rPr lang="en-US" altLang="ko-KR" baseline="0" dirty="0" smtClean="0"/>
              <a:t> 2011 </a:t>
            </a:r>
            <a:r>
              <a:rPr lang="ko-KR" altLang="en-US" baseline="0" dirty="0" smtClean="0"/>
              <a:t>의 </a:t>
            </a:r>
            <a:r>
              <a:rPr lang="en-US" altLang="ko-KR" baseline="0" dirty="0" smtClean="0"/>
              <a:t>ability </a:t>
            </a:r>
            <a:r>
              <a:rPr lang="ko-KR" altLang="en-US" baseline="0" dirty="0" smtClean="0"/>
              <a:t>를 비교하고자</a:t>
            </a:r>
            <a:endParaRPr lang="en-US" altLang="ko-KR" baseline="0" dirty="0" smtClean="0"/>
          </a:p>
          <a:p>
            <a:r>
              <a:rPr lang="en-US" altLang="ko-KR" baseline="0" dirty="0" smtClean="0"/>
              <a:t>Data</a:t>
            </a:r>
            <a:r>
              <a:rPr lang="ko-KR" altLang="en-US" baseline="0" dirty="0" smtClean="0"/>
              <a:t>는 덴마크 코펜하겐에서 수행되었던 두개의 독립된 대규모 </a:t>
            </a:r>
            <a:r>
              <a:rPr lang="ko-KR" altLang="en-US" baseline="0" dirty="0" err="1" smtClean="0"/>
              <a:t>스터디로부터</a:t>
            </a:r>
            <a:r>
              <a:rPr lang="ko-KR" altLang="en-US" baseline="0" dirty="0" smtClean="0"/>
              <a:t> 얻었습니다</a:t>
            </a:r>
            <a:r>
              <a:rPr lang="en-US" altLang="ko-KR" baseline="0" dirty="0" smtClean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연구 방법</a:t>
            </a:r>
            <a:endParaRPr lang="en-US" altLang="ko-KR" dirty="0" smtClean="0"/>
          </a:p>
          <a:p>
            <a:r>
              <a:rPr lang="en-US" altLang="ko-KR" dirty="0" smtClean="0"/>
              <a:t>Initial investigation </a:t>
            </a:r>
            <a:r>
              <a:rPr lang="ko-KR" altLang="en-US" dirty="0" smtClean="0"/>
              <a:t>과 </a:t>
            </a:r>
            <a:r>
              <a:rPr lang="en-US" altLang="ko-KR" dirty="0" smtClean="0"/>
              <a:t>stratification </a:t>
            </a:r>
            <a:r>
              <a:rPr lang="ko-KR" altLang="en-US" dirty="0" smtClean="0"/>
              <a:t>을 보면</a:t>
            </a:r>
            <a:endParaRPr lang="en-US" altLang="ko-KR" dirty="0" smtClean="0"/>
          </a:p>
          <a:p>
            <a:r>
              <a:rPr lang="en-US" altLang="ko-KR" dirty="0" smtClean="0"/>
              <a:t>COPD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의 기준은 </a:t>
            </a:r>
            <a:r>
              <a:rPr lang="en-US" altLang="ko-KR" baseline="0" dirty="0" smtClean="0"/>
              <a:t>FEV1/FVC ration 0.7 </a:t>
            </a:r>
            <a:r>
              <a:rPr lang="ko-KR" altLang="en-US" baseline="0" dirty="0" smtClean="0"/>
              <a:t>미만으로 하였고</a:t>
            </a:r>
            <a:endParaRPr lang="en-US" altLang="ko-KR" baseline="0" dirty="0" smtClean="0"/>
          </a:p>
          <a:p>
            <a:r>
              <a:rPr lang="en-US" altLang="ko-KR" baseline="0" dirty="0" smtClean="0"/>
              <a:t>Asthma </a:t>
            </a:r>
            <a:r>
              <a:rPr lang="ko-KR" altLang="en-US" baseline="0" dirty="0" smtClean="0"/>
              <a:t>병력 있는 환자를 제외하였으며</a:t>
            </a:r>
            <a:endParaRPr lang="en-US" altLang="ko-KR" baseline="0" dirty="0" smtClean="0"/>
          </a:p>
          <a:p>
            <a:r>
              <a:rPr lang="en-US" altLang="ko-KR" baseline="0" dirty="0" smtClean="0"/>
              <a:t>40</a:t>
            </a:r>
            <a:r>
              <a:rPr lang="ko-KR" altLang="en-US" baseline="0" dirty="0" smtClean="0"/>
              <a:t>세 이상의 환자를 대상으로 하였습니다</a:t>
            </a:r>
            <a:r>
              <a:rPr lang="en-US" altLang="ko-KR" baseline="0" dirty="0" smtClean="0"/>
              <a:t>. </a:t>
            </a:r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baseline="0" dirty="0" smtClean="0"/>
              <a:t>GOLD 2011 </a:t>
            </a:r>
            <a:r>
              <a:rPr lang="ko-KR" altLang="en-US" baseline="0" dirty="0" smtClean="0"/>
              <a:t>에서는 기존 </a:t>
            </a:r>
            <a:r>
              <a:rPr lang="en-US" altLang="ko-KR" baseline="0" dirty="0" smtClean="0"/>
              <a:t>GOLD 2007</a:t>
            </a:r>
            <a:r>
              <a:rPr lang="ko-KR" altLang="en-US" baseline="0" dirty="0" smtClean="0"/>
              <a:t>에서의 </a:t>
            </a:r>
            <a:r>
              <a:rPr lang="en-US" altLang="ko-KR" baseline="0" dirty="0" smtClean="0"/>
              <a:t>FEV1 </a:t>
            </a:r>
            <a:r>
              <a:rPr lang="ko-KR" altLang="en-US" baseline="0" dirty="0" smtClean="0"/>
              <a:t>에 기초한 기준에 뿐 아니라 </a:t>
            </a:r>
            <a:r>
              <a:rPr lang="en-US" altLang="ko-KR" baseline="0" dirty="0" smtClean="0"/>
              <a:t>symptom </a:t>
            </a:r>
            <a:r>
              <a:rPr lang="ko-KR" altLang="en-US" baseline="0" dirty="0" smtClean="0"/>
              <a:t>과 </a:t>
            </a:r>
            <a:r>
              <a:rPr lang="en-US" altLang="ko-KR" baseline="0" dirty="0" smtClean="0"/>
              <a:t>exacerbation history </a:t>
            </a:r>
            <a:r>
              <a:rPr lang="ko-KR" altLang="en-US" baseline="0" dirty="0" smtClean="0"/>
              <a:t>을 함께 고려하여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A-D </a:t>
            </a:r>
            <a:r>
              <a:rPr lang="ko-KR" altLang="en-US" baseline="0" dirty="0" smtClean="0"/>
              <a:t>로 나누었습니다</a:t>
            </a:r>
            <a:r>
              <a:rPr lang="en-US" altLang="ko-KR" baseline="0" dirty="0" smtClean="0"/>
              <a:t>. </a:t>
            </a:r>
          </a:p>
          <a:p>
            <a:r>
              <a:rPr lang="en-US" altLang="ko-KR" baseline="0" dirty="0" smtClean="0"/>
              <a:t>Airflow limitation </a:t>
            </a:r>
            <a:r>
              <a:rPr lang="ko-KR" altLang="en-US" baseline="0" dirty="0" smtClean="0"/>
              <a:t>은 기존의 </a:t>
            </a:r>
            <a:r>
              <a:rPr lang="en-US" altLang="ko-KR" baseline="0" dirty="0" smtClean="0"/>
              <a:t>2007 </a:t>
            </a:r>
            <a:r>
              <a:rPr lang="ko-KR" altLang="en-US" baseline="0" dirty="0" smtClean="0"/>
              <a:t>분류와 동일하였고 </a:t>
            </a:r>
            <a:r>
              <a:rPr lang="en-US" altLang="ko-KR" baseline="0" dirty="0" smtClean="0"/>
              <a:t>symptom </a:t>
            </a:r>
            <a:r>
              <a:rPr lang="ko-KR" altLang="en-US" baseline="0" dirty="0" smtClean="0"/>
              <a:t>은 </a:t>
            </a:r>
            <a:r>
              <a:rPr lang="en-US" altLang="ko-KR" baseline="0" dirty="0" smtClean="0"/>
              <a:t>MMRC or CAT score </a:t>
            </a:r>
            <a:r>
              <a:rPr lang="ko-KR" altLang="en-US" baseline="0" dirty="0" smtClean="0"/>
              <a:t>를 기준으로 분류하였습니다</a:t>
            </a:r>
            <a:r>
              <a:rPr lang="en-US" altLang="ko-KR" baseline="0" dirty="0" smtClean="0"/>
              <a:t>. 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G0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은 격렬한 운동 후에만 </a:t>
            </a:r>
            <a:endParaRPr lang="en-US" altLang="ko-KR" baseline="0" dirty="0" smtClean="0"/>
          </a:p>
          <a:p>
            <a:r>
              <a:rPr lang="en-US" altLang="ko-KR" baseline="0" dirty="0" smtClean="0"/>
              <a:t>G1 </a:t>
            </a:r>
            <a:r>
              <a:rPr lang="ko-KR" altLang="en-US" baseline="0" dirty="0" smtClean="0"/>
              <a:t>은 경사진 길을 걸을 때 숨이 찬 경우</a:t>
            </a:r>
            <a:endParaRPr lang="en-US" altLang="ko-KR" baseline="0" dirty="0" smtClean="0"/>
          </a:p>
          <a:p>
            <a:r>
              <a:rPr lang="en-US" altLang="ko-KR" dirty="0" smtClean="0"/>
              <a:t>G2 </a:t>
            </a:r>
            <a:r>
              <a:rPr lang="ko-KR" altLang="en-US" dirty="0" smtClean="0"/>
              <a:t>는 숨찬 증상 때문에 동일 연령대의 다른 사람보다 늦게 걷거나</a:t>
            </a:r>
            <a:r>
              <a:rPr lang="en-US" altLang="ko-KR" dirty="0" smtClean="0"/>
              <a:t>, </a:t>
            </a:r>
            <a:r>
              <a:rPr lang="ko-KR" altLang="en-US" dirty="0" smtClean="0"/>
              <a:t>걷다가 멈추어야 할 경우</a:t>
            </a:r>
            <a:endParaRPr lang="en-US" altLang="ko-KR" dirty="0" smtClean="0"/>
          </a:p>
          <a:p>
            <a:r>
              <a:rPr lang="en-US" altLang="ko-KR" dirty="0" smtClean="0"/>
              <a:t>G3 </a:t>
            </a:r>
            <a:r>
              <a:rPr lang="ko-KR" altLang="en-US" dirty="0" smtClean="0"/>
              <a:t>은 </a:t>
            </a:r>
            <a:r>
              <a:rPr lang="en-US" altLang="ko-KR" dirty="0" smtClean="0"/>
              <a:t>100m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를 걷다 멈추어야 할 경우</a:t>
            </a:r>
            <a:endParaRPr lang="en-US" altLang="ko-KR" baseline="0" dirty="0" smtClean="0"/>
          </a:p>
          <a:p>
            <a:r>
              <a:rPr lang="en-US" altLang="ko-KR" baseline="0" dirty="0" smtClean="0"/>
              <a:t>G4 </a:t>
            </a:r>
            <a:r>
              <a:rPr lang="ko-KR" altLang="en-US" baseline="0" dirty="0" smtClean="0"/>
              <a:t>는 집 밖으로 나가지 못하거나 옷을 입고 벗을 때도 숨이 찬 경우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CAT score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는 </a:t>
            </a:r>
            <a:r>
              <a:rPr lang="en-US" altLang="ko-KR" baseline="0" dirty="0" smtClean="0"/>
              <a:t>cough, mucus, tightness, </a:t>
            </a:r>
            <a:r>
              <a:rPr lang="ko-KR" altLang="en-US" baseline="0" dirty="0" smtClean="0"/>
              <a:t>경사진 길이나 계단을 걸을 때 숨이 차는지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일상 생활의 제약이 있는지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집밖을 나서는 데 두려움이 있는지</a:t>
            </a:r>
            <a:r>
              <a:rPr lang="en-US" altLang="ko-KR" baseline="0" dirty="0" smtClean="0"/>
              <a:t>, </a:t>
            </a:r>
            <a:r>
              <a:rPr lang="ko-KR" altLang="en-US" baseline="0" dirty="0" err="1" smtClean="0"/>
              <a:t>코골이가</a:t>
            </a:r>
            <a:r>
              <a:rPr lang="ko-KR" altLang="en-US" baseline="0" dirty="0" smtClean="0"/>
              <a:t> 있는지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기운이 </a:t>
            </a:r>
            <a:r>
              <a:rPr lang="ko-KR" altLang="en-US" baseline="0" dirty="0" smtClean="0"/>
              <a:t>없는지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를</a:t>
            </a:r>
            <a:r>
              <a:rPr lang="en-US" altLang="ko-KR" baseline="0" dirty="0" smtClean="0"/>
              <a:t> scoring </a:t>
            </a:r>
            <a:r>
              <a:rPr lang="ko-KR" altLang="en-US" baseline="0" dirty="0" smtClean="0"/>
              <a:t>하여 합산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Covariate </a:t>
            </a:r>
            <a:r>
              <a:rPr lang="ko-KR" altLang="en-US" dirty="0" smtClean="0"/>
              <a:t>을 보면</a:t>
            </a:r>
            <a:endParaRPr lang="en-US" altLang="ko-KR" dirty="0" smtClean="0"/>
          </a:p>
          <a:p>
            <a:r>
              <a:rPr lang="en-US" altLang="ko-KR" dirty="0" smtClean="0"/>
              <a:t>COPD exacerbation </a:t>
            </a:r>
            <a:r>
              <a:rPr lang="ko-KR" altLang="en-US" dirty="0" smtClean="0"/>
              <a:t>은 </a:t>
            </a:r>
            <a:r>
              <a:rPr lang="en-US" altLang="ko-KR" dirty="0" err="1" smtClean="0"/>
              <a:t>prednisolone</a:t>
            </a:r>
            <a:r>
              <a:rPr lang="en-US" altLang="ko-KR" dirty="0" smtClean="0"/>
              <a:t> </a:t>
            </a:r>
            <a:r>
              <a:rPr lang="ko-KR" altLang="en-US" dirty="0" smtClean="0"/>
              <a:t>단독 혹은 항생제 병합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9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symbol_01.jpg"/>
          <p:cNvPicPr>
            <a:picLocks noChangeAspect="1" noChangeArrowheads="1"/>
          </p:cNvPicPr>
          <p:nvPr userDrawn="1"/>
        </p:nvPicPr>
        <p:blipFill>
          <a:blip r:embed="rId2" cstate="print">
            <a:lum bright="100000" contrast="-100000"/>
          </a:blip>
          <a:srcRect/>
          <a:stretch>
            <a:fillRect/>
          </a:stretch>
        </p:blipFill>
        <p:spPr bwMode="auto">
          <a:xfrm>
            <a:off x="8751888" y="6440488"/>
            <a:ext cx="357187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슬라이드 번호 개체 틀 5"/>
          <p:cNvSpPr txBox="1">
            <a:spLocks/>
          </p:cNvSpPr>
          <p:nvPr userDrawn="1"/>
        </p:nvSpPr>
        <p:spPr bwMode="auto">
          <a:xfrm>
            <a:off x="5500688" y="6492875"/>
            <a:ext cx="32861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r>
              <a:rPr kumimoji="0" lang="en-US" altLang="ko-KR" sz="1400" dirty="0" smtClean="0">
                <a:solidFill>
                  <a:srgbClr val="FFFFF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YUMC</a:t>
            </a:r>
            <a:endParaRPr kumimoji="0" lang="ko-KR" altLang="en-US" sz="1400" dirty="0">
              <a:solidFill>
                <a:srgbClr val="FFFFF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6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  <p:sp>
        <p:nvSpPr>
          <p:cNvPr id="6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8E734-3DFE-481A-8378-C464340476B1}" type="datetimeFigureOut">
              <a:rPr lang="ko-KR" altLang="en-US"/>
              <a:pPr>
                <a:defRPr/>
              </a:pPr>
              <a:t>2012-12-05</a:t>
            </a:fld>
            <a:endParaRPr lang="ko-KR" altLang="en-US"/>
          </a:p>
        </p:txBody>
      </p:sp>
      <p:sp>
        <p:nvSpPr>
          <p:cNvPr id="7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8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9503EFA0-26B8-4273-9A72-931E80D8C308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FA94A-116D-4C74-8958-89CA2272B8FC}" type="datetimeFigureOut">
              <a:rPr lang="ko-KR" altLang="en-US"/>
              <a:pPr>
                <a:defRPr/>
              </a:pPr>
              <a:t>2012-12-05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8423FBF6-8F16-4E7B-9AF7-B07D25CB2CB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591967-A38E-4C8B-B84A-80FD078CE1EB}" type="datetimeFigureOut">
              <a:rPr lang="ko-KR" altLang="en-US"/>
              <a:pPr>
                <a:defRPr/>
              </a:pPr>
              <a:t>2012-12-05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1103C25F-C9DD-4520-BB5E-36674BFA940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 3"/>
          <p:cNvCxnSpPr/>
          <p:nvPr userDrawn="1"/>
        </p:nvCxnSpPr>
        <p:spPr>
          <a:xfrm>
            <a:off x="428625" y="1428750"/>
            <a:ext cx="8286750" cy="1588"/>
          </a:xfrm>
          <a:prstGeom prst="line">
            <a:avLst/>
          </a:prstGeom>
          <a:ln w="635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6" descr="symbol_01.jpg"/>
          <p:cNvPicPr>
            <a:picLocks noChangeAspect="1" noChangeArrowheads="1"/>
          </p:cNvPicPr>
          <p:nvPr userDrawn="1"/>
        </p:nvPicPr>
        <p:blipFill>
          <a:blip r:embed="rId2" cstate="print">
            <a:lum bright="100000" contrast="-100000"/>
          </a:blip>
          <a:srcRect/>
          <a:stretch>
            <a:fillRect/>
          </a:stretch>
        </p:blipFill>
        <p:spPr bwMode="auto">
          <a:xfrm>
            <a:off x="8751888" y="6440488"/>
            <a:ext cx="357187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슬라이드 번호 개체 틀 5"/>
          <p:cNvSpPr txBox="1">
            <a:spLocks/>
          </p:cNvSpPr>
          <p:nvPr userDrawn="1"/>
        </p:nvSpPr>
        <p:spPr bwMode="auto">
          <a:xfrm>
            <a:off x="5500688" y="6492875"/>
            <a:ext cx="32861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r>
              <a:rPr kumimoji="0" lang="en-US" altLang="ko-KR" sz="1400" dirty="0" smtClean="0">
                <a:solidFill>
                  <a:srgbClr val="FFFFF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YUMC</a:t>
            </a:r>
            <a:endParaRPr kumimoji="0" lang="ko-KR" altLang="en-US" sz="1400" dirty="0">
              <a:solidFill>
                <a:srgbClr val="FFFFF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6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 typeface="Wingdings" pitchFamily="2" charset="2"/>
              <a:buChar char="ü"/>
              <a:defRPr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FD94FF-5E89-4FCF-874F-ED0E52A8F38E}" type="datetimeFigureOut">
              <a:rPr lang="ko-KR" altLang="en-US"/>
              <a:pPr>
                <a:defRPr/>
              </a:pPr>
              <a:t>2012-12-05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406BEA88-A103-422B-A45E-A61A7D6DEC4B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0D5AB6-761F-475B-9D0D-FF1D183BA8F7}" type="datetimeFigureOut">
              <a:rPr lang="ko-KR" altLang="en-US"/>
              <a:pPr>
                <a:defRPr/>
              </a:pPr>
              <a:t>2012-12-05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722246B6-998F-4F8D-8599-27C9045815F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0DE58-D665-4D93-BD0B-E3FB509C94F0}" type="datetimeFigureOut">
              <a:rPr lang="ko-KR" altLang="en-US"/>
              <a:pPr>
                <a:defRPr/>
              </a:pPr>
              <a:t>2012-12-05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85BFD97D-9711-4752-AF35-6F2A84159E9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ymbol_01.jpg"/>
          <p:cNvPicPr>
            <a:picLocks noChangeAspect="1" noChangeArrowheads="1"/>
          </p:cNvPicPr>
          <p:nvPr userDrawn="1"/>
        </p:nvPicPr>
        <p:blipFill>
          <a:blip r:embed="rId2" cstate="print">
            <a:lum bright="100000" contrast="-100000"/>
          </a:blip>
          <a:srcRect/>
          <a:stretch>
            <a:fillRect/>
          </a:stretch>
        </p:blipFill>
        <p:spPr bwMode="auto">
          <a:xfrm>
            <a:off x="8715375" y="6389688"/>
            <a:ext cx="357188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8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723168-0139-4495-AB1F-3170D6EA25BF}" type="datetimeFigureOut">
              <a:rPr lang="ko-KR" altLang="en-US"/>
              <a:pPr>
                <a:defRPr/>
              </a:pPr>
              <a:t>2012-12-05</a:t>
            </a:fld>
            <a:endParaRPr lang="ko-KR" altLang="en-US"/>
          </a:p>
        </p:txBody>
      </p:sp>
      <p:sp>
        <p:nvSpPr>
          <p:cNvPr id="9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10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51138B-B1B8-4E4A-96FD-08FB5F24B630}" type="datetimeFigureOut">
              <a:rPr lang="ko-KR" altLang="en-US"/>
              <a:pPr>
                <a:defRPr/>
              </a:pPr>
              <a:t>2012-12-05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5BFB250A-112C-45A5-89B4-59701719E3C3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5DF05B-B3CC-4556-8C18-366DE2D97574}" type="datetimeFigureOut">
              <a:rPr lang="ko-KR" altLang="en-US"/>
              <a:pPr>
                <a:defRPr/>
              </a:pPr>
              <a:t>2012-12-05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60DADB-82AA-42E7-86BE-1F664EBD6773}" type="datetimeFigureOut">
              <a:rPr lang="ko-KR" altLang="en-US"/>
              <a:pPr>
                <a:defRPr/>
              </a:pPr>
              <a:t>2012-12-05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4C4D8EC5-78DC-4455-BA44-825445F18E9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AC8A49-C07D-4527-A2E8-ACFD37F7A1F5}" type="datetimeFigureOut">
              <a:rPr lang="ko-KR" altLang="en-US"/>
              <a:pPr>
                <a:defRPr/>
              </a:pPr>
              <a:t>2012-12-05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29A63F2D-4B9D-49BF-99CB-23C944CCCE1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050014"/>
            </a:gs>
            <a:gs pos="0">
              <a:srgbClr val="010157">
                <a:alpha val="72157"/>
              </a:srgbClr>
            </a:gs>
            <a:gs pos="100000">
              <a:schemeClr val="bg2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d</a:t>
            </a:r>
            <a:endParaRPr lang="ko-KR" altLang="en-US" smtClean="0"/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3288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600" b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551" r:id="rId1"/>
    <p:sldLayoutId id="2147484552" r:id="rId2"/>
    <p:sldLayoutId id="2147484553" r:id="rId3"/>
    <p:sldLayoutId id="2147484554" r:id="rId4"/>
    <p:sldLayoutId id="2147484555" r:id="rId5"/>
    <p:sldLayoutId id="2147484556" r:id="rId6"/>
    <p:sldLayoutId id="2147484557" r:id="rId7"/>
    <p:sldLayoutId id="2147484558" r:id="rId8"/>
    <p:sldLayoutId id="2147484559" r:id="rId9"/>
    <p:sldLayoutId id="2147484560" r:id="rId10"/>
    <p:sldLayoutId id="2147484561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b="1" kern="1200">
          <a:solidFill>
            <a:srgbClr val="FCD5B5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 b="1">
          <a:solidFill>
            <a:srgbClr val="FCD5B5"/>
          </a:solidFill>
          <a:latin typeface="Arial" charset="0"/>
          <a:ea typeface="맑은 고딕" pitchFamily="50" charset="-127"/>
          <a:cs typeface="Arial" charset="0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 b="1">
          <a:solidFill>
            <a:srgbClr val="FCD5B5"/>
          </a:solidFill>
          <a:latin typeface="Arial" charset="0"/>
          <a:ea typeface="맑은 고딕" pitchFamily="50" charset="-127"/>
          <a:cs typeface="Arial" charset="0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 b="1">
          <a:solidFill>
            <a:srgbClr val="FCD5B5"/>
          </a:solidFill>
          <a:latin typeface="Arial" charset="0"/>
          <a:ea typeface="맑은 고딕" pitchFamily="50" charset="-127"/>
          <a:cs typeface="Arial" charset="0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 b="1">
          <a:solidFill>
            <a:srgbClr val="FCD5B5"/>
          </a:solidFill>
          <a:latin typeface="Arial" charset="0"/>
          <a:ea typeface="맑은 고딕" pitchFamily="50" charset="-127"/>
          <a:cs typeface="Arial" charset="0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Wingdings" pitchFamily="2" charset="2"/>
        <a:buChar char="ü"/>
        <a:defRPr sz="3200" kern="1200">
          <a:solidFill>
            <a:srgbClr val="D7E4BD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부제목 2"/>
          <p:cNvSpPr>
            <a:spLocks noGrp="1"/>
          </p:cNvSpPr>
          <p:nvPr>
            <p:ph type="subTitle" idx="1"/>
          </p:nvPr>
        </p:nvSpPr>
        <p:spPr>
          <a:xfrm>
            <a:off x="395780" y="4077072"/>
            <a:ext cx="8352928" cy="1857375"/>
          </a:xfrm>
        </p:spPr>
        <p:txBody>
          <a:bodyPr/>
          <a:lstStyle/>
          <a:p>
            <a:r>
              <a:rPr lang="en-US" altLang="ko-KR" sz="2000" dirty="0"/>
              <a:t>Peter </a:t>
            </a:r>
            <a:r>
              <a:rPr lang="en-US" altLang="ko-KR" sz="2000" dirty="0" smtClean="0"/>
              <a:t>Lange, </a:t>
            </a:r>
            <a:r>
              <a:rPr lang="en-US" altLang="ko-KR" sz="2000" dirty="0"/>
              <a:t>Jacob Louis </a:t>
            </a:r>
            <a:r>
              <a:rPr lang="en-US" altLang="ko-KR" sz="2000" dirty="0" err="1" smtClean="0"/>
              <a:t>Marott</a:t>
            </a:r>
            <a:r>
              <a:rPr lang="en-US" altLang="ko-KR" sz="2000" dirty="0" smtClean="0"/>
              <a:t>, </a:t>
            </a:r>
            <a:r>
              <a:rPr lang="en-US" altLang="ko-KR" sz="2000" dirty="0" err="1"/>
              <a:t>Jørgen</a:t>
            </a:r>
            <a:r>
              <a:rPr lang="en-US" altLang="ko-KR" sz="2000" dirty="0"/>
              <a:t> </a:t>
            </a:r>
            <a:r>
              <a:rPr lang="en-US" altLang="ko-KR" sz="2000" dirty="0" err="1" smtClean="0"/>
              <a:t>Vestbo</a:t>
            </a:r>
            <a:r>
              <a:rPr lang="en-US" altLang="ko-KR" sz="2000" dirty="0" smtClean="0"/>
              <a:t>, </a:t>
            </a:r>
            <a:r>
              <a:rPr lang="en-US" altLang="ko-KR" sz="2000" dirty="0"/>
              <a:t>Kim Rose </a:t>
            </a:r>
            <a:r>
              <a:rPr lang="en-US" altLang="ko-KR" sz="2000" dirty="0" smtClean="0"/>
              <a:t>Olsen, </a:t>
            </a:r>
            <a:r>
              <a:rPr lang="en-US" altLang="ko-KR" sz="2000" dirty="0" err="1"/>
              <a:t>Truls</a:t>
            </a:r>
            <a:r>
              <a:rPr lang="en-US" altLang="ko-KR" sz="2000" dirty="0"/>
              <a:t> Sylvan </a:t>
            </a:r>
            <a:r>
              <a:rPr lang="en-US" altLang="ko-KR" sz="2000" dirty="0" err="1" smtClean="0"/>
              <a:t>Ingebrigtsen</a:t>
            </a:r>
            <a:r>
              <a:rPr lang="en-US" altLang="ko-KR" sz="2000" dirty="0" smtClean="0"/>
              <a:t>,</a:t>
            </a:r>
            <a:r>
              <a:rPr lang="en-US" altLang="ko-KR" sz="2000" dirty="0"/>
              <a:t> </a:t>
            </a:r>
            <a:r>
              <a:rPr lang="en-US" altLang="ko-KR" sz="2000" dirty="0" smtClean="0"/>
              <a:t>Morten Dahl, </a:t>
            </a:r>
            <a:r>
              <a:rPr lang="en-US" altLang="ko-KR" sz="2000" dirty="0"/>
              <a:t>and </a:t>
            </a:r>
            <a:r>
              <a:rPr lang="en-US" altLang="ko-KR" sz="2000" dirty="0" err="1"/>
              <a:t>Børge</a:t>
            </a:r>
            <a:r>
              <a:rPr lang="en-US" altLang="ko-KR" sz="2000" dirty="0"/>
              <a:t> </a:t>
            </a:r>
            <a:r>
              <a:rPr lang="en-US" altLang="ko-KR" sz="2000" dirty="0" err="1" smtClean="0"/>
              <a:t>Grønne</a:t>
            </a:r>
            <a:r>
              <a:rPr lang="en-US" altLang="ko-KR" sz="2000" dirty="0" smtClean="0"/>
              <a:t> </a:t>
            </a:r>
            <a:r>
              <a:rPr lang="en-US" altLang="ko-KR" sz="2000" dirty="0" err="1" smtClean="0"/>
              <a:t>Nordestgaard</a:t>
            </a:r>
            <a:endParaRPr lang="en-US" altLang="ko-KR" sz="2000" dirty="0" smtClean="0"/>
          </a:p>
          <a:p>
            <a:endParaRPr lang="en-US" altLang="ko-KR" sz="2000" dirty="0" smtClean="0"/>
          </a:p>
          <a:p>
            <a:r>
              <a:rPr lang="en-US" altLang="ko-KR" sz="2000" dirty="0"/>
              <a:t>Am J </a:t>
            </a:r>
            <a:r>
              <a:rPr lang="en-US" altLang="ko-KR" sz="2000" dirty="0" err="1"/>
              <a:t>Respir</a:t>
            </a:r>
            <a:r>
              <a:rPr lang="en-US" altLang="ko-KR" sz="2000" dirty="0"/>
              <a:t> </a:t>
            </a:r>
            <a:r>
              <a:rPr lang="en-US" altLang="ko-KR" sz="2000" dirty="0" err="1"/>
              <a:t>Crit</a:t>
            </a:r>
            <a:r>
              <a:rPr lang="en-US" altLang="ko-KR" sz="2000" dirty="0"/>
              <a:t> Care Med </a:t>
            </a:r>
            <a:r>
              <a:rPr lang="en-US" altLang="ko-KR" sz="2000" dirty="0" err="1"/>
              <a:t>Vol</a:t>
            </a:r>
            <a:r>
              <a:rPr lang="en-US" altLang="ko-KR" sz="2000" dirty="0"/>
              <a:t> 186, </a:t>
            </a:r>
            <a:r>
              <a:rPr lang="en-US" altLang="ko-KR" sz="2000" dirty="0" err="1"/>
              <a:t>Iss</a:t>
            </a:r>
            <a:r>
              <a:rPr lang="en-US" altLang="ko-KR" sz="2000" dirty="0"/>
              <a:t>. 10, </a:t>
            </a:r>
            <a:r>
              <a:rPr lang="en-US" altLang="ko-KR" sz="2000" dirty="0" err="1"/>
              <a:t>pp</a:t>
            </a:r>
            <a:r>
              <a:rPr lang="en-US" altLang="ko-KR" sz="2000" dirty="0"/>
              <a:t> 975–981, Nov 15, </a:t>
            </a:r>
            <a:r>
              <a:rPr lang="en-US" altLang="ko-KR" sz="2000" dirty="0" smtClean="0"/>
              <a:t>2012</a:t>
            </a:r>
          </a:p>
          <a:p>
            <a:endParaRPr lang="en-US" altLang="ko-KR" sz="2000" dirty="0">
              <a:solidFill>
                <a:schemeClr val="accent6">
                  <a:lumMod val="40000"/>
                  <a:lumOff val="60000"/>
                </a:schemeClr>
              </a:solidFill>
              <a:latin typeface="Arial" charset="0"/>
              <a:cs typeface="Arial" charset="0"/>
            </a:endParaRPr>
          </a:p>
          <a:p>
            <a:r>
              <a:rPr lang="en-US" altLang="ko-KR" sz="20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Arial" charset="0"/>
                <a:cs typeface="Arial" charset="0"/>
              </a:rPr>
              <a:t>R3 </a:t>
            </a:r>
            <a:r>
              <a:rPr lang="ko-KR" altLang="en-US" sz="20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Arial" charset="0"/>
                <a:cs typeface="Arial" charset="0"/>
              </a:rPr>
              <a:t>임아영</a:t>
            </a:r>
            <a:endParaRPr lang="en-US" altLang="ko-KR" sz="2000" dirty="0" smtClean="0">
              <a:solidFill>
                <a:schemeClr val="accent6">
                  <a:lumMod val="40000"/>
                  <a:lumOff val="60000"/>
                </a:schemeClr>
              </a:solidFill>
              <a:latin typeface="Arial" charset="0"/>
              <a:cs typeface="Arial" charset="0"/>
            </a:endParaRPr>
          </a:p>
        </p:txBody>
      </p:sp>
      <p:sp>
        <p:nvSpPr>
          <p:cNvPr id="13315" name="제목 6"/>
          <p:cNvSpPr>
            <a:spLocks noGrp="1"/>
          </p:cNvSpPr>
          <p:nvPr>
            <p:ph type="ctrTitle"/>
          </p:nvPr>
        </p:nvSpPr>
        <p:spPr>
          <a:xfrm>
            <a:off x="0" y="2071688"/>
            <a:ext cx="9144000" cy="1785940"/>
          </a:xfrm>
        </p:spPr>
        <p:txBody>
          <a:bodyPr/>
          <a:lstStyle/>
          <a:p>
            <a:r>
              <a:rPr lang="en-US" altLang="ko-KR" sz="3200" dirty="0" smtClean="0"/>
              <a:t>Prediction of the Clinical Course of Chronic Obstructive Pulmonary Disease, Using the New GOLD Classification</a:t>
            </a:r>
            <a:endParaRPr lang="ko-KR" altLang="en-US" sz="3200" dirty="0" smtClean="0">
              <a:solidFill>
                <a:srgbClr val="FCD5B5"/>
              </a:solidFill>
              <a:latin typeface="Arial" charset="0"/>
              <a:cs typeface="Arial" charset="0"/>
            </a:endParaRPr>
          </a:p>
        </p:txBody>
      </p:sp>
      <p:grpSp>
        <p:nvGrpSpPr>
          <p:cNvPr id="13316" name="그룹 10"/>
          <p:cNvGrpSpPr>
            <a:grpSpLocks/>
          </p:cNvGrpSpPr>
          <p:nvPr/>
        </p:nvGrpSpPr>
        <p:grpSpPr bwMode="auto">
          <a:xfrm>
            <a:off x="-1588" y="0"/>
            <a:ext cx="9145588" cy="1362075"/>
            <a:chOff x="-2109" y="-24"/>
            <a:chExt cx="9146141" cy="1362075"/>
          </a:xfrm>
        </p:grpSpPr>
        <p:pic>
          <p:nvPicPr>
            <p:cNvPr id="13317" name="Picture 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858016" y="-24"/>
              <a:ext cx="2286016" cy="136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18" name="Picture 1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572000" y="3175"/>
              <a:ext cx="2286016" cy="13573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19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-2109" y="0"/>
              <a:ext cx="2288093" cy="134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20" name="Picture 5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285984" y="0"/>
              <a:ext cx="2286016" cy="1355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METHODS (4)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3000" dirty="0" smtClean="0"/>
              <a:t>End Points</a:t>
            </a:r>
          </a:p>
          <a:p>
            <a:pPr lvl="1"/>
            <a:r>
              <a:rPr lang="en-US" altLang="ko-KR" sz="2600" dirty="0" smtClean="0"/>
              <a:t>COPD exacerbation (defined on the basis of the medication used and hospital admissions) </a:t>
            </a:r>
          </a:p>
          <a:p>
            <a:pPr lvl="1"/>
            <a:r>
              <a:rPr lang="en-US" altLang="ko-KR" sz="2600" dirty="0" smtClean="0"/>
              <a:t>Admissions to hospital (due both to COPD and with other diagnoses)</a:t>
            </a:r>
          </a:p>
          <a:p>
            <a:pPr lvl="1"/>
            <a:r>
              <a:rPr lang="en-US" altLang="ko-KR" sz="2600" dirty="0" smtClean="0"/>
              <a:t>All-causes mortality until August 17, 2010</a:t>
            </a:r>
          </a:p>
          <a:p>
            <a:r>
              <a:rPr lang="en-US" altLang="ko-KR" sz="3000" dirty="0" smtClean="0"/>
              <a:t>Statistics</a:t>
            </a:r>
          </a:p>
          <a:p>
            <a:pPr lvl="1"/>
            <a:r>
              <a:rPr lang="en-US" altLang="ko-KR" sz="2600" dirty="0" smtClean="0"/>
              <a:t>Continuous variables : Analysis of variance</a:t>
            </a:r>
          </a:p>
          <a:p>
            <a:pPr lvl="1"/>
            <a:r>
              <a:rPr lang="en-US" altLang="ko-KR" sz="2600" dirty="0" smtClean="0"/>
              <a:t>Categorical variables : chi-square tests</a:t>
            </a:r>
          </a:p>
          <a:p>
            <a:pPr lvl="1"/>
            <a:r>
              <a:rPr lang="en-US" altLang="ko-KR" sz="2600" dirty="0" smtClean="0"/>
              <a:t>Kaplan-Meier estimator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METHODS (5)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altLang="ko-KR" sz="2600" dirty="0" smtClean="0"/>
              <a:t>Log-rank test was used to compare the difference in exacerbations, hospital admissions, and mortality within GOLD subgroups 1–4 and A–D</a:t>
            </a:r>
          </a:p>
          <a:p>
            <a:pPr lvl="1"/>
            <a:r>
              <a:rPr lang="en-US" altLang="ko-KR" sz="2600" dirty="0" smtClean="0"/>
              <a:t>Harrell’s C statistic, which assesses the prognostic ability of a variable using a binary outcome (at least one exacerbation vs. no exacerbations)</a:t>
            </a:r>
            <a:endParaRPr lang="ko-KR" altLang="en-US" sz="2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 (1)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500306"/>
            <a:ext cx="8591340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모서리가 둥근 직사각형 4"/>
          <p:cNvSpPr/>
          <p:nvPr/>
        </p:nvSpPr>
        <p:spPr>
          <a:xfrm>
            <a:off x="6300192" y="2636912"/>
            <a:ext cx="504056" cy="14287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7524328" y="4349123"/>
            <a:ext cx="13527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solidFill>
                  <a:srgbClr val="FF0000"/>
                </a:solidFill>
              </a:rPr>
              <a:t>GOLD D, n=292</a:t>
            </a:r>
            <a:endParaRPr lang="ko-KR" altLang="en-US" sz="1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 (2)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857364"/>
            <a:ext cx="8706172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모서리가 둥근 직사각형 4"/>
          <p:cNvSpPr/>
          <p:nvPr/>
        </p:nvSpPr>
        <p:spPr>
          <a:xfrm>
            <a:off x="6215074" y="3000372"/>
            <a:ext cx="428628" cy="14287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모서리가 둥근 직사각형 5"/>
          <p:cNvSpPr/>
          <p:nvPr/>
        </p:nvSpPr>
        <p:spPr>
          <a:xfrm>
            <a:off x="7715272" y="3000372"/>
            <a:ext cx="428628" cy="14287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모서리가 둥근 직사각형 6"/>
          <p:cNvSpPr/>
          <p:nvPr/>
        </p:nvSpPr>
        <p:spPr>
          <a:xfrm>
            <a:off x="7715272" y="4643446"/>
            <a:ext cx="428628" cy="14287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6215074" y="4929198"/>
            <a:ext cx="428628" cy="14287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7715272" y="4929198"/>
            <a:ext cx="428628" cy="14287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모서리가 둥근 직사각형 10"/>
          <p:cNvSpPr/>
          <p:nvPr/>
        </p:nvSpPr>
        <p:spPr>
          <a:xfrm>
            <a:off x="6215074" y="5072074"/>
            <a:ext cx="428628" cy="14287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모서리가 둥근 직사각형 11"/>
          <p:cNvSpPr/>
          <p:nvPr/>
        </p:nvSpPr>
        <p:spPr>
          <a:xfrm>
            <a:off x="7715272" y="5072074"/>
            <a:ext cx="428628" cy="14287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 (3)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6700" y="671513"/>
            <a:ext cx="8610600" cy="551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모서리가 둥근 직사각형 4"/>
          <p:cNvSpPr/>
          <p:nvPr/>
        </p:nvSpPr>
        <p:spPr>
          <a:xfrm>
            <a:off x="5572132" y="3357562"/>
            <a:ext cx="2643206" cy="21431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모서리가 둥근 직사각형 6"/>
          <p:cNvSpPr/>
          <p:nvPr/>
        </p:nvSpPr>
        <p:spPr>
          <a:xfrm>
            <a:off x="6286512" y="4357694"/>
            <a:ext cx="571504" cy="21431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모서리가 둥근 직사각형 7"/>
          <p:cNvSpPr/>
          <p:nvPr/>
        </p:nvSpPr>
        <p:spPr>
          <a:xfrm>
            <a:off x="7000892" y="4357694"/>
            <a:ext cx="571504" cy="21431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6286512" y="4572008"/>
            <a:ext cx="571504" cy="14287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6995034" y="4572008"/>
            <a:ext cx="571504" cy="14287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모서리가 둥근 직사각형 10"/>
          <p:cNvSpPr/>
          <p:nvPr/>
        </p:nvSpPr>
        <p:spPr>
          <a:xfrm>
            <a:off x="6286512" y="4857760"/>
            <a:ext cx="571504" cy="14287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모서리가 둥근 직사각형 11"/>
          <p:cNvSpPr/>
          <p:nvPr/>
        </p:nvSpPr>
        <p:spPr>
          <a:xfrm>
            <a:off x="6995034" y="4871146"/>
            <a:ext cx="571504" cy="14287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모서리가 둥근 사각형 설명선 5"/>
          <p:cNvSpPr/>
          <p:nvPr/>
        </p:nvSpPr>
        <p:spPr>
          <a:xfrm>
            <a:off x="3143240" y="4929198"/>
            <a:ext cx="5715040" cy="1785950"/>
          </a:xfrm>
          <a:prstGeom prst="wedgeRoundRectCallout">
            <a:avLst>
              <a:gd name="adj1" fmla="val -9536"/>
              <a:gd name="adj2" fmla="val -124091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400" dirty="0" smtClean="0">
                <a:solidFill>
                  <a:schemeClr val="bg1"/>
                </a:solidFill>
              </a:rPr>
              <a:t>Harrell’s C statistic for GOLD 2011 regarding predicting exacerbations during the first year of observation was 0.70 (95% confidence interval [CI], 0.66–0.74), which was significantly higher than the 0.59 (95% CI, 0.55–0.62) based on GOLD 2007 (P&lt;0.001)</a:t>
            </a:r>
          </a:p>
          <a:p>
            <a:r>
              <a:rPr lang="en-US" altLang="ko-KR" sz="1400" dirty="0" smtClean="0">
                <a:solidFill>
                  <a:schemeClr val="bg1"/>
                </a:solidFill>
              </a:rPr>
              <a:t>=&gt; better predictive performance of the 2011 revision</a:t>
            </a:r>
          </a:p>
          <a:p>
            <a:r>
              <a:rPr lang="en-US" altLang="ko-KR" sz="1400" dirty="0" smtClean="0">
                <a:solidFill>
                  <a:schemeClr val="bg1"/>
                </a:solidFill>
              </a:rPr>
              <a:t>regarding predicting future exacerbations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3" name="모서리가 둥근 직사각형 12"/>
          <p:cNvSpPr/>
          <p:nvPr/>
        </p:nvSpPr>
        <p:spPr>
          <a:xfrm>
            <a:off x="5572132" y="1700808"/>
            <a:ext cx="2643206" cy="21431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모서리가 둥근 직사각형 17"/>
          <p:cNvSpPr/>
          <p:nvPr/>
        </p:nvSpPr>
        <p:spPr>
          <a:xfrm>
            <a:off x="6271130" y="2736876"/>
            <a:ext cx="571504" cy="21431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모서리가 둥근 직사각형 18"/>
          <p:cNvSpPr/>
          <p:nvPr/>
        </p:nvSpPr>
        <p:spPr>
          <a:xfrm>
            <a:off x="6995034" y="2756492"/>
            <a:ext cx="571504" cy="21431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 (4)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643182"/>
            <a:ext cx="8534400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 (5)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785926"/>
            <a:ext cx="8572500" cy="448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모서리가 둥근 직사각형 4"/>
          <p:cNvSpPr/>
          <p:nvPr/>
        </p:nvSpPr>
        <p:spPr>
          <a:xfrm>
            <a:off x="2857488" y="3143248"/>
            <a:ext cx="571504" cy="21431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모서리가 둥근 직사각형 5"/>
          <p:cNvSpPr/>
          <p:nvPr/>
        </p:nvSpPr>
        <p:spPr>
          <a:xfrm>
            <a:off x="6429388" y="3143248"/>
            <a:ext cx="571504" cy="21431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모서리가 둥근 직사각형 6"/>
          <p:cNvSpPr/>
          <p:nvPr/>
        </p:nvSpPr>
        <p:spPr>
          <a:xfrm flipV="1">
            <a:off x="2857488" y="3929066"/>
            <a:ext cx="571504" cy="21431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모서리가 둥근 직사각형 7"/>
          <p:cNvSpPr/>
          <p:nvPr/>
        </p:nvSpPr>
        <p:spPr>
          <a:xfrm flipV="1">
            <a:off x="6429388" y="3929066"/>
            <a:ext cx="571504" cy="21431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 (6)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857364"/>
            <a:ext cx="8582025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모서리가 둥근 직사각형 4"/>
          <p:cNvSpPr/>
          <p:nvPr/>
        </p:nvSpPr>
        <p:spPr>
          <a:xfrm>
            <a:off x="2267744" y="3212976"/>
            <a:ext cx="571504" cy="21431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모서리가 둥근 직사각형 5"/>
          <p:cNvSpPr/>
          <p:nvPr/>
        </p:nvSpPr>
        <p:spPr>
          <a:xfrm>
            <a:off x="5724128" y="3212976"/>
            <a:ext cx="571504" cy="21431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모서리가 둥근 직사각형 6"/>
          <p:cNvSpPr/>
          <p:nvPr/>
        </p:nvSpPr>
        <p:spPr>
          <a:xfrm>
            <a:off x="2272125" y="4509120"/>
            <a:ext cx="571504" cy="21431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모서리가 둥근 직사각형 7"/>
          <p:cNvSpPr/>
          <p:nvPr/>
        </p:nvSpPr>
        <p:spPr>
          <a:xfrm>
            <a:off x="5724128" y="4554363"/>
            <a:ext cx="571504" cy="21431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DISCUSSION (1)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3000" dirty="0" smtClean="0"/>
              <a:t>The first study focusing </a:t>
            </a:r>
            <a:r>
              <a:rPr lang="en-US" altLang="ko-KR" sz="3000" dirty="0"/>
              <a:t>on the </a:t>
            </a:r>
            <a:r>
              <a:rPr lang="en-US" altLang="ko-KR" sz="3000" dirty="0" smtClean="0">
                <a:solidFill>
                  <a:srgbClr val="FFFF00"/>
                </a:solidFill>
              </a:rPr>
              <a:t>distribution</a:t>
            </a:r>
            <a:r>
              <a:rPr lang="en-US" altLang="ko-KR" sz="3000" dirty="0" smtClean="0"/>
              <a:t> and </a:t>
            </a:r>
            <a:r>
              <a:rPr lang="en-US" altLang="ko-KR" sz="3000" dirty="0">
                <a:solidFill>
                  <a:srgbClr val="FFFF00"/>
                </a:solidFill>
              </a:rPr>
              <a:t>prognosis</a:t>
            </a:r>
            <a:r>
              <a:rPr lang="en-US" altLang="ko-KR" sz="3000" dirty="0"/>
              <a:t> of individuals in the general population according </a:t>
            </a:r>
            <a:r>
              <a:rPr lang="en-US" altLang="ko-KR" sz="3000" dirty="0" smtClean="0"/>
              <a:t>to the </a:t>
            </a:r>
            <a:r>
              <a:rPr lang="en-US" altLang="ko-KR" sz="3000" dirty="0"/>
              <a:t>novel GOLD 2011 </a:t>
            </a:r>
            <a:r>
              <a:rPr lang="en-US" altLang="ko-KR" sz="3000" dirty="0" smtClean="0"/>
              <a:t>classification</a:t>
            </a:r>
          </a:p>
          <a:p>
            <a:pPr lvl="1"/>
            <a:r>
              <a:rPr lang="en-US" altLang="ko-KR" sz="2600" dirty="0" smtClean="0"/>
              <a:t>New classification </a:t>
            </a:r>
            <a:r>
              <a:rPr lang="en-US" altLang="ko-KR" sz="2600" dirty="0"/>
              <a:t>identifies a higher numbers </a:t>
            </a:r>
            <a:r>
              <a:rPr lang="en-US" altLang="ko-KR" sz="2600" dirty="0" smtClean="0"/>
              <a:t>of individuals </a:t>
            </a:r>
            <a:r>
              <a:rPr lang="en-US" altLang="ko-KR" sz="2600" dirty="0"/>
              <a:t>at risk of </a:t>
            </a:r>
            <a:r>
              <a:rPr lang="en-US" altLang="ko-KR" sz="2600" dirty="0">
                <a:solidFill>
                  <a:srgbClr val="FFFF00"/>
                </a:solidFill>
              </a:rPr>
              <a:t>exacerbations</a:t>
            </a:r>
            <a:r>
              <a:rPr lang="en-US" altLang="ko-KR" sz="2600" dirty="0"/>
              <a:t>, thus providing a better </a:t>
            </a:r>
            <a:r>
              <a:rPr lang="en-US" altLang="ko-KR" sz="2600" dirty="0" smtClean="0"/>
              <a:t>prognostic separation</a:t>
            </a:r>
          </a:p>
          <a:p>
            <a:r>
              <a:rPr lang="en-US" altLang="ko-KR" sz="2800" dirty="0"/>
              <a:t>The setting of </a:t>
            </a:r>
            <a:r>
              <a:rPr lang="en-US" altLang="ko-KR" sz="2800" dirty="0" smtClean="0"/>
              <a:t>this </a:t>
            </a:r>
            <a:r>
              <a:rPr lang="en-US" altLang="ko-KR" sz="2800" dirty="0"/>
              <a:t>study in the general population </a:t>
            </a:r>
            <a:r>
              <a:rPr lang="en-US" altLang="ko-KR" sz="2800" dirty="0" smtClean="0"/>
              <a:t>-&gt; the </a:t>
            </a:r>
            <a:r>
              <a:rPr lang="en-US" altLang="ko-KR" sz="2800" dirty="0"/>
              <a:t>majority of </a:t>
            </a:r>
            <a:r>
              <a:rPr lang="en-US" altLang="ko-KR" sz="2800" dirty="0" smtClean="0"/>
              <a:t>individuals </a:t>
            </a:r>
            <a:r>
              <a:rPr lang="en-US" altLang="ko-KR" sz="2800" dirty="0"/>
              <a:t>were treatment naive</a:t>
            </a:r>
            <a:endParaRPr lang="en-US" altLang="ko-KR" sz="3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DISCUSSION (2)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altLang="ko-KR" sz="2400" dirty="0" smtClean="0"/>
              <a:t>Only </a:t>
            </a:r>
            <a:r>
              <a:rPr lang="en-US" altLang="ko-KR" sz="2400" dirty="0"/>
              <a:t>in group D </a:t>
            </a:r>
            <a:r>
              <a:rPr lang="en-US" altLang="ko-KR" sz="2400" dirty="0" smtClean="0"/>
              <a:t>were more </a:t>
            </a:r>
            <a:r>
              <a:rPr lang="en-US" altLang="ko-KR" sz="2400" dirty="0"/>
              <a:t>than 50% of the participants receiving inhaled </a:t>
            </a:r>
            <a:r>
              <a:rPr lang="en-US" altLang="ko-KR" sz="2400" dirty="0" smtClean="0"/>
              <a:t>medication</a:t>
            </a:r>
          </a:p>
          <a:p>
            <a:pPr lvl="1"/>
            <a:r>
              <a:rPr lang="en-US" altLang="ko-KR" sz="2400" dirty="0" smtClean="0"/>
              <a:t>Reflects the </a:t>
            </a:r>
            <a:r>
              <a:rPr lang="en-US" altLang="ko-KR" sz="2400" dirty="0" err="1" smtClean="0"/>
              <a:t>underdiagnosis</a:t>
            </a:r>
            <a:r>
              <a:rPr lang="en-US" altLang="ko-KR" sz="2400" dirty="0"/>
              <a:t> </a:t>
            </a:r>
            <a:r>
              <a:rPr lang="en-US" altLang="ko-KR" sz="2400" dirty="0" smtClean="0"/>
              <a:t>of </a:t>
            </a:r>
            <a:r>
              <a:rPr lang="en-US" altLang="ko-KR" sz="2400" dirty="0"/>
              <a:t>COPD in the general </a:t>
            </a:r>
            <a:r>
              <a:rPr lang="en-US" altLang="ko-KR" sz="2400" dirty="0" smtClean="0"/>
              <a:t>population</a:t>
            </a:r>
          </a:p>
          <a:p>
            <a:pPr lvl="1">
              <a:buNone/>
            </a:pPr>
            <a:r>
              <a:rPr lang="en-US" altLang="ko-KR" sz="2400" dirty="0" smtClean="0"/>
              <a:t>-&gt; need </a:t>
            </a:r>
            <a:r>
              <a:rPr lang="en-US" altLang="ko-KR" sz="2400" dirty="0"/>
              <a:t>for an earlier diagnosis </a:t>
            </a:r>
            <a:r>
              <a:rPr lang="en-US" altLang="ko-KR" sz="2400" dirty="0" smtClean="0"/>
              <a:t>of COPD</a:t>
            </a:r>
          </a:p>
          <a:p>
            <a:r>
              <a:rPr lang="en-US" altLang="ko-KR" sz="2800" dirty="0" smtClean="0"/>
              <a:t>A </a:t>
            </a:r>
            <a:r>
              <a:rPr lang="en-US" altLang="ko-KR" sz="2800" dirty="0"/>
              <a:t>history of repeated </a:t>
            </a:r>
            <a:r>
              <a:rPr lang="en-US" altLang="ko-KR" sz="2800" dirty="0" smtClean="0"/>
              <a:t>exacerbations was </a:t>
            </a:r>
            <a:r>
              <a:rPr lang="en-US" altLang="ko-KR" sz="2800" dirty="0"/>
              <a:t>a good predictor of subsequent </a:t>
            </a:r>
            <a:r>
              <a:rPr lang="en-US" altLang="ko-KR" sz="2800" dirty="0" smtClean="0"/>
              <a:t>exacerbations</a:t>
            </a:r>
            <a:r>
              <a:rPr lang="en-US" altLang="ko-KR" dirty="0" smtClean="0"/>
              <a:t>	</a:t>
            </a:r>
          </a:p>
          <a:p>
            <a:pPr lvl="1"/>
            <a:r>
              <a:rPr lang="en-US" altLang="ko-KR" sz="2400" dirty="0" smtClean="0"/>
              <a:t>Approximately </a:t>
            </a:r>
            <a:r>
              <a:rPr lang="en-US" altLang="ko-KR" sz="2400" dirty="0"/>
              <a:t>70% </a:t>
            </a:r>
            <a:r>
              <a:rPr lang="en-US" altLang="ko-KR" sz="2400" dirty="0" smtClean="0"/>
              <a:t>of those </a:t>
            </a:r>
            <a:r>
              <a:rPr lang="en-US" altLang="ko-KR" sz="2400" dirty="0"/>
              <a:t>who had at least two exacerbations in the previous </a:t>
            </a:r>
            <a:r>
              <a:rPr lang="en-US" altLang="ko-KR" sz="2400" dirty="0" smtClean="0"/>
              <a:t>year experienced </a:t>
            </a:r>
            <a:r>
              <a:rPr lang="en-US" altLang="ko-KR" sz="2400" dirty="0"/>
              <a:t>a new exacerbation in </a:t>
            </a:r>
            <a:r>
              <a:rPr lang="en-US" altLang="ko-KR" sz="2400" dirty="0" smtClean="0"/>
              <a:t>the following year</a:t>
            </a:r>
            <a:endParaRPr lang="en-US" altLang="ko-KR" dirty="0" smtClean="0"/>
          </a:p>
          <a:p>
            <a:pPr lvl="1"/>
            <a:r>
              <a:rPr lang="en-US" altLang="ko-KR" sz="2400" dirty="0" smtClean="0"/>
              <a:t>Reproduce the findings from </a:t>
            </a:r>
            <a:r>
              <a:rPr lang="en-US" altLang="ko-KR" sz="2400" dirty="0" smtClean="0"/>
              <a:t>ECLIPSE </a:t>
            </a:r>
            <a:r>
              <a:rPr lang="en-US" altLang="ko-KR" sz="2400" dirty="0" smtClean="0"/>
              <a:t>study </a:t>
            </a:r>
            <a:endParaRPr lang="ko-KR" altLang="en-US" sz="2400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24118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BACKGROUND (1)</a:t>
            </a:r>
            <a:endParaRPr lang="ko-KR" altLang="en-US" dirty="0"/>
          </a:p>
        </p:txBody>
      </p:sp>
      <p:sp>
        <p:nvSpPr>
          <p:cNvPr id="5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altLang="ko-KR" sz="2800" dirty="0" smtClean="0"/>
              <a:t>Chronic obstructive pulmonary disease (COPD)</a:t>
            </a:r>
          </a:p>
          <a:p>
            <a:pPr lvl="1"/>
            <a:r>
              <a:rPr lang="en-US" altLang="ko-KR" sz="2600" dirty="0" smtClean="0"/>
              <a:t>Emerged as the most important respiratory disease</a:t>
            </a:r>
          </a:p>
          <a:p>
            <a:pPr lvl="1"/>
            <a:r>
              <a:rPr lang="en-US" altLang="ko-KR" sz="2600" dirty="0" smtClean="0"/>
              <a:t>Prevalence and impact on the society are expected to increase</a:t>
            </a:r>
          </a:p>
          <a:p>
            <a:pPr lvl="1"/>
            <a:r>
              <a:rPr lang="en-US" altLang="ko-KR" sz="2600" dirty="0" smtClean="0"/>
              <a:t>Global Initiative for Chronic Obstructive Lung Disease (GOLD) guidelines</a:t>
            </a:r>
          </a:p>
          <a:p>
            <a:r>
              <a:rPr lang="en-US" altLang="ko-KR" sz="3000" dirty="0" smtClean="0">
                <a:solidFill>
                  <a:srgbClr val="FFFF00"/>
                </a:solidFill>
              </a:rPr>
              <a:t>Stratification</a:t>
            </a:r>
            <a:r>
              <a:rPr lang="en-US" altLang="ko-KR" sz="3000" dirty="0" smtClean="0"/>
              <a:t> of patients according to severity of COPD</a:t>
            </a:r>
          </a:p>
          <a:p>
            <a:pPr lvl="2"/>
            <a:r>
              <a:rPr lang="en-US" altLang="ko-KR" sz="2200" dirty="0" smtClean="0"/>
              <a:t>Important to initiate relevant </a:t>
            </a:r>
            <a:r>
              <a:rPr lang="en-US" altLang="ko-KR" sz="2200" dirty="0" smtClean="0">
                <a:solidFill>
                  <a:srgbClr val="FFFF00"/>
                </a:solidFill>
              </a:rPr>
              <a:t>treatment</a:t>
            </a:r>
            <a:r>
              <a:rPr lang="en-US" altLang="ko-KR" sz="2200" dirty="0" smtClean="0"/>
              <a:t> and is one of the most crucial aspects of a </a:t>
            </a:r>
            <a:r>
              <a:rPr lang="en-US" altLang="ko-KR" sz="2200" dirty="0" smtClean="0">
                <a:solidFill>
                  <a:srgbClr val="FFFF00"/>
                </a:solidFill>
              </a:rPr>
              <a:t>management guideline</a:t>
            </a:r>
          </a:p>
          <a:p>
            <a:pPr lvl="2"/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DISCUSSION (3)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Main </a:t>
            </a:r>
            <a:r>
              <a:rPr lang="en-US" altLang="ko-KR" dirty="0"/>
              <a:t>role of the new A–D stratification is to suggest </a:t>
            </a:r>
            <a:r>
              <a:rPr lang="en-US" altLang="ko-KR" dirty="0" err="1" smtClean="0"/>
              <a:t>firstline</a:t>
            </a:r>
            <a:r>
              <a:rPr lang="en-US" altLang="ko-KR" dirty="0"/>
              <a:t> </a:t>
            </a:r>
            <a:r>
              <a:rPr lang="en-US" altLang="ko-KR" dirty="0" smtClean="0"/>
              <a:t>medical </a:t>
            </a:r>
            <a:r>
              <a:rPr lang="en-US" altLang="ko-KR" dirty="0"/>
              <a:t>treatment for the patients within these </a:t>
            </a:r>
            <a:r>
              <a:rPr lang="en-US" altLang="ko-KR" dirty="0" smtClean="0"/>
              <a:t>categories</a:t>
            </a:r>
          </a:p>
          <a:p>
            <a:pPr lvl="1"/>
            <a:r>
              <a:rPr lang="en-US" altLang="ko-KR" dirty="0" smtClean="0"/>
              <a:t>Patients </a:t>
            </a:r>
            <a:r>
              <a:rPr lang="en-US" altLang="ko-KR" dirty="0"/>
              <a:t>belonging to groups C and </a:t>
            </a:r>
            <a:r>
              <a:rPr lang="en-US" altLang="ko-KR" dirty="0" smtClean="0"/>
              <a:t>D</a:t>
            </a:r>
          </a:p>
          <a:p>
            <a:pPr lvl="2"/>
            <a:r>
              <a:rPr lang="en-US" altLang="ko-KR" dirty="0" smtClean="0"/>
              <a:t>Higher </a:t>
            </a:r>
            <a:r>
              <a:rPr lang="en-US" altLang="ko-KR" dirty="0"/>
              <a:t>risk of disease </a:t>
            </a:r>
            <a:r>
              <a:rPr lang="en-US" altLang="ko-KR" dirty="0" smtClean="0"/>
              <a:t>progression</a:t>
            </a:r>
          </a:p>
          <a:p>
            <a:pPr lvl="2"/>
            <a:r>
              <a:rPr lang="en-US" altLang="ko-KR" dirty="0" smtClean="0"/>
              <a:t>Treatments </a:t>
            </a:r>
            <a:r>
              <a:rPr lang="en-US" altLang="ko-KR" dirty="0"/>
              <a:t>include </a:t>
            </a:r>
            <a:r>
              <a:rPr lang="en-US" altLang="ko-KR" dirty="0">
                <a:solidFill>
                  <a:srgbClr val="FFFF00"/>
                </a:solidFill>
              </a:rPr>
              <a:t>inhaled </a:t>
            </a:r>
            <a:r>
              <a:rPr lang="en-US" altLang="ko-KR" dirty="0" smtClean="0">
                <a:solidFill>
                  <a:srgbClr val="FFFF00"/>
                </a:solidFill>
              </a:rPr>
              <a:t>corticosteroid</a:t>
            </a:r>
          </a:p>
          <a:p>
            <a:pPr lvl="2"/>
            <a:r>
              <a:rPr lang="en-US" altLang="ko-KR" dirty="0" smtClean="0">
                <a:solidFill>
                  <a:srgbClr val="FFFF00"/>
                </a:solidFill>
              </a:rPr>
              <a:t>Variable </a:t>
            </a:r>
            <a:r>
              <a:rPr lang="en-US" altLang="ko-KR" dirty="0" smtClean="0">
                <a:solidFill>
                  <a:srgbClr val="FFFF00"/>
                </a:solidFill>
              </a:rPr>
              <a:t>lung </a:t>
            </a:r>
            <a:r>
              <a:rPr lang="en-US" altLang="ko-KR" dirty="0">
                <a:solidFill>
                  <a:srgbClr val="FFFF00"/>
                </a:solidFill>
              </a:rPr>
              <a:t>function </a:t>
            </a:r>
            <a:r>
              <a:rPr lang="en-US" altLang="ko-KR" dirty="0"/>
              <a:t>and a variable </a:t>
            </a:r>
            <a:r>
              <a:rPr lang="en-US" altLang="ko-KR" dirty="0">
                <a:solidFill>
                  <a:srgbClr val="FFFF00"/>
                </a:solidFill>
              </a:rPr>
              <a:t>history of </a:t>
            </a:r>
            <a:r>
              <a:rPr lang="en-US" altLang="ko-KR" dirty="0" smtClean="0">
                <a:solidFill>
                  <a:srgbClr val="FFFF00"/>
                </a:solidFill>
              </a:rPr>
              <a:t>exacerbations</a:t>
            </a:r>
            <a:r>
              <a:rPr lang="ko-KR" altLang="en-US" dirty="0" smtClean="0">
                <a:solidFill>
                  <a:srgbClr val="FFFF00"/>
                </a:solidFill>
              </a:rPr>
              <a:t> </a:t>
            </a:r>
            <a:r>
              <a:rPr lang="en-US" altLang="ko-KR" dirty="0" smtClean="0"/>
              <a:t>: </a:t>
            </a:r>
            <a:r>
              <a:rPr lang="en-US" altLang="ko-KR" dirty="0"/>
              <a:t>mirrored by quite distinct </a:t>
            </a:r>
            <a:r>
              <a:rPr lang="en-US" altLang="ko-KR" dirty="0">
                <a:solidFill>
                  <a:srgbClr val="FFFF00"/>
                </a:solidFill>
              </a:rPr>
              <a:t>prognosis</a:t>
            </a:r>
            <a:r>
              <a:rPr lang="en-US" altLang="ko-KR" dirty="0"/>
              <a:t> regarding risk </a:t>
            </a:r>
            <a:r>
              <a:rPr lang="en-US" altLang="ko-KR" dirty="0" smtClean="0"/>
              <a:t>of exacerbations </a:t>
            </a:r>
            <a:r>
              <a:rPr lang="en-US" altLang="ko-KR" dirty="0"/>
              <a:t>and mortality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4046222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DISCUSSION (4)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Importance </a:t>
            </a:r>
            <a:r>
              <a:rPr lang="en-US" altLang="ko-KR" dirty="0"/>
              <a:t>of </a:t>
            </a:r>
            <a:r>
              <a:rPr lang="en-US" altLang="ko-KR" dirty="0">
                <a:solidFill>
                  <a:srgbClr val="FFFF00"/>
                </a:solidFill>
              </a:rPr>
              <a:t>dyspnea</a:t>
            </a:r>
            <a:r>
              <a:rPr lang="en-US" altLang="ko-KR" dirty="0"/>
              <a:t> as a </a:t>
            </a:r>
            <a:r>
              <a:rPr lang="en-US" altLang="ko-KR" dirty="0" smtClean="0"/>
              <a:t>predictor of </a:t>
            </a:r>
            <a:r>
              <a:rPr lang="en-US" altLang="ko-KR" dirty="0"/>
              <a:t>poor </a:t>
            </a:r>
            <a:r>
              <a:rPr lang="en-US" altLang="ko-KR" dirty="0" smtClean="0"/>
              <a:t>survival</a:t>
            </a:r>
          </a:p>
          <a:p>
            <a:pPr lvl="1"/>
            <a:r>
              <a:rPr lang="en-US" altLang="ko-KR" dirty="0" smtClean="0"/>
              <a:t>Presence of an </a:t>
            </a:r>
            <a:r>
              <a:rPr lang="en-US" altLang="ko-KR" dirty="0">
                <a:solidFill>
                  <a:srgbClr val="FFFF00"/>
                </a:solidFill>
              </a:rPr>
              <a:t>underlying disease </a:t>
            </a:r>
            <a:r>
              <a:rPr lang="en-US" altLang="ko-KR" dirty="0"/>
              <a:t>causing dyspnea is responsible for </a:t>
            </a:r>
            <a:r>
              <a:rPr lang="en-US" altLang="ko-KR" dirty="0" smtClean="0"/>
              <a:t>the quite finding </a:t>
            </a:r>
            <a:r>
              <a:rPr lang="en-US" altLang="ko-KR" dirty="0"/>
              <a:t>of the significantly poorer </a:t>
            </a:r>
            <a:r>
              <a:rPr lang="en-US" altLang="ko-KR" dirty="0" smtClean="0"/>
              <a:t>survival of </a:t>
            </a:r>
            <a:r>
              <a:rPr lang="en-US" altLang="ko-KR" dirty="0"/>
              <a:t>group B compared with group </a:t>
            </a:r>
            <a:r>
              <a:rPr lang="en-US" altLang="ko-KR" dirty="0" smtClean="0"/>
              <a:t>C</a:t>
            </a:r>
          </a:p>
          <a:p>
            <a:pPr lvl="2"/>
            <a:r>
              <a:rPr lang="en-US" altLang="ko-KR" dirty="0" smtClean="0"/>
              <a:t>Heart disease, cancer</a:t>
            </a:r>
          </a:p>
          <a:p>
            <a:pPr lvl="2"/>
            <a:r>
              <a:rPr lang="en-US" altLang="ko-KR" dirty="0" smtClean="0"/>
              <a:t>Importance of </a:t>
            </a:r>
            <a:r>
              <a:rPr lang="en-US" altLang="ko-KR" dirty="0"/>
              <a:t>searching for comorbidities in individuals with COPD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051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DISCUSSION (5)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Limitation of study</a:t>
            </a:r>
          </a:p>
          <a:p>
            <a:pPr lvl="1"/>
            <a:r>
              <a:rPr lang="en-US" altLang="ko-KR" dirty="0" smtClean="0"/>
              <a:t>Not especially designed </a:t>
            </a:r>
            <a:r>
              <a:rPr lang="en-US" altLang="ko-KR" dirty="0"/>
              <a:t>to detect COPD </a:t>
            </a:r>
            <a:r>
              <a:rPr lang="en-US" altLang="ko-KR" dirty="0" smtClean="0"/>
              <a:t>exacerbations</a:t>
            </a:r>
          </a:p>
          <a:p>
            <a:pPr lvl="2"/>
            <a:r>
              <a:rPr lang="en-US" altLang="ko-KR" dirty="0" smtClean="0"/>
              <a:t>Mild exacerbations </a:t>
            </a:r>
            <a:r>
              <a:rPr lang="en-US" altLang="ko-KR" dirty="0"/>
              <a:t>not treated with oral corticosteroids and </a:t>
            </a:r>
            <a:r>
              <a:rPr lang="en-US" altLang="ko-KR" dirty="0" smtClean="0"/>
              <a:t>antibiotics were overlooked</a:t>
            </a:r>
          </a:p>
          <a:p>
            <a:pPr lvl="1"/>
            <a:r>
              <a:rPr lang="en-US" altLang="ko-KR" dirty="0" err="1" smtClean="0"/>
              <a:t>Nonresponder</a:t>
            </a:r>
            <a:r>
              <a:rPr lang="en-US" altLang="ko-KR" dirty="0" smtClean="0"/>
              <a:t> bias</a:t>
            </a:r>
          </a:p>
          <a:p>
            <a:pPr lvl="2"/>
            <a:r>
              <a:rPr lang="en-US" altLang="ko-KR" dirty="0" smtClean="0"/>
              <a:t>Underestimate of the prevalence </a:t>
            </a:r>
            <a:r>
              <a:rPr lang="en-US" altLang="ko-KR" dirty="0"/>
              <a:t>of most severe COPD </a:t>
            </a:r>
            <a:r>
              <a:rPr lang="en-US" altLang="ko-KR" dirty="0" smtClean="0"/>
              <a:t>cases</a:t>
            </a:r>
          </a:p>
          <a:p>
            <a:pPr lvl="1"/>
            <a:r>
              <a:rPr lang="en-US" altLang="ko-KR" dirty="0" smtClean="0"/>
              <a:t>Using </a:t>
            </a:r>
            <a:r>
              <a:rPr lang="en-US" altLang="ko-KR" dirty="0" err="1"/>
              <a:t>prebronchodilator</a:t>
            </a:r>
            <a:r>
              <a:rPr lang="en-US" altLang="ko-KR" dirty="0"/>
              <a:t> values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40061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Conclusion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3000" dirty="0"/>
              <a:t>The new stratification performs well by identifying </a:t>
            </a:r>
            <a:r>
              <a:rPr lang="en-US" altLang="ko-KR" sz="3000" dirty="0" smtClean="0"/>
              <a:t>individuals at risk of exacerbations</a:t>
            </a:r>
          </a:p>
          <a:p>
            <a:r>
              <a:rPr lang="en-US" altLang="ko-KR" sz="3000" dirty="0" smtClean="0"/>
              <a:t>Subgroup B</a:t>
            </a:r>
            <a:r>
              <a:rPr lang="en-US" altLang="ko-KR" sz="3000" dirty="0"/>
              <a:t>, </a:t>
            </a:r>
            <a:r>
              <a:rPr lang="en-US" altLang="ko-KR" sz="3000" dirty="0" smtClean="0"/>
              <a:t>characterized by more severe dyspnea, had significantly poorer </a:t>
            </a:r>
            <a:r>
              <a:rPr lang="en-US" altLang="ko-KR" sz="3000" dirty="0"/>
              <a:t>survival </a:t>
            </a:r>
            <a:r>
              <a:rPr lang="en-US" altLang="ko-KR" sz="3000" dirty="0" smtClean="0"/>
              <a:t>than group C, in spite of a </a:t>
            </a:r>
            <a:r>
              <a:rPr lang="en-US" altLang="ko-KR" sz="3000" dirty="0"/>
              <a:t>higher FEV1 </a:t>
            </a:r>
            <a:r>
              <a:rPr lang="en-US" altLang="ko-KR" sz="3000" dirty="0" smtClean="0"/>
              <a:t>level</a:t>
            </a:r>
          </a:p>
          <a:p>
            <a:pPr lvl="1"/>
            <a:r>
              <a:rPr lang="en-US" altLang="ko-KR" sz="2600" dirty="0" smtClean="0"/>
              <a:t>Poor </a:t>
            </a:r>
            <a:r>
              <a:rPr lang="en-US" altLang="ko-KR" sz="2600" dirty="0"/>
              <a:t>prognosis could be caused by cardiovascular disease </a:t>
            </a:r>
            <a:r>
              <a:rPr lang="en-US" altLang="ko-KR" sz="2600" dirty="0" smtClean="0"/>
              <a:t>or cancer</a:t>
            </a:r>
            <a:r>
              <a:rPr lang="en-US" altLang="ko-KR" sz="2600" dirty="0"/>
              <a:t>, requiring additional assessment and treatment</a:t>
            </a:r>
            <a:endParaRPr lang="ko-KR" altLang="en-US" sz="2600" dirty="0"/>
          </a:p>
        </p:txBody>
      </p:sp>
    </p:spTree>
    <p:extLst>
      <p:ext uri="{BB962C8B-B14F-4D97-AF65-F5344CB8AC3E}">
        <p14:creationId xmlns:p14="http://schemas.microsoft.com/office/powerpoint/2010/main" val="1547701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BACKGROUND (2)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In the </a:t>
            </a:r>
            <a:r>
              <a:rPr lang="en-US" altLang="ko-KR" dirty="0" smtClean="0">
                <a:solidFill>
                  <a:srgbClr val="FFFF00"/>
                </a:solidFill>
              </a:rPr>
              <a:t>2011 update </a:t>
            </a:r>
            <a:r>
              <a:rPr lang="en-US" altLang="ko-KR" dirty="0" smtClean="0"/>
              <a:t>of the </a:t>
            </a:r>
            <a:r>
              <a:rPr lang="en-US" altLang="ko-KR" dirty="0" smtClean="0">
                <a:solidFill>
                  <a:srgbClr val="FFFF00"/>
                </a:solidFill>
              </a:rPr>
              <a:t>GOLD</a:t>
            </a:r>
            <a:r>
              <a:rPr lang="en-US" altLang="ko-KR" dirty="0" smtClean="0"/>
              <a:t> document on COPD</a:t>
            </a:r>
          </a:p>
          <a:p>
            <a:pPr lvl="1"/>
            <a:r>
              <a:rPr lang="en-US" altLang="ko-KR" dirty="0" smtClean="0"/>
              <a:t>Change in the </a:t>
            </a:r>
            <a:r>
              <a:rPr lang="en-US" altLang="ko-KR" dirty="0" smtClean="0">
                <a:solidFill>
                  <a:srgbClr val="FFFF00"/>
                </a:solidFill>
              </a:rPr>
              <a:t>stratification</a:t>
            </a:r>
            <a:r>
              <a:rPr lang="en-US" altLang="ko-KR" dirty="0" smtClean="0"/>
              <a:t> of the patients</a:t>
            </a:r>
          </a:p>
          <a:p>
            <a:pPr lvl="1"/>
            <a:r>
              <a:rPr lang="en-US" altLang="ko-KR" dirty="0" smtClean="0"/>
              <a:t>In the </a:t>
            </a:r>
            <a:r>
              <a:rPr lang="en-US" altLang="ko-KR" dirty="0" smtClean="0">
                <a:solidFill>
                  <a:srgbClr val="FFFF00"/>
                </a:solidFill>
              </a:rPr>
              <a:t>previous version</a:t>
            </a:r>
            <a:r>
              <a:rPr lang="en-US" altLang="ko-KR" dirty="0" smtClean="0"/>
              <a:t>, the classification of severity was mainly based on the </a:t>
            </a:r>
            <a:r>
              <a:rPr lang="en-US" altLang="ko-KR" dirty="0" smtClean="0">
                <a:solidFill>
                  <a:srgbClr val="FFFF00"/>
                </a:solidFill>
              </a:rPr>
              <a:t>FEV1</a:t>
            </a:r>
            <a:r>
              <a:rPr lang="en-US" altLang="ko-KR" sz="800" dirty="0" smtClean="0">
                <a:solidFill>
                  <a:srgbClr val="FFFF00"/>
                </a:solidFill>
              </a:rPr>
              <a:t> </a:t>
            </a:r>
            <a:r>
              <a:rPr lang="en-US" altLang="ko-KR" dirty="0" smtClean="0">
                <a:solidFill>
                  <a:srgbClr val="FFFF00"/>
                </a:solidFill>
              </a:rPr>
              <a:t>level</a:t>
            </a:r>
            <a:r>
              <a:rPr lang="en-US" altLang="ko-KR" dirty="0" smtClean="0"/>
              <a:t>,</a:t>
            </a:r>
          </a:p>
          <a:p>
            <a:pPr lvl="1">
              <a:buNone/>
            </a:pPr>
            <a:r>
              <a:rPr lang="en-US" altLang="ko-KR" dirty="0" smtClean="0"/>
              <a:t>-&gt; the new stratification also includes the level of daily symptoms, in particular </a:t>
            </a:r>
            <a:r>
              <a:rPr lang="en-US" altLang="ko-KR" dirty="0" err="1" smtClean="0">
                <a:solidFill>
                  <a:srgbClr val="FFFF00"/>
                </a:solidFill>
              </a:rPr>
              <a:t>dyspnea</a:t>
            </a:r>
            <a:r>
              <a:rPr lang="en-US" altLang="ko-KR" dirty="0" smtClean="0"/>
              <a:t>, and the </a:t>
            </a:r>
            <a:r>
              <a:rPr lang="en-US" altLang="ko-KR" dirty="0" smtClean="0">
                <a:solidFill>
                  <a:srgbClr val="FFFF00"/>
                </a:solidFill>
              </a:rPr>
              <a:t>history of exacerbations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BACKGROUND (3)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3000" dirty="0" smtClean="0"/>
              <a:t>In the present study</a:t>
            </a:r>
          </a:p>
          <a:p>
            <a:pPr lvl="1"/>
            <a:r>
              <a:rPr lang="en-US" altLang="ko-KR" sz="2600" dirty="0" smtClean="0"/>
              <a:t>Compare the abilities of the old stratification (GOLD 2007) and the new stratification (GOLD 2011) regarding </a:t>
            </a:r>
            <a:r>
              <a:rPr lang="en-US" altLang="ko-KR" sz="2600" dirty="0" smtClean="0">
                <a:solidFill>
                  <a:srgbClr val="FFFF00"/>
                </a:solidFill>
              </a:rPr>
              <a:t>predicting exacerbations, hospital admissions</a:t>
            </a:r>
            <a:r>
              <a:rPr lang="en-US" altLang="ko-KR" sz="2600" dirty="0" smtClean="0"/>
              <a:t>, and </a:t>
            </a:r>
            <a:r>
              <a:rPr lang="en-US" altLang="ko-KR" sz="2600" dirty="0" smtClean="0">
                <a:solidFill>
                  <a:srgbClr val="FFFF00"/>
                </a:solidFill>
              </a:rPr>
              <a:t>mortality</a:t>
            </a:r>
          </a:p>
          <a:p>
            <a:pPr lvl="1"/>
            <a:r>
              <a:rPr lang="en-US" altLang="ko-KR" sz="2600" dirty="0" smtClean="0"/>
              <a:t>Data from two large population-based studies in the area of Copenhagen, comprising in total more than 60,000 individuals and including more than 6,500 subjects with COPD</a:t>
            </a:r>
            <a:endParaRPr lang="ko-KR" altLang="en-US" sz="2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METHODS (1)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3000" dirty="0" smtClean="0"/>
              <a:t>Participants</a:t>
            </a:r>
          </a:p>
          <a:p>
            <a:pPr lvl="1"/>
            <a:r>
              <a:rPr lang="en-US" altLang="ko-KR" sz="2600" dirty="0" smtClean="0"/>
              <a:t>Data from two </a:t>
            </a:r>
            <a:r>
              <a:rPr lang="en-US" altLang="ko-KR" sz="2600" dirty="0" smtClean="0"/>
              <a:t>prospective epidemiologic studies</a:t>
            </a:r>
            <a:endParaRPr lang="en-US" altLang="ko-KR" sz="2600" dirty="0" smtClean="0"/>
          </a:p>
          <a:p>
            <a:pPr lvl="2"/>
            <a:r>
              <a:rPr lang="en-US" altLang="ko-KR" sz="2200" dirty="0" smtClean="0"/>
              <a:t>Copenhagen City Heart Study (CCHS) in 2001–2003 </a:t>
            </a:r>
          </a:p>
          <a:p>
            <a:pPr lvl="2"/>
            <a:r>
              <a:rPr lang="en-US" altLang="ko-KR" sz="2200" dirty="0" smtClean="0"/>
              <a:t>Copenhagen General Population Study (CGPS) in 2003–2010</a:t>
            </a:r>
          </a:p>
          <a:p>
            <a:r>
              <a:rPr lang="en-US" altLang="ko-KR" sz="3000" dirty="0" smtClean="0"/>
              <a:t>Initial Investigation and Stratification</a:t>
            </a:r>
          </a:p>
          <a:p>
            <a:pPr lvl="1"/>
            <a:r>
              <a:rPr lang="en-US" altLang="ko-KR" sz="2600" dirty="0" smtClean="0"/>
              <a:t>Individuals with COPD were identified according to international COPD guidelines, based on an </a:t>
            </a:r>
            <a:r>
              <a:rPr lang="en-US" altLang="ko-KR" sz="2600" dirty="0" smtClean="0">
                <a:solidFill>
                  <a:srgbClr val="FFFF00"/>
                </a:solidFill>
              </a:rPr>
              <a:t>FEV1/FVC ratio less than 0.7</a:t>
            </a:r>
          </a:p>
          <a:p>
            <a:pPr lvl="1"/>
            <a:r>
              <a:rPr lang="en-US" altLang="ko-KR" dirty="0" smtClean="0"/>
              <a:t>Excluded individuals with asthma</a:t>
            </a:r>
          </a:p>
          <a:p>
            <a:pPr lvl="1"/>
            <a:r>
              <a:rPr lang="en-US" altLang="ko-KR" dirty="0" smtClean="0"/>
              <a:t>Included only individuals at least 40 years </a:t>
            </a:r>
            <a:endParaRPr lang="en-US" altLang="ko-KR" sz="9600" dirty="0" smtClean="0"/>
          </a:p>
          <a:p>
            <a:pPr lvl="1"/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METHODS (2)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5984" y="1643050"/>
            <a:ext cx="4929222" cy="4818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직사각형 6"/>
          <p:cNvSpPr/>
          <p:nvPr/>
        </p:nvSpPr>
        <p:spPr>
          <a:xfrm>
            <a:off x="214282" y="21429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ko-KR" altLang="en-US" dirty="0"/>
          </a:p>
        </p:txBody>
      </p:sp>
      <p:sp>
        <p:nvSpPr>
          <p:cNvPr id="8" name="사각형 설명선 7"/>
          <p:cNvSpPr/>
          <p:nvPr/>
        </p:nvSpPr>
        <p:spPr>
          <a:xfrm>
            <a:off x="214282" y="285728"/>
            <a:ext cx="4071966" cy="2500330"/>
          </a:xfrm>
          <a:prstGeom prst="wedgeRectCallout">
            <a:avLst>
              <a:gd name="adj1" fmla="val 29306"/>
              <a:gd name="adj2" fmla="val 65290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600" dirty="0" smtClean="0">
                <a:solidFill>
                  <a:srgbClr val="002060"/>
                </a:solidFill>
              </a:rPr>
              <a:t>GOLD1: </a:t>
            </a:r>
          </a:p>
          <a:p>
            <a:r>
              <a:rPr lang="en-US" altLang="ko-KR" sz="1600" dirty="0" smtClean="0">
                <a:solidFill>
                  <a:srgbClr val="002060"/>
                </a:solidFill>
              </a:rPr>
              <a:t>Mild COPD : FEV1%pred ≥ 80 %</a:t>
            </a:r>
          </a:p>
          <a:p>
            <a:r>
              <a:rPr lang="en-US" altLang="ko-KR" sz="1600" dirty="0" smtClean="0">
                <a:solidFill>
                  <a:srgbClr val="002060"/>
                </a:solidFill>
              </a:rPr>
              <a:t>GOLD2: </a:t>
            </a:r>
          </a:p>
          <a:p>
            <a:r>
              <a:rPr lang="en-US" altLang="ko-KR" sz="1600" dirty="0" smtClean="0">
                <a:solidFill>
                  <a:srgbClr val="002060"/>
                </a:solidFill>
              </a:rPr>
              <a:t>Moderate COPD : 80 &gt; FEV1%pred ≥ 50</a:t>
            </a:r>
          </a:p>
          <a:p>
            <a:r>
              <a:rPr lang="en-US" altLang="ko-KR" sz="1600" dirty="0" smtClean="0">
                <a:solidFill>
                  <a:srgbClr val="002060"/>
                </a:solidFill>
              </a:rPr>
              <a:t>GOLD3: </a:t>
            </a:r>
          </a:p>
          <a:p>
            <a:r>
              <a:rPr lang="en-US" altLang="ko-KR" sz="1600" dirty="0" smtClean="0">
                <a:solidFill>
                  <a:srgbClr val="002060"/>
                </a:solidFill>
              </a:rPr>
              <a:t>Severe COPD : 50 &gt; FEV1%pred ≥ 30</a:t>
            </a:r>
          </a:p>
          <a:p>
            <a:r>
              <a:rPr lang="en-US" altLang="ko-KR" sz="1600" dirty="0" smtClean="0">
                <a:solidFill>
                  <a:srgbClr val="002060"/>
                </a:solidFill>
              </a:rPr>
              <a:t>GOLD4: </a:t>
            </a:r>
          </a:p>
          <a:p>
            <a:r>
              <a:rPr lang="en-US" altLang="ko-KR" sz="1600" dirty="0" smtClean="0">
                <a:solidFill>
                  <a:srgbClr val="002060"/>
                </a:solidFill>
              </a:rPr>
              <a:t>Very severe COPD : 30 &gt; FEV1%pred</a:t>
            </a:r>
            <a:endParaRPr lang="ko-KR" altLang="en-US" sz="16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1" animBg="1"/>
      <p:bldP spid="8" grpId="2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166" y="285728"/>
            <a:ext cx="6072230" cy="6174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2" y="0"/>
            <a:ext cx="642498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METHODS (3)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3000" dirty="0" smtClean="0"/>
              <a:t>Covariates</a:t>
            </a:r>
          </a:p>
          <a:p>
            <a:pPr lvl="1"/>
            <a:r>
              <a:rPr lang="en-US" altLang="ko-KR" sz="2600" dirty="0" smtClean="0"/>
              <a:t>Exacerbation of COPD </a:t>
            </a:r>
          </a:p>
          <a:p>
            <a:pPr lvl="2"/>
            <a:r>
              <a:rPr lang="en-US" altLang="ko-KR" sz="2200" dirty="0" smtClean="0"/>
              <a:t>Short course of treatment with </a:t>
            </a:r>
            <a:r>
              <a:rPr lang="en-US" altLang="ko-KR" sz="2200" dirty="0" err="1" smtClean="0">
                <a:solidFill>
                  <a:srgbClr val="FFFF00"/>
                </a:solidFill>
              </a:rPr>
              <a:t>prednisolone</a:t>
            </a:r>
            <a:r>
              <a:rPr lang="en-US" altLang="ko-KR" sz="2200" dirty="0" smtClean="0">
                <a:solidFill>
                  <a:srgbClr val="FFFF00"/>
                </a:solidFill>
              </a:rPr>
              <a:t> </a:t>
            </a:r>
            <a:r>
              <a:rPr lang="en-US" altLang="ko-KR" sz="2200" dirty="0" smtClean="0"/>
              <a:t>(up to 3 wk) alone or in combination with an </a:t>
            </a:r>
            <a:r>
              <a:rPr lang="en-US" altLang="ko-KR" sz="2200" dirty="0" smtClean="0">
                <a:solidFill>
                  <a:srgbClr val="FFFF00"/>
                </a:solidFill>
              </a:rPr>
              <a:t>antibiotic </a:t>
            </a:r>
          </a:p>
          <a:p>
            <a:pPr lvl="2"/>
            <a:r>
              <a:rPr lang="en-US" altLang="ko-KR" sz="2200" dirty="0" smtClean="0"/>
              <a:t>Acute </a:t>
            </a:r>
            <a:r>
              <a:rPr lang="en-US" altLang="ko-KR" sz="2200" dirty="0" smtClean="0">
                <a:solidFill>
                  <a:srgbClr val="FFFF00"/>
                </a:solidFill>
              </a:rPr>
              <a:t>admission</a:t>
            </a:r>
            <a:r>
              <a:rPr lang="en-US" altLang="ko-KR" sz="2200" dirty="0" smtClean="0"/>
              <a:t> to hospital because of COPD</a:t>
            </a:r>
          </a:p>
          <a:p>
            <a:pPr lvl="1"/>
            <a:r>
              <a:rPr lang="en-US" altLang="ko-KR" sz="2600" dirty="0" smtClean="0"/>
              <a:t>Subgroup analysis of the GOLD C and D</a:t>
            </a:r>
          </a:p>
          <a:p>
            <a:pPr lvl="2"/>
            <a:r>
              <a:rPr lang="en-US" altLang="ko-KR" sz="2200" dirty="0" smtClean="0"/>
              <a:t>FEV1&lt; 50%pred and fewer than two exacerbations in the previous year (scenario 1: C1 or D1)</a:t>
            </a:r>
          </a:p>
          <a:p>
            <a:pPr lvl="2"/>
            <a:r>
              <a:rPr lang="en-US" altLang="ko-KR" sz="2200" dirty="0" smtClean="0"/>
              <a:t>FEV1≥ </a:t>
            </a:r>
            <a:r>
              <a:rPr lang="en-US" altLang="ko-KR" sz="2200" dirty="0" smtClean="0"/>
              <a:t>50%pred and two or more exacerbations in the previous year (scenario 2: C2 or D2)</a:t>
            </a:r>
          </a:p>
          <a:p>
            <a:pPr lvl="2"/>
            <a:r>
              <a:rPr lang="en-US" altLang="ko-KR" sz="2200" dirty="0" smtClean="0"/>
              <a:t>FEV1&lt; 50%pred and two or more exacerbations in the previous year (scenario 3: C3 or D3)</a:t>
            </a:r>
          </a:p>
          <a:p>
            <a:pPr lvl="1"/>
            <a:endParaRPr lang="en-US" altLang="ko-KR" sz="2600" dirty="0" smtClean="0"/>
          </a:p>
          <a:p>
            <a:pPr lvl="1"/>
            <a:endParaRPr lang="en-US" altLang="ko-KR" sz="2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7816</TotalTime>
  <Words>1701</Words>
  <Application>Microsoft Office PowerPoint</Application>
  <PresentationFormat>화면 슬라이드 쇼(4:3)</PresentationFormat>
  <Paragraphs>179</Paragraphs>
  <Slides>23</Slides>
  <Notes>21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23</vt:i4>
      </vt:variant>
    </vt:vector>
  </HeadingPairs>
  <TitlesOfParts>
    <vt:vector size="24" baseType="lpstr">
      <vt:lpstr>Office 테마</vt:lpstr>
      <vt:lpstr>Prediction of the Clinical Course of Chronic Obstructive Pulmonary Disease, Using the New GOLD Classification</vt:lpstr>
      <vt:lpstr>BACKGROUND (1)</vt:lpstr>
      <vt:lpstr>BACKGROUND (2)</vt:lpstr>
      <vt:lpstr>BACKGROUND (3)</vt:lpstr>
      <vt:lpstr>METHODS (1)</vt:lpstr>
      <vt:lpstr>METHODS (2)</vt:lpstr>
      <vt:lpstr>PowerPoint 프레젠테이션</vt:lpstr>
      <vt:lpstr>PowerPoint 프레젠테이션</vt:lpstr>
      <vt:lpstr>METHODS (3)</vt:lpstr>
      <vt:lpstr>METHODS (4)</vt:lpstr>
      <vt:lpstr>METHODS (5) </vt:lpstr>
      <vt:lpstr>RESULTS (1)</vt:lpstr>
      <vt:lpstr>RESULTS (2)</vt:lpstr>
      <vt:lpstr>RESULTS (3)</vt:lpstr>
      <vt:lpstr>RESULTS (4)</vt:lpstr>
      <vt:lpstr>RESULTS (5)</vt:lpstr>
      <vt:lpstr>RESULTS (6)</vt:lpstr>
      <vt:lpstr>DISCUSSION (1)</vt:lpstr>
      <vt:lpstr>DISCUSSION (2)</vt:lpstr>
      <vt:lpstr>DISCUSSION (3)</vt:lpstr>
      <vt:lpstr>DISCUSSION (4)</vt:lpstr>
      <vt:lpstr>DISCUSSION (5)</vt:lpstr>
      <vt:lpstr>Conclusion</vt:lpstr>
    </vt:vector>
  </TitlesOfParts>
  <Company>MY_HOME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임아영</cp:lastModifiedBy>
  <cp:revision>907</cp:revision>
  <dcterms:created xsi:type="dcterms:W3CDTF">2002-05-31T16:21:56Z</dcterms:created>
  <dcterms:modified xsi:type="dcterms:W3CDTF">2012-12-05T19:32:03Z</dcterms:modified>
</cp:coreProperties>
</file>