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74" r:id="rId3"/>
    <p:sldId id="265" r:id="rId4"/>
    <p:sldId id="281" r:id="rId5"/>
    <p:sldId id="260" r:id="rId6"/>
    <p:sldId id="258" r:id="rId7"/>
    <p:sldId id="263" r:id="rId8"/>
    <p:sldId id="288" r:id="rId9"/>
    <p:sldId id="262" r:id="rId10"/>
    <p:sldId id="275" r:id="rId11"/>
    <p:sldId id="276" r:id="rId12"/>
    <p:sldId id="269" r:id="rId13"/>
    <p:sldId id="270" r:id="rId14"/>
    <p:sldId id="277" r:id="rId15"/>
    <p:sldId id="267" r:id="rId16"/>
    <p:sldId id="273" r:id="rId17"/>
    <p:sldId id="266" r:id="rId18"/>
    <p:sldId id="272" r:id="rId19"/>
    <p:sldId id="278" r:id="rId20"/>
    <p:sldId id="279" r:id="rId21"/>
    <p:sldId id="280" r:id="rId22"/>
    <p:sldId id="287" r:id="rId23"/>
    <p:sldId id="290" r:id="rId24"/>
    <p:sldId id="282" r:id="rId25"/>
    <p:sldId id="283" r:id="rId26"/>
    <p:sldId id="284" r:id="rId27"/>
    <p:sldId id="285" r:id="rId28"/>
    <p:sldId id="286" r:id="rId29"/>
    <p:sldId id="268" r:id="rId3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132"/>
    <a:srgbClr val="00194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3636AD-E628-4D12-AD95-7177BD1986EF}" type="datetimeFigureOut">
              <a:rPr lang="ko-KR" altLang="en-US" smtClean="0"/>
              <a:pPr/>
              <a:t>2012-10-21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EC1256-F17F-41A4-870A-71972102C3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3686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E56378-7797-4F2B-95B4-C30D2F2EE770}" type="slidenum">
              <a:rPr lang="ko-KR" altLang="en-US" smtClean="0">
                <a:latin typeface="굴림" charset="-127"/>
                <a:ea typeface="굴림" charset="-127"/>
              </a:rPr>
              <a:pPr/>
              <a:t>1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near-total occlusion of a small airways lumen. </a:t>
            </a:r>
          </a:p>
          <a:p>
            <a:r>
              <a:rPr lang="en-US" altLang="ko-KR" dirty="0" smtClean="0"/>
              <a:t>advanced BO with complete ﬁ  </a:t>
            </a:r>
            <a:r>
              <a:rPr lang="en-US" altLang="ko-KR" dirty="0" err="1" smtClean="0"/>
              <a:t>brous</a:t>
            </a:r>
            <a:r>
              <a:rPr lang="en-US" altLang="ko-KR" dirty="0" smtClean="0"/>
              <a:t> obliteration of the air-</a:t>
            </a:r>
          </a:p>
          <a:p>
            <a:r>
              <a:rPr lang="en-US" altLang="ko-KR" dirty="0" smtClean="0"/>
              <a:t>way lumen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EC1256-F17F-41A4-870A-71972102C3FB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a sustained pulmonary decline with a reduced FEV1 for more than 3 weeks and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the exclusion of acute allograft rejection, </a:t>
            </a:r>
            <a:r>
              <a:rPr lang="en-US" altLang="ko-KR" dirty="0" err="1" smtClean="0">
                <a:solidFill>
                  <a:schemeClr val="bg1"/>
                </a:solidFill>
              </a:rPr>
              <a:t>anastomotic</a:t>
            </a:r>
            <a:r>
              <a:rPr lang="en-US" altLang="ko-KR" dirty="0" smtClean="0">
                <a:solidFill>
                  <a:schemeClr val="bg1"/>
                </a:solidFill>
              </a:rPr>
              <a:t> complications or stricture, infection, or other disease affecting pulmonary function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EC1256-F17F-41A4-870A-71972102C3FB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a sustained pulmonary decline with a reduced FEV1 for more than 3 weeks and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the exclusion of acute allograft rejection, </a:t>
            </a:r>
            <a:r>
              <a:rPr lang="en-US" altLang="ko-KR" dirty="0" err="1" smtClean="0">
                <a:solidFill>
                  <a:schemeClr val="bg1"/>
                </a:solidFill>
              </a:rPr>
              <a:t>anastomotic</a:t>
            </a:r>
            <a:r>
              <a:rPr lang="en-US" altLang="ko-KR" dirty="0" smtClean="0">
                <a:solidFill>
                  <a:schemeClr val="bg1"/>
                </a:solidFill>
              </a:rPr>
              <a:t> complications or stricture, infection, or other disease affecting pulmonary function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EC1256-F17F-41A4-870A-71972102C3FB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BOS had developed in 28% by 2.5 years</a:t>
            </a:r>
          </a:p>
          <a:p>
            <a:r>
              <a:rPr lang="en-US" altLang="ko-KR" dirty="0" smtClean="0"/>
              <a:t>after transplantation and in 74% by 10 years.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EC1256-F17F-41A4-870A-71972102C3FB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the highly variable pattern of functional evolution between patients</a:t>
            </a:r>
          </a:p>
          <a:p>
            <a:r>
              <a:rPr lang="en-US" altLang="ko-KR" dirty="0" smtClean="0"/>
              <a:t>affected by BOS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EC1256-F17F-41A4-870A-71972102C3FB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EC1256-F17F-41A4-870A-71972102C3FB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/>
              <a:t>azithromycin</a:t>
            </a:r>
            <a:r>
              <a:rPr lang="en-US" altLang="ko-KR" dirty="0" smtClean="0"/>
              <a:t> treatment initiated before</a:t>
            </a:r>
          </a:p>
          <a:p>
            <a:r>
              <a:rPr lang="en-US" altLang="ko-KR" dirty="0" smtClean="0"/>
              <a:t>the development of BOS stage 2 was independently </a:t>
            </a:r>
            <a:r>
              <a:rPr lang="en-US" altLang="ko-KR" dirty="0" err="1" smtClean="0"/>
              <a:t>asso</a:t>
            </a:r>
            <a:r>
              <a:rPr lang="en-US" altLang="ko-KR" dirty="0" smtClean="0"/>
              <a:t>-</a:t>
            </a:r>
          </a:p>
          <a:p>
            <a:r>
              <a:rPr lang="en-US" altLang="ko-KR" dirty="0" err="1" smtClean="0"/>
              <a:t>ciated</a:t>
            </a:r>
            <a:r>
              <a:rPr lang="en-US" altLang="ko-KR" dirty="0" smtClean="0"/>
              <a:t> with a significant reduction in the risk of death.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EC1256-F17F-41A4-870A-71972102C3FB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5E52-86DA-4CDA-9D70-CB983190EA26}" type="datetimeFigureOut">
              <a:rPr lang="ko-KR" altLang="en-US" smtClean="0"/>
              <a:pPr/>
              <a:t>2012-10-21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41FD-CFFD-41EF-B41C-FEB1BDD87C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5E52-86DA-4CDA-9D70-CB983190EA26}" type="datetimeFigureOut">
              <a:rPr lang="ko-KR" altLang="en-US" smtClean="0"/>
              <a:pPr/>
              <a:t>2012-10-21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41FD-CFFD-41EF-B41C-FEB1BDD87C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5E52-86DA-4CDA-9D70-CB983190EA26}" type="datetimeFigureOut">
              <a:rPr lang="ko-KR" altLang="en-US" smtClean="0"/>
              <a:pPr/>
              <a:t>2012-10-21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41FD-CFFD-41EF-B41C-FEB1BDD87C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5E52-86DA-4CDA-9D70-CB983190EA26}" type="datetimeFigureOut">
              <a:rPr lang="ko-KR" altLang="en-US" smtClean="0"/>
              <a:pPr/>
              <a:t>2012-10-21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41FD-CFFD-41EF-B41C-FEB1BDD87C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5E52-86DA-4CDA-9D70-CB983190EA26}" type="datetimeFigureOut">
              <a:rPr lang="ko-KR" altLang="en-US" smtClean="0"/>
              <a:pPr/>
              <a:t>2012-10-21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41FD-CFFD-41EF-B41C-FEB1BDD87C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5E52-86DA-4CDA-9D70-CB983190EA26}" type="datetimeFigureOut">
              <a:rPr lang="ko-KR" altLang="en-US" smtClean="0"/>
              <a:pPr/>
              <a:t>2012-10-21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41FD-CFFD-41EF-B41C-FEB1BDD87C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5E52-86DA-4CDA-9D70-CB983190EA26}" type="datetimeFigureOut">
              <a:rPr lang="ko-KR" altLang="en-US" smtClean="0"/>
              <a:pPr/>
              <a:t>2012-10-21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41FD-CFFD-41EF-B41C-FEB1BDD87C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5E52-86DA-4CDA-9D70-CB983190EA26}" type="datetimeFigureOut">
              <a:rPr lang="ko-KR" altLang="en-US" smtClean="0"/>
              <a:pPr/>
              <a:t>2012-10-21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41FD-CFFD-41EF-B41C-FEB1BDD87C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5E52-86DA-4CDA-9D70-CB983190EA26}" type="datetimeFigureOut">
              <a:rPr lang="ko-KR" altLang="en-US" smtClean="0"/>
              <a:pPr/>
              <a:t>2012-10-21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41FD-CFFD-41EF-B41C-FEB1BDD87C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5E52-86DA-4CDA-9D70-CB983190EA26}" type="datetimeFigureOut">
              <a:rPr lang="ko-KR" altLang="en-US" smtClean="0"/>
              <a:pPr/>
              <a:t>2012-10-21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41FD-CFFD-41EF-B41C-FEB1BDD87C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5E52-86DA-4CDA-9D70-CB983190EA26}" type="datetimeFigureOut">
              <a:rPr lang="ko-KR" altLang="en-US" smtClean="0"/>
              <a:pPr/>
              <a:t>2012-10-21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41FD-CFFD-41EF-B41C-FEB1BDD87C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01132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75E52-86DA-4CDA-9D70-CB983190EA26}" type="datetimeFigureOut">
              <a:rPr lang="ko-KR" altLang="en-US" smtClean="0"/>
              <a:pPr/>
              <a:t>2012-10-21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841FD-CFFD-41EF-B41C-FEB1BDD87C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785786" y="4572008"/>
            <a:ext cx="8001000" cy="1357312"/>
          </a:xfrm>
        </p:spPr>
        <p:txBody>
          <a:bodyPr/>
          <a:lstStyle/>
          <a:p>
            <a:pPr eaLnBrk="1" hangingPunct="1"/>
            <a:r>
              <a:rPr lang="ko-KR" altLang="en-US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홍지영 </a:t>
            </a:r>
            <a:endParaRPr lang="en-US" altLang="ko-KR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071688"/>
            <a:ext cx="9144000" cy="1470025"/>
          </a:xfrm>
        </p:spPr>
        <p:txBody>
          <a:bodyPr/>
          <a:lstStyle/>
          <a:p>
            <a:pPr latinLnBrk="0">
              <a:defRPr/>
            </a:pPr>
            <a:r>
              <a:rPr lang="en-US" altLang="ko-KR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Bronchiolitis</a:t>
            </a:r>
            <a:r>
              <a:rPr lang="en-US" altLang="ko-KR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obliterans</a:t>
            </a:r>
            <a:r>
              <a:rPr lang="en-US" altLang="ko-KR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after </a:t>
            </a:r>
            <a:br>
              <a:rPr lang="en-US" altLang="ko-KR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lung transplantation</a:t>
            </a:r>
            <a:endParaRPr lang="ko-KR" altLang="en-US" sz="3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13317" name="Picture 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1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 a BOS valid phenotype?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There is rarely pathological confirmation of BO in BOS, without surgical biopsy</a:t>
            </a:r>
          </a:p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Concern that other etiologies could contribute to a decline in FEV</a:t>
            </a:r>
            <a:r>
              <a:rPr lang="en-US" altLang="ko-KR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</a:t>
            </a:r>
          </a:p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Heterogeneity in onset and natural history among BOS</a:t>
            </a:r>
          </a:p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Likely multiple forms of chronic lung allograft </a:t>
            </a:r>
            <a:r>
              <a:rPr lang="en-US" altLang="ko-KR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dysfuction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Clinical Heterogeneity of BOS </a:t>
            </a:r>
            <a:endParaRPr lang="ko-KR" altLang="en-US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428736"/>
            <a:ext cx="654239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857224" y="6072206"/>
            <a:ext cx="7500990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The highly variable pattern of functional evolution between patients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4214778" y="6429396"/>
            <a:ext cx="4929222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Clin</a:t>
            </a:r>
            <a:r>
              <a:rPr lang="en-US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 Chest Med 32 (2011) 311–326</a:t>
            </a:r>
            <a:endParaRPr lang="ko-KR" altLang="en-US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357166"/>
            <a:ext cx="9358346" cy="582594"/>
          </a:xfrm>
        </p:spPr>
        <p:txBody>
          <a:bodyPr>
            <a:noAutofit/>
          </a:bodyPr>
          <a:lstStyle/>
          <a:p>
            <a:r>
              <a:rPr lang="en-US" altLang="ko-KR" sz="3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Histopathological</a:t>
            </a:r>
            <a:r>
              <a:rPr lang="en-US" altLang="ko-KR" sz="3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heterogeneity of BOS </a:t>
            </a:r>
            <a:endParaRPr lang="ko-KR" altLang="en-US" sz="3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142984"/>
            <a:ext cx="704850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직사각형 6"/>
          <p:cNvSpPr/>
          <p:nvPr/>
        </p:nvSpPr>
        <p:spPr>
          <a:xfrm>
            <a:off x="357158" y="5143512"/>
            <a:ext cx="864399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Patients with advanced BOS underwent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retransplantation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Significant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histologic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heterogeneity among patients → Variability of patient responses to treatment</a:t>
            </a:r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000496" y="6286520"/>
            <a:ext cx="4929222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Chest. 2006 Apr;129(4):1016-23</a:t>
            </a:r>
            <a:endParaRPr lang="ko-KR" altLang="en-US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Chronic allograft dysfunction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0" y="1714488"/>
            <a:ext cx="5686436" cy="4525963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Classical BOS</a:t>
            </a:r>
          </a:p>
          <a:p>
            <a:r>
              <a:rPr lang="en-US" altLang="ko-KR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Neutrophilic</a:t>
            </a:r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reversible allograft dysfunction (NRAD)</a:t>
            </a:r>
          </a:p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Upper lobe fibrosis</a:t>
            </a:r>
          </a:p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Chronic pleural inflammation</a:t>
            </a:r>
          </a:p>
          <a:p>
            <a:r>
              <a:rPr lang="en-US" altLang="ko-KR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Exudative</a:t>
            </a:r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/follicular </a:t>
            </a:r>
            <a:r>
              <a:rPr lang="en-US" altLang="ko-KR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bronchiolitis</a:t>
            </a:r>
            <a:endParaRPr lang="en-US" altLang="ko-KR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Large airway </a:t>
            </a:r>
            <a:r>
              <a:rPr lang="en-US" altLang="ko-KR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stenosis</a:t>
            </a:r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altLang="ko-KR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malacia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43550" y="2143116"/>
            <a:ext cx="360045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Survival and phenotype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142984"/>
            <a:ext cx="5214942" cy="5715016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Prior acute rejection or rejection treatments were not associated with survival after BOS.</a:t>
            </a:r>
          </a:p>
          <a:p>
            <a:endParaRPr lang="en-US" altLang="ko-KR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BOS onset within 2 years of transplantation 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 </a:t>
            </a:r>
            <a:r>
              <a:rPr lang="en-US" altLang="ko-K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BOS onset grade of 2 , 3 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were predictive of </a:t>
            </a:r>
            <a:r>
              <a:rPr lang="en-US" altLang="ko-KR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signiﬁcantly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worse survival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857232"/>
            <a:ext cx="3611880" cy="2748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3714752"/>
            <a:ext cx="357190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직사각형 6"/>
          <p:cNvSpPr/>
          <p:nvPr/>
        </p:nvSpPr>
        <p:spPr>
          <a:xfrm>
            <a:off x="7715272" y="1214422"/>
            <a:ext cx="1000132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7786710" y="4071942"/>
            <a:ext cx="1000132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14282" y="6429396"/>
            <a:ext cx="4929222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AJRCCM. </a:t>
            </a:r>
            <a:r>
              <a:rPr lang="nl-NL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Vol 182. pp 784–789, 2010</a:t>
            </a:r>
            <a:endParaRPr lang="ko-KR" altLang="en-US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Response to </a:t>
            </a:r>
            <a:r>
              <a:rPr lang="en-US" altLang="ko-KR" dirty="0" err="1" smtClean="0">
                <a:solidFill>
                  <a:schemeClr val="bg1"/>
                </a:solidFill>
              </a:rPr>
              <a:t>azithromycin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530" y="1785926"/>
            <a:ext cx="9094470" cy="3289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직사각형 3"/>
          <p:cNvSpPr/>
          <p:nvPr/>
        </p:nvSpPr>
        <p:spPr>
          <a:xfrm>
            <a:off x="4214778" y="5286388"/>
            <a:ext cx="4929222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071934" y="5357826"/>
            <a:ext cx="4929222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Eur Respir J 2008; 32: 832–843</a:t>
            </a:r>
            <a:endParaRPr lang="ko-KR" altLang="en-US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Risk factors for BOS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85926"/>
            <a:ext cx="6846570" cy="3680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Pathogenesis of BO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1025" y="1724819"/>
            <a:ext cx="7981950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Alloimmune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 cell reactivity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Acute cellular rejection</a:t>
            </a:r>
          </a:p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 helper cell with interferon-r →</a:t>
            </a:r>
            <a:r>
              <a:rPr lang="en-US" altLang="ko-KR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upregulate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expression of adhesion and </a:t>
            </a:r>
            <a:r>
              <a:rPr lang="en-US" altLang="ko-KR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costimulatory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molecules by airway epithelial cells</a:t>
            </a:r>
          </a:p>
          <a:p>
            <a:pPr>
              <a:buNone/>
            </a:pP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→ augmenting the </a:t>
            </a:r>
            <a:r>
              <a:rPr lang="en-US" altLang="ko-KR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alloimmune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response by stimulating lymphocyte infiltration and priming T-cell responses</a:t>
            </a:r>
          </a:p>
          <a:p>
            <a:pPr lvl="1">
              <a:buNone/>
            </a:pP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→ </a:t>
            </a:r>
            <a:r>
              <a:rPr lang="en-US" altLang="ko-K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airway epithelial cell itself, once activated,  generate </a:t>
            </a:r>
            <a:r>
              <a:rPr lang="en-US" altLang="ko-KR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proﬁbrotic</a:t>
            </a:r>
            <a:r>
              <a:rPr lang="en-US" altLang="ko-K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milieu and result in tracheal obliteration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>
                <a:solidFill>
                  <a:schemeClr val="bg1"/>
                </a:solidFill>
              </a:rPr>
              <a:t>Humoral</a:t>
            </a:r>
            <a:r>
              <a:rPr lang="en-US" altLang="ko-KR" dirty="0" smtClean="0">
                <a:solidFill>
                  <a:schemeClr val="bg1"/>
                </a:solidFill>
              </a:rPr>
              <a:t> immunity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428736"/>
            <a:ext cx="8472518" cy="5429264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development of </a:t>
            </a:r>
            <a:r>
              <a:rPr lang="en-US" altLang="ko-KR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posttransplant</a:t>
            </a:r>
            <a:r>
              <a:rPr lang="en-US" altLang="ko-K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altLang="ko-K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HLA antibodies 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 lung transplant recipients is correlated with an increased risk for BOS and worse overall survival.</a:t>
            </a:r>
          </a:p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Non-HLA antibodies targeted at the bronchial epithelium </a:t>
            </a:r>
          </a:p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Treat  DSA(donor specific antibody)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IVIG , </a:t>
            </a:r>
            <a:r>
              <a:rPr lang="en-US" altLang="ko-KR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rituximab</a:t>
            </a:r>
            <a:r>
              <a:rPr lang="en-US" altLang="ko-KR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1"/>
            <a:r>
              <a:rPr lang="en-US" altLang="ko-KR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Bortezomib</a:t>
            </a:r>
            <a:r>
              <a:rPr lang="en-US" altLang="ko-KR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targets antibody producing mature plasma </a:t>
            </a:r>
            <a:r>
              <a:rPr lang="en-US" altLang="ko-KR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cell→eliminate</a:t>
            </a:r>
            <a:r>
              <a:rPr lang="en-US" altLang="ko-KR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Bronchiolitis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obliterans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(BO)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5720" y="1600200"/>
            <a:ext cx="8715436" cy="4525963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First described in 1984 at Stanford university in a patient after heart-lung transplantation</a:t>
            </a:r>
          </a:p>
          <a:p>
            <a:endParaRPr lang="en-US" altLang="ko-KR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Histologically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characterized by </a:t>
            </a:r>
            <a:r>
              <a:rPr lang="en-US" altLang="ko-K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patchy </a:t>
            </a:r>
            <a:r>
              <a:rPr lang="en-US" altLang="ko-KR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submucosal</a:t>
            </a:r>
            <a:r>
              <a:rPr lang="en-US" altLang="ko-K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Fibrosis involving the respiratory bronchioles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resulting in near-total or total occlusion of the airway lumen 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Autoimmunity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543956" cy="5114948"/>
          </a:xfrm>
        </p:spPr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Rejection is biphasic.</a:t>
            </a:r>
          </a:p>
          <a:p>
            <a:pPr lvl="1"/>
            <a:r>
              <a:rPr lang="en-US" altLang="ko-KR" dirty="0" smtClean="0">
                <a:solidFill>
                  <a:srgbClr val="FFFF00"/>
                </a:solidFill>
              </a:rPr>
              <a:t>Tissue injury </a:t>
            </a:r>
            <a:r>
              <a:rPr lang="en-US" altLang="ko-KR" dirty="0" smtClean="0">
                <a:solidFill>
                  <a:schemeClr val="bg1"/>
                </a:solidFill>
              </a:rPr>
              <a:t>(by ischemia, reperfusion injury)+ </a:t>
            </a:r>
            <a:r>
              <a:rPr lang="en-US" altLang="ko-KR" dirty="0" smtClean="0">
                <a:solidFill>
                  <a:srgbClr val="FFFF00"/>
                </a:solidFill>
              </a:rPr>
              <a:t>Autoimmunity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Tissue injury exposes self-</a:t>
            </a:r>
            <a:r>
              <a:rPr lang="en-US" altLang="ko-KR" dirty="0" err="1" smtClean="0">
                <a:solidFill>
                  <a:schemeClr val="bg1"/>
                </a:solidFill>
              </a:rPr>
              <a:t>antigen→triggers</a:t>
            </a:r>
            <a:r>
              <a:rPr lang="en-US" altLang="ko-KR" dirty="0" smtClean="0">
                <a:solidFill>
                  <a:schemeClr val="bg1"/>
                </a:solidFill>
              </a:rPr>
              <a:t> for </a:t>
            </a:r>
            <a:r>
              <a:rPr lang="en-US" altLang="ko-KR" dirty="0" err="1" smtClean="0">
                <a:solidFill>
                  <a:schemeClr val="bg1"/>
                </a:solidFill>
              </a:rPr>
              <a:t>autoreactive</a:t>
            </a:r>
            <a:r>
              <a:rPr lang="en-US" altLang="ko-KR" dirty="0" smtClean="0">
                <a:solidFill>
                  <a:schemeClr val="bg1"/>
                </a:solidFill>
              </a:rPr>
              <a:t> T cell proliferation → sustain rejection even in the absence of persistent </a:t>
            </a:r>
            <a:r>
              <a:rPr lang="en-US" altLang="ko-KR" dirty="0" err="1" smtClean="0">
                <a:solidFill>
                  <a:schemeClr val="bg1"/>
                </a:solidFill>
              </a:rPr>
              <a:t>alloimmunity</a:t>
            </a:r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en-US" altLang="ko-KR" dirty="0" smtClean="0">
                <a:solidFill>
                  <a:schemeClr val="bg1"/>
                </a:solidFill>
              </a:rPr>
              <a:t>Self antigen: Type 5 collagen [</a:t>
            </a:r>
            <a:r>
              <a:rPr lang="en-US" altLang="ko-KR" dirty="0" err="1" smtClean="0">
                <a:solidFill>
                  <a:schemeClr val="bg1"/>
                </a:solidFill>
              </a:rPr>
              <a:t>col</a:t>
            </a:r>
            <a:r>
              <a:rPr lang="en-US" altLang="ko-KR" dirty="0" smtClean="0">
                <a:solidFill>
                  <a:schemeClr val="bg1"/>
                </a:solidFill>
              </a:rPr>
              <a:t>(V)], </a:t>
            </a:r>
          </a:p>
          <a:p>
            <a:pPr>
              <a:buNone/>
            </a:pPr>
            <a:r>
              <a:rPr lang="en-US" altLang="ko-KR" dirty="0" smtClean="0">
                <a:solidFill>
                  <a:schemeClr val="bg1"/>
                </a:solidFill>
              </a:rPr>
              <a:t>                    K-</a:t>
            </a:r>
            <a:r>
              <a:rPr lang="el-GR" altLang="ko-KR" dirty="0" smtClean="0">
                <a:solidFill>
                  <a:schemeClr val="bg1"/>
                </a:solidFill>
              </a:rPr>
              <a:t>α</a:t>
            </a:r>
            <a:r>
              <a:rPr lang="en-US" altLang="ko-KR" dirty="0" smtClean="0">
                <a:solidFill>
                  <a:schemeClr val="bg1"/>
                </a:solidFill>
              </a:rPr>
              <a:t>1 </a:t>
            </a:r>
            <a:r>
              <a:rPr lang="en-US" altLang="ko-KR" dirty="0" err="1" smtClean="0">
                <a:solidFill>
                  <a:schemeClr val="bg1"/>
                </a:solidFill>
              </a:rPr>
              <a:t>tubulin</a:t>
            </a:r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en-US" altLang="ko-KR" dirty="0" smtClean="0">
                <a:solidFill>
                  <a:schemeClr val="bg1"/>
                </a:solidFill>
              </a:rPr>
              <a:t>Tolerance generating &amp; IL17A antibody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Innate Immunity and Response to Environmental Insults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000240"/>
            <a:ext cx="63150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직사각형 3"/>
          <p:cNvSpPr/>
          <p:nvPr/>
        </p:nvSpPr>
        <p:spPr>
          <a:xfrm>
            <a:off x="357158" y="4143380"/>
            <a:ext cx="8643998" cy="2500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>
                <a:latin typeface="Arial" pitchFamily="34" charset="0"/>
                <a:cs typeface="Arial" pitchFamily="34" charset="0"/>
              </a:rPr>
              <a:t>Recognize </a:t>
            </a:r>
            <a:r>
              <a:rPr lang="en-US" altLang="ko-KR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microbial</a:t>
            </a:r>
            <a:r>
              <a:rPr lang="en-US" altLang="ko-KR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pathogen-associated </a:t>
            </a:r>
            <a:r>
              <a:rPr lang="en-US" altLang="ko-KR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molecular patterns (PAMPs) </a:t>
            </a:r>
            <a:r>
              <a:rPr lang="en-US" altLang="ko-KR" sz="2800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altLang="ko-KR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damage-associated molecular patterns (DAMPs)</a:t>
            </a:r>
            <a:r>
              <a:rPr lang="en-US" altLang="ko-K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800" dirty="0" smtClean="0">
                <a:latin typeface="Arial" pitchFamily="34" charset="0"/>
                <a:cs typeface="Arial" pitchFamily="34" charset="0"/>
              </a:rPr>
              <a:t>by </a:t>
            </a:r>
            <a:r>
              <a:rPr lang="en-US" altLang="ko-KR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innate pattern recognition receptors (PRRs</a:t>
            </a:r>
            <a:r>
              <a:rPr lang="en-US" altLang="ko-KR" sz="2800" dirty="0" smtClean="0">
                <a:solidFill>
                  <a:schemeClr val="bg1"/>
                </a:solidFill>
              </a:rPr>
              <a:t>) </a:t>
            </a:r>
            <a:r>
              <a:rPr lang="en-US" altLang="ko-KR" sz="2800" dirty="0" smtClean="0">
                <a:solidFill>
                  <a:schemeClr val="bg1"/>
                </a:solidFill>
              </a:rPr>
              <a:t>(</a:t>
            </a:r>
            <a:r>
              <a:rPr lang="en-US" altLang="ko-KR" sz="2800" dirty="0" smtClean="0">
                <a:solidFill>
                  <a:schemeClr val="bg1"/>
                </a:solidFill>
              </a:rPr>
              <a:t>ex: TLR) .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Innate Immunity and Response to Environmental Insults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972072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Avidance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of infection , Timely vaccination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Early recognition and treatment of pathogens</a:t>
            </a:r>
          </a:p>
          <a:p>
            <a:pPr lvl="1">
              <a:buNone/>
            </a:pP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( Pseudomonas, gram + bacteria, fungus )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risk of CMV </a:t>
            </a:r>
            <a:r>
              <a:rPr lang="en-US" altLang="ko-KR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pneumonitis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 the STOP cohort was significantly higher when GCV prophylaxis was discontinued within the first year</a:t>
            </a:r>
          </a:p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Aggressive treatment of GE reflux</a:t>
            </a:r>
          </a:p>
          <a:p>
            <a:pPr lvl="1"/>
            <a:r>
              <a:rPr lang="en-US" altLang="ko-K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Gastric </a:t>
            </a:r>
            <a:r>
              <a:rPr lang="en-US" altLang="ko-KR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fundoplication</a:t>
            </a:r>
            <a:r>
              <a:rPr lang="en-US" altLang="ko-K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Side effect, no controlled studies to date</a:t>
            </a:r>
          </a:p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Therapies that target specific TLR or downstream signals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내용 개체 틀 2"/>
          <p:cNvSpPr txBox="1">
            <a:spLocks/>
          </p:cNvSpPr>
          <p:nvPr/>
        </p:nvSpPr>
        <p:spPr>
          <a:xfrm>
            <a:off x="500034" y="1857364"/>
            <a:ext cx="8229600" cy="46259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There are no consistently proven approaches to prevent or treat BOS</a:t>
            </a: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ko-K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Multicenter randomized clinical research/treatment trials are insufficient.</a:t>
            </a: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ko-KR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Management of BOS 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 treatment studies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6572296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Immunosuppressant </a:t>
            </a:r>
            <a:r>
              <a:rPr lang="en-US" altLang="ko-KR" dirty="0" smtClean="0">
                <a:solidFill>
                  <a:schemeClr val="bg1"/>
                </a:solidFill>
              </a:rPr>
              <a:t>therapy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Add AZA to </a:t>
            </a:r>
            <a:r>
              <a:rPr lang="en-US" altLang="ko-KR" dirty="0" err="1" smtClean="0">
                <a:solidFill>
                  <a:schemeClr val="bg1"/>
                </a:solidFill>
              </a:rPr>
              <a:t>CSA+pred</a:t>
            </a:r>
            <a:endParaRPr lang="en-US" altLang="ko-KR" dirty="0" smtClean="0">
              <a:solidFill>
                <a:schemeClr val="bg1"/>
              </a:solidFill>
            </a:endParaRP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Conversion </a:t>
            </a:r>
            <a:r>
              <a:rPr lang="en-US" altLang="ko-KR" dirty="0" smtClean="0">
                <a:solidFill>
                  <a:schemeClr val="bg1"/>
                </a:solidFill>
              </a:rPr>
              <a:t>of cyclosporine to </a:t>
            </a:r>
            <a:r>
              <a:rPr lang="en-US" altLang="ko-KR" dirty="0" err="1" smtClean="0">
                <a:solidFill>
                  <a:schemeClr val="bg1"/>
                </a:solidFill>
              </a:rPr>
              <a:t>tacrolimus</a:t>
            </a:r>
            <a:endParaRPr lang="en-US" altLang="ko-KR" dirty="0" smtClean="0">
              <a:solidFill>
                <a:schemeClr val="bg1"/>
              </a:solidFill>
            </a:endParaRPr>
          </a:p>
          <a:p>
            <a:pPr lvl="1"/>
            <a:r>
              <a:rPr lang="en-US" altLang="ko-KR" dirty="0" err="1" smtClean="0">
                <a:solidFill>
                  <a:schemeClr val="bg1"/>
                </a:solidFill>
              </a:rPr>
              <a:t>Mycophenolate</a:t>
            </a:r>
            <a:r>
              <a:rPr lang="en-US" altLang="ko-KR" dirty="0" smtClean="0">
                <a:solidFill>
                  <a:schemeClr val="bg1"/>
                </a:solidFill>
              </a:rPr>
              <a:t> </a:t>
            </a:r>
            <a:r>
              <a:rPr lang="en-US" altLang="ko-KR" dirty="0" err="1" smtClean="0">
                <a:solidFill>
                  <a:schemeClr val="bg1"/>
                </a:solidFill>
              </a:rPr>
              <a:t>mofetil</a:t>
            </a:r>
            <a:endParaRPr lang="en-US" altLang="ko-KR" dirty="0" smtClean="0">
              <a:solidFill>
                <a:schemeClr val="bg1"/>
              </a:solidFill>
            </a:endParaRP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ATG ,</a:t>
            </a:r>
            <a:r>
              <a:rPr lang="en-US" altLang="ko-KR" dirty="0" smtClean="0">
                <a:solidFill>
                  <a:schemeClr val="bg1"/>
                </a:solidFill>
              </a:rPr>
              <a:t>OKT3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Add MTX, </a:t>
            </a:r>
            <a:r>
              <a:rPr lang="en-US" altLang="ko-KR" dirty="0" err="1" smtClean="0">
                <a:solidFill>
                  <a:schemeClr val="bg1"/>
                </a:solidFill>
              </a:rPr>
              <a:t>Cyclophosphamide</a:t>
            </a:r>
            <a:r>
              <a:rPr lang="en-US" altLang="ko-KR" dirty="0" smtClean="0">
                <a:solidFill>
                  <a:schemeClr val="bg1"/>
                </a:solidFill>
              </a:rPr>
              <a:t>, </a:t>
            </a:r>
            <a:r>
              <a:rPr lang="en-US" altLang="ko-KR" dirty="0" smtClean="0">
                <a:solidFill>
                  <a:schemeClr val="bg1"/>
                </a:solidFill>
              </a:rPr>
              <a:t>TLI</a:t>
            </a:r>
          </a:p>
          <a:p>
            <a:pPr lvl="1"/>
            <a:endParaRPr lang="en-US" altLang="ko-KR" sz="1000" dirty="0" smtClean="0">
              <a:solidFill>
                <a:schemeClr val="bg1"/>
              </a:solidFill>
            </a:endParaRP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Aerosolized cyclosporine</a:t>
            </a:r>
          </a:p>
          <a:p>
            <a:pPr lvl="1"/>
            <a:r>
              <a:rPr lang="en-US" altLang="ko-KR" dirty="0" err="1" smtClean="0">
                <a:solidFill>
                  <a:schemeClr val="bg1"/>
                </a:solidFill>
              </a:rPr>
              <a:t>Alemtuzumab</a:t>
            </a:r>
            <a:r>
              <a:rPr lang="en-US" altLang="ko-KR" dirty="0" smtClean="0">
                <a:solidFill>
                  <a:schemeClr val="bg1"/>
                </a:solidFill>
              </a:rPr>
              <a:t>, an anti-CD 52 antibody</a:t>
            </a:r>
          </a:p>
          <a:p>
            <a:pPr lvl="2"/>
            <a:r>
              <a:rPr lang="en-US" altLang="ko-KR" dirty="0" smtClean="0">
                <a:solidFill>
                  <a:schemeClr val="bg1"/>
                </a:solidFill>
              </a:rPr>
              <a:t>significantly improved the histological grade of BOS in 7 of 10 patients but had no impact on </a:t>
            </a:r>
            <a:r>
              <a:rPr lang="en-US" altLang="ko-KR" dirty="0" smtClean="0">
                <a:solidFill>
                  <a:schemeClr val="bg1"/>
                </a:solidFill>
              </a:rPr>
              <a:t>pulmonary function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5143504" y="2357430"/>
            <a:ext cx="4929222" cy="285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JHLT 2003</a:t>
            </a:r>
            <a:r>
              <a:rPr lang="fr-F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, 22:50-7.</a:t>
            </a:r>
            <a:endParaRPr lang="ko-KR" altLang="en-US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5072066" y="2571744"/>
            <a:ext cx="4000496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Ann </a:t>
            </a:r>
            <a:r>
              <a:rPr lang="en-US" altLang="ko-KR" b="1" i="1" dirty="0" err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Thorac</a:t>
            </a:r>
            <a:r>
              <a:rPr lang="en-US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b="1" i="1" dirty="0" err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Surg</a:t>
            </a:r>
            <a:r>
              <a:rPr lang="en-US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 1997, 64:945-8.</a:t>
            </a:r>
            <a:endParaRPr lang="ko-KR" altLang="en-US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429256" y="4357694"/>
            <a:ext cx="3571900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Eur Respir J 2004, 23:384-90.</a:t>
            </a:r>
            <a:endParaRPr lang="ko-KR" altLang="en-US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572000" y="6072206"/>
            <a:ext cx="4000496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Am J Transplant 2007,7:2802-8.</a:t>
            </a:r>
            <a:r>
              <a:rPr lang="en-US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000628" y="1500174"/>
            <a:ext cx="3857652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Ann int med 1987;107:300-04</a:t>
            </a:r>
            <a:endParaRPr lang="ko-KR" altLang="en-US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000364" y="3071810"/>
            <a:ext cx="6000760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Chest </a:t>
            </a:r>
            <a:r>
              <a:rPr lang="en-US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1996;109:874-78, JHLT  </a:t>
            </a:r>
            <a:r>
              <a:rPr lang="en-US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2000; 19: 1219-23</a:t>
            </a:r>
            <a:endParaRPr lang="ko-KR" altLang="en-US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428992" y="3929066"/>
            <a:ext cx="5929354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JHLT  </a:t>
            </a:r>
            <a:r>
              <a:rPr lang="en-US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1999; 18: </a:t>
            </a:r>
            <a:r>
              <a:rPr lang="en-US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1139-42,JHLT  </a:t>
            </a:r>
            <a:r>
              <a:rPr lang="en-US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2000; 19: 263-269</a:t>
            </a:r>
            <a:endParaRPr lang="ko-KR" altLang="en-US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 treatment studies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643602"/>
          </a:xfrm>
        </p:spPr>
        <p:txBody>
          <a:bodyPr>
            <a:normAutofit/>
          </a:bodyPr>
          <a:lstStyle/>
          <a:p>
            <a:r>
              <a:rPr lang="en-US" altLang="ko-KR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Azithromycin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therapy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Prolonged </a:t>
            </a:r>
            <a:r>
              <a:rPr lang="en-US" altLang="ko-KR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azithromycin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(250 mg 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total of 34 patients with BOS with an improvement in the FEV1 for some patients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24/81 (30%) patients with BOS had improvement in the FEV1 after 6 months of </a:t>
            </a:r>
            <a:r>
              <a:rPr lang="en-US" altLang="ko-KR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azithromycin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therapy. </a:t>
            </a:r>
          </a:p>
          <a:p>
            <a:pPr lvl="1"/>
            <a:r>
              <a:rPr lang="en-US" altLang="ko-KR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azithromycin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responders at 6 months demonstrated </a:t>
            </a:r>
            <a:r>
              <a:rPr lang="en-US" altLang="ko-K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higher pre-treatment BAL </a:t>
            </a:r>
            <a:r>
              <a:rPr lang="en-US" altLang="ko-KR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neutrophils</a:t>
            </a:r>
            <a:endParaRPr lang="en-US" altLang="ko-KR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altLang="ko-K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Prevention: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BOS occurred less in AZM(12.5%) than placebo(44.2%).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714876" y="3929066"/>
            <a:ext cx="4000496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Transplantation 2008, 85:36-41</a:t>
            </a:r>
            <a:r>
              <a:rPr lang="en-US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714876" y="6072206"/>
            <a:ext cx="4429124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Eur Respir J 2011;37: 164–72.</a:t>
            </a:r>
            <a:endParaRPr lang="ko-KR" altLang="en-US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 treatment studies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>
                <a:solidFill>
                  <a:schemeClr val="bg1"/>
                </a:solidFill>
              </a:rPr>
              <a:t>Statin</a:t>
            </a:r>
            <a:r>
              <a:rPr lang="en-US" altLang="ko-KR" dirty="0" smtClean="0">
                <a:solidFill>
                  <a:schemeClr val="bg1"/>
                </a:solidFill>
              </a:rPr>
              <a:t> therapy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6-year survival of lung transplant recipients receiving </a:t>
            </a:r>
            <a:r>
              <a:rPr lang="en-US" altLang="ko-KR" dirty="0" err="1" smtClean="0">
                <a:solidFill>
                  <a:schemeClr val="bg1"/>
                </a:solidFill>
              </a:rPr>
              <a:t>statin</a:t>
            </a:r>
            <a:r>
              <a:rPr lang="en-US" altLang="ko-KR" dirty="0" smtClean="0">
                <a:solidFill>
                  <a:schemeClr val="bg1"/>
                </a:solidFill>
              </a:rPr>
              <a:t> therapy was much greater than patients not on </a:t>
            </a:r>
            <a:r>
              <a:rPr lang="en-US" altLang="ko-KR" dirty="0" err="1" smtClean="0">
                <a:solidFill>
                  <a:schemeClr val="bg1"/>
                </a:solidFill>
              </a:rPr>
              <a:t>statin</a:t>
            </a:r>
            <a:r>
              <a:rPr lang="en-US" altLang="ko-KR" dirty="0" smtClean="0">
                <a:solidFill>
                  <a:schemeClr val="bg1"/>
                </a:solidFill>
              </a:rPr>
              <a:t> therapy </a:t>
            </a:r>
          </a:p>
          <a:p>
            <a:pPr lvl="1"/>
            <a:r>
              <a:rPr lang="en-US" altLang="ko-KR" dirty="0" smtClean="0">
                <a:solidFill>
                  <a:srgbClr val="FFFF00"/>
                </a:solidFill>
              </a:rPr>
              <a:t>none of the 15 recipients started on </a:t>
            </a:r>
            <a:r>
              <a:rPr lang="en-US" altLang="ko-KR" dirty="0" err="1" smtClean="0">
                <a:solidFill>
                  <a:srgbClr val="FFFF00"/>
                </a:solidFill>
              </a:rPr>
              <a:t>statin</a:t>
            </a:r>
            <a:r>
              <a:rPr lang="en-US" altLang="ko-KR" dirty="0" smtClean="0">
                <a:solidFill>
                  <a:srgbClr val="FFFF00"/>
                </a:solidFill>
              </a:rPr>
              <a:t> therapy </a:t>
            </a:r>
            <a:r>
              <a:rPr lang="en-US" altLang="ko-KR" dirty="0" smtClean="0">
                <a:solidFill>
                  <a:schemeClr val="bg1"/>
                </a:solidFill>
              </a:rPr>
              <a:t>during the first postoperative</a:t>
            </a:r>
          </a:p>
          <a:p>
            <a:pPr lvl="1">
              <a:buNone/>
            </a:pPr>
            <a:r>
              <a:rPr lang="en-US" altLang="ko-KR" dirty="0" smtClean="0">
                <a:solidFill>
                  <a:schemeClr val="bg1"/>
                </a:solidFill>
              </a:rPr>
              <a:t>  year developed OB, whereas the cumulative incidence among control subjects was 37%.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714876" y="5357826"/>
            <a:ext cx="4000496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AJRCCM</a:t>
            </a:r>
            <a:r>
              <a:rPr lang="en-US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. 2003, 167:1271-8</a:t>
            </a:r>
            <a:endParaRPr lang="ko-KR" altLang="en-US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 treatment studies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214422"/>
            <a:ext cx="9215502" cy="4954591"/>
          </a:xfrm>
        </p:spPr>
        <p:txBody>
          <a:bodyPr>
            <a:normAutofit fontScale="92500"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Extracorporeal </a:t>
            </a:r>
            <a:r>
              <a:rPr lang="en-US" altLang="ko-KR" dirty="0" err="1" smtClean="0">
                <a:solidFill>
                  <a:schemeClr val="bg1"/>
                </a:solidFill>
              </a:rPr>
              <a:t>photopheresis</a:t>
            </a:r>
            <a:endParaRPr lang="en-US" altLang="ko-KR" dirty="0" smtClean="0">
              <a:solidFill>
                <a:schemeClr val="bg1"/>
              </a:solidFill>
            </a:endParaRP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Effective method of treatment of T-cell dependent disorders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Induce nonspecific inflammatory mediator release →apoptosis of peripheral blood T cell populations →induce a clone specific suppressor T cell response →induce </a:t>
            </a:r>
            <a:r>
              <a:rPr lang="en-US" altLang="ko-KR" dirty="0" err="1" smtClean="0">
                <a:solidFill>
                  <a:schemeClr val="bg1"/>
                </a:solidFill>
              </a:rPr>
              <a:t>photodestruction</a:t>
            </a:r>
            <a:endParaRPr lang="en-US" altLang="ko-KR" dirty="0" smtClean="0">
              <a:solidFill>
                <a:schemeClr val="bg1"/>
              </a:solidFill>
            </a:endParaRP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60 lung transplant recipients experienced a reduction in the rate of decline in lung function associated with progressive BOS with extracorporeal </a:t>
            </a:r>
            <a:r>
              <a:rPr lang="en-US" altLang="ko-KR" dirty="0" err="1" smtClean="0">
                <a:solidFill>
                  <a:schemeClr val="bg1"/>
                </a:solidFill>
              </a:rPr>
              <a:t>photopheresis</a:t>
            </a:r>
            <a:endParaRPr lang="en-US" altLang="ko-KR" dirty="0" smtClean="0">
              <a:solidFill>
                <a:schemeClr val="bg1"/>
              </a:solidFill>
            </a:endParaRPr>
          </a:p>
          <a:p>
            <a:pPr lvl="1">
              <a:buNone/>
            </a:pPr>
            <a:r>
              <a:rPr lang="en-US" altLang="ko-KR" dirty="0" smtClean="0">
                <a:solidFill>
                  <a:schemeClr val="bg1"/>
                </a:solidFill>
              </a:rPr>
              <a:t>  (116.0 </a:t>
            </a:r>
            <a:r>
              <a:rPr lang="en-US" altLang="ko-KR" dirty="0" err="1" smtClean="0">
                <a:solidFill>
                  <a:schemeClr val="bg1"/>
                </a:solidFill>
              </a:rPr>
              <a:t>mL</a:t>
            </a:r>
            <a:r>
              <a:rPr lang="en-US" altLang="ko-KR" dirty="0" smtClean="0">
                <a:solidFill>
                  <a:schemeClr val="bg1"/>
                </a:solidFill>
              </a:rPr>
              <a:t>/month </a:t>
            </a:r>
            <a:r>
              <a:rPr lang="en-US" altLang="ko-KR" dirty="0" err="1" smtClean="0">
                <a:solidFill>
                  <a:schemeClr val="bg1"/>
                </a:solidFill>
              </a:rPr>
              <a:t>vs</a:t>
            </a:r>
            <a:r>
              <a:rPr lang="en-US" altLang="ko-KR" dirty="0" smtClean="0">
                <a:solidFill>
                  <a:schemeClr val="bg1"/>
                </a:solidFill>
              </a:rPr>
              <a:t> 28.9 </a:t>
            </a:r>
            <a:r>
              <a:rPr lang="en-US" altLang="ko-KR" dirty="0" err="1" smtClean="0">
                <a:solidFill>
                  <a:schemeClr val="bg1"/>
                </a:solidFill>
              </a:rPr>
              <a:t>mL</a:t>
            </a:r>
            <a:r>
              <a:rPr lang="en-US" altLang="ko-KR" dirty="0" smtClean="0">
                <a:solidFill>
                  <a:schemeClr val="bg1"/>
                </a:solidFill>
              </a:rPr>
              <a:t>/month, </a:t>
            </a:r>
            <a:r>
              <a:rPr lang="en-US" altLang="ko-KR" i="1" dirty="0" smtClean="0">
                <a:solidFill>
                  <a:schemeClr val="bg1"/>
                </a:solidFill>
              </a:rPr>
              <a:t>P </a:t>
            </a:r>
            <a:r>
              <a:rPr lang="en-US" altLang="ko-KR" dirty="0" smtClean="0">
                <a:solidFill>
                  <a:schemeClr val="bg1"/>
                </a:solidFill>
              </a:rPr>
              <a:t>&lt; 0.0001)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572000" y="6000768"/>
            <a:ext cx="4572000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J Heart Lung Transplant 2010, 29:424-31.</a:t>
            </a:r>
            <a:endParaRPr lang="ko-KR" altLang="en-US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 treatment studies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071546"/>
            <a:ext cx="8929718" cy="4525963"/>
          </a:xfrm>
        </p:spPr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Lung </a:t>
            </a:r>
            <a:r>
              <a:rPr lang="en-US" altLang="ko-KR" dirty="0" err="1" smtClean="0">
                <a:solidFill>
                  <a:schemeClr val="bg1"/>
                </a:solidFill>
              </a:rPr>
              <a:t>retransplantation</a:t>
            </a:r>
            <a:endParaRPr lang="en-US" altLang="ko-KR" dirty="0" smtClean="0">
              <a:solidFill>
                <a:schemeClr val="bg1"/>
              </a:solidFill>
            </a:endParaRP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Definitive treatment for BOS and BRC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Survival rates for lung </a:t>
            </a:r>
            <a:r>
              <a:rPr lang="en-US" altLang="ko-KR" dirty="0" err="1" smtClean="0">
                <a:solidFill>
                  <a:schemeClr val="bg1"/>
                </a:solidFill>
              </a:rPr>
              <a:t>retransplantation</a:t>
            </a:r>
            <a:r>
              <a:rPr lang="en-US" altLang="ko-KR" dirty="0" smtClean="0">
                <a:solidFill>
                  <a:schemeClr val="bg1"/>
                </a:solidFill>
              </a:rPr>
              <a:t> were lower than survival rates for initial transplants (79% at 1 year and 52% at 5 years 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714752"/>
            <a:ext cx="795337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Management strategies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072098"/>
          </a:xfrm>
        </p:spPr>
        <p:txBody>
          <a:bodyPr>
            <a:no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Initial prevention and aggressive treatment that target underlying mechanism</a:t>
            </a:r>
          </a:p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Risk reduction of primary graft dysfunction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decreasing mechanical ventilation time for donors and reducing allograft ischemia time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limiting cardiopulmonary bypass and blood product transfusions during transplantation</a:t>
            </a:r>
          </a:p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Early identification of BOS</a:t>
            </a:r>
          </a:p>
          <a:p>
            <a:pPr lvl="1"/>
            <a:r>
              <a:rPr lang="en-US" altLang="ko-KR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azithromycin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treatment initiated before the development of BOS stage 2 </a:t>
            </a:r>
            <a:r>
              <a:rPr lang="ko-KR" alt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→ 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significant reduction in the risk of death</a:t>
            </a:r>
          </a:p>
          <a:p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What is BOS?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71472" y="4286256"/>
            <a:ext cx="8215370" cy="2071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BOS: clinical syndrome</a:t>
            </a:r>
          </a:p>
          <a:p>
            <a:pPr algn="ctr"/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ISHLT created BOS to identify lung transplant recipients that are likely to have underlying BO</a:t>
            </a:r>
          </a:p>
          <a:p>
            <a:pPr algn="ctr"/>
            <a:r>
              <a:rPr lang="en-US" altLang="ko-KR" sz="3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BO: a </a:t>
            </a:r>
            <a:r>
              <a:rPr lang="en-US" altLang="ko-KR" sz="32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histopathological</a:t>
            </a:r>
            <a:r>
              <a:rPr lang="en-US" altLang="ko-KR" sz="3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entity</a:t>
            </a:r>
          </a:p>
          <a:p>
            <a:pPr algn="ctr"/>
            <a:endParaRPr lang="ko-KR" altLang="en-US" sz="2400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142984"/>
            <a:ext cx="56769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Radiologic images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71612"/>
            <a:ext cx="454775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직사각형 3"/>
          <p:cNvSpPr/>
          <p:nvPr/>
        </p:nvSpPr>
        <p:spPr>
          <a:xfrm>
            <a:off x="5572132" y="1714488"/>
            <a:ext cx="3286148" cy="40005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err="1" smtClean="0"/>
              <a:t>Hyperlucency</a:t>
            </a:r>
            <a:endParaRPr lang="en-US" altLang="ko-KR" sz="2800" dirty="0" smtClean="0"/>
          </a:p>
          <a:p>
            <a:pPr algn="ctr"/>
            <a:r>
              <a:rPr lang="en-US" altLang="ko-KR" sz="2800" dirty="0" smtClean="0"/>
              <a:t>Air trapping</a:t>
            </a:r>
          </a:p>
          <a:p>
            <a:pPr algn="ctr"/>
            <a:r>
              <a:rPr lang="en-US" altLang="ko-KR" sz="2800" dirty="0" err="1" smtClean="0"/>
              <a:t>Bronchiectasis</a:t>
            </a:r>
            <a:endParaRPr lang="en-US" altLang="ko-KR" sz="2800" dirty="0" smtClean="0"/>
          </a:p>
          <a:p>
            <a:pPr algn="ctr"/>
            <a:endParaRPr lang="en-US" altLang="ko-KR" sz="2800" dirty="0" smtClean="0"/>
          </a:p>
          <a:p>
            <a:pPr algn="ctr"/>
            <a:r>
              <a:rPr lang="en-US" altLang="ko-KR" sz="2800" dirty="0" smtClean="0"/>
              <a:t>Thickening of </a:t>
            </a:r>
            <a:r>
              <a:rPr lang="en-US" altLang="ko-KR" sz="2800" dirty="0" err="1" smtClean="0"/>
              <a:t>septal</a:t>
            </a:r>
            <a:r>
              <a:rPr lang="en-US" altLang="ko-KR" sz="2800" dirty="0" smtClean="0"/>
              <a:t> lines</a:t>
            </a:r>
          </a:p>
          <a:p>
            <a:pPr algn="ctr"/>
            <a:endParaRPr lang="en-US" altLang="ko-KR" sz="2800" dirty="0" smtClean="0"/>
          </a:p>
          <a:p>
            <a:pPr algn="ctr"/>
            <a:r>
              <a:rPr lang="en-US" altLang="ko-KR" sz="2800" dirty="0" smtClean="0"/>
              <a:t>Mosaic pattern of attenuation</a:t>
            </a:r>
          </a:p>
          <a:p>
            <a:pPr algn="ctr"/>
            <a:r>
              <a:rPr lang="en-US" altLang="ko-KR" sz="2800" dirty="0" smtClean="0"/>
              <a:t>Tree in bud pattern</a:t>
            </a:r>
            <a:endParaRPr lang="ko-KR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 ISHLT definition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600200"/>
            <a:ext cx="8858312" cy="4525963"/>
          </a:xfrm>
        </p:spPr>
        <p:txBody>
          <a:bodyPr>
            <a:normAutofit/>
          </a:bodyPr>
          <a:lstStyle/>
          <a:p>
            <a:r>
              <a:rPr lang="en-US" altLang="ko-KR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Graft deterioration secondary to </a:t>
            </a:r>
            <a:r>
              <a:rPr lang="en-US" altLang="ko-KR" sz="3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persistent </a:t>
            </a:r>
            <a:r>
              <a:rPr lang="en-US" altLang="ko-KR" sz="3000" dirty="0" err="1" smtClean="0">
                <a:solidFill>
                  <a:srgbClr val="FFFF00"/>
                </a:solidFill>
                <a:latin typeface="Arial" pitchFamily="34" charset="0"/>
                <a:ea typeface="+mj-ea"/>
                <a:cs typeface="Arial" pitchFamily="34" charset="0"/>
              </a:rPr>
              <a:t>airﬂow</a:t>
            </a:r>
            <a:r>
              <a:rPr lang="en-US" altLang="ko-KR" sz="3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obstruction</a:t>
            </a:r>
          </a:p>
          <a:p>
            <a:pPr lvl="1"/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 least 3 weeks to exclude an acute, reversible process</a:t>
            </a:r>
            <a:endParaRPr lang="en-US" altLang="ko-KR" sz="26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Drop in FEV</a:t>
            </a:r>
            <a:r>
              <a:rPr lang="en-US" altLang="ko-KR" sz="3000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altLang="ko-KR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&gt;20% relative to best </a:t>
            </a:r>
            <a:r>
              <a:rPr lang="en-US" altLang="ko-KR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posttransplant</a:t>
            </a:r>
            <a:r>
              <a:rPr lang="en-US" altLang="ko-KR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FEV</a:t>
            </a:r>
            <a:r>
              <a:rPr lang="en-US" altLang="ko-KR" sz="3000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</a:p>
          <a:p>
            <a:r>
              <a:rPr lang="en-US" altLang="ko-KR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Exclude other acute allograft rejection, </a:t>
            </a:r>
            <a:r>
              <a:rPr lang="en-US" altLang="ko-KR" sz="3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anastomotic</a:t>
            </a:r>
            <a:r>
              <a:rPr lang="en-US" altLang="ko-KR" sz="3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complications or stricture, infection, or other disease affecting pulmonary function</a:t>
            </a:r>
            <a:endParaRPr lang="ko-KR" altLang="en-US" sz="3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What is BOS?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71472" y="1428736"/>
            <a:ext cx="8215370" cy="4643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n-US" altLang="ko-KR" sz="3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Chronic rejection </a:t>
            </a:r>
          </a:p>
          <a:p>
            <a:r>
              <a:rPr lang="en-US" altLang="ko-KR" sz="3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-T</a:t>
            </a:r>
            <a:r>
              <a:rPr lang="en-US" altLang="ko-KR" sz="3200" dirty="0" smtClean="0">
                <a:latin typeface="Arial" pitchFamily="34" charset="0"/>
                <a:cs typeface="Arial" pitchFamily="34" charset="0"/>
              </a:rPr>
              <a:t>he leading cause of death beyond the first year post lung transplantation</a:t>
            </a:r>
          </a:p>
          <a:p>
            <a:pPr lvl="2">
              <a:buFont typeface="Wingdings" pitchFamily="2" charset="2"/>
              <a:buChar char="ü"/>
            </a:pPr>
            <a:endParaRPr lang="en-US" altLang="ko-KR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3200" dirty="0" smtClean="0">
                <a:latin typeface="Arial" pitchFamily="34" charset="0"/>
                <a:cs typeface="Arial" pitchFamily="34" charset="0"/>
              </a:rPr>
              <a:t>The development of airway obstruction with a reduction of FEV</a:t>
            </a:r>
            <a:r>
              <a:rPr lang="en-US" altLang="ko-KR" sz="3200" baseline="-25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altLang="ko-KR" sz="3200" dirty="0" smtClean="0">
                <a:latin typeface="Arial" pitchFamily="34" charset="0"/>
                <a:cs typeface="Arial" pitchFamily="34" charset="0"/>
              </a:rPr>
              <a:t>that does not respond to bronchodilators</a:t>
            </a:r>
          </a:p>
          <a:p>
            <a:pPr>
              <a:buFont typeface="Arial" pitchFamily="34" charset="0"/>
              <a:buChar char="•"/>
            </a:pPr>
            <a:endParaRPr lang="en-US" altLang="ko-KR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3200" dirty="0" err="1" smtClean="0">
                <a:latin typeface="Arial" pitchFamily="34" charset="0"/>
                <a:cs typeface="Arial" pitchFamily="34" charset="0"/>
              </a:rPr>
              <a:t>Transbronchial</a:t>
            </a:r>
            <a:r>
              <a:rPr lang="en-US" altLang="ko-KR" sz="3200" dirty="0" smtClean="0">
                <a:latin typeface="Arial" pitchFamily="34" charset="0"/>
                <a:cs typeface="Arial" pitchFamily="34" charset="0"/>
              </a:rPr>
              <a:t> lung biopsies(TBBs)</a:t>
            </a:r>
          </a:p>
          <a:p>
            <a:pPr lvl="1" algn="ctr"/>
            <a:r>
              <a:rPr lang="en-US" altLang="ko-KR" sz="3200" dirty="0" smtClean="0">
                <a:latin typeface="Arial" pitchFamily="34" charset="0"/>
                <a:cs typeface="Arial" pitchFamily="34" charset="0"/>
              </a:rPr>
              <a:t>-Low sensitivity(28%) and specificity(75%)</a:t>
            </a:r>
            <a:endParaRPr lang="en-US" altLang="ko-KR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</a:pPr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4282" y="4500570"/>
            <a:ext cx="8929718" cy="2214554"/>
          </a:xfrm>
        </p:spPr>
        <p:txBody>
          <a:bodyPr>
            <a:noAutofit/>
          </a:bodyPr>
          <a:lstStyle/>
          <a:p>
            <a:pPr algn="l"/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maximum post-transplant FEV1 : assigned as 100%</a:t>
            </a:r>
            <a:b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(the mean of the two best postoperative FEV1 values with at least 3 weeks between the measurements)</a:t>
            </a:r>
            <a:b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Each with 2 subcategories : with and without pathologic evidence of OB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8" y="357166"/>
            <a:ext cx="7516178" cy="3875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 in a majority of lung transplant </a:t>
            </a:r>
            <a:r>
              <a:rPr lang="en-US" altLang="ko-KR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Recepients</a:t>
            </a:r>
            <a:endParaRPr lang="ko-KR" alt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571612"/>
            <a:ext cx="8010525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785918" y="1500174"/>
            <a:ext cx="576281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직사각형 8"/>
          <p:cNvSpPr/>
          <p:nvPr/>
        </p:nvSpPr>
        <p:spPr>
          <a:xfrm>
            <a:off x="3786182" y="6286520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J Heart Lung Transplant 2009;28:1031–49.</a:t>
            </a:r>
            <a:endParaRPr lang="ko-KR" altLang="en-US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Impact of BOS in lung transplant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786182" y="6072206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i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J Heart Lung Transplant 2009;28:1031–49.</a:t>
            </a:r>
            <a:endParaRPr lang="ko-KR" altLang="en-US" b="1" i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71472" y="4786322"/>
            <a:ext cx="8001056" cy="10715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>
                <a:latin typeface="Arial" pitchFamily="34" charset="0"/>
                <a:cs typeface="Arial" pitchFamily="34" charset="0"/>
              </a:rPr>
              <a:t>Onset of BOS also associated with worse overall </a:t>
            </a:r>
          </a:p>
          <a:p>
            <a:pPr algn="ctr"/>
            <a:r>
              <a:rPr lang="en-US" altLang="ko-KR" sz="2800" dirty="0" smtClean="0">
                <a:latin typeface="Arial" pitchFamily="34" charset="0"/>
                <a:cs typeface="Arial" pitchFamily="34" charset="0"/>
              </a:rPr>
              <a:t>and pulmonary specific QOL.</a:t>
            </a:r>
            <a:endParaRPr lang="ko-KR" alt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643050"/>
            <a:ext cx="7368975" cy="296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1649</TotalTime>
  <Words>1277</Words>
  <Application>Microsoft Office PowerPoint</Application>
  <PresentationFormat>화면 슬라이드 쇼(4:3)</PresentationFormat>
  <Paragraphs>173</Paragraphs>
  <Slides>29</Slides>
  <Notes>8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0" baseType="lpstr">
      <vt:lpstr>Office 테마</vt:lpstr>
      <vt:lpstr>Bronchiolitis obliterans after  lung transplantation</vt:lpstr>
      <vt:lpstr>Bronchiolitis obliterans(BO)</vt:lpstr>
      <vt:lpstr>What is BOS?</vt:lpstr>
      <vt:lpstr>Radiologic images</vt:lpstr>
      <vt:lpstr>BOS ISHLT definition</vt:lpstr>
      <vt:lpstr>What is BOS?</vt:lpstr>
      <vt:lpstr>The maximum post-transplant FEV1 : assigned as 100% (the mean of the two best postoperative FEV1 values with at least 3 weeks between the measurements) Each with 2 subcategories : with and without pathologic evidence of OB</vt:lpstr>
      <vt:lpstr>BOS in a majority of lung transplant Recepients</vt:lpstr>
      <vt:lpstr>Impact of BOS in lung transplant</vt:lpstr>
      <vt:lpstr>Is a BOS valid phenotype?</vt:lpstr>
      <vt:lpstr>Clinical Heterogeneity of BOS </vt:lpstr>
      <vt:lpstr>Histopathological heterogeneity of BOS </vt:lpstr>
      <vt:lpstr>Chronic allograft dysfunction</vt:lpstr>
      <vt:lpstr>Survival and phenotype</vt:lpstr>
      <vt:lpstr>Response to azithromycin</vt:lpstr>
      <vt:lpstr>Risk factors for BOS</vt:lpstr>
      <vt:lpstr>Pathogenesis of BO</vt:lpstr>
      <vt:lpstr>Alloimmune T cell reactivity</vt:lpstr>
      <vt:lpstr>Humoral immunity</vt:lpstr>
      <vt:lpstr>Autoimmunity</vt:lpstr>
      <vt:lpstr>Innate Immunity and Response to Environmental Insults</vt:lpstr>
      <vt:lpstr>Innate Immunity and Response to Environmental Insults</vt:lpstr>
      <vt:lpstr>Management of BOS </vt:lpstr>
      <vt:lpstr>BOS treatment studies</vt:lpstr>
      <vt:lpstr>BOS treatment studies</vt:lpstr>
      <vt:lpstr>BOS treatment studies</vt:lpstr>
      <vt:lpstr>BOS treatment studies</vt:lpstr>
      <vt:lpstr>BOS treatment studies</vt:lpstr>
      <vt:lpstr>Management strategies</vt:lpstr>
    </vt:vector>
  </TitlesOfParts>
  <Company>severance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 after lung transplantation</dc:title>
  <dc:creator>홍지영</dc:creator>
  <cp:lastModifiedBy>홍지영</cp:lastModifiedBy>
  <cp:revision>167</cp:revision>
  <dcterms:created xsi:type="dcterms:W3CDTF">2012-10-16T01:51:10Z</dcterms:created>
  <dcterms:modified xsi:type="dcterms:W3CDTF">2012-10-21T12:33:19Z</dcterms:modified>
</cp:coreProperties>
</file>