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2" r:id="rId5"/>
    <p:sldId id="267" r:id="rId6"/>
    <p:sldId id="269" r:id="rId7"/>
    <p:sldId id="263" r:id="rId8"/>
    <p:sldId id="268" r:id="rId9"/>
    <p:sldId id="266" r:id="rId10"/>
    <p:sldId id="270" r:id="rId11"/>
    <p:sldId id="271" r:id="rId12"/>
    <p:sldId id="261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8D0"/>
    <a:srgbClr val="7A5E9B"/>
    <a:srgbClr val="9BBA58"/>
    <a:srgbClr val="B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5017" autoAdjust="0"/>
  </p:normalViewPr>
  <p:slideViewPr>
    <p:cSldViewPr snapToGrid="0">
      <p:cViewPr varScale="1">
        <p:scale>
          <a:sx n="98" d="100"/>
          <a:sy n="98" d="100"/>
        </p:scale>
        <p:origin x="10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A81C0-97A9-4817-ABBF-58E66349DDFC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0BF3A-2129-4E16-8D9B-096ADEDE52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안녕하십니까 발표를 맡은 내과 </a:t>
            </a:r>
            <a:r>
              <a:rPr lang="en-US" altLang="ko-KR" dirty="0" smtClean="0"/>
              <a:t>3</a:t>
            </a:r>
            <a:r>
              <a:rPr lang="ko-KR" altLang="en-US" dirty="0" err="1" smtClean="0"/>
              <a:t>년차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백승진입니다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제가 발표할 논문은 </a:t>
            </a:r>
            <a:r>
              <a:rPr lang="en-US" altLang="ko-KR" dirty="0" smtClean="0"/>
              <a:t>Journal of thoracic</a:t>
            </a:r>
            <a:r>
              <a:rPr lang="en-US" altLang="ko-KR" baseline="0" dirty="0" smtClean="0"/>
              <a:t> oncology </a:t>
            </a:r>
            <a:r>
              <a:rPr lang="en-US" altLang="ko-KR" dirty="0" smtClean="0"/>
              <a:t>2022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월 호에 게재된 논문</a:t>
            </a:r>
            <a:endParaRPr lang="en-US" altLang="ko-KR" dirty="0" smtClean="0"/>
          </a:p>
          <a:p>
            <a:r>
              <a:rPr lang="en-US" altLang="ko-KR" dirty="0" smtClean="0"/>
              <a:t>Stage shift improves lung cancer survival : real world </a:t>
            </a:r>
            <a:r>
              <a:rPr lang="en-US" altLang="ko-KR" dirty="0" err="1" smtClean="0"/>
              <a:t>evidenc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7992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저자들은 이상과 같은 데이터를 바탕으로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폐암 생존율 향상의 주된 요인으로</a:t>
            </a:r>
            <a:r>
              <a:rPr lang="en-US" altLang="ko-KR" dirty="0" smtClean="0"/>
              <a:t>, stage shift</a:t>
            </a:r>
            <a:r>
              <a:rPr lang="ko-KR" altLang="en-US" dirty="0" smtClean="0"/>
              <a:t>를 꼽습니다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이와 비슷한 선행연구가 </a:t>
            </a:r>
            <a:r>
              <a:rPr lang="en-US" altLang="ko-KR" dirty="0" smtClean="0"/>
              <a:t>2</a:t>
            </a:r>
            <a:r>
              <a:rPr lang="ko-KR" altLang="en-US" dirty="0" smtClean="0"/>
              <a:t>개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모두 이른 </a:t>
            </a:r>
            <a:r>
              <a:rPr lang="en-US" altLang="ko-KR" dirty="0" smtClean="0"/>
              <a:t>stage</a:t>
            </a:r>
            <a:r>
              <a:rPr lang="ko-KR" altLang="en-US" dirty="0" smtClean="0"/>
              <a:t>에서 진단이 많이 될수록 전체 사망률이 감소함을 보여주고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이는 </a:t>
            </a:r>
            <a:r>
              <a:rPr lang="en-US" altLang="ko-KR" dirty="0" smtClean="0"/>
              <a:t>LDCT</a:t>
            </a:r>
            <a:r>
              <a:rPr lang="en-US" altLang="ko-KR" baseline="0" dirty="0" smtClean="0"/>
              <a:t> screening</a:t>
            </a:r>
            <a:r>
              <a:rPr lang="ko-KR" altLang="en-US" baseline="0" dirty="0" smtClean="0"/>
              <a:t>을 통해 이룰 수 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8490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Lung</a:t>
            </a:r>
            <a:r>
              <a:rPr lang="en-US" altLang="ko-KR" baseline="0" dirty="0" smtClean="0"/>
              <a:t> cancer screening</a:t>
            </a:r>
            <a:r>
              <a:rPr lang="ko-KR" altLang="en-US" baseline="0" dirty="0" smtClean="0"/>
              <a:t>의 대상자도 논의할 필요가 있습니다</a:t>
            </a:r>
            <a:r>
              <a:rPr lang="en-US" altLang="ko-KR" baseline="0" dirty="0" smtClean="0"/>
              <a:t>.]</a:t>
            </a:r>
          </a:p>
          <a:p>
            <a:r>
              <a:rPr lang="ko-KR" altLang="en-US" baseline="0" dirty="0" smtClean="0"/>
              <a:t>대부분의 </a:t>
            </a:r>
            <a:r>
              <a:rPr lang="en-US" altLang="ko-KR" baseline="0" dirty="0" smtClean="0"/>
              <a:t>lung cancer screening </a:t>
            </a:r>
            <a:r>
              <a:rPr lang="ko-KR" altLang="en-US" baseline="0" dirty="0" smtClean="0"/>
              <a:t>연구가 흡연자를 대상으로 진행된 바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하지만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아시아에서 비흡연자의 폐암 빈도는 서양의 빈도보다 월등히 높습니다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따라서 비흡연자에서도 </a:t>
            </a:r>
            <a:r>
              <a:rPr lang="ko-KR" altLang="en-US" baseline="0" dirty="0" err="1" smtClean="0"/>
              <a:t>고위험군의</a:t>
            </a:r>
            <a:r>
              <a:rPr lang="ko-KR" altLang="en-US" baseline="0" dirty="0" smtClean="0"/>
              <a:t> 경우 </a:t>
            </a:r>
            <a:r>
              <a:rPr lang="en-US" altLang="ko-KR" baseline="0" dirty="0" smtClean="0"/>
              <a:t>screening</a:t>
            </a:r>
            <a:r>
              <a:rPr lang="ko-KR" altLang="en-US" baseline="0" dirty="0" smtClean="0"/>
              <a:t>을 </a:t>
            </a:r>
            <a:r>
              <a:rPr lang="ko-KR" altLang="en-US" baseline="0" dirty="0" err="1" smtClean="0"/>
              <a:t>진행해야할</a:t>
            </a:r>
            <a:r>
              <a:rPr lang="ko-KR" altLang="en-US" baseline="0" dirty="0" smtClean="0"/>
              <a:t> 것입니다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 연구에는 몇가지 한계점이 있습니다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Restrospective</a:t>
            </a:r>
            <a:r>
              <a:rPr lang="en-US" altLang="ko-KR" dirty="0" smtClean="0"/>
              <a:t> study</a:t>
            </a:r>
            <a:r>
              <a:rPr lang="ko-KR" altLang="en-US" dirty="0" smtClean="0"/>
              <a:t>였으며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흡연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가족력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직업 등의 데이터가 부족하였습니다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single center study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generalizability </a:t>
            </a:r>
            <a:r>
              <a:rPr lang="ko-KR" altLang="en-US" baseline="0" dirty="0" smtClean="0"/>
              <a:t>가 부족하였습니다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또</a:t>
            </a:r>
            <a:r>
              <a:rPr lang="en-US" altLang="ko-KR" baseline="0" dirty="0" smtClean="0"/>
              <a:t>, 2015</a:t>
            </a:r>
            <a:r>
              <a:rPr lang="ko-KR" altLang="en-US" baseline="0" dirty="0" smtClean="0"/>
              <a:t>년 이전에도 루틴 검사는 아니었으나 </a:t>
            </a:r>
            <a:r>
              <a:rPr lang="en-US" altLang="ko-KR" baseline="0" dirty="0" smtClean="0"/>
              <a:t>LDCT </a:t>
            </a:r>
            <a:r>
              <a:rPr lang="ko-KR" altLang="en-US" baseline="0" dirty="0" smtClean="0"/>
              <a:t>가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폐엄</a:t>
            </a:r>
            <a:r>
              <a:rPr lang="ko-KR" altLang="en-US" baseline="0" dirty="0" smtClean="0"/>
              <a:t> 검진을 위해 사용되고 있었고 그 정도를 파악하지 못하여</a:t>
            </a:r>
            <a:r>
              <a:rPr lang="en-US" altLang="ko-KR" baseline="0" dirty="0" smtClean="0"/>
              <a:t>, LDCT </a:t>
            </a:r>
            <a:r>
              <a:rPr lang="ko-KR" altLang="en-US" baseline="0" dirty="0" smtClean="0"/>
              <a:t>도입의 효과를 제대로 보았다고 보기 어렵습니다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8292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결론입니다</a:t>
            </a:r>
            <a:r>
              <a:rPr lang="en-US" altLang="ko-KR" dirty="0" smtClean="0"/>
              <a:t>. LDCT</a:t>
            </a:r>
            <a:r>
              <a:rPr lang="ko-KR" altLang="en-US" dirty="0" smtClean="0"/>
              <a:t>를 이용한 </a:t>
            </a:r>
            <a:r>
              <a:rPr lang="en-US" altLang="ko-KR" dirty="0" smtClean="0"/>
              <a:t>lung cancer screening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lung cancer survival rate</a:t>
            </a:r>
            <a:r>
              <a:rPr lang="ko-KR" altLang="en-US" dirty="0" smtClean="0"/>
              <a:t>를 올렸습니다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폐암의 빠른 발견을 통해 </a:t>
            </a:r>
            <a:r>
              <a:rPr lang="en-US" altLang="ko-KR" dirty="0" smtClean="0"/>
              <a:t>mortality</a:t>
            </a:r>
            <a:r>
              <a:rPr lang="ko-KR" altLang="en-US" dirty="0" smtClean="0"/>
              <a:t>를 낮출 수 있기 때문입니다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이상입니다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8645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Introduction 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Taiwan</a:t>
            </a:r>
            <a:r>
              <a:rPr lang="ko-KR" altLang="en-US" dirty="0" smtClean="0"/>
              <a:t>은 폐암 관련하여 여러가지 정책을 운용하고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</a:t>
            </a:r>
            <a:r>
              <a:rPr lang="en-US" altLang="ko-KR" dirty="0" smtClean="0"/>
              <a:t>, 1997</a:t>
            </a:r>
            <a:r>
              <a:rPr lang="ko-KR" altLang="en-US" dirty="0" smtClean="0"/>
              <a:t>년부터 금연 프로그램을</a:t>
            </a:r>
            <a:r>
              <a:rPr lang="en-US" altLang="ko-KR" dirty="0" smtClean="0"/>
              <a:t>, 2000</a:t>
            </a:r>
            <a:r>
              <a:rPr lang="ko-KR" altLang="en-US" dirty="0" smtClean="0"/>
              <a:t>년부터 </a:t>
            </a:r>
            <a:r>
              <a:rPr lang="en-US" altLang="ko-KR" dirty="0" smtClean="0"/>
              <a:t>precision</a:t>
            </a:r>
            <a:r>
              <a:rPr lang="en-US" altLang="ko-KR" baseline="0" dirty="0" smtClean="0"/>
              <a:t> lung cancer </a:t>
            </a:r>
            <a:r>
              <a:rPr lang="en-US" altLang="ko-KR" baseline="0" dirty="0" err="1" smtClean="0"/>
              <a:t>therap</a:t>
            </a:r>
            <a:r>
              <a:rPr lang="ko-KR" altLang="en-US" baseline="0" dirty="0" smtClean="0"/>
              <a:t>를</a:t>
            </a:r>
            <a:r>
              <a:rPr lang="en-US" altLang="ko-KR" baseline="0" dirty="0" smtClean="0"/>
              <a:t>, 2004</a:t>
            </a:r>
            <a:r>
              <a:rPr lang="ko-KR" altLang="en-US" baseline="0" dirty="0" smtClean="0"/>
              <a:t>년부터는 </a:t>
            </a:r>
            <a:r>
              <a:rPr lang="en-US" altLang="ko-KR" baseline="0" dirty="0" smtClean="0"/>
              <a:t>EGFR TKI</a:t>
            </a:r>
            <a:r>
              <a:rPr lang="ko-KR" altLang="en-US" baseline="0" dirty="0" smtClean="0"/>
              <a:t>를 보험에서 배상해주었으며</a:t>
            </a:r>
            <a:r>
              <a:rPr lang="en-US" altLang="ko-KR" baseline="0" dirty="0" smtClean="0"/>
              <a:t>, 2015</a:t>
            </a:r>
            <a:r>
              <a:rPr lang="ko-KR" altLang="en-US" baseline="0" dirty="0" smtClean="0"/>
              <a:t>년부터는 </a:t>
            </a:r>
            <a:r>
              <a:rPr lang="en-US" altLang="ko-KR" baseline="0" dirty="0" smtClean="0"/>
              <a:t>LDCT screening</a:t>
            </a:r>
            <a:r>
              <a:rPr lang="ko-KR" altLang="en-US" baseline="0" dirty="0" smtClean="0"/>
              <a:t>을 시행하였습니다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여기에서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흡연자에서는 이전부터 매년 </a:t>
            </a:r>
            <a:r>
              <a:rPr lang="en-US" altLang="ko-KR" baseline="0" dirty="0" smtClean="0"/>
              <a:t>LDCT screening </a:t>
            </a:r>
            <a:r>
              <a:rPr lang="ko-KR" altLang="en-US" baseline="0" dirty="0" smtClean="0"/>
              <a:t>을 시행하고 있었으며</a:t>
            </a:r>
            <a:r>
              <a:rPr lang="en-US" altLang="ko-KR" baseline="0" dirty="0" smtClean="0"/>
              <a:t>, 2015</a:t>
            </a:r>
            <a:r>
              <a:rPr lang="ko-KR" altLang="en-US" baseline="0" dirty="0" smtClean="0"/>
              <a:t>년부터는 </a:t>
            </a:r>
            <a:r>
              <a:rPr lang="en-US" altLang="ko-KR" baseline="0" dirty="0" smtClean="0"/>
              <a:t>risk factor</a:t>
            </a:r>
            <a:r>
              <a:rPr lang="ko-KR" altLang="en-US" baseline="0" dirty="0" smtClean="0"/>
              <a:t>가 있는 </a:t>
            </a:r>
            <a:r>
              <a:rPr lang="en-US" altLang="ko-KR" baseline="0" dirty="0" smtClean="0"/>
              <a:t>never smoke</a:t>
            </a:r>
            <a:r>
              <a:rPr lang="ko-KR" altLang="en-US" baseline="0" dirty="0" smtClean="0"/>
              <a:t>에서도 </a:t>
            </a:r>
            <a:r>
              <a:rPr lang="en-US" altLang="ko-KR" baseline="0" dirty="0" smtClean="0"/>
              <a:t>LDCT</a:t>
            </a:r>
            <a:r>
              <a:rPr lang="ko-KR" altLang="en-US" baseline="0" dirty="0" smtClean="0"/>
              <a:t>를 시행하여 주었습니다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본 연구는 </a:t>
            </a:r>
            <a:r>
              <a:rPr lang="en-US" altLang="ko-KR" baseline="0" dirty="0" smtClean="0"/>
              <a:t>longitudinal retrospective cohort study</a:t>
            </a:r>
            <a:r>
              <a:rPr lang="ko-KR" altLang="en-US" baseline="0" dirty="0" smtClean="0"/>
              <a:t>로</a:t>
            </a:r>
            <a:r>
              <a:rPr lang="en-US" altLang="ko-KR" baseline="0" dirty="0" smtClean="0"/>
              <a:t>, 2006</a:t>
            </a:r>
            <a:r>
              <a:rPr lang="ko-KR" altLang="en-US" baseline="0" dirty="0" smtClean="0"/>
              <a:t>년부터 </a:t>
            </a:r>
            <a:r>
              <a:rPr lang="en-US" altLang="ko-KR" baseline="0" dirty="0" smtClean="0"/>
              <a:t>2019</a:t>
            </a:r>
            <a:r>
              <a:rPr lang="ko-KR" altLang="en-US" baseline="0" dirty="0" smtClean="0"/>
              <a:t>년까지 </a:t>
            </a:r>
            <a:r>
              <a:rPr lang="en-US" altLang="ko-KR" baseline="0" dirty="0" smtClean="0"/>
              <a:t>lung cancer </a:t>
            </a:r>
            <a:r>
              <a:rPr lang="ko-KR" altLang="en-US" baseline="0" dirty="0" smtClean="0"/>
              <a:t>환자의 </a:t>
            </a:r>
            <a:r>
              <a:rPr lang="en-US" altLang="ko-KR" baseline="0" dirty="0" smtClean="0"/>
              <a:t>mortality</a:t>
            </a:r>
            <a:r>
              <a:rPr lang="ko-KR" altLang="en-US" baseline="0" dirty="0" smtClean="0"/>
              <a:t>를 관찰하였습니다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3867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연구는 </a:t>
            </a:r>
            <a:r>
              <a:rPr lang="en-US" altLang="ko-KR" dirty="0" smtClean="0"/>
              <a:t>NTUH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databas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2006</a:t>
            </a:r>
            <a:r>
              <a:rPr lang="ko-KR" altLang="en-US" baseline="0" dirty="0" smtClean="0"/>
              <a:t>년부터 </a:t>
            </a:r>
            <a:r>
              <a:rPr lang="en-US" altLang="ko-KR" baseline="0" dirty="0" smtClean="0"/>
              <a:t>2019</a:t>
            </a:r>
            <a:r>
              <a:rPr lang="ko-KR" altLang="en-US" baseline="0" dirty="0" smtClean="0"/>
              <a:t>년까지의 </a:t>
            </a:r>
            <a:r>
              <a:rPr lang="en-US" altLang="ko-KR" baseline="0" dirty="0" smtClean="0"/>
              <a:t>lung cancer </a:t>
            </a:r>
            <a:r>
              <a:rPr lang="ko-KR" altLang="en-US" baseline="0" dirty="0" smtClean="0"/>
              <a:t>환자</a:t>
            </a:r>
            <a:r>
              <a:rPr lang="en-US" altLang="ko-KR" baseline="0" dirty="0" smtClean="0"/>
              <a:t> 17298</a:t>
            </a:r>
            <a:r>
              <a:rPr lang="ko-KR" altLang="en-US" baseline="0" dirty="0" smtClean="0"/>
              <a:t>명을 대상으로 하였습니다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TCR report, mortality annual report </a:t>
            </a:r>
            <a:r>
              <a:rPr lang="ko-KR" altLang="en-US" baseline="0" dirty="0" smtClean="0"/>
              <a:t>및 성인 흡연 현황을 같이 분석하였습니다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Primary </a:t>
            </a:r>
            <a:r>
              <a:rPr lang="en-US" altLang="ko-KR" baseline="0" dirty="0" err="1" smtClean="0"/>
              <a:t>outcom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all cause 5 year mortality </a:t>
            </a:r>
            <a:r>
              <a:rPr lang="ko-KR" altLang="en-US" baseline="0" dirty="0" smtClean="0"/>
              <a:t>로 설정하였고</a:t>
            </a:r>
            <a:r>
              <a:rPr lang="en-US" altLang="ko-KR" baseline="0" dirty="0" smtClean="0"/>
              <a:t>, secondary </a:t>
            </a:r>
            <a:r>
              <a:rPr lang="en-US" altLang="ko-KR" baseline="0" dirty="0" err="1" smtClean="0"/>
              <a:t>outcom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disease stage percentage</a:t>
            </a:r>
            <a:r>
              <a:rPr lang="ko-KR" altLang="en-US" baseline="0" dirty="0" smtClean="0"/>
              <a:t>로 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6497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결과입니다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1997</a:t>
            </a:r>
            <a:r>
              <a:rPr lang="ko-KR" altLang="en-US" dirty="0" smtClean="0"/>
              <a:t>년 금연 프로그램이 실행되었고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흡연율은</a:t>
            </a:r>
            <a:r>
              <a:rPr lang="ko-KR" altLang="en-US" dirty="0" smtClean="0"/>
              <a:t> 남녀 모두에서 지속적으로 감소 중임 알 수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하지만 빨간색</a:t>
            </a:r>
            <a:r>
              <a:rPr lang="ko-KR" altLang="en-US" baseline="0" dirty="0" smtClean="0"/>
              <a:t> 그래프에서 알 수 있듯이 폐암 </a:t>
            </a:r>
            <a:r>
              <a:rPr lang="ko-KR" altLang="en-US" baseline="0" dirty="0" err="1" smtClean="0"/>
              <a:t>유병율은</a:t>
            </a:r>
            <a:r>
              <a:rPr lang="ko-KR" altLang="en-US" baseline="0" dirty="0" smtClean="0"/>
              <a:t> 지속적으로 증가 중입니다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구체적으로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증가는 대부분 </a:t>
            </a:r>
            <a:r>
              <a:rPr lang="en-US" altLang="ko-KR" baseline="0" dirty="0" smtClean="0"/>
              <a:t>adenocarcinoma</a:t>
            </a:r>
            <a:r>
              <a:rPr lang="ko-KR" altLang="en-US" baseline="0" dirty="0" smtClean="0"/>
              <a:t>의 비율이며</a:t>
            </a:r>
            <a:r>
              <a:rPr lang="en-US" altLang="ko-KR" baseline="0" dirty="0" smtClean="0"/>
              <a:t>, squamous cell carcinoma</a:t>
            </a:r>
            <a:r>
              <a:rPr lang="ko-KR" altLang="en-US" baseline="0" dirty="0" smtClean="0"/>
              <a:t>는 감소하였습니다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318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폐암 </a:t>
            </a:r>
            <a:r>
              <a:rPr lang="ko-KR" altLang="en-US" baseline="0" dirty="0" err="1" smtClean="0"/>
              <a:t>유병율은</a:t>
            </a:r>
            <a:r>
              <a:rPr lang="ko-KR" altLang="en-US" baseline="0" dirty="0" smtClean="0"/>
              <a:t> 지속적으로 증가 중이라고 말씀드렸으며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이를 </a:t>
            </a:r>
            <a:r>
              <a:rPr lang="en-US" altLang="ko-KR" baseline="0" dirty="0" smtClean="0"/>
              <a:t>stage I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stage IV</a:t>
            </a:r>
            <a:r>
              <a:rPr lang="ko-KR" altLang="en-US" baseline="0" dirty="0" smtClean="0"/>
              <a:t>으로 나누어서 볼 수도 있습니다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Stage I </a:t>
            </a:r>
            <a:r>
              <a:rPr lang="ko-KR" altLang="en-US" baseline="0" dirty="0" smtClean="0"/>
              <a:t>폐암은 </a:t>
            </a:r>
            <a:r>
              <a:rPr lang="en-US" altLang="ko-KR" baseline="0" dirty="0" smtClean="0"/>
              <a:t>age adjusted incidence</a:t>
            </a:r>
            <a:r>
              <a:rPr lang="ko-KR" altLang="en-US" baseline="0" dirty="0" smtClean="0"/>
              <a:t>로 보았을 때 지속적으로 증가 중이며</a:t>
            </a:r>
            <a:r>
              <a:rPr lang="en-US" altLang="ko-KR" baseline="0" dirty="0" smtClean="0"/>
              <a:t>, stage IV </a:t>
            </a:r>
            <a:r>
              <a:rPr lang="ko-KR" altLang="en-US" baseline="0" dirty="0" smtClean="0"/>
              <a:t>폐암의 </a:t>
            </a:r>
            <a:r>
              <a:rPr lang="ko-KR" altLang="en-US" baseline="0" dirty="0" err="1" smtClean="0"/>
              <a:t>유병율은</a:t>
            </a:r>
            <a:r>
              <a:rPr lang="ko-KR" altLang="en-US" baseline="0" dirty="0" smtClean="0"/>
              <a:t> 큰 변화 없이 비슷합니다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2800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전국 데이터에서 </a:t>
            </a:r>
            <a:r>
              <a:rPr lang="en-US" altLang="ko-KR" dirty="0" smtClean="0"/>
              <a:t>mortality</a:t>
            </a:r>
            <a:r>
              <a:rPr lang="ko-KR" altLang="en-US" dirty="0" smtClean="0"/>
              <a:t>도 확인할 수 있었습니다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1994</a:t>
            </a:r>
            <a:r>
              <a:rPr lang="ko-KR" altLang="en-US" dirty="0" smtClean="0"/>
              <a:t>년부터 </a:t>
            </a:r>
            <a:r>
              <a:rPr lang="en-US" altLang="ko-KR" dirty="0" smtClean="0"/>
              <a:t>2002</a:t>
            </a:r>
            <a:r>
              <a:rPr lang="ko-KR" altLang="en-US" dirty="0" smtClean="0"/>
              <a:t>년까지는 다소 증가하던 </a:t>
            </a:r>
            <a:r>
              <a:rPr lang="en-US" altLang="ko-KR" dirty="0" smtClean="0"/>
              <a:t>lung cancer mortality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precision</a:t>
            </a:r>
            <a:r>
              <a:rPr lang="en-US" altLang="ko-KR" baseline="0" dirty="0" smtClean="0"/>
              <a:t> lung cancer therapy </a:t>
            </a:r>
            <a:r>
              <a:rPr lang="ko-KR" altLang="en-US" baseline="0" dirty="0" smtClean="0"/>
              <a:t>도입 이후 감소 추세에 들어서게 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이 감소추세는 </a:t>
            </a:r>
            <a:r>
              <a:rPr lang="en-US" altLang="ko-KR" baseline="0" dirty="0" smtClean="0"/>
              <a:t>2015</a:t>
            </a:r>
            <a:r>
              <a:rPr lang="ko-KR" altLang="en-US" baseline="0" dirty="0" smtClean="0"/>
              <a:t>년 이후 더욱 가파르게 변합니다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 사망률 추이에 대해 </a:t>
            </a:r>
            <a:r>
              <a:rPr lang="en-US" altLang="ko-KR" baseline="0" dirty="0" smtClean="0"/>
              <a:t>NTUH </a:t>
            </a:r>
            <a:r>
              <a:rPr lang="ko-KR" altLang="en-US" baseline="0" dirty="0" smtClean="0"/>
              <a:t>병원 데이터로 더 자세히 살펴보겠습니다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344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NTUH </a:t>
            </a:r>
            <a:r>
              <a:rPr lang="ko-KR" altLang="en-US" baseline="0" dirty="0" smtClean="0"/>
              <a:t>병원 데이터 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총 </a:t>
            </a:r>
            <a:r>
              <a:rPr lang="en-US" altLang="ko-KR" baseline="0" dirty="0" smtClean="0"/>
              <a:t>17298</a:t>
            </a:r>
            <a:r>
              <a:rPr lang="ko-KR" altLang="en-US" baseline="0" dirty="0" smtClean="0"/>
              <a:t>명의 폐암 환자가 있었으며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이중 남성은 </a:t>
            </a:r>
            <a:r>
              <a:rPr lang="en-US" altLang="ko-KR" baseline="0" dirty="0" smtClean="0"/>
              <a:t>48.8% </a:t>
            </a:r>
            <a:r>
              <a:rPr lang="ko-KR" altLang="en-US" baseline="0" dirty="0" smtClean="0"/>
              <a:t>이었습니다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연령의 </a:t>
            </a:r>
            <a:r>
              <a:rPr lang="ko-KR" altLang="en-US" baseline="0" dirty="0" err="1" smtClean="0"/>
              <a:t>중간값은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62</a:t>
            </a:r>
            <a:r>
              <a:rPr lang="ko-KR" altLang="en-US" baseline="0" dirty="0" smtClean="0"/>
              <a:t>세 였습니다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dirty="0" smtClean="0"/>
              <a:t>표를 보시면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폐암 환자 및 유병률이 해가 갈수록 증가하는 것을 볼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161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0-1 </a:t>
            </a:r>
            <a:r>
              <a:rPr lang="ko-KR" altLang="en-US" dirty="0" smtClean="0"/>
              <a:t>초기 암은 해가 갈 수록 눈에 띄게 증가하고</a:t>
            </a:r>
            <a:r>
              <a:rPr lang="en-US" altLang="ko-KR" dirty="0" smtClean="0"/>
              <a:t>, 4</a:t>
            </a:r>
            <a:r>
              <a:rPr lang="ko-KR" altLang="en-US" dirty="0" smtClean="0"/>
              <a:t>기 암은 감소함을 볼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이는 좌측 그래프에서도 확인할 수 있습니다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Subtype</a:t>
            </a:r>
            <a:r>
              <a:rPr lang="ko-KR" altLang="en-US" dirty="0" smtClean="0"/>
              <a:t>으로는 </a:t>
            </a:r>
            <a:r>
              <a:rPr lang="en-US" altLang="ko-KR" dirty="0" smtClean="0"/>
              <a:t>adenocarcinoma</a:t>
            </a:r>
            <a:r>
              <a:rPr lang="ko-KR" altLang="en-US" dirty="0" smtClean="0"/>
              <a:t>가 증가하고 </a:t>
            </a:r>
            <a:r>
              <a:rPr lang="en-US" altLang="ko-KR" dirty="0" smtClean="0"/>
              <a:t>squamous cell carcinoma</a:t>
            </a:r>
            <a:r>
              <a:rPr lang="ko-KR" altLang="en-US" dirty="0" smtClean="0"/>
              <a:t>는 감소함을 확인할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7145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좌측 그래프에서 볼 수 있듯이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폐암의 </a:t>
            </a:r>
            <a:r>
              <a:rPr lang="en-US" altLang="ko-KR" dirty="0" smtClean="0"/>
              <a:t>5</a:t>
            </a:r>
            <a:r>
              <a:rPr lang="ko-KR" altLang="en-US" dirty="0" smtClean="0"/>
              <a:t>년 생존율은 시간에 따라 크게 증가하였습니다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생존율 증가는 모든 기수에서 확인할 수 있으며</a:t>
            </a:r>
            <a:r>
              <a:rPr lang="en-US" altLang="ko-KR" dirty="0" smtClean="0"/>
              <a:t>, 4</a:t>
            </a:r>
            <a:r>
              <a:rPr lang="ko-KR" altLang="en-US" dirty="0" smtClean="0"/>
              <a:t>기의 경우 </a:t>
            </a:r>
            <a:r>
              <a:rPr lang="en-US" altLang="ko-KR" dirty="0" smtClean="0"/>
              <a:t>7.9%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16.5%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2</a:t>
            </a:r>
            <a:r>
              <a:rPr lang="ko-KR" altLang="en-US" dirty="0" smtClean="0"/>
              <a:t>배 가량 증가하였습니다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다만 이는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30% </a:t>
            </a:r>
            <a:r>
              <a:rPr lang="ko-KR" altLang="en-US" baseline="0" dirty="0" smtClean="0"/>
              <a:t>가량 증가한 전체 생존율 증가를 설명하기에 부족합니다</a:t>
            </a:r>
            <a:r>
              <a:rPr lang="en-US" altLang="ko-KR" baseline="0" smtClean="0"/>
              <a:t>.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0BF3A-2129-4E16-8D9B-096ADEDE52C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7589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934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2767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13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9859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074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43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58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1700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789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4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79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46C96-EDF2-4158-9FBE-5A4E373D0D89}" type="datetimeFigureOut">
              <a:rPr lang="ko-KR" altLang="en-US" smtClean="0"/>
              <a:t>2023-04-17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BFEB2-FEAD-4884-A0E0-1C0DE12A44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762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45" y="532015"/>
            <a:ext cx="6562725" cy="88582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645" y="1417840"/>
            <a:ext cx="8029575" cy="847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4645" y="2851265"/>
            <a:ext cx="614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pc="-150" dirty="0" smtClean="0"/>
              <a:t>Journal of Thoracic Oncology Vol. 18 No. 1: 47–56 , September, 2022</a:t>
            </a:r>
            <a:endParaRPr lang="ko-KR" altLang="en-US" spc="-150" dirty="0"/>
          </a:p>
        </p:txBody>
      </p:sp>
      <p:sp>
        <p:nvSpPr>
          <p:cNvPr id="9" name="TextBox 8"/>
          <p:cNvSpPr txBox="1"/>
          <p:nvPr/>
        </p:nvSpPr>
        <p:spPr>
          <a:xfrm>
            <a:off x="794645" y="3621631"/>
            <a:ext cx="2231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pc="-150" dirty="0" smtClean="0"/>
              <a:t>2023.04.18</a:t>
            </a:r>
          </a:p>
          <a:p>
            <a:r>
              <a:rPr lang="ko-KR" altLang="en-US" spc="-150" dirty="0" smtClean="0"/>
              <a:t>호흡기내과 </a:t>
            </a:r>
            <a:r>
              <a:rPr lang="en-US" altLang="ko-KR" spc="-150" dirty="0" smtClean="0"/>
              <a:t>R3 </a:t>
            </a:r>
            <a:r>
              <a:rPr lang="ko-KR" altLang="en-US" spc="-150" dirty="0" err="1" smtClean="0"/>
              <a:t>백승진</a:t>
            </a:r>
            <a:endParaRPr lang="ko-KR" altLang="en-US" spc="-150" dirty="0"/>
          </a:p>
        </p:txBody>
      </p:sp>
    </p:spTree>
    <p:extLst>
      <p:ext uri="{BB962C8B-B14F-4D97-AF65-F5344CB8AC3E}">
        <p14:creationId xmlns:p14="http://schemas.microsoft.com/office/powerpoint/2010/main" val="2710009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2339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 smtClean="0"/>
              <a:t>4. Discussion</a:t>
            </a:r>
            <a:endParaRPr lang="ko-KR" altLang="en-US" sz="3200" spc="-150" dirty="0"/>
          </a:p>
        </p:txBody>
      </p:sp>
      <p:sp>
        <p:nvSpPr>
          <p:cNvPr id="7" name="TextBox 6"/>
          <p:cNvSpPr txBox="1"/>
          <p:nvPr/>
        </p:nvSpPr>
        <p:spPr>
          <a:xfrm>
            <a:off x="794645" y="1379913"/>
            <a:ext cx="110426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Hypothesis </a:t>
            </a:r>
            <a:r>
              <a:rPr lang="en-US" altLang="ko-KR" sz="2000" spc="-150" dirty="0"/>
              <a:t>that the </a:t>
            </a:r>
            <a:r>
              <a:rPr lang="en-US" altLang="ko-KR" sz="2000" spc="-150" dirty="0">
                <a:solidFill>
                  <a:srgbClr val="1498D0"/>
                </a:solidFill>
              </a:rPr>
              <a:t>stage </a:t>
            </a:r>
            <a:r>
              <a:rPr lang="en-US" altLang="ko-KR" sz="2000" spc="-150" dirty="0" smtClean="0">
                <a:solidFill>
                  <a:srgbClr val="1498D0"/>
                </a:solidFill>
              </a:rPr>
              <a:t>shift </a:t>
            </a:r>
            <a:r>
              <a:rPr lang="en-US" altLang="ko-KR" sz="2000" spc="-150" dirty="0" smtClean="0"/>
              <a:t>was </a:t>
            </a:r>
            <a:r>
              <a:rPr lang="en-US" altLang="ko-KR" sz="2000" spc="-150" dirty="0"/>
              <a:t>primarily responsible for the uptick in </a:t>
            </a:r>
            <a:r>
              <a:rPr lang="en-US" altLang="ko-KR" sz="2000" spc="-150" dirty="0">
                <a:solidFill>
                  <a:srgbClr val="1498D0"/>
                </a:solidFill>
              </a:rPr>
              <a:t>lung </a:t>
            </a:r>
            <a:r>
              <a:rPr lang="en-US" altLang="ko-KR" sz="2000" spc="-150" dirty="0" smtClean="0">
                <a:solidFill>
                  <a:srgbClr val="1498D0"/>
                </a:solidFill>
              </a:rPr>
              <a:t>cancer survival</a:t>
            </a:r>
            <a:r>
              <a:rPr lang="en-US" altLang="ko-KR" sz="2000" spc="-15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Similar research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Flores et al. : 26.5% &gt; 31.2% in stage I/II diagnosis, 3.7% decrease in mortality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Potter et al. : 3.9% increase in stage I diagnosis, 11.9% degrease in mortality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Lung cancer </a:t>
            </a:r>
            <a:r>
              <a:rPr lang="en-US" altLang="ko-KR" sz="2000" spc="-150" dirty="0">
                <a:solidFill>
                  <a:srgbClr val="1498D0"/>
                </a:solidFill>
              </a:rPr>
              <a:t>screening by LDCT </a:t>
            </a:r>
            <a:r>
              <a:rPr lang="en-US" altLang="ko-KR" sz="2000" spc="-150" dirty="0"/>
              <a:t>was effective in reducing the mortality of lung cancer by triggering a "stage shift" towards early-stage lung cancer.</a:t>
            </a:r>
            <a:endParaRPr lang="en-US" altLang="ko-KR" sz="2000" spc="-150" dirty="0" smtClean="0"/>
          </a:p>
        </p:txBody>
      </p:sp>
    </p:spTree>
    <p:extLst>
      <p:ext uri="{BB962C8B-B14F-4D97-AF65-F5344CB8AC3E}">
        <p14:creationId xmlns:p14="http://schemas.microsoft.com/office/powerpoint/2010/main" val="2593127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2339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 smtClean="0"/>
              <a:t>4. Discussion</a:t>
            </a:r>
            <a:endParaRPr lang="ko-KR" altLang="en-US" sz="3200" spc="-150" dirty="0"/>
          </a:p>
        </p:txBody>
      </p:sp>
      <p:sp>
        <p:nvSpPr>
          <p:cNvPr id="7" name="TextBox 6"/>
          <p:cNvSpPr txBox="1"/>
          <p:nvPr/>
        </p:nvSpPr>
        <p:spPr>
          <a:xfrm>
            <a:off x="794645" y="1379913"/>
            <a:ext cx="1104267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Most lung cancer screening trials were performed on </a:t>
            </a:r>
            <a:r>
              <a:rPr lang="en-US" altLang="ko-KR" sz="2000" spc="-150" dirty="0" smtClean="0">
                <a:solidFill>
                  <a:srgbClr val="1498D0"/>
                </a:solidFill>
              </a:rPr>
              <a:t>smokers or ex-smokers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Proportion </a:t>
            </a:r>
            <a:r>
              <a:rPr lang="en-US" altLang="ko-KR" sz="2000" spc="-150" dirty="0"/>
              <a:t>of </a:t>
            </a:r>
            <a:r>
              <a:rPr lang="en-US" altLang="ko-KR" sz="2000" spc="-150" dirty="0">
                <a:solidFill>
                  <a:srgbClr val="1498D0"/>
                </a:solidFill>
              </a:rPr>
              <a:t>never-smokers</a:t>
            </a:r>
            <a:r>
              <a:rPr lang="en-US" altLang="ko-KR" sz="2000" spc="-150" dirty="0"/>
              <a:t> among patients </a:t>
            </a:r>
            <a:r>
              <a:rPr lang="en-US" altLang="ko-KR" sz="2000" spc="-150" dirty="0" smtClean="0"/>
              <a:t>with lung </a:t>
            </a:r>
            <a:r>
              <a:rPr lang="en-US" altLang="ko-KR" sz="2000" spc="-150" dirty="0"/>
              <a:t>cancer in </a:t>
            </a:r>
            <a:r>
              <a:rPr lang="en-US" altLang="ko-KR" sz="2000" spc="-150" dirty="0" smtClean="0">
                <a:solidFill>
                  <a:srgbClr val="1498D0"/>
                </a:solidFill>
              </a:rPr>
              <a:t>Asia</a:t>
            </a:r>
            <a:r>
              <a:rPr lang="en-US" altLang="ko-KR" sz="2000" spc="-150" dirty="0" smtClean="0"/>
              <a:t> (40</a:t>
            </a:r>
            <a:r>
              <a:rPr lang="en-US" altLang="ko-KR" sz="2000" spc="-150" dirty="0"/>
              <a:t>% to 50</a:t>
            </a:r>
            <a:r>
              <a:rPr lang="en-US" altLang="ko-KR" sz="2000" spc="-150" dirty="0" smtClean="0"/>
              <a:t>%) is higher than that of lung cancer in Europe (10% to 20%)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spc="-15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Risk factors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Secondhand smoke, air pollution, occupational exposures and genetic susceptibility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spc="-15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Limitations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Retrospective study with insufficient dataset; smoking status, family history, occupation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Single center study, lacking generalizability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Prevalence of LDCT screening over the past decades; also used before 2015</a:t>
            </a:r>
          </a:p>
        </p:txBody>
      </p:sp>
    </p:spTree>
    <p:extLst>
      <p:ext uri="{BB962C8B-B14F-4D97-AF65-F5344CB8AC3E}">
        <p14:creationId xmlns:p14="http://schemas.microsoft.com/office/powerpoint/2010/main" val="908959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24320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/>
              <a:t>5</a:t>
            </a:r>
            <a:r>
              <a:rPr lang="en-US" altLang="ko-KR" sz="3200" spc="-150" dirty="0" smtClean="0"/>
              <a:t>. </a:t>
            </a:r>
            <a:r>
              <a:rPr lang="en-US" altLang="ko-KR" sz="3200" spc="-150" dirty="0" err="1" smtClean="0"/>
              <a:t>Conculsion</a:t>
            </a:r>
            <a:endParaRPr lang="ko-KR" altLang="en-US" sz="3200" spc="-150" dirty="0"/>
          </a:p>
        </p:txBody>
      </p:sp>
      <p:sp>
        <p:nvSpPr>
          <p:cNvPr id="7" name="TextBox 6"/>
          <p:cNvSpPr txBox="1"/>
          <p:nvPr/>
        </p:nvSpPr>
        <p:spPr>
          <a:xfrm>
            <a:off x="794645" y="1379913"/>
            <a:ext cx="1104267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The implementation of precision lung cancer therapy </a:t>
            </a:r>
            <a:r>
              <a:rPr lang="en-US" altLang="ko-KR" sz="2000" spc="-150" dirty="0" smtClean="0"/>
              <a:t>and </a:t>
            </a:r>
            <a:r>
              <a:rPr lang="en-US" altLang="ko-KR" sz="2000" spc="-150" dirty="0" smtClean="0">
                <a:solidFill>
                  <a:srgbClr val="1498D0"/>
                </a:solidFill>
              </a:rPr>
              <a:t>lung cancer screening </a:t>
            </a:r>
            <a:r>
              <a:rPr lang="en-US" altLang="ko-KR" sz="2000" spc="-150" dirty="0">
                <a:solidFill>
                  <a:srgbClr val="1498D0"/>
                </a:solidFill>
              </a:rPr>
              <a:t>by LDCT </a:t>
            </a:r>
            <a:r>
              <a:rPr lang="en-US" altLang="ko-KR" sz="2000" spc="-150" dirty="0"/>
              <a:t>has significantly </a:t>
            </a:r>
            <a:r>
              <a:rPr lang="en-US" altLang="ko-KR" sz="2000" spc="-150" dirty="0">
                <a:solidFill>
                  <a:srgbClr val="1498D0"/>
                </a:solidFill>
              </a:rPr>
              <a:t>improved the survival rate of lung cancer </a:t>
            </a:r>
            <a:r>
              <a:rPr lang="en-US" altLang="ko-KR" sz="2000" spc="-150" dirty="0"/>
              <a:t>patients in Taiwan</a:t>
            </a:r>
            <a:r>
              <a:rPr lang="en-US" altLang="ko-KR" sz="2000" spc="-15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The </a:t>
            </a:r>
            <a:r>
              <a:rPr lang="en-US" altLang="ko-KR" sz="2000" spc="-150" dirty="0"/>
              <a:t>study's results provide real-world evidence of the positive effect of stage shift on lung cancer survival</a:t>
            </a:r>
            <a:r>
              <a:rPr lang="en-US" altLang="ko-KR" sz="2000" spc="-15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>
                <a:solidFill>
                  <a:srgbClr val="1498D0"/>
                </a:solidFill>
              </a:rPr>
              <a:t>Early </a:t>
            </a:r>
            <a:r>
              <a:rPr lang="en-US" altLang="ko-KR" sz="2000" spc="-150" dirty="0">
                <a:solidFill>
                  <a:srgbClr val="1498D0"/>
                </a:solidFill>
              </a:rPr>
              <a:t>detection of lung cancer </a:t>
            </a:r>
            <a:r>
              <a:rPr lang="en-US" altLang="ko-KR" sz="2000" spc="-150" dirty="0"/>
              <a:t>is key to reducing mortality among patients, and the implementation of lung cancer screening by LDCT should be encouraged.</a:t>
            </a:r>
            <a:endParaRPr lang="en-US" altLang="ko-KR" sz="2000" spc="-150" dirty="0" smtClean="0"/>
          </a:p>
        </p:txBody>
      </p:sp>
    </p:spTree>
    <p:extLst>
      <p:ext uri="{BB962C8B-B14F-4D97-AF65-F5344CB8AC3E}">
        <p14:creationId xmlns:p14="http://schemas.microsoft.com/office/powerpoint/2010/main" val="2119900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2633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 smtClean="0"/>
              <a:t>1. Introduction</a:t>
            </a:r>
            <a:endParaRPr lang="ko-KR" altLang="en-US" sz="3200" spc="-150" dirty="0"/>
          </a:p>
        </p:txBody>
      </p:sp>
      <p:sp>
        <p:nvSpPr>
          <p:cNvPr id="7" name="TextBox 6"/>
          <p:cNvSpPr txBox="1"/>
          <p:nvPr/>
        </p:nvSpPr>
        <p:spPr>
          <a:xfrm>
            <a:off x="794646" y="1379913"/>
            <a:ext cx="1101473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Taiwan has initiated several health policies for lung cancer control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Smoking cessation program (1997~)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Precision lung cancer therapy (2000~)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EGFR TKI reimbursement (2004~)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Low-dose computed tomography </a:t>
            </a:r>
            <a:r>
              <a:rPr lang="en-US" altLang="ko-KR" sz="2000" spc="-150" dirty="0" smtClean="0"/>
              <a:t>(LDCT) </a:t>
            </a:r>
            <a:r>
              <a:rPr lang="en-US" altLang="ko-KR" sz="2000" spc="-150" dirty="0" smtClean="0"/>
              <a:t>lung cancer screening (2015~)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pc="-150" dirty="0" smtClean="0"/>
              <a:t>Never-smokers with risk factors (</a:t>
            </a:r>
            <a:r>
              <a:rPr lang="en-US" altLang="ko-KR" spc="-150" dirty="0" err="1" smtClean="0"/>
              <a:t>FHx</a:t>
            </a:r>
            <a:r>
              <a:rPr lang="en-US" altLang="ko-KR" spc="-150" dirty="0" smtClean="0"/>
              <a:t>, Environmental exposure, Chronic lung disease, cooking)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spc="-15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Longitudinal retrospective cohort </a:t>
            </a:r>
            <a:r>
              <a:rPr lang="en-US" altLang="ko-KR" sz="2000" spc="-150" dirty="0" smtClean="0"/>
              <a:t>study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to evaluate the trends in </a:t>
            </a:r>
            <a:r>
              <a:rPr lang="en-US" altLang="ko-KR" sz="2000" spc="-150" dirty="0">
                <a:solidFill>
                  <a:srgbClr val="1498D0"/>
                </a:solidFill>
              </a:rPr>
              <a:t>mortality</a:t>
            </a:r>
            <a:r>
              <a:rPr lang="en-US" altLang="ko-KR" sz="2000" spc="-150" dirty="0"/>
              <a:t> and </a:t>
            </a:r>
            <a:r>
              <a:rPr lang="en-US" altLang="ko-KR" sz="2000" spc="-150" dirty="0">
                <a:solidFill>
                  <a:srgbClr val="1498D0"/>
                </a:solidFill>
              </a:rPr>
              <a:t>diagnostic staging </a:t>
            </a:r>
            <a:r>
              <a:rPr lang="en-US" altLang="ko-KR" sz="2000" spc="-150" dirty="0"/>
              <a:t>among lung cancer patients in Taiwan from 2006 to 2019.</a:t>
            </a:r>
            <a:endParaRPr lang="en-US" altLang="ko-KR" sz="2000" spc="-150" dirty="0" smtClean="0"/>
          </a:p>
        </p:txBody>
      </p:sp>
    </p:spTree>
    <p:extLst>
      <p:ext uri="{BB962C8B-B14F-4D97-AF65-F5344CB8AC3E}">
        <p14:creationId xmlns:p14="http://schemas.microsoft.com/office/powerpoint/2010/main" val="411622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20970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 smtClean="0"/>
              <a:t>2. Methods</a:t>
            </a:r>
            <a:endParaRPr lang="ko-KR" altLang="en-US" sz="3200" spc="-150" dirty="0"/>
          </a:p>
        </p:txBody>
      </p:sp>
      <p:sp>
        <p:nvSpPr>
          <p:cNvPr id="7" name="TextBox 6"/>
          <p:cNvSpPr txBox="1"/>
          <p:nvPr/>
        </p:nvSpPr>
        <p:spPr>
          <a:xfrm>
            <a:off x="794645" y="1379913"/>
            <a:ext cx="110426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The study analyzed the data of 17,298 patients with lung cancer from 2006 to 2019 from the NTUH database</a:t>
            </a:r>
            <a:r>
              <a:rPr lang="en-US" altLang="ko-KR" sz="2000" spc="-150" dirty="0" smtClean="0"/>
              <a:t>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Taiwan Cancer Registry report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Mortality annual report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Adult smoking behavior survey by the Health Promotion Administration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spc="-15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Primary outcome : trends in all-cause 5-year survival from 2006 to 2011 to 2015 to 2020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Secondary outcome : percentage of diagnosed disease stages</a:t>
            </a:r>
          </a:p>
        </p:txBody>
      </p:sp>
    </p:spTree>
    <p:extLst>
      <p:ext uri="{BB962C8B-B14F-4D97-AF65-F5344CB8AC3E}">
        <p14:creationId xmlns:p14="http://schemas.microsoft.com/office/powerpoint/2010/main" val="131314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651" y="0"/>
            <a:ext cx="7250349" cy="7532357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1744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/>
              <a:t>3</a:t>
            </a:r>
            <a:r>
              <a:rPr lang="en-US" altLang="ko-KR" sz="3200" spc="-150" dirty="0" smtClean="0"/>
              <a:t>. Results</a:t>
            </a:r>
            <a:endParaRPr lang="ko-KR" altLang="en-US" sz="3200" spc="-150" dirty="0"/>
          </a:p>
        </p:txBody>
      </p:sp>
      <p:sp>
        <p:nvSpPr>
          <p:cNvPr id="12" name="TextBox 11"/>
          <p:cNvSpPr txBox="1"/>
          <p:nvPr/>
        </p:nvSpPr>
        <p:spPr>
          <a:xfrm>
            <a:off x="794645" y="1379913"/>
            <a:ext cx="11042679" cy="2802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Smoking cessation program (1997~)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spc="-15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Decreasing smoking rate </a:t>
            </a:r>
            <a:r>
              <a:rPr lang="en-US" altLang="ko-KR" sz="2000" b="1" spc="-150" dirty="0" smtClean="0">
                <a:solidFill>
                  <a:srgbClr val="1498D0"/>
                </a:solidFill>
              </a:rPr>
              <a:t>---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Increasing lung cancer incidence </a:t>
            </a:r>
            <a:r>
              <a:rPr lang="en-US" altLang="ko-KR" sz="2000" b="1" spc="-150" dirty="0" smtClean="0">
                <a:solidFill>
                  <a:srgbClr val="BF0000"/>
                </a:solidFill>
              </a:rPr>
              <a:t>---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Especially Adenocarcinoma </a:t>
            </a:r>
            <a:r>
              <a:rPr lang="en-US" altLang="ko-KR" sz="2000" b="1" spc="-150" dirty="0" smtClean="0">
                <a:solidFill>
                  <a:srgbClr val="9BBA58"/>
                </a:solidFill>
              </a:rPr>
              <a:t>---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Decreasing Squamous cell carcinoma </a:t>
            </a:r>
            <a:r>
              <a:rPr lang="en-US" altLang="ko-KR" sz="2000" b="1" spc="-150" dirty="0" smtClean="0">
                <a:solidFill>
                  <a:srgbClr val="7A5E9B"/>
                </a:solidFill>
              </a:rPr>
              <a:t>---</a:t>
            </a:r>
            <a:endParaRPr lang="en-US" altLang="ko-KR" sz="2000" b="1" spc="-150" dirty="0">
              <a:solidFill>
                <a:srgbClr val="7A5E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1744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/>
              <a:t>3</a:t>
            </a:r>
            <a:r>
              <a:rPr lang="en-US" altLang="ko-KR" sz="3200" spc="-150" dirty="0" smtClean="0"/>
              <a:t>. Results</a:t>
            </a:r>
            <a:endParaRPr lang="ko-KR" altLang="en-US" sz="3200" spc="-15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320" y="2676525"/>
            <a:ext cx="8715375" cy="4181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4645" y="1379913"/>
            <a:ext cx="11042679" cy="956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Increasing Age-adjusted incidence of stage I lung cancer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Stagnant Age-adjusted incidence of stage IV lung cancer</a:t>
            </a:r>
          </a:p>
        </p:txBody>
      </p:sp>
      <p:sp>
        <p:nvSpPr>
          <p:cNvPr id="4" name="타원 3"/>
          <p:cNvSpPr/>
          <p:nvPr/>
        </p:nvSpPr>
        <p:spPr>
          <a:xfrm>
            <a:off x="8336604" y="4767262"/>
            <a:ext cx="2165721" cy="223737"/>
          </a:xfrm>
          <a:prstGeom prst="ellipse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 rot="20217062">
            <a:off x="4289898" y="5574658"/>
            <a:ext cx="2165721" cy="223737"/>
          </a:xfrm>
          <a:prstGeom prst="ellipse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015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1744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/>
              <a:t>3</a:t>
            </a:r>
            <a:r>
              <a:rPr lang="en-US" altLang="ko-KR" sz="3200" spc="-150" dirty="0" smtClean="0"/>
              <a:t>. Results</a:t>
            </a:r>
            <a:endParaRPr lang="ko-KR" altLang="en-US" sz="3200" spc="-150" dirty="0"/>
          </a:p>
        </p:txBody>
      </p:sp>
      <p:sp>
        <p:nvSpPr>
          <p:cNvPr id="7" name="TextBox 6"/>
          <p:cNvSpPr txBox="1"/>
          <p:nvPr/>
        </p:nvSpPr>
        <p:spPr>
          <a:xfrm>
            <a:off x="794645" y="1379913"/>
            <a:ext cx="11042679" cy="1879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Smoking cessation program (1997~)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Precision lung cancer therapy (2000~)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EGFR TKI reimbursement (2004~)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LDCT lung cancer screening (2015~)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232" y="3259403"/>
            <a:ext cx="7504768" cy="359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2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1744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/>
              <a:t>3</a:t>
            </a:r>
            <a:r>
              <a:rPr lang="en-US" altLang="ko-KR" sz="3200" spc="-150" dirty="0" smtClean="0"/>
              <a:t>. Results</a:t>
            </a:r>
            <a:endParaRPr lang="ko-KR" altLang="en-US" sz="3200" spc="-150" dirty="0"/>
          </a:p>
        </p:txBody>
      </p:sp>
      <p:sp>
        <p:nvSpPr>
          <p:cNvPr id="12" name="TextBox 11"/>
          <p:cNvSpPr txBox="1"/>
          <p:nvPr/>
        </p:nvSpPr>
        <p:spPr>
          <a:xfrm>
            <a:off x="794645" y="1379913"/>
            <a:ext cx="11042679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NTUH data : 48.8% men, median age 62, </a:t>
            </a:r>
            <a:r>
              <a:rPr lang="en-US" altLang="ko-KR" sz="2000" spc="-150" smtClean="0"/>
              <a:t>Increasing </a:t>
            </a:r>
            <a:endParaRPr lang="en-US" altLang="ko-KR" sz="2000" spc="-15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031" y="2137530"/>
            <a:ext cx="9182100" cy="437197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219855" y="5963055"/>
            <a:ext cx="1673158" cy="291830"/>
          </a:xfrm>
          <a:prstGeom prst="rect">
            <a:avLst/>
          </a:prstGeom>
          <a:noFill/>
          <a:ln w="38100">
            <a:solidFill>
              <a:srgbClr val="1498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188723" y="3210127"/>
            <a:ext cx="1031132" cy="2821022"/>
          </a:xfrm>
          <a:prstGeom prst="rect">
            <a:avLst/>
          </a:prstGeom>
          <a:noFill/>
          <a:ln w="38100">
            <a:solidFill>
              <a:srgbClr val="1498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21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1744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/>
              <a:t>3</a:t>
            </a:r>
            <a:r>
              <a:rPr lang="en-US" altLang="ko-KR" sz="3200" spc="-150" dirty="0" smtClean="0"/>
              <a:t>. Results</a:t>
            </a:r>
            <a:endParaRPr lang="ko-KR" altLang="en-US" sz="3200" spc="-150" dirty="0"/>
          </a:p>
        </p:txBody>
      </p:sp>
      <p:sp>
        <p:nvSpPr>
          <p:cNvPr id="12" name="TextBox 11"/>
          <p:cNvSpPr txBox="1"/>
          <p:nvPr/>
        </p:nvSpPr>
        <p:spPr>
          <a:xfrm>
            <a:off x="794645" y="1379913"/>
            <a:ext cx="11042679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 smtClean="0"/>
              <a:t>Increase </a:t>
            </a:r>
            <a:r>
              <a:rPr lang="en-US" altLang="ko-KR" sz="2000" spc="-150" dirty="0"/>
              <a:t>in the </a:t>
            </a:r>
            <a:r>
              <a:rPr lang="en-US" altLang="ko-KR" sz="2000" spc="-150" dirty="0" smtClean="0"/>
              <a:t>percentage of </a:t>
            </a:r>
            <a:r>
              <a:rPr lang="en-US" altLang="ko-KR" sz="2000" spc="-150" dirty="0" smtClean="0">
                <a:solidFill>
                  <a:srgbClr val="1498D0"/>
                </a:solidFill>
              </a:rPr>
              <a:t>early-stage</a:t>
            </a:r>
            <a:r>
              <a:rPr lang="en-US" altLang="ko-KR" sz="2000" spc="-150" dirty="0" smtClean="0"/>
              <a:t>, Change of </a:t>
            </a:r>
            <a:r>
              <a:rPr lang="en-US" altLang="ko-KR" sz="2000" spc="-150" dirty="0" smtClean="0">
                <a:solidFill>
                  <a:srgbClr val="1498D0"/>
                </a:solidFill>
              </a:rPr>
              <a:t>subtype</a:t>
            </a:r>
            <a:r>
              <a:rPr lang="en-US" altLang="ko-KR" sz="2000" spc="-150" dirty="0" smtClean="0"/>
              <a:t> of lung cancer</a:t>
            </a:r>
            <a:endParaRPr lang="en-US" altLang="ko-KR" sz="2000" spc="-15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031" y="2137530"/>
            <a:ext cx="9182100" cy="437197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824918" y="2937753"/>
            <a:ext cx="953312" cy="3064212"/>
          </a:xfrm>
          <a:prstGeom prst="rect">
            <a:avLst/>
          </a:prstGeom>
          <a:noFill/>
          <a:ln w="38100">
            <a:solidFill>
              <a:srgbClr val="1498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8093411" y="2937753"/>
            <a:ext cx="953312" cy="3064212"/>
          </a:xfrm>
          <a:prstGeom prst="rect">
            <a:avLst/>
          </a:prstGeom>
          <a:noFill/>
          <a:ln w="38100">
            <a:solidFill>
              <a:srgbClr val="1498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94" y="3657600"/>
            <a:ext cx="4613352" cy="31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631767" y="532015"/>
            <a:ext cx="0" cy="3735947"/>
          </a:xfrm>
          <a:prstGeom prst="line">
            <a:avLst/>
          </a:prstGeom>
          <a:ln w="38100">
            <a:solidFill>
              <a:srgbClr val="1498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4645" y="532015"/>
            <a:ext cx="1744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/>
              <a:t>3</a:t>
            </a:r>
            <a:r>
              <a:rPr lang="en-US" altLang="ko-KR" sz="3200" spc="-150" dirty="0" smtClean="0"/>
              <a:t>. Results</a:t>
            </a:r>
            <a:endParaRPr lang="ko-KR" altLang="en-US" sz="3200" spc="-150" dirty="0"/>
          </a:p>
        </p:txBody>
      </p:sp>
      <p:sp>
        <p:nvSpPr>
          <p:cNvPr id="12" name="TextBox 11"/>
          <p:cNvSpPr txBox="1"/>
          <p:nvPr/>
        </p:nvSpPr>
        <p:spPr>
          <a:xfrm>
            <a:off x="794645" y="1379913"/>
            <a:ext cx="11042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The </a:t>
            </a:r>
            <a:r>
              <a:rPr lang="en-US" altLang="ko-KR" sz="2000" spc="-150" dirty="0">
                <a:solidFill>
                  <a:srgbClr val="1498D0"/>
                </a:solidFill>
              </a:rPr>
              <a:t>5-year survival rate </a:t>
            </a:r>
            <a:r>
              <a:rPr lang="en-US" altLang="ko-KR" sz="2000" spc="-150" dirty="0"/>
              <a:t>of lung cancer </a:t>
            </a:r>
            <a:r>
              <a:rPr lang="en-US" altLang="ko-KR" sz="2000" spc="-150" dirty="0">
                <a:solidFill>
                  <a:srgbClr val="1498D0"/>
                </a:solidFill>
              </a:rPr>
              <a:t>increased</a:t>
            </a:r>
            <a:r>
              <a:rPr lang="en-US" altLang="ko-KR" sz="2000" spc="-150" dirty="0"/>
              <a:t> substantially from 22.1% in 2006 to 54.9% in 2015 to 2020</a:t>
            </a:r>
            <a:r>
              <a:rPr lang="en-US" altLang="ko-KR" sz="2000" spc="-15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spc="-150" dirty="0"/>
              <a:t>Improvement in survival was observed </a:t>
            </a:r>
            <a:r>
              <a:rPr lang="en-US" altLang="ko-KR" sz="2000" spc="-150" dirty="0">
                <a:solidFill>
                  <a:srgbClr val="1498D0"/>
                </a:solidFill>
              </a:rPr>
              <a:t>in all cancer stages</a:t>
            </a:r>
            <a:r>
              <a:rPr lang="en-US" altLang="ko-KR" sz="2000" spc="-150" dirty="0"/>
              <a:t>, especially for later stages.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spc="-15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46" y="3655045"/>
            <a:ext cx="5273294" cy="297921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0818" y="3391923"/>
            <a:ext cx="5606506" cy="321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4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1180</Words>
  <Application>Microsoft Office PowerPoint</Application>
  <PresentationFormat>와이드스크린</PresentationFormat>
  <Paragraphs>115</Paragraphs>
  <Slides>12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SV34BO4WDS032</dc:creator>
  <cp:lastModifiedBy>SV34BO4WDS032</cp:lastModifiedBy>
  <cp:revision>38</cp:revision>
  <dcterms:created xsi:type="dcterms:W3CDTF">2023-04-09T11:39:22Z</dcterms:created>
  <dcterms:modified xsi:type="dcterms:W3CDTF">2023-04-17T14:45:33Z</dcterms:modified>
</cp:coreProperties>
</file>