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405" r:id="rId3"/>
    <p:sldId id="357" r:id="rId4"/>
    <p:sldId id="358" r:id="rId5"/>
    <p:sldId id="359" r:id="rId6"/>
    <p:sldId id="360" r:id="rId7"/>
    <p:sldId id="361" r:id="rId8"/>
    <p:sldId id="362" r:id="rId9"/>
    <p:sldId id="363" r:id="rId10"/>
    <p:sldId id="408" r:id="rId11"/>
    <p:sldId id="409" r:id="rId12"/>
    <p:sldId id="364" r:id="rId13"/>
    <p:sldId id="369" r:id="rId14"/>
    <p:sldId id="374" r:id="rId15"/>
    <p:sldId id="375" r:id="rId16"/>
    <p:sldId id="381" r:id="rId17"/>
    <p:sldId id="382" r:id="rId18"/>
    <p:sldId id="376" r:id="rId19"/>
    <p:sldId id="377" r:id="rId20"/>
    <p:sldId id="379" r:id="rId21"/>
    <p:sldId id="410" r:id="rId22"/>
    <p:sldId id="411" r:id="rId23"/>
    <p:sldId id="387" r:id="rId24"/>
    <p:sldId id="388" r:id="rId25"/>
    <p:sldId id="389" r:id="rId26"/>
    <p:sldId id="390" r:id="rId27"/>
    <p:sldId id="396" r:id="rId28"/>
    <p:sldId id="397" r:id="rId29"/>
    <p:sldId id="371" r:id="rId30"/>
    <p:sldId id="400" r:id="rId31"/>
    <p:sldId id="403" r:id="rId32"/>
    <p:sldId id="404" r:id="rId33"/>
    <p:sldId id="372" r:id="rId3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88" autoAdjust="0"/>
    <p:restoredTop sz="82684" autoAdjust="0"/>
  </p:normalViewPr>
  <p:slideViewPr>
    <p:cSldViewPr>
      <p:cViewPr varScale="1">
        <p:scale>
          <a:sx n="91" d="100"/>
          <a:sy n="91" d="100"/>
        </p:scale>
        <p:origin x="-21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2013-06-18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500570"/>
            <a:ext cx="8001056" cy="1857375"/>
          </a:xfrm>
        </p:spPr>
        <p:txBody>
          <a:bodyPr/>
          <a:lstStyle/>
          <a:p>
            <a:pPr eaLnBrk="1" hangingPunct="1"/>
            <a:r>
              <a:rPr lang="en-US" altLang="ko-KR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R4 </a:t>
            </a:r>
            <a:r>
              <a:rPr lang="ko-KR" altLang="en-US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김영재</a:t>
            </a:r>
            <a:endParaRPr lang="en-US" altLang="ko-KR" sz="24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Division of </a:t>
            </a:r>
            <a:r>
              <a:rPr lang="en-US" altLang="ko-KR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Pulmonology</a:t>
            </a:r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Department of Internal Medicine</a:t>
            </a:r>
          </a:p>
          <a:p>
            <a:pPr eaLnBrk="1" hangingPunct="1"/>
            <a:r>
              <a:rPr lang="en-US" altLang="ko-KR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Yonsei</a:t>
            </a:r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University College of Medicine</a:t>
            </a: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785940"/>
          </a:xfrm>
        </p:spPr>
        <p:txBody>
          <a:bodyPr/>
          <a:lstStyle/>
          <a:p>
            <a:pPr latinLnBrk="0"/>
            <a:r>
              <a:rPr lang="en-US" altLang="ko-KR" sz="40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Diagnosis of </a:t>
            </a:r>
            <a:r>
              <a:rPr lang="en-US" altLang="ko-KR" sz="4000" dirty="0" err="1" smtClean="0">
                <a:solidFill>
                  <a:srgbClr val="FCD5B5"/>
                </a:solidFill>
                <a:latin typeface="Arial" charset="0"/>
                <a:cs typeface="Arial" charset="0"/>
              </a:rPr>
              <a:t>pneumocystis</a:t>
            </a:r>
            <a:r>
              <a:rPr lang="en-US" altLang="ko-KR" sz="40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/>
            </a:r>
            <a:br>
              <a:rPr lang="en-US" altLang="ko-KR" sz="4000" dirty="0" smtClean="0">
                <a:solidFill>
                  <a:srgbClr val="FCD5B5"/>
                </a:solidFill>
                <a:latin typeface="Arial" charset="0"/>
                <a:cs typeface="Arial" charset="0"/>
              </a:rPr>
            </a:br>
            <a:r>
              <a:rPr lang="en-US" altLang="ko-KR" sz="40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pneumonia (PCP)</a:t>
            </a:r>
            <a:r>
              <a:rPr lang="en-US" altLang="ko-KR" sz="36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/>
            </a:r>
            <a:br>
              <a:rPr lang="en-US" altLang="ko-KR" sz="3600" dirty="0" smtClean="0">
                <a:solidFill>
                  <a:srgbClr val="FCD5B5"/>
                </a:solidFill>
                <a:latin typeface="Arial" charset="0"/>
                <a:cs typeface="Arial" charset="0"/>
              </a:rPr>
            </a:br>
            <a:r>
              <a:rPr lang="en-US" altLang="ko-KR" sz="36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/>
            </a:r>
            <a:br>
              <a:rPr lang="en-US" altLang="ko-KR" sz="3600" dirty="0" smtClean="0">
                <a:solidFill>
                  <a:srgbClr val="FCD5B5"/>
                </a:solidFill>
                <a:latin typeface="Arial" charset="0"/>
                <a:cs typeface="Arial" charset="0"/>
              </a:rPr>
            </a:br>
            <a:r>
              <a:rPr lang="en-US" altLang="ko-KR" sz="36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; Polymerase chain reaction (PCR)</a:t>
            </a:r>
            <a:endParaRPr lang="ko-KR" altLang="en-US" sz="36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66713"/>
            <a:ext cx="563880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46"/>
            <a:ext cx="7589573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000108"/>
            <a:ext cx="704783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1000108"/>
            <a:ext cx="6671349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Diagnostic tool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 Microscopy with staining</a:t>
            </a:r>
          </a:p>
          <a:p>
            <a:pPr>
              <a:buNone/>
            </a:pPr>
            <a:r>
              <a:rPr lang="en-US" altLang="ko-KR" sz="2600" dirty="0" smtClean="0"/>
              <a:t>     - Sputum</a:t>
            </a:r>
          </a:p>
          <a:p>
            <a:pPr>
              <a:buNone/>
            </a:pPr>
            <a:r>
              <a:rPr lang="en-US" altLang="ko-KR" sz="2600" dirty="0" smtClean="0"/>
              <a:t>     - </a:t>
            </a:r>
            <a:r>
              <a:rPr lang="en-US" altLang="ko-KR" sz="2600" dirty="0" err="1" smtClean="0"/>
              <a:t>Bronchoalveolar</a:t>
            </a:r>
            <a:r>
              <a:rPr lang="en-US" altLang="ko-KR" sz="2600" dirty="0" smtClean="0"/>
              <a:t> </a:t>
            </a:r>
            <a:r>
              <a:rPr lang="en-US" altLang="ko-KR" sz="2600" dirty="0" err="1" smtClean="0"/>
              <a:t>lavage</a:t>
            </a:r>
            <a:r>
              <a:rPr lang="en-US" altLang="ko-KR" sz="2600" dirty="0" smtClean="0"/>
              <a:t> (BAL</a:t>
            </a:r>
            <a:r>
              <a:rPr lang="en-US" altLang="ko-KR" sz="2600" smtClean="0"/>
              <a:t>) </a:t>
            </a:r>
            <a:r>
              <a:rPr lang="en-US" altLang="ko-KR" sz="2600" smtClean="0"/>
              <a:t>fluid</a:t>
            </a:r>
          </a:p>
          <a:p>
            <a:pPr>
              <a:buNone/>
            </a:pPr>
            <a:r>
              <a:rPr lang="en-US" altLang="ko-KR" sz="2600" smtClean="0"/>
              <a:t> </a:t>
            </a:r>
            <a:r>
              <a:rPr lang="en-US" altLang="ko-KR" sz="2600" smtClean="0"/>
              <a:t>    - Lung biopsy</a:t>
            </a:r>
            <a:r>
              <a:rPr lang="en-US" altLang="ko-KR" sz="2600" smtClean="0"/>
              <a:t> </a:t>
            </a:r>
            <a:endParaRPr lang="ko-KR" altLang="en-US" sz="2600" dirty="0" smtClean="0"/>
          </a:p>
          <a:p>
            <a:endParaRPr lang="en-US" altLang="ko-KR" sz="1200" dirty="0" smtClean="0"/>
          </a:p>
          <a:p>
            <a:r>
              <a:rPr lang="en-US" altLang="ko-KR" sz="2800" dirty="0" smtClean="0"/>
              <a:t> </a:t>
            </a:r>
            <a:r>
              <a:rPr lang="en-US" altLang="ko-KR" sz="2800" dirty="0" smtClean="0">
                <a:solidFill>
                  <a:srgbClr val="FFFF00"/>
                </a:solidFill>
              </a:rPr>
              <a:t>Polymerase chain reaction (PCR)</a:t>
            </a:r>
          </a:p>
          <a:p>
            <a:pPr>
              <a:buNone/>
            </a:pPr>
            <a:r>
              <a:rPr lang="en-US" altLang="ko-KR" sz="2600" dirty="0" smtClean="0">
                <a:solidFill>
                  <a:srgbClr val="FFFF00"/>
                </a:solidFill>
              </a:rPr>
              <a:t>     </a:t>
            </a:r>
            <a:r>
              <a:rPr lang="en-US" altLang="ko-KR" sz="2600" dirty="0" smtClean="0"/>
              <a:t>- Sputum</a:t>
            </a:r>
          </a:p>
          <a:p>
            <a:pPr>
              <a:buNone/>
            </a:pPr>
            <a:r>
              <a:rPr lang="en-US" altLang="ko-KR" sz="2600" dirty="0" smtClean="0"/>
              <a:t>     - </a:t>
            </a:r>
            <a:r>
              <a:rPr lang="en-US" altLang="ko-KR" sz="2600" dirty="0" err="1" smtClean="0"/>
              <a:t>Bronchoalveolar</a:t>
            </a:r>
            <a:r>
              <a:rPr lang="en-US" altLang="ko-KR" sz="2600" dirty="0" smtClean="0"/>
              <a:t> </a:t>
            </a:r>
            <a:r>
              <a:rPr lang="en-US" altLang="ko-KR" sz="2600" dirty="0" err="1" smtClean="0"/>
              <a:t>lavage</a:t>
            </a:r>
            <a:r>
              <a:rPr lang="en-US" altLang="ko-KR" sz="2600" dirty="0" smtClean="0"/>
              <a:t> (BAL) fluid </a:t>
            </a:r>
            <a:endParaRPr lang="en-US" altLang="ko-KR" sz="2600" dirty="0" smtClean="0">
              <a:solidFill>
                <a:srgbClr val="FFFF00"/>
              </a:solidFill>
            </a:endParaRPr>
          </a:p>
          <a:p>
            <a:endParaRPr lang="en-US" altLang="ko-KR" sz="1400" dirty="0" smtClean="0"/>
          </a:p>
          <a:p>
            <a:r>
              <a:rPr lang="en-US" altLang="ko-KR" sz="2800" dirty="0" smtClean="0"/>
              <a:t> Serum markers </a:t>
            </a:r>
          </a:p>
          <a:p>
            <a:pPr>
              <a:buNone/>
            </a:pPr>
            <a:r>
              <a:rPr lang="en-US" altLang="ko-KR" sz="2600" dirty="0" smtClean="0"/>
              <a:t>   - ex) Beta-D-</a:t>
            </a:r>
            <a:r>
              <a:rPr lang="en-US" altLang="ko-KR" sz="2600" dirty="0" err="1" smtClean="0"/>
              <a:t>glucan</a:t>
            </a:r>
            <a:r>
              <a:rPr lang="en-US" altLang="ko-KR" sz="2600" dirty="0" smtClean="0"/>
              <a:t> assay</a:t>
            </a:r>
          </a:p>
          <a:p>
            <a:pPr>
              <a:buNone/>
            </a:pPr>
            <a:endParaRPr lang="en-US" altLang="ko-K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Microscopy with staining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3000" dirty="0" smtClean="0"/>
          </a:p>
          <a:p>
            <a:r>
              <a:rPr lang="en-US" altLang="ko-KR" sz="3000" dirty="0" smtClean="0"/>
              <a:t> Diagnosis of PCP requires documentation of the organism in respiratory specimens, which is most commonly achieved by </a:t>
            </a:r>
            <a:r>
              <a:rPr lang="en-US" altLang="ko-KR" sz="3000" dirty="0" smtClean="0">
                <a:solidFill>
                  <a:srgbClr val="FFFF00"/>
                </a:solidFill>
              </a:rPr>
              <a:t>microscopy with staining </a:t>
            </a:r>
            <a:r>
              <a:rPr lang="en-US" altLang="ko-KR" sz="3000" dirty="0" smtClean="0"/>
              <a:t>of an induced sputum specimen or </a:t>
            </a:r>
            <a:r>
              <a:rPr lang="en-US" altLang="ko-KR" sz="3000" dirty="0" err="1" smtClean="0"/>
              <a:t>bronchoalveolar</a:t>
            </a:r>
            <a:r>
              <a:rPr lang="en-US" altLang="ko-KR" sz="3000" dirty="0" smtClean="0"/>
              <a:t> </a:t>
            </a:r>
            <a:r>
              <a:rPr lang="en-US" altLang="ko-KR" sz="3000" dirty="0" err="1" smtClean="0"/>
              <a:t>lavage</a:t>
            </a:r>
            <a:r>
              <a:rPr lang="en-US" altLang="ko-KR" sz="3000" dirty="0" smtClean="0"/>
              <a:t> fluid</a:t>
            </a:r>
          </a:p>
          <a:p>
            <a:endParaRPr lang="en-US" altLang="ko-KR" sz="3000" dirty="0" smtClean="0"/>
          </a:p>
          <a:p>
            <a:r>
              <a:rPr lang="en-US" altLang="ko-KR" sz="3000" dirty="0" smtClean="0"/>
              <a:t> Staining is necessary because </a:t>
            </a:r>
            <a:r>
              <a:rPr lang="en-US" altLang="ko-KR" sz="3000" dirty="0" err="1" smtClean="0"/>
              <a:t>Pneumocystis</a:t>
            </a:r>
            <a:r>
              <a:rPr lang="en-US" altLang="ko-KR" sz="3000" dirty="0" smtClean="0"/>
              <a:t> cannot be cultured.</a:t>
            </a:r>
            <a:endParaRPr lang="ko-KR" alt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Microscopy with staining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/>
          <a:lstStyle/>
          <a:p>
            <a:r>
              <a:rPr lang="en-US" altLang="ko-KR" sz="3000" dirty="0" smtClean="0"/>
              <a:t> </a:t>
            </a:r>
            <a:r>
              <a:rPr lang="en-US" altLang="ko-KR" sz="3000" dirty="0" err="1" smtClean="0"/>
              <a:t>Calcofluor</a:t>
            </a:r>
            <a:r>
              <a:rPr lang="en-US" altLang="ko-KR" sz="3000" dirty="0" smtClean="0"/>
              <a:t> white</a:t>
            </a:r>
          </a:p>
          <a:p>
            <a:r>
              <a:rPr lang="en-US" altLang="ko-KR" sz="3000" dirty="0" smtClean="0"/>
              <a:t> </a:t>
            </a:r>
            <a:r>
              <a:rPr lang="en-US" altLang="ko-KR" sz="3000" dirty="0" err="1" smtClean="0"/>
              <a:t>Cresyl</a:t>
            </a:r>
            <a:r>
              <a:rPr lang="en-US" altLang="ko-KR" sz="3000" dirty="0" smtClean="0"/>
              <a:t> </a:t>
            </a:r>
            <a:r>
              <a:rPr lang="en-US" altLang="ko-KR" sz="3000" dirty="0" err="1" smtClean="0"/>
              <a:t>echt</a:t>
            </a:r>
            <a:r>
              <a:rPr lang="en-US" altLang="ko-KR" sz="3000" dirty="0" smtClean="0"/>
              <a:t> violet</a:t>
            </a:r>
          </a:p>
          <a:p>
            <a:r>
              <a:rPr lang="en-US" altLang="ko-KR" sz="3000" dirty="0" smtClean="0"/>
              <a:t> </a:t>
            </a:r>
            <a:r>
              <a:rPr lang="en-US" altLang="ko-KR" sz="3000" dirty="0" err="1" smtClean="0">
                <a:solidFill>
                  <a:srgbClr val="FFFF00"/>
                </a:solidFill>
              </a:rPr>
              <a:t>Gomori</a:t>
            </a:r>
            <a:r>
              <a:rPr lang="en-US" altLang="ko-KR" sz="3000" dirty="0" smtClean="0">
                <a:solidFill>
                  <a:srgbClr val="FFFF00"/>
                </a:solidFill>
              </a:rPr>
              <a:t> </a:t>
            </a:r>
            <a:r>
              <a:rPr lang="en-US" altLang="ko-KR" sz="3000" dirty="0" err="1" smtClean="0">
                <a:solidFill>
                  <a:srgbClr val="FFFF00"/>
                </a:solidFill>
              </a:rPr>
              <a:t>methenamine</a:t>
            </a:r>
            <a:r>
              <a:rPr lang="en-US" altLang="ko-KR" sz="3000" dirty="0" smtClean="0">
                <a:solidFill>
                  <a:srgbClr val="FFFF00"/>
                </a:solidFill>
              </a:rPr>
              <a:t> silver (GMS)</a:t>
            </a:r>
          </a:p>
          <a:p>
            <a:r>
              <a:rPr lang="en-US" altLang="ko-KR" sz="3000" dirty="0" smtClean="0"/>
              <a:t> </a:t>
            </a:r>
            <a:r>
              <a:rPr lang="en-US" altLang="ko-KR" sz="3000" dirty="0" err="1" smtClean="0"/>
              <a:t>Toluidine</a:t>
            </a:r>
            <a:r>
              <a:rPr lang="en-US" altLang="ko-KR" sz="3000" dirty="0" smtClean="0"/>
              <a:t> blue</a:t>
            </a:r>
          </a:p>
          <a:p>
            <a:r>
              <a:rPr lang="en-US" altLang="ko-KR" sz="3000" dirty="0" smtClean="0"/>
              <a:t> Gram-</a:t>
            </a:r>
            <a:r>
              <a:rPr lang="en-US" altLang="ko-KR" sz="3000" dirty="0" err="1" smtClean="0"/>
              <a:t>Weigert</a:t>
            </a:r>
            <a:endParaRPr lang="en-US" altLang="ko-KR" sz="3000" dirty="0" smtClean="0"/>
          </a:p>
          <a:p>
            <a:r>
              <a:rPr lang="en-US" altLang="ko-KR" sz="3000" dirty="0" smtClean="0"/>
              <a:t> Wright-</a:t>
            </a:r>
            <a:r>
              <a:rPr lang="en-US" altLang="ko-KR" sz="3000" dirty="0" err="1" smtClean="0"/>
              <a:t>Giemsa</a:t>
            </a:r>
            <a:endParaRPr lang="en-US" altLang="ko-KR" sz="3000" dirty="0" smtClean="0"/>
          </a:p>
          <a:p>
            <a:r>
              <a:rPr lang="en-US" altLang="ko-KR" sz="3000" dirty="0" smtClean="0"/>
              <a:t> Modified </a:t>
            </a:r>
            <a:r>
              <a:rPr lang="en-US" altLang="ko-KR" sz="3000" dirty="0" err="1" smtClean="0"/>
              <a:t>Papanicolaou</a:t>
            </a:r>
            <a:r>
              <a:rPr lang="en-US" altLang="ko-KR" sz="3000" dirty="0" smtClean="0"/>
              <a:t> stains</a:t>
            </a:r>
          </a:p>
          <a:p>
            <a:r>
              <a:rPr lang="en-US" altLang="ko-KR" sz="3000" dirty="0" smtClean="0"/>
              <a:t> </a:t>
            </a:r>
            <a:r>
              <a:rPr lang="en-US" altLang="ko-KR" sz="3000" dirty="0" smtClean="0">
                <a:solidFill>
                  <a:srgbClr val="FFFF00"/>
                </a:solidFill>
              </a:rPr>
              <a:t>Periodic acid-Schiff (PAS)</a:t>
            </a:r>
            <a:endParaRPr lang="ko-KR" altLang="en-US" sz="3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Microscopy with staining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4558" y="2071678"/>
            <a:ext cx="5857916" cy="3831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Microscopy with staining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25963"/>
          </a:xfrm>
        </p:spPr>
        <p:txBody>
          <a:bodyPr/>
          <a:lstStyle/>
          <a:p>
            <a:r>
              <a:rPr lang="en-US" altLang="ko-KR" sz="2600" dirty="0" smtClean="0"/>
              <a:t> The most rapid and least invasive method of diagnosing PCP is by analysis of sputum induced by the inhalation of hypertonic saline (</a:t>
            </a:r>
            <a:r>
              <a:rPr lang="en-US" altLang="ko-KR" sz="2600" dirty="0" smtClean="0">
                <a:solidFill>
                  <a:srgbClr val="FFFF00"/>
                </a:solidFill>
              </a:rPr>
              <a:t>Induced sputum</a:t>
            </a:r>
            <a:r>
              <a:rPr lang="en-US" altLang="ko-KR" sz="2600" dirty="0" smtClean="0"/>
              <a:t>)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 If PCP is not identified by this modality, then </a:t>
            </a:r>
            <a:r>
              <a:rPr lang="en-US" altLang="ko-KR" sz="2600" dirty="0" err="1" smtClean="0"/>
              <a:t>bronchoscopy</a:t>
            </a:r>
            <a:r>
              <a:rPr lang="en-US" altLang="ko-KR" sz="2600" dirty="0" smtClean="0"/>
              <a:t> with </a:t>
            </a:r>
            <a:r>
              <a:rPr lang="en-US" altLang="ko-KR" sz="2600" dirty="0" err="1" smtClean="0"/>
              <a:t>bronchoalveolar</a:t>
            </a:r>
            <a:r>
              <a:rPr lang="en-US" altLang="ko-KR" sz="2600" dirty="0" smtClean="0"/>
              <a:t> </a:t>
            </a:r>
            <a:r>
              <a:rPr lang="en-US" altLang="ko-KR" sz="2600" dirty="0" err="1" smtClean="0"/>
              <a:t>lavage</a:t>
            </a:r>
            <a:r>
              <a:rPr lang="en-US" altLang="ko-KR" sz="2600" dirty="0" smtClean="0"/>
              <a:t> (</a:t>
            </a:r>
            <a:r>
              <a:rPr lang="en-US" altLang="ko-KR" sz="2600" dirty="0" smtClean="0">
                <a:solidFill>
                  <a:srgbClr val="FFFF00"/>
                </a:solidFill>
              </a:rPr>
              <a:t>BAL</a:t>
            </a:r>
            <a:r>
              <a:rPr lang="en-US" altLang="ko-KR" sz="2600" dirty="0" smtClean="0"/>
              <a:t>) should be performed.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 </a:t>
            </a:r>
            <a:r>
              <a:rPr lang="en-US" altLang="ko-KR" sz="2600" dirty="0" smtClean="0">
                <a:solidFill>
                  <a:srgbClr val="FFFF00"/>
                </a:solidFill>
              </a:rPr>
              <a:t>Lung biopsy </a:t>
            </a:r>
            <a:r>
              <a:rPr lang="en-US" altLang="ko-KR" sz="2600" dirty="0" smtClean="0"/>
              <a:t>is rarely required to establish the diagnosis.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Microscopy with staining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 The diagnostic yield of microscopy with staining of </a:t>
            </a:r>
            <a:r>
              <a:rPr lang="en-US" altLang="ko-KR" sz="2800" dirty="0" smtClean="0">
                <a:solidFill>
                  <a:srgbClr val="FFFF00"/>
                </a:solidFill>
              </a:rPr>
              <a:t>induced sputum </a:t>
            </a:r>
            <a:r>
              <a:rPr lang="en-US" altLang="ko-KR" sz="2800" dirty="0" smtClean="0"/>
              <a:t>is </a:t>
            </a:r>
            <a:r>
              <a:rPr lang="en-US" altLang="ko-KR" sz="2800" dirty="0" smtClean="0">
                <a:solidFill>
                  <a:srgbClr val="FFFF00"/>
                </a:solidFill>
              </a:rPr>
              <a:t>50 to 90 percent</a:t>
            </a:r>
            <a:r>
              <a:rPr lang="en-US" altLang="ko-KR" sz="2800" dirty="0" smtClean="0"/>
              <a:t> in patients with HIV infection and PCP but is thought to be lower in those non-HIV-infected patients due to a decreased organism burden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 A similar difference has been noted with </a:t>
            </a:r>
            <a:r>
              <a:rPr lang="en-US" altLang="ko-KR" sz="2800" dirty="0" smtClean="0">
                <a:solidFill>
                  <a:srgbClr val="FFFF00"/>
                </a:solidFill>
              </a:rPr>
              <a:t>BAL</a:t>
            </a:r>
            <a:r>
              <a:rPr lang="en-US" altLang="ko-KR" sz="2800" dirty="0" smtClean="0"/>
              <a:t>. The diagnostic yield is </a:t>
            </a:r>
            <a:r>
              <a:rPr lang="en-US" altLang="ko-KR" sz="2800" dirty="0" smtClean="0">
                <a:solidFill>
                  <a:srgbClr val="FFFF00"/>
                </a:solidFill>
              </a:rPr>
              <a:t>over 90 percent </a:t>
            </a:r>
            <a:r>
              <a:rPr lang="en-US" altLang="ko-KR" sz="2800" dirty="0" smtClean="0"/>
              <a:t>in HIV-positive patients, but may be lower in HIV-negative patients 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Polymerase chain reaction (PCR)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 </a:t>
            </a:r>
            <a:r>
              <a:rPr lang="en-US" altLang="ko-KR" dirty="0" smtClean="0"/>
              <a:t>Study for </a:t>
            </a:r>
            <a:r>
              <a:rPr lang="en-US" altLang="ko-KR" dirty="0" smtClean="0">
                <a:solidFill>
                  <a:srgbClr val="FFFF00"/>
                </a:solidFill>
              </a:rPr>
              <a:t>HIV infected patients</a:t>
            </a:r>
            <a:endParaRPr lang="en-US" altLang="ko-KR" sz="2400" dirty="0" smtClean="0">
              <a:solidFill>
                <a:srgbClr val="FFFF00"/>
              </a:solidFill>
            </a:endParaRPr>
          </a:p>
          <a:p>
            <a:endParaRPr lang="en-US" altLang="ko-KR" sz="1400" dirty="0" smtClean="0"/>
          </a:p>
          <a:p>
            <a:pPr>
              <a:buNone/>
            </a:pPr>
            <a:r>
              <a:rPr lang="en-US" altLang="ko-KR" sz="2200" dirty="0" smtClean="0"/>
              <a:t>  - Forty-seven patients were enrolled in the study, including 18 with proven PCP and 29 with other conditions.</a:t>
            </a:r>
          </a:p>
          <a:p>
            <a:pPr>
              <a:buNone/>
            </a:pPr>
            <a:endParaRPr lang="en-US" altLang="ko-KR" sz="1400" dirty="0" smtClean="0"/>
          </a:p>
          <a:p>
            <a:pPr>
              <a:buNone/>
            </a:pPr>
            <a:r>
              <a:rPr lang="en-US" altLang="ko-KR" sz="2200" dirty="0" smtClean="0"/>
              <a:t>  - PCR was positive for all 18 patients with PCP (</a:t>
            </a:r>
            <a:r>
              <a:rPr lang="en-US" altLang="ko-KR" sz="2200" dirty="0" smtClean="0">
                <a:solidFill>
                  <a:srgbClr val="FFFF00"/>
                </a:solidFill>
              </a:rPr>
              <a:t>100% sensitivity</a:t>
            </a:r>
            <a:r>
              <a:rPr lang="en-US" altLang="ko-KR" sz="2200" dirty="0" smtClean="0"/>
              <a:t>), and for 4 of the 29 control patients (</a:t>
            </a:r>
            <a:r>
              <a:rPr lang="en-US" altLang="ko-KR" sz="2200" dirty="0" smtClean="0">
                <a:solidFill>
                  <a:srgbClr val="FFFF00"/>
                </a:solidFill>
              </a:rPr>
              <a:t>specificity of 86.2%</a:t>
            </a:r>
            <a:r>
              <a:rPr lang="en-US" altLang="ko-KR" sz="2200" dirty="0" smtClean="0"/>
              <a:t>).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2200" dirty="0" smtClean="0"/>
              <a:t>  - Our findings confirm that PCR is a sensitive and reproducible test for detection </a:t>
            </a:r>
            <a:r>
              <a:rPr lang="en-US" altLang="ko-KR" sz="2200" smtClean="0"/>
              <a:t>of </a:t>
            </a:r>
            <a:r>
              <a:rPr lang="en-US" altLang="ko-KR" sz="2200" smtClean="0"/>
              <a:t>PCP.</a:t>
            </a:r>
            <a:endParaRPr lang="ko-KR" alt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2143108" y="5786454"/>
            <a:ext cx="7000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i="1" dirty="0" smtClean="0"/>
              <a:t>Torres J, Goldman M, Wheat LJ, </a:t>
            </a:r>
            <a:r>
              <a:rPr lang="en-US" altLang="ko-KR" sz="1400" b="1" i="1" smtClean="0"/>
              <a:t>et </a:t>
            </a:r>
            <a:r>
              <a:rPr lang="en-US" altLang="ko-KR" sz="1400" b="1" i="1" smtClean="0"/>
              <a:t>al. Diagnosis </a:t>
            </a:r>
            <a:r>
              <a:rPr lang="en-US" altLang="ko-KR" sz="1400" b="1" i="1" dirty="0" smtClean="0"/>
              <a:t>of </a:t>
            </a:r>
            <a:r>
              <a:rPr lang="en-US" altLang="ko-KR" sz="1400" b="1" i="1" dirty="0" err="1" smtClean="0"/>
              <a:t>Pneumocystis</a:t>
            </a:r>
            <a:r>
              <a:rPr lang="en-US" altLang="ko-KR" sz="1400" b="1" i="1" dirty="0" smtClean="0"/>
              <a:t> </a:t>
            </a:r>
            <a:r>
              <a:rPr lang="en-US" altLang="ko-KR" sz="1400" b="1" i="1" dirty="0" err="1" smtClean="0"/>
              <a:t>carinii</a:t>
            </a:r>
            <a:r>
              <a:rPr lang="en-US" altLang="ko-KR" sz="1400" b="1" i="1" dirty="0" smtClean="0"/>
              <a:t> pneumonia in human immunodeficiency virus-infected patients with polymerase chain reaction: a blinded comparison to </a:t>
            </a:r>
            <a:r>
              <a:rPr lang="en-US" altLang="ko-KR" sz="1400" b="1" i="1" smtClean="0"/>
              <a:t>standard </a:t>
            </a:r>
            <a:r>
              <a:rPr lang="en-US" altLang="ko-KR" sz="1400" b="1" i="1" smtClean="0"/>
              <a:t>methods.</a:t>
            </a:r>
          </a:p>
          <a:p>
            <a:r>
              <a:rPr lang="en-US" altLang="ko-KR" sz="1400" b="1" i="1" smtClean="0"/>
              <a:t>Clin </a:t>
            </a:r>
            <a:r>
              <a:rPr lang="en-US" altLang="ko-KR" sz="1400" b="1" i="1" dirty="0" smtClean="0"/>
              <a:t>Infect </a:t>
            </a:r>
            <a:r>
              <a:rPr lang="en-US" altLang="ko-KR" sz="1400" b="1" i="1" dirty="0" err="1" smtClean="0"/>
              <a:t>Dis</a:t>
            </a:r>
            <a:r>
              <a:rPr lang="en-US" altLang="ko-KR" sz="1400" b="1" i="1" dirty="0" smtClean="0"/>
              <a:t> 2000; 30:141..</a:t>
            </a:r>
            <a:endParaRPr lang="ko-KR" altLang="en-US" sz="1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Polymerase chain reaction (PCR)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Study for </a:t>
            </a:r>
            <a:r>
              <a:rPr lang="en-US" altLang="ko-KR" dirty="0" smtClean="0">
                <a:solidFill>
                  <a:srgbClr val="FFFF00"/>
                </a:solidFill>
              </a:rPr>
              <a:t>non-HIV infected patients</a:t>
            </a:r>
          </a:p>
          <a:p>
            <a:endParaRPr lang="en-US" altLang="ko-KR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altLang="ko-KR" dirty="0" smtClean="0"/>
              <a:t>  - From January 2002 to October 2005, 448 </a:t>
            </a:r>
            <a:r>
              <a:rPr lang="en-US" altLang="ko-KR" dirty="0" err="1" smtClean="0"/>
              <a:t>immunocompromised</a:t>
            </a:r>
            <a:r>
              <a:rPr lang="en-US" altLang="ko-KR" dirty="0" smtClean="0"/>
              <a:t> patients without AIDS underwent respiratory specimen collection to evaluate pulmonary infiltrates.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43174" y="5857892"/>
            <a:ext cx="67866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err="1" smtClean="0"/>
              <a:t>Azoulay</a:t>
            </a:r>
            <a:r>
              <a:rPr lang="en-US" altLang="ko-KR" sz="1400" i="1" dirty="0" smtClean="0"/>
              <a:t> E, Bergeron A, </a:t>
            </a:r>
            <a:r>
              <a:rPr lang="en-US" altLang="ko-KR" sz="1400" i="1" dirty="0" err="1" smtClean="0"/>
              <a:t>Chevret</a:t>
            </a:r>
            <a:r>
              <a:rPr lang="en-US" altLang="ko-KR" sz="1400" i="1" dirty="0" smtClean="0"/>
              <a:t> S, et al. Polymerase chain reaction for diagnosing </a:t>
            </a:r>
            <a:r>
              <a:rPr lang="en-US" altLang="ko-KR" sz="1400" i="1" dirty="0" err="1" smtClean="0"/>
              <a:t>pneumocystis</a:t>
            </a:r>
            <a:r>
              <a:rPr lang="en-US" altLang="ko-KR" sz="1400" i="1" dirty="0" smtClean="0"/>
              <a:t> pneumonia in non-HIV </a:t>
            </a:r>
            <a:r>
              <a:rPr lang="en-US" altLang="ko-KR" sz="1400" i="1" dirty="0" err="1" smtClean="0"/>
              <a:t>immunocompromised</a:t>
            </a:r>
            <a:r>
              <a:rPr lang="en-US" altLang="ko-KR" sz="1400" i="1" dirty="0" smtClean="0"/>
              <a:t> patients with pulmonary infiltrates. Chest 2009; 135:655.</a:t>
            </a:r>
            <a:endParaRPr lang="ko-KR" alt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Nomenclature</a:t>
            </a:r>
          </a:p>
          <a:p>
            <a:r>
              <a:rPr lang="en-US" altLang="ko-KR" dirty="0" smtClean="0"/>
              <a:t> Risk factors</a:t>
            </a:r>
          </a:p>
          <a:p>
            <a:r>
              <a:rPr lang="en-US" altLang="ko-KR" dirty="0" smtClean="0"/>
              <a:t> Clinical manifestations</a:t>
            </a:r>
          </a:p>
          <a:p>
            <a:r>
              <a:rPr lang="en-US" altLang="ko-KR" dirty="0" smtClean="0"/>
              <a:t> Radiographic findings</a:t>
            </a:r>
          </a:p>
          <a:p>
            <a:endParaRPr lang="en-US" altLang="ko-KR" sz="1800" dirty="0" smtClean="0"/>
          </a:p>
          <a:p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Diagnostic tool</a:t>
            </a:r>
          </a:p>
          <a:p>
            <a:pPr>
              <a:buNone/>
            </a:pPr>
            <a:r>
              <a:rPr lang="en-US" altLang="ko-KR" sz="2600" dirty="0" smtClean="0"/>
              <a:t>     - Microscopy with staining</a:t>
            </a:r>
          </a:p>
          <a:p>
            <a:pPr>
              <a:buNone/>
            </a:pPr>
            <a:r>
              <a:rPr lang="en-US" altLang="ko-KR" sz="2600" dirty="0" smtClean="0"/>
              <a:t>     - </a:t>
            </a:r>
            <a:r>
              <a:rPr lang="en-US" altLang="ko-KR" sz="2600" dirty="0" smtClean="0">
                <a:solidFill>
                  <a:srgbClr val="FFFF00"/>
                </a:solidFill>
              </a:rPr>
              <a:t>Polymerase chain reaction (PCR)</a:t>
            </a:r>
          </a:p>
          <a:p>
            <a:pPr>
              <a:buNone/>
            </a:pPr>
            <a:r>
              <a:rPr lang="en-US" altLang="ko-KR" sz="2600" dirty="0" smtClean="0"/>
              <a:t>     - Serum markers 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endParaRPr lang="ko-KR" alt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6594578" y="4677515"/>
            <a:ext cx="26432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err="1" smtClean="0"/>
              <a:t>Azoulay</a:t>
            </a:r>
            <a:r>
              <a:rPr lang="en-US" altLang="ko-KR" sz="1400" i="1" dirty="0" smtClean="0"/>
              <a:t> E, Bergeron A, </a:t>
            </a:r>
            <a:r>
              <a:rPr lang="en-US" altLang="ko-KR" sz="1400" i="1" dirty="0" err="1" smtClean="0"/>
              <a:t>Chevret</a:t>
            </a:r>
            <a:r>
              <a:rPr lang="en-US" altLang="ko-KR" sz="1400" i="1" dirty="0" smtClean="0"/>
              <a:t> S, et al.</a:t>
            </a:r>
          </a:p>
          <a:p>
            <a:r>
              <a:rPr lang="en-US" altLang="ko-KR" sz="1400" i="1" dirty="0" smtClean="0"/>
              <a:t>Polymerase chain reaction for diagnosing </a:t>
            </a:r>
            <a:r>
              <a:rPr lang="en-US" altLang="ko-KR" sz="1400" i="1" dirty="0" err="1" smtClean="0"/>
              <a:t>pneumocystis</a:t>
            </a:r>
            <a:r>
              <a:rPr lang="en-US" altLang="ko-KR" sz="1400" i="1" dirty="0" smtClean="0"/>
              <a:t> pneumonia in non-HIV </a:t>
            </a:r>
            <a:r>
              <a:rPr lang="en-US" altLang="ko-KR" sz="1400" i="1" dirty="0" err="1" smtClean="0"/>
              <a:t>immunocompromised</a:t>
            </a:r>
            <a:r>
              <a:rPr lang="en-US" altLang="ko-KR" sz="1400" i="1" dirty="0" smtClean="0"/>
              <a:t> patients with pulmonary infiltrates.</a:t>
            </a:r>
          </a:p>
          <a:p>
            <a:r>
              <a:rPr lang="en-US" altLang="ko-KR" sz="1400" i="1" dirty="0" smtClean="0"/>
              <a:t>Chest 2009; 135:655.</a:t>
            </a:r>
            <a:endParaRPr lang="ko-KR" altLang="en-US" sz="1400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57166"/>
            <a:ext cx="4324350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Polymerase chain reaction (PCR)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643174" y="5857892"/>
            <a:ext cx="67866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err="1" smtClean="0"/>
              <a:t>Azoulay</a:t>
            </a:r>
            <a:r>
              <a:rPr lang="en-US" altLang="ko-KR" sz="1400" i="1" dirty="0" smtClean="0"/>
              <a:t> E, Bergeron A, </a:t>
            </a:r>
            <a:r>
              <a:rPr lang="en-US" altLang="ko-KR" sz="1400" i="1" dirty="0" err="1" smtClean="0"/>
              <a:t>Chevret</a:t>
            </a:r>
            <a:r>
              <a:rPr lang="en-US" altLang="ko-KR" sz="1400" i="1" dirty="0" smtClean="0"/>
              <a:t> S, et al. Polymerase chain reaction for diagnosing </a:t>
            </a:r>
            <a:r>
              <a:rPr lang="en-US" altLang="ko-KR" sz="1400" i="1" dirty="0" err="1" smtClean="0"/>
              <a:t>pneumocystis</a:t>
            </a:r>
            <a:r>
              <a:rPr lang="en-US" altLang="ko-KR" sz="1400" i="1" dirty="0" smtClean="0"/>
              <a:t> pneumonia in non-HIV </a:t>
            </a:r>
            <a:r>
              <a:rPr lang="en-US" altLang="ko-KR" sz="1400" i="1" dirty="0" err="1" smtClean="0"/>
              <a:t>immunocompromised</a:t>
            </a:r>
            <a:r>
              <a:rPr lang="en-US" altLang="ko-KR" sz="1400" i="1" dirty="0" smtClean="0"/>
              <a:t> patients with pulmonary infiltrates. Chest 2009; 135:655.</a:t>
            </a:r>
            <a:endParaRPr lang="ko-KR" altLang="en-US" sz="1400" i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8539191" cy="383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Polymerase chain reaction (PCR)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643174" y="5857892"/>
            <a:ext cx="67866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err="1" smtClean="0"/>
              <a:t>Azoulay</a:t>
            </a:r>
            <a:r>
              <a:rPr lang="en-US" altLang="ko-KR" sz="1400" i="1" dirty="0" smtClean="0"/>
              <a:t> E, Bergeron A, </a:t>
            </a:r>
            <a:r>
              <a:rPr lang="en-US" altLang="ko-KR" sz="1400" i="1" dirty="0" err="1" smtClean="0"/>
              <a:t>Chevret</a:t>
            </a:r>
            <a:r>
              <a:rPr lang="en-US" altLang="ko-KR" sz="1400" i="1" dirty="0" smtClean="0"/>
              <a:t> S, et al. Polymerase chain reaction for diagnosing </a:t>
            </a:r>
            <a:r>
              <a:rPr lang="en-US" altLang="ko-KR" sz="1400" i="1" dirty="0" err="1" smtClean="0"/>
              <a:t>pneumocystis</a:t>
            </a:r>
            <a:r>
              <a:rPr lang="en-US" altLang="ko-KR" sz="1400" i="1" dirty="0" smtClean="0"/>
              <a:t> pneumonia in non-HIV </a:t>
            </a:r>
            <a:r>
              <a:rPr lang="en-US" altLang="ko-KR" sz="1400" i="1" dirty="0" err="1" smtClean="0"/>
              <a:t>immunocompromised</a:t>
            </a:r>
            <a:r>
              <a:rPr lang="en-US" altLang="ko-KR" sz="1400" i="1" dirty="0" smtClean="0"/>
              <a:t> patients with pulmonary infiltrates. Chest 2009; 135:655.</a:t>
            </a:r>
            <a:endParaRPr lang="ko-KR" altLang="en-US" sz="1400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857364"/>
            <a:ext cx="708760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Polymerase chain reaction (PCR)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“ </a:t>
            </a:r>
            <a:r>
              <a:rPr lang="en-US" altLang="ko-KR" dirty="0" err="1" smtClean="0">
                <a:solidFill>
                  <a:srgbClr val="FFFF00"/>
                </a:solidFill>
              </a:rPr>
              <a:t>Pneumocystis</a:t>
            </a:r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en-US" altLang="ko-KR" dirty="0" err="1" smtClean="0">
                <a:solidFill>
                  <a:srgbClr val="FFFF00"/>
                </a:solidFill>
              </a:rPr>
              <a:t>jirovecii</a:t>
            </a:r>
            <a:r>
              <a:rPr lang="en-US" altLang="ko-KR" dirty="0" smtClean="0">
                <a:solidFill>
                  <a:srgbClr val="FFFF00"/>
                </a:solidFill>
              </a:rPr>
              <a:t> PCR</a:t>
            </a:r>
            <a:r>
              <a:rPr lang="en-US" altLang="ko-KR" dirty="0" smtClean="0"/>
              <a:t>”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From October 2012 to June 2013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Total : 517 case</a:t>
            </a:r>
          </a:p>
          <a:p>
            <a:pPr>
              <a:buNone/>
            </a:pPr>
            <a:r>
              <a:rPr lang="en-US" altLang="ko-KR" dirty="0" smtClean="0"/>
              <a:t>  - Sputum : 417 case</a:t>
            </a:r>
          </a:p>
          <a:p>
            <a:pPr>
              <a:buNone/>
            </a:pPr>
            <a:r>
              <a:rPr lang="en-US" altLang="ko-KR" dirty="0" smtClean="0"/>
              <a:t>  - BAL : 100 case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Polymerase chain reaction (PCR)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en-US" altLang="ko-KR" dirty="0" smtClean="0">
                <a:solidFill>
                  <a:srgbClr val="FFFF00"/>
                </a:solidFill>
              </a:rPr>
              <a:t>Definition of PCP diagnosis</a:t>
            </a:r>
          </a:p>
          <a:p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- Definite : Staining (+)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- Probable : Staining (-),</a:t>
            </a:r>
          </a:p>
          <a:p>
            <a:pPr>
              <a:buNone/>
            </a:pPr>
            <a:r>
              <a:rPr lang="en-US" altLang="ko-KR" dirty="0" smtClean="0"/>
              <a:t>    But, Clinical presentation and radiological </a:t>
            </a:r>
          </a:p>
          <a:p>
            <a:pPr>
              <a:buNone/>
            </a:pPr>
            <a:r>
              <a:rPr lang="en-US" altLang="ko-KR" dirty="0" smtClean="0"/>
              <a:t>    finding was compatible with PCP</a:t>
            </a:r>
          </a:p>
          <a:p>
            <a:pPr>
              <a:buNone/>
            </a:pPr>
            <a:r>
              <a:rPr lang="en-US" altLang="ko-KR" dirty="0" smtClean="0"/>
              <a:t>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Polymerase chain reaction (PCR)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PCR result</a:t>
            </a:r>
          </a:p>
          <a:p>
            <a:pPr>
              <a:buNone/>
            </a:pPr>
            <a:r>
              <a:rPr lang="en-US" altLang="ko-KR" dirty="0" smtClean="0"/>
              <a:t>  - PCR positive : 90 (17.4%)</a:t>
            </a:r>
          </a:p>
          <a:p>
            <a:pPr>
              <a:buNone/>
            </a:pPr>
            <a:r>
              <a:rPr lang="en-US" altLang="ko-KR" dirty="0" smtClean="0"/>
              <a:t>  - PCR negative : 427 (82.6%)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Definition of PCP diagnosis</a:t>
            </a:r>
          </a:p>
          <a:p>
            <a:pPr>
              <a:buNone/>
            </a:pPr>
            <a:r>
              <a:rPr lang="en-US" altLang="ko-KR" dirty="0" smtClean="0"/>
              <a:t>  - Definite : 5 (1.0%)</a:t>
            </a:r>
          </a:p>
          <a:p>
            <a:pPr>
              <a:buNone/>
            </a:pPr>
            <a:r>
              <a:rPr lang="en-US" altLang="ko-KR" dirty="0" smtClean="0"/>
              <a:t>  - Probable : 80 (15.5%)</a:t>
            </a:r>
          </a:p>
          <a:p>
            <a:pPr>
              <a:buNone/>
            </a:pPr>
            <a:r>
              <a:rPr lang="en-US" altLang="ko-KR" dirty="0" smtClean="0"/>
              <a:t>  - Negative : 432 (83.5%)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Polymerase chain reaction (PCR)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Total</a:t>
            </a:r>
            <a:r>
              <a:rPr lang="en-US" altLang="ko-KR" dirty="0" smtClean="0"/>
              <a:t> group (N = 517)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142978" y="2500306"/>
          <a:ext cx="6929485" cy="2357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897"/>
                <a:gridCol w="1385897"/>
                <a:gridCol w="1385897"/>
                <a:gridCol w="1385897"/>
                <a:gridCol w="1385897"/>
              </a:tblGrid>
              <a:tr h="49442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PCP diagnosis</a:t>
                      </a:r>
                      <a:endParaRPr lang="ko-KR" altLang="en-US" sz="24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633287">
                <a:tc rowSpan="4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sz="2000" dirty="0" smtClean="0"/>
                    </a:p>
                    <a:p>
                      <a:pPr algn="ctr" latinLnBrk="1"/>
                      <a:endParaRPr lang="en-US" altLang="ko-KR" sz="2000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2800" b="1" dirty="0" smtClean="0">
                          <a:solidFill>
                            <a:schemeClr val="tx1"/>
                          </a:solidFill>
                        </a:rPr>
                        <a:t>PCR</a:t>
                      </a:r>
                      <a:endParaRPr lang="ko-KR" alt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Definite</a:t>
                      </a:r>
                      <a:r>
                        <a:rPr lang="en-US" altLang="ko-KR" sz="1500" b="1" baseline="0" dirty="0" smtClean="0"/>
                        <a:t> and Probable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Negative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Total</a:t>
                      </a:r>
                      <a:endParaRPr lang="ko-KR" altLang="en-US" sz="1500" b="1" dirty="0"/>
                    </a:p>
                  </a:txBody>
                  <a:tcPr/>
                </a:tc>
              </a:tr>
              <a:tr h="40991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Positive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63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27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90</a:t>
                      </a:r>
                      <a:endParaRPr lang="ko-KR" altLang="en-US" sz="1500" b="1" dirty="0"/>
                    </a:p>
                  </a:txBody>
                  <a:tcPr/>
                </a:tc>
              </a:tr>
              <a:tr h="40991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Negative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22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405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427</a:t>
                      </a:r>
                      <a:endParaRPr lang="ko-KR" altLang="en-US" sz="1500" b="1" dirty="0"/>
                    </a:p>
                  </a:txBody>
                  <a:tcPr/>
                </a:tc>
              </a:tr>
              <a:tr h="40991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Total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85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432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517</a:t>
                      </a:r>
                      <a:endParaRPr lang="ko-KR" altLang="en-US" sz="15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71538" y="5357826"/>
            <a:ext cx="7072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Sensitivity : 74%     Positive predictive value : 70%</a:t>
            </a:r>
          </a:p>
          <a:p>
            <a:r>
              <a:rPr lang="en-US" altLang="ko-KR" sz="2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Specificity : 94%     Negative predictive value : 95%</a:t>
            </a:r>
            <a:endParaRPr lang="ko-KR" altLang="en-US" sz="2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Polymerase chain reaction (PCR)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Sputum</a:t>
            </a:r>
            <a:r>
              <a:rPr lang="en-US" altLang="ko-KR" dirty="0" smtClean="0"/>
              <a:t> specimen group (N = 417)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142978" y="2500306"/>
          <a:ext cx="6929485" cy="2357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897"/>
                <a:gridCol w="1385897"/>
                <a:gridCol w="1385897"/>
                <a:gridCol w="1385897"/>
                <a:gridCol w="1385897"/>
              </a:tblGrid>
              <a:tr h="49442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PCP diagnosis</a:t>
                      </a:r>
                      <a:endParaRPr lang="ko-KR" altLang="en-US" sz="24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633287">
                <a:tc rowSpan="4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sz="2000" dirty="0" smtClean="0"/>
                    </a:p>
                    <a:p>
                      <a:pPr algn="ctr" latinLnBrk="1"/>
                      <a:endParaRPr lang="en-US" altLang="ko-KR" sz="2000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2800" b="1" dirty="0" smtClean="0">
                          <a:solidFill>
                            <a:schemeClr val="tx1"/>
                          </a:solidFill>
                        </a:rPr>
                        <a:t>PCR</a:t>
                      </a:r>
                      <a:endParaRPr lang="ko-KR" alt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Definite</a:t>
                      </a:r>
                      <a:r>
                        <a:rPr lang="en-US" altLang="ko-KR" sz="1500" b="1" baseline="0" dirty="0" smtClean="0"/>
                        <a:t> and Probable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Negative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Total</a:t>
                      </a:r>
                      <a:endParaRPr lang="ko-KR" altLang="en-US" sz="1500" b="1" dirty="0"/>
                    </a:p>
                  </a:txBody>
                  <a:tcPr/>
                </a:tc>
              </a:tr>
              <a:tr h="40991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Positive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48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26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74</a:t>
                      </a:r>
                      <a:endParaRPr lang="ko-KR" altLang="en-US" sz="1500" b="1" dirty="0"/>
                    </a:p>
                  </a:txBody>
                  <a:tcPr/>
                </a:tc>
              </a:tr>
              <a:tr h="40991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Negative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19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324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343</a:t>
                      </a:r>
                      <a:endParaRPr lang="ko-KR" altLang="en-US" sz="1500" b="1" dirty="0"/>
                    </a:p>
                  </a:txBody>
                  <a:tcPr/>
                </a:tc>
              </a:tr>
              <a:tr h="40991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Total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67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350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417</a:t>
                      </a:r>
                      <a:endParaRPr lang="ko-KR" altLang="en-US" sz="15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71538" y="5357826"/>
            <a:ext cx="7072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Sensitivity : 72%     Positive predictive value : 65%</a:t>
            </a:r>
          </a:p>
          <a:p>
            <a:r>
              <a:rPr lang="en-US" altLang="ko-KR" sz="2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Specificity : 93%     Negative predictive value : 94%</a:t>
            </a:r>
            <a:endParaRPr lang="ko-KR" altLang="en-US" sz="2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Polymerase chain reaction (PCR)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BAL</a:t>
            </a:r>
            <a:r>
              <a:rPr lang="en-US" altLang="ko-KR" dirty="0" smtClean="0"/>
              <a:t> specimen group (N = 100)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142978" y="2500306"/>
          <a:ext cx="6929485" cy="2357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897"/>
                <a:gridCol w="1385897"/>
                <a:gridCol w="1385897"/>
                <a:gridCol w="1385897"/>
                <a:gridCol w="1385897"/>
              </a:tblGrid>
              <a:tr h="49442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PCP diagnosis</a:t>
                      </a:r>
                      <a:endParaRPr lang="ko-KR" altLang="en-US" sz="24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633287">
                <a:tc rowSpan="4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sz="2000" dirty="0" smtClean="0"/>
                    </a:p>
                    <a:p>
                      <a:pPr algn="ctr" latinLnBrk="1"/>
                      <a:endParaRPr lang="en-US" altLang="ko-KR" sz="2000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2800" b="1" dirty="0" smtClean="0">
                          <a:solidFill>
                            <a:schemeClr val="tx1"/>
                          </a:solidFill>
                        </a:rPr>
                        <a:t>PCR</a:t>
                      </a:r>
                      <a:endParaRPr lang="ko-KR" alt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Definite</a:t>
                      </a:r>
                      <a:r>
                        <a:rPr lang="en-US" altLang="ko-KR" sz="1500" b="1" baseline="0" dirty="0" smtClean="0"/>
                        <a:t> and Probable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Negative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Total</a:t>
                      </a:r>
                      <a:endParaRPr lang="ko-KR" altLang="en-US" sz="1500" b="1" dirty="0"/>
                    </a:p>
                  </a:txBody>
                  <a:tcPr/>
                </a:tc>
              </a:tr>
              <a:tr h="40991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Positive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15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1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16</a:t>
                      </a:r>
                      <a:endParaRPr lang="ko-KR" altLang="en-US" sz="1500" b="1" dirty="0"/>
                    </a:p>
                  </a:txBody>
                  <a:tcPr/>
                </a:tc>
              </a:tr>
              <a:tr h="40991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Negative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3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81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84</a:t>
                      </a:r>
                      <a:endParaRPr lang="ko-KR" altLang="en-US" sz="1500" b="1" dirty="0"/>
                    </a:p>
                  </a:txBody>
                  <a:tcPr/>
                </a:tc>
              </a:tr>
              <a:tr h="40991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Total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18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82</a:t>
                      </a:r>
                      <a:endParaRPr lang="ko-KR" alt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/>
                        <a:t>100</a:t>
                      </a:r>
                      <a:endParaRPr lang="ko-KR" altLang="en-US" sz="15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71538" y="5357826"/>
            <a:ext cx="7072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Sensitivity : 83%     Positive predictive value : 94%</a:t>
            </a:r>
          </a:p>
          <a:p>
            <a:r>
              <a:rPr lang="en-US" altLang="ko-KR" sz="2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Specificity : 99%     Negative predictive value : 96%</a:t>
            </a:r>
            <a:endParaRPr lang="ko-KR" altLang="en-US" sz="2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Beta-D-</a:t>
            </a:r>
            <a:r>
              <a:rPr lang="en-US" altLang="ko-KR" dirty="0" err="1" smtClean="0"/>
              <a:t>glucan</a:t>
            </a:r>
            <a:r>
              <a:rPr lang="en-US" altLang="ko-KR" dirty="0" smtClean="0"/>
              <a:t> assay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 </a:t>
            </a:r>
            <a:r>
              <a:rPr lang="en-US" altLang="ko-KR" sz="2800" dirty="0" smtClean="0">
                <a:solidFill>
                  <a:srgbClr val="FFFF00"/>
                </a:solidFill>
              </a:rPr>
              <a:t>Beta-D-</a:t>
            </a:r>
            <a:r>
              <a:rPr lang="en-US" altLang="ko-KR" sz="2800" dirty="0" err="1" smtClean="0">
                <a:solidFill>
                  <a:srgbClr val="FFFF00"/>
                </a:solidFill>
              </a:rPr>
              <a:t>glucan</a:t>
            </a:r>
            <a:r>
              <a:rPr lang="en-US" altLang="ko-KR" sz="2800" dirty="0" smtClean="0"/>
              <a:t> is a cell wall component of all fungi, including </a:t>
            </a:r>
            <a:r>
              <a:rPr lang="en-US" altLang="ko-KR" sz="2800" dirty="0" err="1" smtClean="0"/>
              <a:t>Pneumocystis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 The potential utility of this assay was illustrated in a retrospective case-control study of 295 patients with suspected PCP who had microscopy of </a:t>
            </a:r>
            <a:r>
              <a:rPr lang="en-US" altLang="ko-KR" sz="2800" dirty="0" err="1" smtClean="0"/>
              <a:t>bronchoalveolar</a:t>
            </a:r>
            <a:r>
              <a:rPr lang="en-US" altLang="ko-KR" sz="2800" dirty="0" smtClean="0"/>
              <a:t> </a:t>
            </a:r>
            <a:r>
              <a:rPr lang="en-US" altLang="ko-KR" sz="2800" dirty="0" err="1" smtClean="0"/>
              <a:t>lavage</a:t>
            </a:r>
            <a:r>
              <a:rPr lang="en-US" altLang="ko-KR" sz="2800" dirty="0" smtClean="0"/>
              <a:t> fluid for PCP and serum testing with </a:t>
            </a:r>
            <a:r>
              <a:rPr lang="en-US" altLang="ko-KR" sz="2800" dirty="0" smtClean="0">
                <a:solidFill>
                  <a:srgbClr val="FFFF00"/>
                </a:solidFill>
              </a:rPr>
              <a:t>beta-D-</a:t>
            </a:r>
            <a:r>
              <a:rPr lang="en-US" altLang="ko-KR" sz="2800" dirty="0" err="1" smtClean="0">
                <a:solidFill>
                  <a:srgbClr val="FFFF00"/>
                </a:solidFill>
              </a:rPr>
              <a:t>glucan</a:t>
            </a:r>
            <a:r>
              <a:rPr lang="en-US" altLang="ko-KR" sz="2800" dirty="0" smtClean="0"/>
              <a:t> and other serum markers (</a:t>
            </a:r>
            <a:r>
              <a:rPr lang="en-US" altLang="ko-KR" sz="2800" dirty="0" smtClean="0">
                <a:solidFill>
                  <a:srgbClr val="FFFF00"/>
                </a:solidFill>
              </a:rPr>
              <a:t>LDH, KL-6, CRP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428992" y="5857892"/>
            <a:ext cx="5429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err="1" smtClean="0"/>
              <a:t>Tasaka</a:t>
            </a:r>
            <a:r>
              <a:rPr lang="en-US" altLang="ko-KR" sz="1400" i="1" dirty="0" smtClean="0"/>
              <a:t> S, Hasegawa N, Kobayashi S, et al. Serum indicators for the diagnosis of </a:t>
            </a:r>
            <a:r>
              <a:rPr lang="en-US" altLang="ko-KR" sz="1400" i="1" dirty="0" err="1" smtClean="0"/>
              <a:t>pneumocystis</a:t>
            </a:r>
            <a:r>
              <a:rPr lang="en-US" altLang="ko-KR" sz="1400" i="1" dirty="0" smtClean="0"/>
              <a:t> pneumonia. Chest 2007; 131:1173.</a:t>
            </a:r>
            <a:endParaRPr lang="ko-KR" alt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Nomenclature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785926"/>
            <a:ext cx="8401080" cy="4525963"/>
          </a:xfrm>
        </p:spPr>
        <p:txBody>
          <a:bodyPr/>
          <a:lstStyle/>
          <a:p>
            <a:pPr>
              <a:buNone/>
            </a:pPr>
            <a:endParaRPr lang="en-US" altLang="ko-KR" sz="4800" i="1" dirty="0" smtClean="0"/>
          </a:p>
          <a:p>
            <a:pPr>
              <a:buNone/>
            </a:pPr>
            <a:r>
              <a:rPr lang="en-US" altLang="ko-KR" sz="4400" i="1" dirty="0" err="1" smtClean="0"/>
              <a:t>Pneumocystis</a:t>
            </a:r>
            <a:r>
              <a:rPr lang="en-US" altLang="ko-KR" sz="4400" i="1" dirty="0" smtClean="0"/>
              <a:t> </a:t>
            </a:r>
            <a:r>
              <a:rPr lang="en-US" altLang="ko-KR" sz="4400" i="1" dirty="0" err="1" smtClean="0"/>
              <a:t>carinii</a:t>
            </a:r>
            <a:endParaRPr lang="en-US" altLang="ko-KR" sz="4400" i="1" dirty="0" smtClean="0"/>
          </a:p>
          <a:p>
            <a:pPr>
              <a:buNone/>
            </a:pPr>
            <a:r>
              <a:rPr lang="en-US" altLang="ko-KR" sz="4400" i="1" dirty="0" smtClean="0"/>
              <a:t>                       </a:t>
            </a:r>
            <a:r>
              <a:rPr lang="en-US" altLang="ko-KR" sz="4400" dirty="0" smtClean="0"/>
              <a:t>VS</a:t>
            </a:r>
          </a:p>
          <a:p>
            <a:pPr>
              <a:buNone/>
            </a:pPr>
            <a:r>
              <a:rPr lang="en-US" altLang="ko-KR" sz="4400" i="1" dirty="0" smtClean="0"/>
              <a:t>                 </a:t>
            </a:r>
            <a:r>
              <a:rPr lang="en-US" altLang="ko-KR" sz="4400" i="1" dirty="0" err="1" smtClean="0"/>
              <a:t>Pneumocystis</a:t>
            </a:r>
            <a:r>
              <a:rPr lang="en-US" altLang="ko-KR" sz="4400" i="1" dirty="0" smtClean="0"/>
              <a:t> </a:t>
            </a:r>
            <a:r>
              <a:rPr lang="en-US" altLang="ko-KR" sz="4400" i="1" dirty="0" err="1" smtClean="0"/>
              <a:t>jirovecii</a:t>
            </a:r>
            <a:r>
              <a:rPr lang="en-US" altLang="ko-KR" sz="44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428604"/>
            <a:ext cx="5227418" cy="543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143504" y="6000768"/>
            <a:ext cx="4000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 err="1" smtClean="0"/>
              <a:t>Tasaka</a:t>
            </a:r>
            <a:r>
              <a:rPr lang="en-US" altLang="ko-KR" sz="1200" i="1" dirty="0" smtClean="0"/>
              <a:t> S, Hasegawa N, Kobayashi S, et al. Serum indicators for the diagnosis of </a:t>
            </a:r>
            <a:r>
              <a:rPr lang="en-US" altLang="ko-KR" sz="1200" i="1" dirty="0" err="1" smtClean="0"/>
              <a:t>pneumocystis</a:t>
            </a:r>
            <a:r>
              <a:rPr lang="en-US" altLang="ko-KR" sz="1200" i="1" dirty="0" smtClean="0"/>
              <a:t> pneumonia. Chest 2007; 131:1173.</a:t>
            </a:r>
            <a:endParaRPr lang="ko-KR" altLang="en-US" sz="1200" i="1" dirty="0"/>
          </a:p>
        </p:txBody>
      </p:sp>
      <p:sp>
        <p:nvSpPr>
          <p:cNvPr id="9" name="타원 8"/>
          <p:cNvSpPr/>
          <p:nvPr/>
        </p:nvSpPr>
        <p:spPr>
          <a:xfrm>
            <a:off x="4714876" y="1285860"/>
            <a:ext cx="214314" cy="1214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타원 10"/>
          <p:cNvSpPr/>
          <p:nvPr/>
        </p:nvSpPr>
        <p:spPr>
          <a:xfrm>
            <a:off x="2071670" y="3786190"/>
            <a:ext cx="214314" cy="857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타원 11"/>
          <p:cNvSpPr/>
          <p:nvPr/>
        </p:nvSpPr>
        <p:spPr>
          <a:xfrm>
            <a:off x="2071670" y="1285860"/>
            <a:ext cx="214314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타원 12"/>
          <p:cNvSpPr/>
          <p:nvPr/>
        </p:nvSpPr>
        <p:spPr>
          <a:xfrm>
            <a:off x="3286116" y="500042"/>
            <a:ext cx="714380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타원 13"/>
          <p:cNvSpPr/>
          <p:nvPr/>
        </p:nvSpPr>
        <p:spPr>
          <a:xfrm>
            <a:off x="3286116" y="2857496"/>
            <a:ext cx="642942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타원 14"/>
          <p:cNvSpPr/>
          <p:nvPr/>
        </p:nvSpPr>
        <p:spPr>
          <a:xfrm>
            <a:off x="5857884" y="592996"/>
            <a:ext cx="714380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43504" y="6000768"/>
            <a:ext cx="4000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 err="1" smtClean="0"/>
              <a:t>Tasaka</a:t>
            </a:r>
            <a:r>
              <a:rPr lang="en-US" altLang="ko-KR" sz="1200" i="1" dirty="0" smtClean="0"/>
              <a:t> S, Hasegawa N, Kobayashi S, et al. Serum indicators for the diagnosis of </a:t>
            </a:r>
            <a:r>
              <a:rPr lang="en-US" altLang="ko-KR" sz="1200" i="1" dirty="0" err="1" smtClean="0"/>
              <a:t>pneumocystis</a:t>
            </a:r>
            <a:r>
              <a:rPr lang="en-US" altLang="ko-KR" sz="1200" i="1" dirty="0" smtClean="0"/>
              <a:t> pneumonia. Chest 2007; 131:1173.</a:t>
            </a:r>
            <a:endParaRPr lang="ko-KR" altLang="en-US" sz="1200" i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57167"/>
            <a:ext cx="5210175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타원 15"/>
          <p:cNvSpPr/>
          <p:nvPr/>
        </p:nvSpPr>
        <p:spPr>
          <a:xfrm>
            <a:off x="3000364" y="428604"/>
            <a:ext cx="1214446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Beta-D-</a:t>
            </a:r>
            <a:r>
              <a:rPr lang="en-US" altLang="ko-KR" dirty="0" err="1" smtClean="0"/>
              <a:t>glucan</a:t>
            </a:r>
            <a:r>
              <a:rPr lang="en-US" altLang="ko-KR" dirty="0" smtClean="0"/>
              <a:t> assay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 smtClean="0"/>
              <a:t>  The beta-D-</a:t>
            </a:r>
            <a:r>
              <a:rPr lang="en-US" altLang="ko-KR" sz="3000" dirty="0" err="1" smtClean="0"/>
              <a:t>glucan</a:t>
            </a:r>
            <a:r>
              <a:rPr lang="en-US" altLang="ko-KR" sz="3000" dirty="0" smtClean="0"/>
              <a:t> assay had a </a:t>
            </a:r>
            <a:r>
              <a:rPr lang="en-US" altLang="ko-KR" sz="3000" dirty="0" smtClean="0">
                <a:solidFill>
                  <a:srgbClr val="FFFF00"/>
                </a:solidFill>
              </a:rPr>
              <a:t>sensitivity of 92 percent</a:t>
            </a:r>
            <a:r>
              <a:rPr lang="en-US" altLang="ko-KR" sz="3000" dirty="0" smtClean="0"/>
              <a:t> and a </a:t>
            </a:r>
            <a:r>
              <a:rPr lang="en-US" altLang="ko-KR" sz="3000" dirty="0" smtClean="0">
                <a:solidFill>
                  <a:srgbClr val="FFFF00"/>
                </a:solidFill>
              </a:rPr>
              <a:t>specificity of 86 percent </a:t>
            </a:r>
            <a:r>
              <a:rPr lang="en-US" altLang="ko-KR" sz="3000" dirty="0" smtClean="0"/>
              <a:t>for detecting PCP. </a:t>
            </a:r>
            <a:r>
              <a:rPr lang="en-US" altLang="ko-KR" sz="2800" dirty="0" smtClean="0"/>
              <a:t>The positive predictive value (PPV) and negative predictive value (NPV) of beta-D-</a:t>
            </a:r>
            <a:r>
              <a:rPr lang="en-US" altLang="ko-KR" sz="2800" dirty="0" err="1" smtClean="0"/>
              <a:t>glucan</a:t>
            </a:r>
            <a:r>
              <a:rPr lang="en-US" altLang="ko-KR" sz="2800" dirty="0" smtClean="0"/>
              <a:t> were </a:t>
            </a:r>
            <a:r>
              <a:rPr lang="en-US" altLang="ko-KR" sz="2800" dirty="0" smtClean="0">
                <a:solidFill>
                  <a:srgbClr val="FFFF00"/>
                </a:solidFill>
              </a:rPr>
              <a:t>0.610</a:t>
            </a:r>
            <a:r>
              <a:rPr lang="en-US" altLang="ko-KR" sz="2800" dirty="0" smtClean="0"/>
              <a:t> and </a:t>
            </a:r>
            <a:r>
              <a:rPr lang="en-US" altLang="ko-KR" sz="2800" dirty="0" smtClean="0">
                <a:solidFill>
                  <a:srgbClr val="FFFF00"/>
                </a:solidFill>
              </a:rPr>
              <a:t>0.980</a:t>
            </a:r>
            <a:r>
              <a:rPr lang="en-US" altLang="ko-KR" sz="2800" dirty="0" smtClean="0"/>
              <a:t>, respectively.</a:t>
            </a:r>
            <a:endParaRPr lang="en-US" altLang="ko-KR" sz="3000" dirty="0" smtClean="0"/>
          </a:p>
          <a:p>
            <a:endParaRPr lang="en-US" altLang="ko-KR" sz="3000" dirty="0" smtClean="0"/>
          </a:p>
          <a:p>
            <a:r>
              <a:rPr lang="en-US" altLang="ko-KR" sz="3000" dirty="0" smtClean="0"/>
              <a:t> </a:t>
            </a:r>
            <a:r>
              <a:rPr lang="en-US" altLang="ko-KR" sz="3000" dirty="0" smtClean="0">
                <a:solidFill>
                  <a:srgbClr val="FFFF00"/>
                </a:solidFill>
              </a:rPr>
              <a:t>Serum beta-D-</a:t>
            </a:r>
            <a:r>
              <a:rPr lang="en-US" altLang="ko-KR" sz="3000" dirty="0" err="1" smtClean="0">
                <a:solidFill>
                  <a:srgbClr val="FFFF00"/>
                </a:solidFill>
              </a:rPr>
              <a:t>glucan</a:t>
            </a:r>
            <a:r>
              <a:rPr lang="en-US" altLang="ko-KR" sz="3000" dirty="0" smtClean="0"/>
              <a:t> is a </a:t>
            </a:r>
            <a:r>
              <a:rPr lang="en-US" altLang="ko-KR" sz="3000" dirty="0" smtClean="0">
                <a:solidFill>
                  <a:srgbClr val="FFFF00"/>
                </a:solidFill>
              </a:rPr>
              <a:t>reliable marker </a:t>
            </a:r>
            <a:r>
              <a:rPr lang="en-US" altLang="ko-KR" sz="3000" dirty="0" smtClean="0"/>
              <a:t>for the diagnosis of PCP.</a:t>
            </a:r>
            <a:endParaRPr lang="ko-KR" altLang="en-US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5143504" y="6000768"/>
            <a:ext cx="4000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 err="1" smtClean="0"/>
              <a:t>Tasaka</a:t>
            </a:r>
            <a:r>
              <a:rPr lang="en-US" altLang="ko-KR" sz="1200" i="1" dirty="0" smtClean="0"/>
              <a:t> S, Hasegawa N, Kobayashi S, et al. Serum indicators for the diagnosis of </a:t>
            </a:r>
            <a:r>
              <a:rPr lang="en-US" altLang="ko-KR" sz="1200" i="1" dirty="0" err="1" smtClean="0"/>
              <a:t>pneumocystis</a:t>
            </a:r>
            <a:r>
              <a:rPr lang="en-US" altLang="ko-KR" sz="1200" i="1" dirty="0" smtClean="0"/>
              <a:t> pneumonia. Chest 2007; 131:1173.</a:t>
            </a:r>
            <a:endParaRPr lang="ko-KR" altLang="en-U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Take home message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4525963"/>
          </a:xfrm>
        </p:spPr>
        <p:txBody>
          <a:bodyPr/>
          <a:lstStyle/>
          <a:p>
            <a:r>
              <a:rPr lang="en-US" altLang="ko-KR" sz="3100" dirty="0" smtClean="0"/>
              <a:t> </a:t>
            </a:r>
            <a:r>
              <a:rPr lang="en-US" altLang="ko-KR" sz="3100" dirty="0" smtClean="0">
                <a:solidFill>
                  <a:srgbClr val="FFFF00"/>
                </a:solidFill>
              </a:rPr>
              <a:t>Staining </a:t>
            </a:r>
            <a:r>
              <a:rPr lang="en-US" altLang="ko-KR" sz="3100" dirty="0" smtClean="0"/>
              <a:t>should be performed</a:t>
            </a:r>
          </a:p>
          <a:p>
            <a:endParaRPr lang="en-US" altLang="ko-KR" sz="3100" dirty="0" smtClean="0"/>
          </a:p>
          <a:p>
            <a:r>
              <a:rPr lang="en-US" altLang="ko-KR" sz="3100" dirty="0" smtClean="0"/>
              <a:t> Use of </a:t>
            </a:r>
            <a:r>
              <a:rPr lang="en-US" altLang="ko-KR" sz="3100" dirty="0" smtClean="0">
                <a:solidFill>
                  <a:srgbClr val="FFFF00"/>
                </a:solidFill>
              </a:rPr>
              <a:t>sputum induction </a:t>
            </a:r>
            <a:r>
              <a:rPr lang="en-US" altLang="ko-KR" sz="3100" dirty="0" smtClean="0"/>
              <a:t>?</a:t>
            </a:r>
          </a:p>
          <a:p>
            <a:endParaRPr lang="en-US" altLang="ko-KR" sz="3100" dirty="0" smtClean="0"/>
          </a:p>
          <a:p>
            <a:r>
              <a:rPr lang="en-US" altLang="ko-KR" sz="3100" dirty="0" smtClean="0"/>
              <a:t> Type of specimen (</a:t>
            </a:r>
            <a:r>
              <a:rPr lang="en-US" altLang="ko-KR" sz="3100" dirty="0" smtClean="0">
                <a:solidFill>
                  <a:srgbClr val="FFFF00"/>
                </a:solidFill>
              </a:rPr>
              <a:t>Sputum</a:t>
            </a:r>
            <a:r>
              <a:rPr lang="en-US" altLang="ko-KR" sz="3100" dirty="0" smtClean="0"/>
              <a:t> VS </a:t>
            </a:r>
            <a:r>
              <a:rPr lang="en-US" altLang="ko-KR" sz="3100" dirty="0" smtClean="0">
                <a:solidFill>
                  <a:srgbClr val="FFFF00"/>
                </a:solidFill>
              </a:rPr>
              <a:t>BAL</a:t>
            </a:r>
            <a:r>
              <a:rPr lang="en-US" altLang="ko-KR" sz="3100" dirty="0" smtClean="0"/>
              <a:t>)</a:t>
            </a:r>
          </a:p>
          <a:p>
            <a:endParaRPr lang="en-US" altLang="ko-KR" sz="3100" dirty="0" smtClean="0"/>
          </a:p>
          <a:p>
            <a:r>
              <a:rPr lang="en-US" altLang="ko-KR" sz="3100" dirty="0" smtClean="0"/>
              <a:t> Serum markers (Beta-D-</a:t>
            </a:r>
            <a:r>
              <a:rPr lang="en-US" altLang="ko-KR" sz="3100" dirty="0" err="1" smtClean="0"/>
              <a:t>glucan</a:t>
            </a:r>
            <a:r>
              <a:rPr lang="en-US" altLang="ko-KR" sz="3100" dirty="0" smtClean="0"/>
              <a:t> assay)</a:t>
            </a:r>
          </a:p>
          <a:p>
            <a:pPr>
              <a:buNone/>
            </a:pP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Nomenclature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 err="1" smtClean="0"/>
              <a:t>Pneumocystis</a:t>
            </a:r>
            <a:r>
              <a:rPr lang="en-US" altLang="ko-KR" dirty="0" smtClean="0"/>
              <a:t> as a genus of </a:t>
            </a:r>
            <a:r>
              <a:rPr lang="en-US" altLang="ko-KR" dirty="0" smtClean="0">
                <a:solidFill>
                  <a:srgbClr val="FFFF00"/>
                </a:solidFill>
              </a:rPr>
              <a:t>protozoan</a:t>
            </a:r>
            <a:r>
              <a:rPr lang="en-US" altLang="ko-KR" dirty="0" smtClean="0"/>
              <a:t> organisms was questioned for several years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Now they are recognized as </a:t>
            </a:r>
            <a:r>
              <a:rPr lang="en-US" altLang="ko-KR" dirty="0" smtClean="0">
                <a:solidFill>
                  <a:srgbClr val="FFFF00"/>
                </a:solidFill>
              </a:rPr>
              <a:t>fungi</a:t>
            </a:r>
            <a:r>
              <a:rPr lang="en-US" altLang="ko-KR" dirty="0" smtClean="0"/>
              <a:t> based on ribosomal RNA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57488" y="5286388"/>
            <a:ext cx="5643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err="1" smtClean="0"/>
              <a:t>Edman</a:t>
            </a:r>
            <a:r>
              <a:rPr lang="en-US" altLang="ko-KR" i="1" dirty="0" smtClean="0"/>
              <a:t> JC, Kovacs JA, </a:t>
            </a:r>
            <a:r>
              <a:rPr lang="en-US" altLang="ko-KR" i="1" dirty="0" err="1" smtClean="0"/>
              <a:t>Masur</a:t>
            </a:r>
            <a:r>
              <a:rPr lang="en-US" altLang="ko-KR" i="1" dirty="0" smtClean="0"/>
              <a:t> H, et al. Ribosomal RNA sequence shows </a:t>
            </a:r>
            <a:r>
              <a:rPr lang="en-US" altLang="ko-KR" i="1" dirty="0" err="1" smtClean="0"/>
              <a:t>Pneumocystis</a:t>
            </a:r>
            <a:r>
              <a:rPr lang="en-US" altLang="ko-KR" i="1" dirty="0" smtClean="0"/>
              <a:t> </a:t>
            </a:r>
            <a:r>
              <a:rPr lang="en-US" altLang="ko-KR" i="1" dirty="0" err="1" smtClean="0"/>
              <a:t>carinii</a:t>
            </a:r>
            <a:r>
              <a:rPr lang="en-US" altLang="ko-KR" i="1" dirty="0" smtClean="0"/>
              <a:t> to be a member of the fungi. Nature 1988; 334:519.</a:t>
            </a:r>
            <a:endParaRPr lang="ko-KR" alt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Nomenclature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Four species have been described             </a:t>
            </a:r>
          </a:p>
          <a:p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: These include 2 species that infect rats, </a:t>
            </a:r>
            <a:r>
              <a:rPr lang="en-US" altLang="ko-KR" i="1" dirty="0" err="1" smtClean="0">
                <a:solidFill>
                  <a:srgbClr val="FFFF00"/>
                </a:solidFill>
              </a:rPr>
              <a:t>Pneumocystis</a:t>
            </a:r>
            <a:r>
              <a:rPr lang="en-US" altLang="ko-KR" i="1" dirty="0" smtClean="0">
                <a:solidFill>
                  <a:srgbClr val="FFFF00"/>
                </a:solidFill>
              </a:rPr>
              <a:t> </a:t>
            </a:r>
            <a:r>
              <a:rPr lang="en-US" altLang="ko-KR" i="1" dirty="0" err="1" smtClean="0">
                <a:solidFill>
                  <a:srgbClr val="FFFF00"/>
                </a:solidFill>
              </a:rPr>
              <a:t>carinii</a:t>
            </a:r>
            <a:r>
              <a:rPr lang="en-US" altLang="ko-KR" i="1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/>
              <a:t>and </a:t>
            </a:r>
            <a:r>
              <a:rPr lang="en-US" altLang="ko-KR" i="1" dirty="0" err="1" smtClean="0"/>
              <a:t>Pneumocystis</a:t>
            </a:r>
            <a:r>
              <a:rPr lang="en-US" altLang="ko-KR" i="1" dirty="0" smtClean="0"/>
              <a:t> </a:t>
            </a:r>
            <a:r>
              <a:rPr lang="en-US" altLang="ko-KR" i="1" dirty="0" err="1" smtClean="0"/>
              <a:t>wakefieldiae</a:t>
            </a:r>
            <a:r>
              <a:rPr lang="en-US" altLang="ko-KR" i="1" dirty="0" smtClean="0"/>
              <a:t> </a:t>
            </a:r>
            <a:r>
              <a:rPr lang="en-US" altLang="ko-KR" dirty="0" smtClean="0"/>
              <a:t>; 1 species that infects mice, </a:t>
            </a:r>
            <a:r>
              <a:rPr lang="en-US" altLang="ko-KR" i="1" dirty="0" err="1" smtClean="0"/>
              <a:t>Pneumocystis</a:t>
            </a:r>
            <a:r>
              <a:rPr lang="en-US" altLang="ko-KR" i="1" dirty="0" smtClean="0"/>
              <a:t> </a:t>
            </a:r>
            <a:r>
              <a:rPr lang="en-US" altLang="ko-KR" i="1" dirty="0" err="1" smtClean="0"/>
              <a:t>murina</a:t>
            </a:r>
            <a:r>
              <a:rPr lang="en-US" altLang="ko-KR" i="1" dirty="0" smtClean="0"/>
              <a:t> </a:t>
            </a:r>
            <a:r>
              <a:rPr lang="en-US" altLang="ko-KR" dirty="0" smtClean="0"/>
              <a:t>; and </a:t>
            </a:r>
            <a:r>
              <a:rPr lang="en-US" altLang="ko-KR" i="1" dirty="0" err="1" smtClean="0">
                <a:solidFill>
                  <a:srgbClr val="FFFF00"/>
                </a:solidFill>
              </a:rPr>
              <a:t>Pneumocystis</a:t>
            </a:r>
            <a:r>
              <a:rPr lang="en-US" altLang="ko-KR" i="1" dirty="0" smtClean="0">
                <a:solidFill>
                  <a:srgbClr val="FFFF00"/>
                </a:solidFill>
              </a:rPr>
              <a:t>  </a:t>
            </a:r>
            <a:r>
              <a:rPr lang="en-US" altLang="ko-KR" i="1" dirty="0" err="1" smtClean="0">
                <a:solidFill>
                  <a:srgbClr val="FFFF00"/>
                </a:solidFill>
              </a:rPr>
              <a:t>jirovecii</a:t>
            </a:r>
            <a:r>
              <a:rPr lang="en-US" altLang="ko-KR" dirty="0" smtClean="0"/>
              <a:t>, which infects humans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57554" y="5572140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i="1" dirty="0" smtClean="0"/>
              <a:t>Cushion MT, Stringer JR. Has the name really been changed? It has for most researchers. </a:t>
            </a:r>
            <a:r>
              <a:rPr lang="en-US" altLang="ko-KR" sz="1600" i="1" dirty="0" err="1" smtClean="0"/>
              <a:t>Clin</a:t>
            </a:r>
            <a:r>
              <a:rPr lang="en-US" altLang="ko-KR" sz="1600" i="1" dirty="0" smtClean="0"/>
              <a:t> Infect </a:t>
            </a:r>
            <a:r>
              <a:rPr lang="en-US" altLang="ko-KR" sz="1600" i="1" dirty="0" err="1" smtClean="0"/>
              <a:t>Dis</a:t>
            </a:r>
            <a:r>
              <a:rPr lang="en-US" altLang="ko-KR" sz="1600" i="1" dirty="0" smtClean="0"/>
              <a:t> 2005; 41:1756.</a:t>
            </a:r>
            <a:endParaRPr lang="ko-KR" altLang="en-US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Nomenclature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en-US" altLang="ko-KR" i="1" dirty="0" smtClean="0">
                <a:solidFill>
                  <a:srgbClr val="FFFF00"/>
                </a:solidFill>
              </a:rPr>
              <a:t>P. </a:t>
            </a:r>
            <a:r>
              <a:rPr lang="en-US" altLang="ko-KR" i="1" dirty="0" err="1" smtClean="0">
                <a:solidFill>
                  <a:srgbClr val="FFFF00"/>
                </a:solidFill>
              </a:rPr>
              <a:t>jirovecii</a:t>
            </a:r>
            <a:r>
              <a:rPr lang="en-US" altLang="ko-KR" i="1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/>
              <a:t>has been designated as the species name to use in future publications and references to human infections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Abbreviation of “</a:t>
            </a:r>
            <a:r>
              <a:rPr lang="en-US" altLang="ko-KR" dirty="0" smtClean="0">
                <a:solidFill>
                  <a:srgbClr val="FFFF00"/>
                </a:solidFill>
              </a:rPr>
              <a:t>PCP</a:t>
            </a:r>
            <a:r>
              <a:rPr lang="en-US" altLang="ko-KR" dirty="0" smtClean="0"/>
              <a:t>” is still used to refer to the clinical entity of “</a:t>
            </a:r>
            <a:r>
              <a:rPr lang="en-US" altLang="ko-KR" dirty="0" err="1" smtClean="0">
                <a:solidFill>
                  <a:srgbClr val="FFFF00"/>
                </a:solidFill>
              </a:rPr>
              <a:t>P</a:t>
            </a:r>
            <a:r>
              <a:rPr lang="en-US" altLang="ko-KR" dirty="0" err="1" smtClean="0"/>
              <a:t>neumo</a:t>
            </a:r>
            <a:r>
              <a:rPr lang="en-US" altLang="ko-KR" dirty="0" err="1" smtClean="0">
                <a:solidFill>
                  <a:srgbClr val="FFFF00"/>
                </a:solidFill>
              </a:rPr>
              <a:t>C</a:t>
            </a:r>
            <a:r>
              <a:rPr lang="en-US" altLang="ko-KR" dirty="0" err="1" smtClean="0"/>
              <a:t>ystis</a:t>
            </a:r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P</a:t>
            </a:r>
            <a:r>
              <a:rPr lang="en-US" altLang="ko-KR" dirty="0" smtClean="0"/>
              <a:t>neumonia”</a:t>
            </a:r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Risk factors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 smtClean="0"/>
              <a:t> </a:t>
            </a:r>
            <a:r>
              <a:rPr lang="en-US" altLang="ko-KR" sz="2600" dirty="0" smtClean="0">
                <a:solidFill>
                  <a:srgbClr val="FFFF00"/>
                </a:solidFill>
              </a:rPr>
              <a:t>HIV infection</a:t>
            </a:r>
          </a:p>
          <a:p>
            <a:endParaRPr lang="en-US" altLang="ko-KR" sz="2600" dirty="0"/>
          </a:p>
          <a:p>
            <a:r>
              <a:rPr lang="en-US" altLang="ko-KR" sz="2600" dirty="0" smtClean="0"/>
              <a:t> </a:t>
            </a:r>
            <a:r>
              <a:rPr lang="en-US" altLang="ko-KR" sz="2600" dirty="0" smtClean="0">
                <a:solidFill>
                  <a:srgbClr val="FFFF00"/>
                </a:solidFill>
              </a:rPr>
              <a:t>Non-HIV infected conditions</a:t>
            </a:r>
          </a:p>
          <a:p>
            <a:pPr>
              <a:buNone/>
            </a:pPr>
            <a:r>
              <a:rPr lang="en-US" altLang="ko-KR" sz="2400" dirty="0" smtClean="0"/>
              <a:t>     - Hematologic malignancy</a:t>
            </a:r>
          </a:p>
          <a:p>
            <a:pPr>
              <a:buNone/>
            </a:pPr>
            <a:r>
              <a:rPr lang="en-US" altLang="ko-KR" sz="2400" dirty="0" smtClean="0"/>
              <a:t>     - Organ transplantation</a:t>
            </a:r>
          </a:p>
          <a:p>
            <a:pPr>
              <a:buNone/>
            </a:pPr>
            <a:r>
              <a:rPr lang="en-US" altLang="ko-KR" sz="2400" dirty="0" smtClean="0"/>
              <a:t>     - Inflammatory conditions, such as Wegener’s    </a:t>
            </a:r>
          </a:p>
          <a:p>
            <a:pPr>
              <a:buNone/>
            </a:pPr>
            <a:r>
              <a:rPr lang="en-US" altLang="ko-KR" sz="2400" dirty="0" smtClean="0"/>
              <a:t>       </a:t>
            </a:r>
            <a:r>
              <a:rPr lang="en-US" altLang="ko-KR" sz="2400" dirty="0" err="1" smtClean="0"/>
              <a:t>granulomatosis</a:t>
            </a:r>
            <a:r>
              <a:rPr lang="en-US" altLang="ko-KR" sz="2400" dirty="0" smtClean="0"/>
              <a:t> and </a:t>
            </a:r>
            <a:r>
              <a:rPr lang="en-US" altLang="ko-KR" sz="2400" dirty="0" err="1" smtClean="0"/>
              <a:t>polymyositis</a:t>
            </a:r>
            <a:r>
              <a:rPr lang="en-US" altLang="ko-KR" sz="2400" dirty="0" smtClean="0"/>
              <a:t>/</a:t>
            </a:r>
            <a:r>
              <a:rPr lang="en-US" altLang="ko-KR" sz="2400" dirty="0" err="1" smtClean="0"/>
              <a:t>dermatomyositis</a:t>
            </a:r>
            <a:r>
              <a:rPr lang="en-US" altLang="ko-KR" sz="2400" dirty="0" smtClean="0"/>
              <a:t> </a:t>
            </a:r>
          </a:p>
          <a:p>
            <a:pPr>
              <a:buNone/>
            </a:pPr>
            <a:r>
              <a:rPr lang="en-US" altLang="ko-KR" sz="2400" dirty="0" smtClean="0"/>
              <a:t>     - Solid tumors</a:t>
            </a:r>
          </a:p>
          <a:p>
            <a:pPr>
              <a:buNone/>
            </a:pPr>
            <a:r>
              <a:rPr lang="en-US" altLang="ko-KR" sz="2400" dirty="0" smtClean="0"/>
              <a:t>     - </a:t>
            </a:r>
            <a:r>
              <a:rPr lang="en-US" altLang="ko-KR" sz="2400" dirty="0" err="1" smtClean="0"/>
              <a:t>Glucocorticoid</a:t>
            </a:r>
            <a:r>
              <a:rPr lang="en-US" altLang="ko-KR" sz="2400" dirty="0" smtClean="0"/>
              <a:t> use</a:t>
            </a:r>
          </a:p>
          <a:p>
            <a:pPr>
              <a:buNone/>
            </a:pPr>
            <a:r>
              <a:rPr lang="en-US" altLang="ko-KR" sz="2400" dirty="0" smtClean="0"/>
              <a:t>     - Other immunosuppressive drugs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manifestations 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700" dirty="0" smtClean="0"/>
              <a:t> </a:t>
            </a:r>
            <a:r>
              <a:rPr lang="en-US" altLang="ko-KR" sz="2700" dirty="0" smtClean="0">
                <a:solidFill>
                  <a:srgbClr val="FFFF00"/>
                </a:solidFill>
              </a:rPr>
              <a:t>In HIV-infected patients</a:t>
            </a:r>
            <a:r>
              <a:rPr lang="en-US" altLang="ko-KR" sz="2700" dirty="0" smtClean="0"/>
              <a:t>, PCP is generally gradual in onset and characterized by </a:t>
            </a:r>
            <a:r>
              <a:rPr lang="en-US" altLang="ko-KR" sz="2700" dirty="0" smtClean="0">
                <a:solidFill>
                  <a:srgbClr val="FFFF00"/>
                </a:solidFill>
              </a:rPr>
              <a:t>fever</a:t>
            </a:r>
            <a:r>
              <a:rPr lang="en-US" altLang="ko-KR" sz="2700" dirty="0" smtClean="0"/>
              <a:t> (79 to 100 percent), </a:t>
            </a:r>
            <a:r>
              <a:rPr lang="en-US" altLang="ko-KR" sz="2700" dirty="0" smtClean="0">
                <a:solidFill>
                  <a:srgbClr val="FFFF00"/>
                </a:solidFill>
              </a:rPr>
              <a:t>cough</a:t>
            </a:r>
            <a:r>
              <a:rPr lang="en-US" altLang="ko-KR" sz="2700" dirty="0" smtClean="0"/>
              <a:t> (95 percent), and </a:t>
            </a:r>
            <a:r>
              <a:rPr lang="en-US" altLang="ko-KR" sz="2700" dirty="0" smtClean="0">
                <a:solidFill>
                  <a:srgbClr val="FFFF00"/>
                </a:solidFill>
              </a:rPr>
              <a:t>progressive </a:t>
            </a:r>
            <a:r>
              <a:rPr lang="en-US" altLang="ko-KR" sz="2700" dirty="0" err="1" smtClean="0">
                <a:solidFill>
                  <a:srgbClr val="FFFF00"/>
                </a:solidFill>
              </a:rPr>
              <a:t>dyspnea</a:t>
            </a:r>
            <a:r>
              <a:rPr lang="en-US" altLang="ko-KR" sz="2700" dirty="0" smtClean="0">
                <a:solidFill>
                  <a:srgbClr val="FFFF00"/>
                </a:solidFill>
              </a:rPr>
              <a:t> </a:t>
            </a:r>
            <a:r>
              <a:rPr lang="en-US" altLang="ko-KR" sz="2700" dirty="0" smtClean="0"/>
              <a:t>(95 percent). The cough is generally nonproductive, but as many as 30 percent of patients may have some sputum production</a:t>
            </a:r>
          </a:p>
          <a:p>
            <a:endParaRPr lang="en-US" altLang="ko-KR" sz="2700" dirty="0" smtClean="0"/>
          </a:p>
          <a:p>
            <a:r>
              <a:rPr lang="en-US" altLang="ko-KR" sz="2700" dirty="0" smtClean="0"/>
              <a:t> </a:t>
            </a:r>
            <a:r>
              <a:rPr lang="en-US" altLang="ko-KR" sz="2700" dirty="0" smtClean="0">
                <a:solidFill>
                  <a:srgbClr val="FFFF00"/>
                </a:solidFill>
              </a:rPr>
              <a:t>In patients without HIV infection</a:t>
            </a:r>
            <a:r>
              <a:rPr lang="en-US" altLang="ko-KR" sz="2700" dirty="0" smtClean="0"/>
              <a:t>, PCP typically presents as </a:t>
            </a:r>
            <a:r>
              <a:rPr lang="en-US" altLang="ko-KR" sz="2700" dirty="0" err="1" smtClean="0"/>
              <a:t>fulminant</a:t>
            </a:r>
            <a:r>
              <a:rPr lang="en-US" altLang="ko-KR" sz="2700" dirty="0" smtClean="0"/>
              <a:t> </a:t>
            </a:r>
            <a:r>
              <a:rPr lang="en-US" altLang="ko-KR" sz="2700" dirty="0" smtClean="0">
                <a:solidFill>
                  <a:srgbClr val="FFFF00"/>
                </a:solidFill>
              </a:rPr>
              <a:t>respiratory failure </a:t>
            </a:r>
            <a:r>
              <a:rPr lang="en-US" altLang="ko-KR" sz="2700" dirty="0" smtClean="0"/>
              <a:t>associated with fever and dry cough 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Radiographic findings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700" dirty="0" smtClean="0"/>
              <a:t> Chest radiographs are initially normal in up to one-fourth of patients with PCP in HIV infected patients.</a:t>
            </a:r>
          </a:p>
          <a:p>
            <a:endParaRPr lang="en-US" altLang="ko-KR" sz="2700" dirty="0" smtClean="0"/>
          </a:p>
          <a:p>
            <a:r>
              <a:rPr lang="en-US" altLang="ko-KR" sz="2700" dirty="0" smtClean="0"/>
              <a:t> The most common radiographic abnormalities are </a:t>
            </a:r>
            <a:r>
              <a:rPr lang="en-US" altLang="ko-KR" sz="2700" dirty="0" smtClean="0">
                <a:solidFill>
                  <a:srgbClr val="FFFF00"/>
                </a:solidFill>
              </a:rPr>
              <a:t>diffuse, bilateral, interstitial, or alveolar infiltrates</a:t>
            </a:r>
          </a:p>
          <a:p>
            <a:pPr>
              <a:buNone/>
            </a:pPr>
            <a:endParaRPr lang="en-US" altLang="ko-KR" sz="2700" dirty="0" smtClean="0"/>
          </a:p>
          <a:p>
            <a:r>
              <a:rPr lang="en-US" altLang="ko-KR" sz="2700" dirty="0" smtClean="0"/>
              <a:t> Other, less common presentations include </a:t>
            </a:r>
            <a:r>
              <a:rPr lang="en-US" altLang="ko-KR" sz="2700" dirty="0" err="1" smtClean="0"/>
              <a:t>pneumothorax</a:t>
            </a:r>
            <a:r>
              <a:rPr lang="en-US" altLang="ko-KR" sz="2700" dirty="0" smtClean="0"/>
              <a:t>, lobar or segmental infiltrates, cysts, nodules, pleural effusions</a:t>
            </a:r>
            <a:endParaRPr lang="ko-KR" alt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15062</TotalTime>
  <Words>1498</Words>
  <Application>Microsoft Office PowerPoint</Application>
  <PresentationFormat>화면 슬라이드 쇼(4:3)</PresentationFormat>
  <Paragraphs>236</Paragraphs>
  <Slides>33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34" baseType="lpstr">
      <vt:lpstr>Office 테마</vt:lpstr>
      <vt:lpstr>Diagnosis of pneumocystis pneumonia (PCP)  ; Polymerase chain reaction (PCR)</vt:lpstr>
      <vt:lpstr>Contents</vt:lpstr>
      <vt:lpstr>Nomenclature</vt:lpstr>
      <vt:lpstr>Nomenclature</vt:lpstr>
      <vt:lpstr>Nomenclature</vt:lpstr>
      <vt:lpstr>Nomenclature</vt:lpstr>
      <vt:lpstr>Risk factors</vt:lpstr>
      <vt:lpstr>Clinical manifestations </vt:lpstr>
      <vt:lpstr>Radiographic findings</vt:lpstr>
      <vt:lpstr>슬라이드 10</vt:lpstr>
      <vt:lpstr>슬라이드 11</vt:lpstr>
      <vt:lpstr>Diagnostic tool</vt:lpstr>
      <vt:lpstr>Microscopy with staining</vt:lpstr>
      <vt:lpstr>Microscopy with staining</vt:lpstr>
      <vt:lpstr>Microscopy with staining</vt:lpstr>
      <vt:lpstr>Microscopy with staining</vt:lpstr>
      <vt:lpstr>Microscopy with staining</vt:lpstr>
      <vt:lpstr>Polymerase chain reaction (PCR)</vt:lpstr>
      <vt:lpstr>Polymerase chain reaction (PCR)</vt:lpstr>
      <vt:lpstr>슬라이드 20</vt:lpstr>
      <vt:lpstr>Polymerase chain reaction (PCR)</vt:lpstr>
      <vt:lpstr>Polymerase chain reaction (PCR)</vt:lpstr>
      <vt:lpstr>Polymerase chain reaction (PCR)</vt:lpstr>
      <vt:lpstr>Polymerase chain reaction (PCR)</vt:lpstr>
      <vt:lpstr>Polymerase chain reaction (PCR)</vt:lpstr>
      <vt:lpstr>Polymerase chain reaction (PCR)</vt:lpstr>
      <vt:lpstr>Polymerase chain reaction (PCR)</vt:lpstr>
      <vt:lpstr>Polymerase chain reaction (PCR)</vt:lpstr>
      <vt:lpstr>Beta-D-glucan assay</vt:lpstr>
      <vt:lpstr>슬라이드 30</vt:lpstr>
      <vt:lpstr>슬라이드 31</vt:lpstr>
      <vt:lpstr>Beta-D-glucan assay</vt:lpstr>
      <vt:lpstr>Take home message</vt:lpstr>
    </vt:vector>
  </TitlesOfParts>
  <Company>MY_HOME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Author</cp:lastModifiedBy>
  <cp:revision>1460</cp:revision>
  <dcterms:created xsi:type="dcterms:W3CDTF">2002-05-31T16:21:56Z</dcterms:created>
  <dcterms:modified xsi:type="dcterms:W3CDTF">2013-06-17T16:51:10Z</dcterms:modified>
</cp:coreProperties>
</file>