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73" r:id="rId3"/>
    <p:sldId id="264" r:id="rId4"/>
    <p:sldId id="275" r:id="rId5"/>
    <p:sldId id="274" r:id="rId6"/>
    <p:sldId id="265" r:id="rId7"/>
    <p:sldId id="276" r:id="rId8"/>
    <p:sldId id="277" r:id="rId9"/>
    <p:sldId id="286" r:id="rId10"/>
    <p:sldId id="257" r:id="rId11"/>
    <p:sldId id="258" r:id="rId12"/>
    <p:sldId id="259" r:id="rId13"/>
    <p:sldId id="270" r:id="rId14"/>
    <p:sldId id="260" r:id="rId15"/>
    <p:sldId id="281" r:id="rId16"/>
    <p:sldId id="282" r:id="rId17"/>
    <p:sldId id="283" r:id="rId18"/>
    <p:sldId id="261" r:id="rId19"/>
    <p:sldId id="284" r:id="rId20"/>
    <p:sldId id="285" r:id="rId21"/>
    <p:sldId id="279" r:id="rId22"/>
    <p:sldId id="280" r:id="rId23"/>
    <p:sldId id="262" r:id="rId24"/>
    <p:sldId id="269" r:id="rId25"/>
    <p:sldId id="267" r:id="rId26"/>
    <p:sldId id="263" r:id="rId27"/>
    <p:sldId id="268" r:id="rId28"/>
    <p:sldId id="271" r:id="rId29"/>
    <p:sldId id="272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E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945" autoAdjust="0"/>
  </p:normalViewPr>
  <p:slideViewPr>
    <p:cSldViewPr>
      <p:cViewPr varScale="1">
        <p:scale>
          <a:sx n="107" d="100"/>
          <a:sy n="107" d="100"/>
        </p:scale>
        <p:origin x="-17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4E562-535B-4D9A-8872-F138AE4C5C99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BA7BF-7FA7-4F7B-B39E-EE866A505A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Sterile </a:t>
            </a:r>
            <a:r>
              <a:rPr lang="en-US" altLang="ko-KR" dirty="0" err="1" smtClean="0"/>
              <a:t>granuloma</a:t>
            </a:r>
            <a:r>
              <a:rPr lang="en-US" altLang="ko-KR" baseline="0" dirty="0" smtClean="0"/>
              <a:t>  in TNF inhibitor </a:t>
            </a:r>
            <a:r>
              <a:rPr lang="en-US" altLang="ko-KR" baseline="0" dirty="0" err="1" smtClean="0"/>
              <a:t>Tx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Resumption of </a:t>
            </a:r>
            <a:r>
              <a:rPr lang="en-US" altLang="ko-KR" dirty="0" err="1" smtClean="0"/>
              <a:t>amiodarone</a:t>
            </a:r>
            <a:r>
              <a:rPr lang="en-US" altLang="ko-KR" dirty="0" smtClean="0"/>
              <a:t> after a period of drug</a:t>
            </a:r>
          </a:p>
          <a:p>
            <a:r>
              <a:rPr lang="en-US" altLang="ko-KR" dirty="0" smtClean="0"/>
              <a:t>holiday is followed by the recurrence of clinical symptoms</a:t>
            </a:r>
          </a:p>
          <a:p>
            <a:r>
              <a:rPr lang="en-US" altLang="ko-KR" dirty="0" smtClean="0"/>
              <a:t>and radiographic abnormalities in about two-thirds of</a:t>
            </a:r>
          </a:p>
          <a:p>
            <a:r>
              <a:rPr lang="en-US" altLang="ko-KR" dirty="0" smtClean="0"/>
              <a:t>patients within shorter periods of time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patchy</a:t>
            </a:r>
          </a:p>
          <a:p>
            <a:r>
              <a:rPr lang="en-US" altLang="ko-KR" dirty="0" smtClean="0"/>
              <a:t>bilateral </a:t>
            </a:r>
            <a:r>
              <a:rPr lang="en-US" altLang="ko-KR" dirty="0" err="1" smtClean="0"/>
              <a:t>inﬁltrates</a:t>
            </a:r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bilateral</a:t>
            </a:r>
          </a:p>
          <a:p>
            <a:r>
              <a:rPr lang="en-US" altLang="ko-KR" dirty="0" smtClean="0"/>
              <a:t>diffuse </a:t>
            </a:r>
            <a:r>
              <a:rPr lang="en-US" altLang="ko-KR" dirty="0" err="1" smtClean="0"/>
              <a:t>reticulo</a:t>
            </a:r>
            <a:r>
              <a:rPr lang="en-US" altLang="ko-KR" dirty="0" smtClean="0"/>
              <a:t>-nodular opacities</a:t>
            </a:r>
          </a:p>
          <a:p>
            <a:r>
              <a:rPr lang="en-US" altLang="ko-KR" dirty="0" smtClean="0"/>
              <a:t>Numerous foamy macrophages in a </a:t>
            </a:r>
            <a:r>
              <a:rPr lang="en-US" altLang="ko-KR" dirty="0" err="1" smtClean="0"/>
              <a:t>broncho</a:t>
            </a:r>
            <a:r>
              <a:rPr lang="en-US" altLang="ko-KR" dirty="0" smtClean="0"/>
              <a:t>-alveolar </a:t>
            </a:r>
            <a:r>
              <a:rPr lang="en-US" altLang="ko-KR" dirty="0" err="1" smtClean="0"/>
              <a:t>lavage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amiodarone</a:t>
            </a:r>
            <a:r>
              <a:rPr lang="en-US" altLang="ko-KR" dirty="0" smtClean="0"/>
              <a:t> localizes in cell </a:t>
            </a:r>
            <a:r>
              <a:rPr lang="en-US" altLang="ko-KR" dirty="0" err="1" smtClean="0"/>
              <a:t>lysosomes</a:t>
            </a:r>
            <a:r>
              <a:rPr lang="en-US" altLang="ko-KR" dirty="0" smtClean="0"/>
              <a:t> and</a:t>
            </a:r>
          </a:p>
          <a:p>
            <a:r>
              <a:rPr lang="en-US" altLang="ko-KR" dirty="0" smtClean="0"/>
              <a:t>block the turnover of endogenous phospholipids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presence of</a:t>
            </a:r>
            <a:r>
              <a:rPr lang="en-US" altLang="ko-KR" baseline="0" dirty="0" smtClean="0"/>
              <a:t> </a:t>
            </a:r>
            <a:r>
              <a:rPr lang="en-US" altLang="ko-KR" dirty="0" smtClean="0"/>
              <a:t>numerous foamy macrophages in the air spaces is a char-</a:t>
            </a:r>
          </a:p>
          <a:p>
            <a:r>
              <a:rPr lang="en-US" altLang="ko-KR" dirty="0" err="1" smtClean="0"/>
              <a:t>acteristic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ﬁnding</a:t>
            </a:r>
            <a:r>
              <a:rPr lang="en-US" altLang="ko-KR" dirty="0" smtClean="0"/>
              <a:t> in many patients exposed to </a:t>
            </a:r>
            <a:r>
              <a:rPr lang="en-US" altLang="ko-KR" dirty="0" err="1" smtClean="0"/>
              <a:t>amiodarone</a:t>
            </a:r>
            <a:endParaRPr lang="en-US" altLang="ko-KR" dirty="0" smtClean="0"/>
          </a:p>
          <a:p>
            <a:r>
              <a:rPr lang="ko-KR" altLang="en-US" dirty="0" smtClean="0"/>
              <a:t>없다면 </a:t>
            </a:r>
            <a:r>
              <a:rPr lang="en-US" altLang="ko-KR" dirty="0" err="1" smtClean="0"/>
              <a:t>amiodarine</a:t>
            </a:r>
            <a:r>
              <a:rPr lang="en-US" altLang="ko-KR" dirty="0" smtClean="0"/>
              <a:t> induced</a:t>
            </a:r>
            <a:r>
              <a:rPr lang="en-US" altLang="ko-KR" baseline="0" dirty="0" smtClean="0"/>
              <a:t> lung injury </a:t>
            </a:r>
            <a:r>
              <a:rPr lang="ko-KR" altLang="en-US" baseline="0" dirty="0" smtClean="0"/>
              <a:t>로 진단하기 어렵다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Alveolar lung tissue showed interstitial </a:t>
            </a:r>
            <a:r>
              <a:rPr lang="en-US" altLang="ko-KR" dirty="0" err="1" smtClean="0"/>
              <a:t>inﬂammation</a:t>
            </a:r>
            <a:r>
              <a:rPr lang="en-US" altLang="ko-KR" dirty="0" smtClean="0"/>
              <a:t> with</a:t>
            </a:r>
          </a:p>
          <a:p>
            <a:r>
              <a:rPr lang="en-US" altLang="ko-KR" dirty="0" err="1" smtClean="0"/>
              <a:t>septal</a:t>
            </a:r>
            <a:r>
              <a:rPr lang="en-US" altLang="ko-KR" dirty="0" smtClean="0"/>
              <a:t> thickening and foci of organizing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</a:t>
            </a:r>
            <a:r>
              <a:rPr lang="en-US" altLang="ko-KR" dirty="0" err="1" smtClean="0"/>
              <a:t>histopathologic</a:t>
            </a:r>
            <a:r>
              <a:rPr lang="en-US" altLang="ko-KR" dirty="0" smtClean="0"/>
              <a:t> features</a:t>
            </a:r>
          </a:p>
          <a:p>
            <a:r>
              <a:rPr lang="en-US" altLang="ko-KR" dirty="0" smtClean="0"/>
              <a:t>of </a:t>
            </a:r>
            <a:r>
              <a:rPr lang="en-US" altLang="ko-KR" dirty="0" err="1" smtClean="0"/>
              <a:t>amiodarone</a:t>
            </a:r>
            <a:r>
              <a:rPr lang="en-US" altLang="ko-KR" dirty="0" smtClean="0"/>
              <a:t>-induced </a:t>
            </a:r>
            <a:r>
              <a:rPr lang="en-US" altLang="ko-KR" dirty="0" err="1" smtClean="0"/>
              <a:t>ﬁbrosis</a:t>
            </a:r>
            <a:r>
              <a:rPr lang="en-US" altLang="ko-KR" dirty="0" smtClean="0"/>
              <a:t> are those of severe inter-</a:t>
            </a:r>
          </a:p>
          <a:p>
            <a:r>
              <a:rPr lang="en-US" altLang="ko-KR" dirty="0" err="1" smtClean="0"/>
              <a:t>stitial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ﬁbrosis</a:t>
            </a:r>
            <a:r>
              <a:rPr lang="en-US" altLang="ko-KR" dirty="0" smtClean="0"/>
              <a:t>, with thickened alveolar septa, type II cell</a:t>
            </a:r>
          </a:p>
          <a:p>
            <a:r>
              <a:rPr lang="en-US" altLang="ko-KR" dirty="0" smtClean="0"/>
              <a:t>hyperplasia and the accumulation of foamy alveolar</a:t>
            </a:r>
          </a:p>
          <a:p>
            <a:r>
              <a:rPr lang="en-US" altLang="ko-KR" dirty="0" smtClean="0"/>
              <a:t>macrophages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granulomas</a:t>
            </a:r>
            <a:r>
              <a:rPr lang="en-US" dirty="0" smtClean="0"/>
              <a:t> and an inflammatory interstitial infiltrate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Cytokine release tumor </a:t>
            </a:r>
            <a:r>
              <a:rPr lang="en-US" altLang="ko-KR" dirty="0" err="1" smtClean="0"/>
              <a:t>lysis</a:t>
            </a:r>
            <a:r>
              <a:rPr lang="en-US" altLang="ko-KR" dirty="0" smtClean="0"/>
              <a:t> syndrome-&gt; </a:t>
            </a:r>
            <a:r>
              <a:rPr lang="en-US" altLang="ko-KR" dirty="0" err="1" smtClean="0"/>
              <a:t>rechallenge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</a:t>
            </a:r>
            <a:r>
              <a:rPr lang="en-US" altLang="ko-KR" baseline="0" dirty="0" err="1" smtClean="0"/>
              <a:t>negatigveFurthermore</a:t>
            </a:r>
            <a:r>
              <a:rPr lang="en-US" altLang="ko-KR" baseline="0" dirty="0" smtClean="0"/>
              <a:t>, instead of the currently recommended methyl-</a:t>
            </a:r>
          </a:p>
          <a:p>
            <a:r>
              <a:rPr lang="en-US" altLang="ko-KR" baseline="0" dirty="0" err="1" smtClean="0"/>
              <a:t>prednisolone</a:t>
            </a:r>
            <a:r>
              <a:rPr lang="en-US" altLang="ko-KR" baseline="0" dirty="0" smtClean="0"/>
              <a:t> infusion at each </a:t>
            </a:r>
            <a:r>
              <a:rPr lang="en-US" altLang="ko-KR" baseline="0" dirty="0" err="1" smtClean="0"/>
              <a:t>rituximab</a:t>
            </a:r>
            <a:r>
              <a:rPr lang="en-US" altLang="ko-KR" baseline="0" dirty="0" smtClean="0"/>
              <a:t> administration, a</a:t>
            </a:r>
          </a:p>
          <a:p>
            <a:r>
              <a:rPr lang="en-US" altLang="ko-KR" baseline="0" dirty="0" smtClean="0"/>
              <a:t>longer period of steroid therapy, with tapering of the dose to</a:t>
            </a:r>
          </a:p>
          <a:p>
            <a:r>
              <a:rPr lang="en-US" altLang="ko-KR" baseline="0" dirty="0" smtClean="0"/>
              <a:t>avoid a rebound reaction, may be appropriate.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In MTX-induced </a:t>
            </a:r>
            <a:r>
              <a:rPr lang="en-US" altLang="ko-KR" dirty="0" err="1" smtClean="0"/>
              <a:t>pneu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monitis</a:t>
            </a:r>
            <a:r>
              <a:rPr lang="en-US" altLang="ko-KR" dirty="0" smtClean="0"/>
              <a:t>, CD4+ cells may also be preferentially increased;</a:t>
            </a:r>
          </a:p>
          <a:p>
            <a:r>
              <a:rPr lang="en-US" altLang="ko-KR" dirty="0" smtClean="0"/>
              <a:t>this increase has also been demonstrated with the use of</a:t>
            </a:r>
          </a:p>
          <a:p>
            <a:r>
              <a:rPr lang="en-US" altLang="ko-KR" dirty="0" err="1" smtClean="0"/>
              <a:t>ampicillin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nitrofurantoin</a:t>
            </a:r>
            <a:r>
              <a:rPr lang="en-US" altLang="ko-KR" dirty="0" smtClean="0"/>
              <a:t>, and </a:t>
            </a:r>
            <a:r>
              <a:rPr lang="en-US" altLang="ko-KR" dirty="0" err="1" smtClean="0"/>
              <a:t>sirolimus</a:t>
            </a:r>
            <a:r>
              <a:rPr lang="en-US" altLang="ko-KR" dirty="0" smtClean="0"/>
              <a:t> [20].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 cell mediate</a:t>
            </a:r>
          </a:p>
          <a:p>
            <a:r>
              <a:rPr lang="ko-KR" altLang="en-US" dirty="0" smtClean="0"/>
              <a:t>그렇다면 어떤 기전으로 아래의 세 기전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Currently, in vitro drug challenge is not a readily avail-</a:t>
            </a:r>
          </a:p>
          <a:p>
            <a:r>
              <a:rPr lang="en-US" altLang="ko-KR" dirty="0" smtClean="0"/>
              <a:t>able or clinically validated diagnostic assay for </a:t>
            </a:r>
            <a:r>
              <a:rPr lang="en-US" altLang="ko-KR" dirty="0" err="1" smtClean="0"/>
              <a:t>cytotoxic</a:t>
            </a:r>
            <a:endParaRPr lang="en-US" altLang="ko-KR" dirty="0" smtClean="0"/>
          </a:p>
          <a:p>
            <a:r>
              <a:rPr lang="en-US" altLang="ko-KR" dirty="0" smtClean="0"/>
              <a:t>lung injury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The majority of patients with suspected</a:t>
            </a:r>
          </a:p>
          <a:p>
            <a:r>
              <a:rPr lang="en-US" altLang="ko-KR" dirty="0" err="1" smtClean="0"/>
              <a:t>sulphasalazine</a:t>
            </a:r>
            <a:r>
              <a:rPr lang="en-US" altLang="ko-KR" dirty="0" smtClean="0"/>
              <a:t>-induced lung disease improved within weeks of drug withdrawal and the</a:t>
            </a:r>
          </a:p>
          <a:p>
            <a:r>
              <a:rPr lang="en-US" altLang="ko-KR" dirty="0" smtClean="0"/>
              <a:t>need for corticosteroids is debatable.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DAD</a:t>
            </a:r>
            <a:r>
              <a:rPr lang="en-US" altLang="ko-KR" baseline="0" dirty="0" smtClean="0"/>
              <a:t> BO COP HP NSIP UIP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Primitive </a:t>
            </a:r>
            <a:r>
              <a:rPr lang="en-US" b="1" dirty="0" err="1" smtClean="0"/>
              <a:t>neuroectodermal</a:t>
            </a:r>
            <a:r>
              <a:rPr lang="en-US" b="1" dirty="0" smtClean="0"/>
              <a:t> tumor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1–2 months after</a:t>
            </a:r>
          </a:p>
          <a:p>
            <a:r>
              <a:rPr lang="en-US" altLang="ko-KR" dirty="0" smtClean="0"/>
              <a:t>beginning corticosteroids, diagnoses other than </a:t>
            </a:r>
            <a:r>
              <a:rPr lang="en-US" altLang="ko-KR" dirty="0" err="1" smtClean="0"/>
              <a:t>amioda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rone</a:t>
            </a:r>
            <a:r>
              <a:rPr lang="en-US" altLang="ko-KR" dirty="0" smtClean="0"/>
              <a:t>-induced pulmonary toxicities should be </a:t>
            </a:r>
            <a:r>
              <a:rPr lang="en-US" altLang="ko-KR" dirty="0" err="1" smtClean="0"/>
              <a:t>considere</a:t>
            </a:r>
            <a:endParaRPr lang="en-US" altLang="ko-KR" dirty="0" smtClean="0"/>
          </a:p>
          <a:p>
            <a:endParaRPr lang="en-US" altLang="ko-KR" dirty="0" smtClean="0"/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</a:rPr>
              <a:t>toxic to lung cells at therapeutic serum concentrations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BA7BF-7FA7-4F7B-B39E-EE866A505A6E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4EDEA-7438-45C4-AC9C-77F4F5F6761B}" type="datetimeFigureOut">
              <a:rPr lang="ko-KR" altLang="en-US" smtClean="0"/>
              <a:pPr/>
              <a:t>2013-01-29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7DF27-F138-4061-9CCE-7CF57D061BD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2844" y="2000240"/>
            <a:ext cx="8786842" cy="1470025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Drug induced interstitial </a:t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en-US" altLang="ko-KR" dirty="0" smtClean="0">
                <a:solidFill>
                  <a:schemeClr val="bg1"/>
                </a:solidFill>
              </a:rPr>
              <a:t>lung disease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>
            <a:norm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홍지영 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4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5" name="Picture 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Nitrofurantoin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56" cy="5043510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Chronic ILD/fibrosis ( upper, lack of honeycombing)</a:t>
            </a: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Female dominant, uncommon(&lt;1%)</a:t>
            </a: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Respiratory symptoms after a year or more </a:t>
            </a: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Cessation of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nitrofurantoin</a:t>
            </a:r>
            <a:r>
              <a:rPr lang="en-US" altLang="ko-KR" sz="2400" dirty="0" smtClean="0">
                <a:solidFill>
                  <a:schemeClr val="bg1"/>
                </a:solidFill>
              </a:rPr>
              <a:t> therapy leads to improvement</a:t>
            </a:r>
          </a:p>
          <a:p>
            <a:pPr>
              <a:buNone/>
            </a:pPr>
            <a:r>
              <a:rPr lang="en-US" altLang="ko-KR" sz="2400" dirty="0" smtClean="0">
                <a:solidFill>
                  <a:schemeClr val="bg1"/>
                </a:solidFill>
              </a:rPr>
              <a:t>    alone or in combination with steroid</a:t>
            </a:r>
          </a:p>
          <a:p>
            <a:r>
              <a:rPr lang="en-US" altLang="ko-KR" sz="2400" dirty="0" smtClean="0">
                <a:solidFill>
                  <a:schemeClr val="bg1"/>
                </a:solidFill>
              </a:rPr>
              <a:t>Path: OS NSIP HP 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6216" y="6488668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>
                <a:solidFill>
                  <a:srgbClr val="FF0000"/>
                </a:solidFill>
              </a:rPr>
              <a:t>Mayo Clin Proc. 2005;80(10):1298-1302 </a:t>
            </a:r>
            <a:endParaRPr lang="es-ES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220087" cy="266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Sulfasalazine</a:t>
            </a:r>
            <a:endParaRPr lang="ko-KR" altLang="en-US" dirty="0">
              <a:solidFill>
                <a:srgbClr val="FBFEDA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1500174"/>
            <a:ext cx="537458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6286512" y="428604"/>
            <a:ext cx="2643206" cy="7786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The majority improved within a few weeks of drug withdrawal.</a:t>
            </a:r>
          </a:p>
          <a:p>
            <a:pPr algn="ctr"/>
            <a:endParaRPr lang="en-US" altLang="ko-KR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In the three cases where the drug was not withdrawn, </a:t>
            </a:r>
          </a:p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two patients die</a:t>
            </a:r>
          </a:p>
          <a:p>
            <a:pPr algn="ctr"/>
            <a:endParaRPr lang="en-US" altLang="ko-KR" dirty="0">
              <a:solidFill>
                <a:schemeClr val="bg1"/>
              </a:solidFill>
            </a:endParaRPr>
          </a:p>
          <a:p>
            <a:pPr algn="ctr"/>
            <a:endParaRPr lang="en-US" altLang="ko-KR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dirty="0" err="1" smtClean="0">
                <a:solidFill>
                  <a:schemeClr val="bg1"/>
                </a:solidFill>
              </a:rPr>
              <a:t>Eosinophilic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dirty="0" err="1" smtClean="0">
                <a:solidFill>
                  <a:schemeClr val="bg1"/>
                </a:solidFill>
              </a:rPr>
              <a:t>pneumonitis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altLang="ko-KR" dirty="0" err="1" smtClean="0">
                <a:solidFill>
                  <a:schemeClr val="bg1"/>
                </a:solidFill>
              </a:rPr>
              <a:t>Fibrosing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</a:rPr>
              <a:t>alveolitis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Organizing pneumonia</a:t>
            </a:r>
          </a:p>
          <a:p>
            <a:pPr algn="ctr"/>
            <a:r>
              <a:rPr lang="en-US" altLang="ko-KR" dirty="0" err="1" smtClean="0">
                <a:solidFill>
                  <a:schemeClr val="bg1"/>
                </a:solidFill>
              </a:rPr>
              <a:t>Desquamative</a:t>
            </a:r>
            <a:r>
              <a:rPr lang="en-US" altLang="ko-KR" dirty="0" smtClean="0">
                <a:solidFill>
                  <a:schemeClr val="bg1"/>
                </a:solidFill>
              </a:rPr>
              <a:t> interstitial pneumonia (DIP)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58" y="6488668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ko-KR" i="1" dirty="0" smtClean="0">
                <a:solidFill>
                  <a:srgbClr val="FF0000"/>
                </a:solidFill>
              </a:rPr>
              <a:t>Eur Respir J 2002; 19: 756–764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928670"/>
            <a:ext cx="757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FF00"/>
                </a:solidFill>
              </a:rPr>
              <a:t>a compound of 5-aminosalicylic acid (5-ASA) and </a:t>
            </a:r>
            <a:r>
              <a:rPr lang="en-US" altLang="ko-KR" b="1" dirty="0" err="1" smtClean="0">
                <a:solidFill>
                  <a:srgbClr val="FFFF00"/>
                </a:solidFill>
              </a:rPr>
              <a:t>sulphapyridine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7950" y="1285860"/>
            <a:ext cx="2607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pulmonary toxicity 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remains rare.</a:t>
            </a:r>
            <a:endParaRPr lang="ko-KR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Salicylate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SIPE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Acute and chronic ASA abusers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Consider SIPE in patients with</a:t>
            </a:r>
            <a:endParaRPr lang="ko-KR" alt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Pulmonary edema</a:t>
            </a:r>
            <a:endParaRPr lang="ko-KR" alt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Neurological changes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Sepsis like features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Anion-gap metabolic acidosis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err="1" smtClean="0">
                <a:solidFill>
                  <a:schemeClr val="bg1"/>
                </a:solidFill>
              </a:rPr>
              <a:t>Salicylate</a:t>
            </a:r>
            <a:r>
              <a:rPr lang="en-US" dirty="0" smtClean="0">
                <a:solidFill>
                  <a:schemeClr val="bg1"/>
                </a:solidFill>
              </a:rPr>
              <a:t>&gt;30mg/</a:t>
            </a:r>
            <a:r>
              <a:rPr lang="en-US" dirty="0" err="1" smtClean="0">
                <a:solidFill>
                  <a:schemeClr val="bg1"/>
                </a:solidFill>
              </a:rPr>
              <a:t>dL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Management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Serum (&gt;7.5) and urine </a:t>
            </a:r>
            <a:r>
              <a:rPr lang="en-US" dirty="0" err="1" smtClean="0">
                <a:solidFill>
                  <a:schemeClr val="bg1"/>
                </a:solidFill>
              </a:rPr>
              <a:t>alkalinization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&gt;100mg/dl: </a:t>
            </a:r>
            <a:r>
              <a:rPr lang="en-US" dirty="0" err="1" smtClean="0">
                <a:solidFill>
                  <a:schemeClr val="bg1"/>
                </a:solidFill>
              </a:rPr>
              <a:t>hemodialysis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285728"/>
            <a:ext cx="2495163" cy="26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857496"/>
            <a:ext cx="2500330" cy="214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285984" y="6488668"/>
            <a:ext cx="721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Glisson</a:t>
            </a:r>
            <a:r>
              <a:rPr lang="en-US" dirty="0" smtClean="0">
                <a:solidFill>
                  <a:srgbClr val="FF0000"/>
                </a:solidFill>
              </a:rPr>
              <a:t> 2011 Southern Medical Journal • Volume 104, Number 3</a:t>
            </a:r>
            <a:endParaRPr lang="ko-KR" alt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solidFill>
                  <a:srgbClr val="FBFEDA"/>
                </a:solidFill>
              </a:rPr>
              <a:t>DILD in molecular targeted therapies</a:t>
            </a:r>
            <a:endParaRPr lang="ko-KR" altLang="en-US" sz="3600" dirty="0">
              <a:solidFill>
                <a:srgbClr val="FBFEDA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67415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429124" y="6357958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>
                <a:solidFill>
                  <a:srgbClr val="FF0000"/>
                </a:solidFill>
              </a:rPr>
              <a:t>Int</a:t>
            </a:r>
            <a:r>
              <a:rPr lang="en-US" altLang="ko-KR" i="1" dirty="0" smtClean="0">
                <a:solidFill>
                  <a:srgbClr val="FF0000"/>
                </a:solidFill>
              </a:rPr>
              <a:t> J </a:t>
            </a:r>
            <a:r>
              <a:rPr lang="en-US" altLang="ko-KR" i="1" dirty="0" err="1" smtClean="0">
                <a:solidFill>
                  <a:srgbClr val="FF0000"/>
                </a:solidFill>
              </a:rPr>
              <a:t>Clin</a:t>
            </a:r>
            <a:r>
              <a:rPr lang="en-US" altLang="ko-KR" i="1" dirty="0" smtClean="0">
                <a:solidFill>
                  <a:srgbClr val="FF0000"/>
                </a:solidFill>
              </a:rPr>
              <a:t> </a:t>
            </a:r>
            <a:r>
              <a:rPr lang="en-US" altLang="ko-KR" i="1" dirty="0" err="1" smtClean="0">
                <a:solidFill>
                  <a:srgbClr val="FF0000"/>
                </a:solidFill>
              </a:rPr>
              <a:t>Oncol</a:t>
            </a:r>
            <a:r>
              <a:rPr lang="en-US" altLang="ko-KR" i="1" dirty="0" smtClean="0">
                <a:solidFill>
                  <a:srgbClr val="FF0000"/>
                </a:solidFill>
              </a:rPr>
              <a:t> (2012) 17:534–541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Gefitinib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44" y="1214422"/>
            <a:ext cx="9001156" cy="4911741"/>
          </a:xfrm>
        </p:spPr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chemeClr val="bg1"/>
                </a:solidFill>
              </a:rPr>
              <a:t>Iressa</a:t>
            </a:r>
            <a:r>
              <a:rPr lang="en-US" altLang="ko-KR" dirty="0" smtClean="0">
                <a:solidFill>
                  <a:schemeClr val="bg1"/>
                </a:solidFill>
              </a:rPr>
              <a:t> tablets 250 prospective study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frequency: 5.8 %(193/3,322 cases)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mortality rate: 38.9 % (75/193 cases)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↑the incidence</a:t>
            </a:r>
          </a:p>
          <a:p>
            <a:pPr lvl="2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(1) a performance status (PS) &gt;2 (HR = 2.15)</a:t>
            </a:r>
          </a:p>
          <a:p>
            <a:pPr lvl="2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(2) a history of smoking (HR = 1.99)</a:t>
            </a:r>
          </a:p>
          <a:p>
            <a:pPr lvl="2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(3) interstitial pneumonia at the time of initial administration of the drug (HR = 2.50)</a:t>
            </a:r>
          </a:p>
          <a:p>
            <a:pPr lvl="2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(4) a history of prior chemotherapy (HR = 1.79)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Poor prognosis: male, cases with a PS &gt;2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282" y="6488668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err="1" smtClean="0">
                <a:solidFill>
                  <a:srgbClr val="FF0000"/>
                </a:solidFill>
              </a:rPr>
              <a:t>Int</a:t>
            </a:r>
            <a:r>
              <a:rPr lang="en-US" altLang="ko-KR" i="1" dirty="0" smtClean="0">
                <a:solidFill>
                  <a:srgbClr val="FF0000"/>
                </a:solidFill>
              </a:rPr>
              <a:t> J </a:t>
            </a:r>
            <a:r>
              <a:rPr lang="en-US" altLang="ko-KR" i="1" dirty="0" err="1" smtClean="0">
                <a:solidFill>
                  <a:srgbClr val="FF0000"/>
                </a:solidFill>
              </a:rPr>
              <a:t>Clin</a:t>
            </a:r>
            <a:r>
              <a:rPr lang="en-US" altLang="ko-KR" i="1" dirty="0" smtClean="0">
                <a:solidFill>
                  <a:srgbClr val="FF0000"/>
                </a:solidFill>
              </a:rPr>
              <a:t> </a:t>
            </a:r>
            <a:r>
              <a:rPr lang="en-US" altLang="ko-KR" i="1" dirty="0" err="1" smtClean="0">
                <a:solidFill>
                  <a:srgbClr val="FF0000"/>
                </a:solidFill>
              </a:rPr>
              <a:t>Oncol</a:t>
            </a:r>
            <a:r>
              <a:rPr lang="en-US" altLang="ko-KR" i="1" dirty="0" smtClean="0">
                <a:solidFill>
                  <a:srgbClr val="FF0000"/>
                </a:solidFill>
              </a:rPr>
              <a:t> (2012) 17:534–541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57166"/>
            <a:ext cx="8686800" cy="612616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Treatment with </a:t>
            </a:r>
            <a:r>
              <a:rPr lang="en-US" altLang="ko-KR" dirty="0" err="1" smtClean="0">
                <a:solidFill>
                  <a:schemeClr val="bg1"/>
                </a:solidFill>
              </a:rPr>
              <a:t>gefitinib</a:t>
            </a:r>
            <a:r>
              <a:rPr lang="en-US" altLang="ko-KR" dirty="0" smtClean="0">
                <a:solidFill>
                  <a:schemeClr val="bg1"/>
                </a:solidFill>
              </a:rPr>
              <a:t> or other </a:t>
            </a:r>
            <a:r>
              <a:rPr lang="en-US" altLang="ko-KR" dirty="0" err="1" smtClean="0">
                <a:solidFill>
                  <a:schemeClr val="bg1"/>
                </a:solidFill>
              </a:rPr>
              <a:t>CTx</a:t>
            </a:r>
            <a:r>
              <a:rPr lang="en-US" altLang="ko-KR" dirty="0" smtClean="0">
                <a:solidFill>
                  <a:schemeClr val="bg1"/>
                </a:solidFill>
              </a:rPr>
              <a:t> in 3,166 Japanese patients with NSCLC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Odds ratio (OR) of developing ILD 3.23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risk of ILD : high in the first 4 weeks after the start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mortality rate from ILD: not significantly different between two groups</a:t>
            </a:r>
          </a:p>
          <a:p>
            <a:r>
              <a:rPr lang="en-US" altLang="ko-KR" dirty="0" err="1" smtClean="0">
                <a:solidFill>
                  <a:schemeClr val="bg1"/>
                </a:solidFill>
              </a:rPr>
              <a:t>Erlotinib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frequency: 4.5 % (158/3,488 cases)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mortality rate: 34.8 % (55/158 cases)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ILD developed most often in the first 2 weeks after starting </a:t>
            </a:r>
            <a:r>
              <a:rPr lang="en-US" altLang="ko-KR" dirty="0" err="1" smtClean="0">
                <a:solidFill>
                  <a:schemeClr val="bg1"/>
                </a:solidFill>
              </a:rPr>
              <a:t>erlotinib</a:t>
            </a:r>
            <a:r>
              <a:rPr lang="en-US" altLang="ko-KR" dirty="0" smtClean="0">
                <a:solidFill>
                  <a:schemeClr val="bg1"/>
                </a:solidFill>
              </a:rPr>
              <a:t> therapy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950" y="3571876"/>
            <a:ext cx="27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Am J </a:t>
            </a:r>
            <a:r>
              <a:rPr lang="en-US" altLang="ko-KR" dirty="0" err="1" smtClean="0">
                <a:solidFill>
                  <a:srgbClr val="FF0000"/>
                </a:solidFill>
              </a:rPr>
              <a:t>Respir</a:t>
            </a:r>
            <a:r>
              <a:rPr lang="en-US" altLang="ko-KR" dirty="0" smtClean="0">
                <a:solidFill>
                  <a:srgbClr val="FF0000"/>
                </a:solidFill>
              </a:rPr>
              <a:t> </a:t>
            </a:r>
            <a:r>
              <a:rPr lang="en-US" altLang="ko-KR" dirty="0" err="1" smtClean="0">
                <a:solidFill>
                  <a:srgbClr val="FF0000"/>
                </a:solidFill>
              </a:rPr>
              <a:t>Crit</a:t>
            </a:r>
            <a:r>
              <a:rPr lang="en-US" altLang="ko-KR" dirty="0" smtClean="0">
                <a:solidFill>
                  <a:srgbClr val="FF0000"/>
                </a:solidFill>
              </a:rPr>
              <a:t> Care Med 177:1348–1357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mTOR</a:t>
            </a:r>
            <a:r>
              <a:rPr lang="en-US" altLang="ko-KR" dirty="0" smtClean="0">
                <a:solidFill>
                  <a:srgbClr val="FBFEDA"/>
                </a:solidFill>
              </a:rPr>
              <a:t> inhibitors (</a:t>
            </a:r>
            <a:r>
              <a:rPr lang="en-US" altLang="ko-KR" dirty="0" err="1" smtClean="0">
                <a:solidFill>
                  <a:srgbClr val="FBFEDA"/>
                </a:solidFill>
              </a:rPr>
              <a:t>everolimus</a:t>
            </a:r>
            <a:r>
              <a:rPr lang="en-US" altLang="ko-KR" dirty="0" smtClean="0">
                <a:solidFill>
                  <a:srgbClr val="FBFEDA"/>
                </a:solidFill>
              </a:rPr>
              <a:t>)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543956" cy="5214974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an anticancer drug (AFINITOR) for RCC and PNET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frequency: 17.4 % (105/605 cases)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mortality rate: 3.8 % (4/105 cases)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Immunosuppressant for the prevention of allograft rejections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frequency of ILD is lower (0.3%)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The difference in the dose(10mg/D </a:t>
            </a:r>
            <a:r>
              <a:rPr lang="en-US" altLang="ko-KR" dirty="0" err="1" smtClean="0">
                <a:solidFill>
                  <a:schemeClr val="bg1"/>
                </a:solidFill>
              </a:rPr>
              <a:t>vs</a:t>
            </a:r>
            <a:r>
              <a:rPr lang="en-US" altLang="ko-KR" dirty="0" smtClean="0">
                <a:solidFill>
                  <a:schemeClr val="bg1"/>
                </a:solidFill>
              </a:rPr>
              <a:t> 3mg/D)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concomitant use of corticosteroid and other </a:t>
            </a:r>
            <a:r>
              <a:rPr lang="en-US" altLang="ko-KR" dirty="0" err="1" smtClean="0">
                <a:solidFill>
                  <a:schemeClr val="bg1"/>
                </a:solidFill>
              </a:rPr>
              <a:t>immunosuppressants</a:t>
            </a:r>
            <a:endParaRPr lang="en-US" altLang="ko-K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mTOR</a:t>
            </a:r>
            <a:r>
              <a:rPr lang="en-US" altLang="ko-KR" dirty="0" smtClean="0">
                <a:solidFill>
                  <a:srgbClr val="FBFEDA"/>
                </a:solidFill>
              </a:rPr>
              <a:t> inhibitors (</a:t>
            </a:r>
            <a:r>
              <a:rPr lang="en-US" altLang="ko-KR" dirty="0" err="1" smtClean="0">
                <a:solidFill>
                  <a:srgbClr val="FBFEDA"/>
                </a:solidFill>
              </a:rPr>
              <a:t>everolimus</a:t>
            </a:r>
            <a:r>
              <a:rPr lang="en-US" altLang="ko-KR" dirty="0" smtClean="0">
                <a:solidFill>
                  <a:srgbClr val="FBFEDA"/>
                </a:solidFill>
              </a:rPr>
              <a:t>)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altLang="ko-KR" sz="3200" dirty="0" smtClean="0">
                <a:solidFill>
                  <a:schemeClr val="bg1"/>
                </a:solidFill>
              </a:rPr>
              <a:t>ILD without symptoms (grade1)</a:t>
            </a:r>
          </a:p>
          <a:p>
            <a:pPr marL="742950" lvl="2" indent="-342900"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bg1"/>
                </a:solidFill>
              </a:rPr>
              <a:t>Continuing cancer therapy with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everolimus</a:t>
            </a:r>
            <a:r>
              <a:rPr lang="en-US" altLang="ko-KR" sz="2800" dirty="0" smtClean="0">
                <a:solidFill>
                  <a:schemeClr val="bg1"/>
                </a:solidFill>
              </a:rPr>
              <a:t> is allowed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Symptomatic ILD with severity of grade 2 or 3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dirty="0" err="1" smtClean="0">
                <a:solidFill>
                  <a:schemeClr val="bg1"/>
                </a:solidFill>
              </a:rPr>
              <a:t>Everolimus</a:t>
            </a:r>
            <a:r>
              <a:rPr lang="en-US" altLang="ko-KR" dirty="0" smtClean="0">
                <a:solidFill>
                  <a:schemeClr val="bg1"/>
                </a:solidFill>
              </a:rPr>
              <a:t> should be discontinued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bg1"/>
                </a:solidFill>
              </a:rPr>
              <a:t>After the resolution of ILD, </a:t>
            </a:r>
            <a:r>
              <a:rPr lang="en-US" altLang="ko-KR" dirty="0" err="1" smtClean="0">
                <a:solidFill>
                  <a:schemeClr val="bg1"/>
                </a:solidFill>
              </a:rPr>
              <a:t>everolimus</a:t>
            </a:r>
            <a:r>
              <a:rPr lang="en-US" altLang="ko-KR" dirty="0" smtClean="0">
                <a:solidFill>
                  <a:schemeClr val="bg1"/>
                </a:solidFill>
              </a:rPr>
              <a:t> can be administered again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Amiodarone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71406" y="1600200"/>
            <a:ext cx="9001188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Overall AE rate 18%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Incidence of </a:t>
            </a:r>
            <a:r>
              <a:rPr lang="en-US" dirty="0" err="1" smtClean="0">
                <a:solidFill>
                  <a:schemeClr val="bg1"/>
                </a:solidFill>
              </a:rPr>
              <a:t>amiodarone</a:t>
            </a:r>
            <a:r>
              <a:rPr lang="en-US" dirty="0" smtClean="0">
                <a:solidFill>
                  <a:schemeClr val="bg1"/>
                </a:solidFill>
              </a:rPr>
              <a:t> pulmonary toxicity: 5~13%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Risk group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High cumulative dose , daily dose&gt;400mg/day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Duration of therapy&gt; 2months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Age, pre-</a:t>
            </a:r>
            <a:r>
              <a:rPr lang="en-US" dirty="0" err="1" smtClean="0">
                <a:solidFill>
                  <a:schemeClr val="bg1"/>
                </a:solidFill>
              </a:rPr>
              <a:t>exsiting</a:t>
            </a:r>
            <a:r>
              <a:rPr lang="en-US" dirty="0" smtClean="0">
                <a:solidFill>
                  <a:schemeClr val="bg1"/>
                </a:solidFill>
              </a:rPr>
              <a:t> lung disease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thoracic, non-thoracic surgery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Develop at any time from a few days to more a decade of </a:t>
            </a:r>
            <a:r>
              <a:rPr lang="en-US" dirty="0" err="1" smtClean="0">
                <a:solidFill>
                  <a:schemeClr val="bg1"/>
                </a:solidFill>
              </a:rPr>
              <a:t>Tx</a:t>
            </a:r>
            <a:r>
              <a:rPr lang="en-US" dirty="0" smtClean="0">
                <a:solidFill>
                  <a:schemeClr val="bg1"/>
                </a:solidFill>
              </a:rPr>
              <a:t> (increase after a month, peak at 6-12mon)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Symptoms: </a:t>
            </a:r>
            <a:r>
              <a:rPr lang="en-US" dirty="0" err="1" smtClean="0">
                <a:solidFill>
                  <a:schemeClr val="bg1"/>
                </a:solidFill>
              </a:rPr>
              <a:t>dyspnea</a:t>
            </a:r>
            <a:r>
              <a:rPr lang="en-US" dirty="0" smtClean="0">
                <a:solidFill>
                  <a:schemeClr val="bg1"/>
                </a:solidFill>
              </a:rPr>
              <a:t> cough malaise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Amiodarone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44" y="1071546"/>
            <a:ext cx="9001156" cy="5786454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Direct injury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Relevant metabolite, </a:t>
            </a:r>
            <a:r>
              <a:rPr lang="en-US" altLang="ko-KR" dirty="0" err="1" smtClean="0">
                <a:solidFill>
                  <a:schemeClr val="bg1"/>
                </a:solidFill>
              </a:rPr>
              <a:t>desethyl-amiodarone</a:t>
            </a:r>
            <a:r>
              <a:rPr lang="en-US" altLang="ko-KR" dirty="0" smtClean="0">
                <a:solidFill>
                  <a:schemeClr val="bg1"/>
                </a:solidFill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</a:rPr>
              <a:t>amphiphilics</a:t>
            </a:r>
            <a:r>
              <a:rPr lang="en-US" altLang="ko-KR" dirty="0" smtClean="0">
                <a:solidFill>
                  <a:schemeClr val="bg1"/>
                </a:solidFill>
              </a:rPr>
              <a:t> accumulate in tissues(the lung)</a:t>
            </a: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</a:rPr>
              <a:t>amiodarone</a:t>
            </a:r>
            <a:r>
              <a:rPr lang="en-US" altLang="ko-KR" dirty="0" smtClean="0">
                <a:solidFill>
                  <a:schemeClr val="bg1"/>
                </a:solidFill>
              </a:rPr>
              <a:t> persists in lung for extended periods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An immunologic reaction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hypersensitivity </a:t>
            </a:r>
            <a:r>
              <a:rPr lang="en-US" altLang="ko-KR" dirty="0" err="1" smtClean="0">
                <a:solidFill>
                  <a:schemeClr val="bg1"/>
                </a:solidFill>
              </a:rPr>
              <a:t>pneumonitis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lymphocytic </a:t>
            </a:r>
            <a:r>
              <a:rPr lang="en-US" altLang="ko-KR" dirty="0" err="1" smtClean="0">
                <a:solidFill>
                  <a:schemeClr val="bg1"/>
                </a:solidFill>
              </a:rPr>
              <a:t>inﬁltration</a:t>
            </a:r>
            <a:r>
              <a:rPr lang="en-US" altLang="ko-KR" dirty="0" smtClean="0">
                <a:solidFill>
                  <a:schemeClr val="bg1"/>
                </a:solidFill>
              </a:rPr>
              <a:t>, CD8 T cell </a:t>
            </a:r>
            <a:r>
              <a:rPr lang="en-US" altLang="ko-KR" dirty="0" err="1" smtClean="0">
                <a:solidFill>
                  <a:schemeClr val="bg1"/>
                </a:solidFill>
              </a:rPr>
              <a:t>lymphocytosis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Recurrences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Slow release: up to 8 months after </a:t>
            </a:r>
            <a:r>
              <a:rPr lang="en-US" altLang="ko-KR" dirty="0" err="1" smtClean="0">
                <a:solidFill>
                  <a:schemeClr val="bg1"/>
                </a:solidFill>
              </a:rPr>
              <a:t>amiodarone</a:t>
            </a:r>
            <a:r>
              <a:rPr lang="en-US" altLang="ko-KR" dirty="0" smtClean="0">
                <a:solidFill>
                  <a:schemeClr val="bg1"/>
                </a:solidFill>
              </a:rPr>
              <a:t> withdrawal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Resumption→ recurrence in about </a:t>
            </a:r>
            <a:r>
              <a:rPr lang="en-US" altLang="ko-KR" dirty="0" smtClean="0">
                <a:solidFill>
                  <a:srgbClr val="FBFEDA"/>
                </a:solidFill>
              </a:rPr>
              <a:t>two-thirds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06" y="274638"/>
            <a:ext cx="8786874" cy="1143000"/>
          </a:xfrm>
        </p:spPr>
        <p:txBody>
          <a:bodyPr>
            <a:noAutofit/>
          </a:bodyPr>
          <a:lstStyle/>
          <a:p>
            <a:r>
              <a:rPr lang="en-US" altLang="ko-KR" sz="3600" dirty="0" smtClean="0">
                <a:solidFill>
                  <a:srgbClr val="FBFEDA"/>
                </a:solidFill>
              </a:rPr>
              <a:t>Drug induced interstitial lung disease (DILD)</a:t>
            </a:r>
            <a:endParaRPr lang="ko-KR" altLang="en-US" sz="3600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85926"/>
            <a:ext cx="8686800" cy="4340237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Not uncommon 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Many clinical patterns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from benign infiltrates to life-threatening </a:t>
            </a:r>
          </a:p>
          <a:p>
            <a:pPr lvl="1"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  acute respiratory distress syndrome</a:t>
            </a:r>
          </a:p>
          <a:p>
            <a:r>
              <a:rPr lang="en-US" altLang="ko-KR" dirty="0" smtClean="0">
                <a:solidFill>
                  <a:srgbClr val="FF0000"/>
                </a:solidFill>
              </a:rPr>
              <a:t>Definite temporal association </a:t>
            </a:r>
            <a:r>
              <a:rPr lang="en-US" altLang="ko-KR" dirty="0" smtClean="0">
                <a:solidFill>
                  <a:schemeClr val="bg1"/>
                </a:solidFill>
              </a:rPr>
              <a:t>between an exposure to the causative agent and the development of respiratory symptoms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Objective improvement after drug withdrawal</a:t>
            </a:r>
          </a:p>
          <a:p>
            <a:pPr lvl="1">
              <a:buNone/>
            </a:pPr>
            <a:endParaRPr lang="ko-KR" altLang="en-US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Amidarone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643602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Steroid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0.75–1.0 mg/kg </a:t>
            </a:r>
            <a:r>
              <a:rPr lang="en-US" altLang="ko-KR" dirty="0" err="1" smtClean="0">
                <a:solidFill>
                  <a:schemeClr val="bg1"/>
                </a:solidFill>
              </a:rPr>
              <a:t>prednisolone</a:t>
            </a:r>
            <a:r>
              <a:rPr lang="en-US" altLang="ko-KR" dirty="0" smtClean="0">
                <a:solidFill>
                  <a:schemeClr val="bg1"/>
                </a:solidFill>
              </a:rPr>
              <a:t> until improvement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Treatment of more than 6 months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If improvement fails after 1–2 months after corticosteroids→ consider other DX!!</a:t>
            </a:r>
          </a:p>
          <a:p>
            <a:r>
              <a:rPr lang="en-US" altLang="ko-KR" dirty="0" err="1" smtClean="0">
                <a:solidFill>
                  <a:schemeClr val="bg1"/>
                </a:solidFill>
              </a:rPr>
              <a:t>Amiodarone</a:t>
            </a:r>
            <a:r>
              <a:rPr lang="en-US" altLang="ko-KR" dirty="0" smtClean="0">
                <a:solidFill>
                  <a:schemeClr val="bg1"/>
                </a:solidFill>
              </a:rPr>
              <a:t>-induced </a:t>
            </a:r>
            <a:r>
              <a:rPr lang="en-US" altLang="ko-KR" dirty="0" err="1" smtClean="0">
                <a:solidFill>
                  <a:schemeClr val="bg1"/>
                </a:solidFill>
              </a:rPr>
              <a:t>ﬁbrosis</a:t>
            </a:r>
            <a:r>
              <a:rPr lang="en-US" altLang="ko-KR" dirty="0" smtClean="0">
                <a:solidFill>
                  <a:schemeClr val="bg1"/>
                </a:solidFill>
              </a:rPr>
              <a:t> , ARDS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poorly to treatment with corticosteroid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PF: Mortality 20-33% in admission cases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ARDS: Mortality 50%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0"/>
            <a:ext cx="4193478" cy="381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0"/>
            <a:ext cx="3843326" cy="38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14348" y="3786190"/>
            <a:ext cx="418882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3" y="3786190"/>
            <a:ext cx="3857652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071934" y="142852"/>
            <a:ext cx="15716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FF00"/>
                </a:solidFill>
              </a:rPr>
              <a:t>high iodine content :  increased attenuation of </a:t>
            </a:r>
            <a:r>
              <a:rPr lang="en-US" altLang="ko-KR" b="1" dirty="0" err="1" smtClean="0">
                <a:solidFill>
                  <a:srgbClr val="FFFF00"/>
                </a:solidFill>
              </a:rPr>
              <a:t>inﬁltrates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929066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foamy macrophages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00760" y="6143644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chemeClr val="tx2">
                    <a:lumMod val="75000"/>
                  </a:schemeClr>
                </a:solidFill>
              </a:rPr>
              <a:t>septal</a:t>
            </a:r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</a:rPr>
              <a:t> thickening and foci of organizing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500042"/>
            <a:ext cx="507206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42"/>
            <a:ext cx="4000496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Rituximab</a:t>
            </a:r>
            <a:r>
              <a:rPr lang="en-US" altLang="ko-KR" dirty="0" smtClean="0">
                <a:solidFill>
                  <a:srgbClr val="FBFEDA"/>
                </a:solidFill>
              </a:rPr>
              <a:t>(CD20 monoclonal </a:t>
            </a:r>
            <a:r>
              <a:rPr lang="en-US" altLang="ko-KR" dirty="0" err="1" smtClean="0">
                <a:solidFill>
                  <a:srgbClr val="FBFEDA"/>
                </a:solidFill>
              </a:rPr>
              <a:t>Ab</a:t>
            </a:r>
            <a:r>
              <a:rPr lang="en-US" altLang="ko-KR" dirty="0" smtClean="0">
                <a:solidFill>
                  <a:srgbClr val="FBFEDA"/>
                </a:solidFill>
              </a:rPr>
              <a:t>)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Rare but potentially fatal pulmonary toxicity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induce a heterogeneous spectrum of lung disorders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present with </a:t>
            </a:r>
            <a:r>
              <a:rPr lang="en-US" altLang="ko-KR" dirty="0" err="1" smtClean="0">
                <a:solidFill>
                  <a:schemeClr val="bg1"/>
                </a:solidFill>
              </a:rPr>
              <a:t>dyspnea</a:t>
            </a:r>
            <a:r>
              <a:rPr lang="en-US" altLang="ko-KR" dirty="0" smtClean="0">
                <a:solidFill>
                  <a:schemeClr val="bg1"/>
                </a:solidFill>
              </a:rPr>
              <a:t>, fever, and cough, and there is no clear evidence of infection.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Prompt diagnosis and treatment with corticosteroids is essential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5286388"/>
            <a:ext cx="2757478" cy="417530"/>
          </a:xfrm>
        </p:spPr>
        <p:txBody>
          <a:bodyPr>
            <a:normAutofit/>
          </a:bodyPr>
          <a:lstStyle/>
          <a:p>
            <a:r>
              <a:rPr lang="en-US" altLang="ko-KR" sz="2000" dirty="0" err="1" smtClean="0">
                <a:solidFill>
                  <a:srgbClr val="FBFEDA"/>
                </a:solidFill>
              </a:rPr>
              <a:t>Hyperacute</a:t>
            </a:r>
            <a:endParaRPr lang="ko-KR" altLang="en-US" sz="2000" dirty="0">
              <a:solidFill>
                <a:srgbClr val="FBFEDA"/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142984"/>
            <a:ext cx="4011930" cy="398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70045" y="0"/>
            <a:ext cx="4973955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4195762"/>
            <a:ext cx="3586163" cy="266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제목 1"/>
          <p:cNvSpPr txBox="1">
            <a:spLocks/>
          </p:cNvSpPr>
          <p:nvPr/>
        </p:nvSpPr>
        <p:spPr>
          <a:xfrm>
            <a:off x="7215206" y="4572008"/>
            <a:ext cx="2757478" cy="417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BFEDA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Subacute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BFEDA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8747" y="3500438"/>
            <a:ext cx="6015253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28604"/>
            <a:ext cx="6000760" cy="30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142844" y="500042"/>
            <a:ext cx="2928958" cy="4714908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ARDS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Great tumor burden</a:t>
            </a:r>
          </a:p>
          <a:p>
            <a:pPr>
              <a:buNone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OP, Hypersensitivity pneumonia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Good response to Steroid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altLang="ko-KR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Don’t be overlook!</a:t>
            </a:r>
          </a:p>
          <a:p>
            <a:pPr>
              <a:buNone/>
            </a:pPr>
            <a:endParaRPr lang="en-US" altLang="ko-K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oxicity of the drug, (biological half-life is poorly known but probably long)</a:t>
            </a:r>
          </a:p>
          <a:p>
            <a:pPr>
              <a:buNone/>
            </a:pPr>
            <a:r>
              <a:rPr lang="en-US" altLang="ko-K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or immune system restoration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→</a:t>
            </a:r>
            <a:r>
              <a:rPr lang="en-US" altLang="ko-K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require histological confirmation</a:t>
            </a:r>
            <a:endParaRPr lang="ko-KR" alt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rot="16200000" flipV="1">
            <a:off x="2607455" y="964389"/>
            <a:ext cx="714380" cy="642942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rot="10800000" flipV="1">
            <a:off x="2500298" y="1928802"/>
            <a:ext cx="785818" cy="71438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rot="5400000">
            <a:off x="2643174" y="2643182"/>
            <a:ext cx="785818" cy="500066"/>
          </a:xfrm>
          <a:prstGeom prst="straightConnector1">
            <a:avLst/>
          </a:prstGeom>
          <a:ln w="539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FBFEDA"/>
                </a:solidFill>
              </a:rPr>
              <a:t>Docetaxel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7207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Type I &amp; IV hypersensitivity reactions to the drug</a:t>
            </a:r>
          </a:p>
          <a:p>
            <a:r>
              <a:rPr lang="en-US" altLang="ko-KR" sz="2800" dirty="0" smtClean="0">
                <a:solidFill>
                  <a:schemeClr val="bg1"/>
                </a:solidFill>
              </a:rPr>
              <a:t>Incidence 7 to 47%, bilateral infiltration </a:t>
            </a:r>
          </a:p>
          <a:p>
            <a:r>
              <a:rPr lang="en-US" altLang="ko-KR" sz="2800" dirty="0" smtClean="0">
                <a:solidFill>
                  <a:schemeClr val="bg1"/>
                </a:solidFill>
              </a:rPr>
              <a:t>Risk factors</a:t>
            </a:r>
          </a:p>
          <a:p>
            <a:pPr lvl="1"/>
            <a:r>
              <a:rPr lang="en-US" altLang="ko-KR" sz="2400" dirty="0" smtClean="0">
                <a:solidFill>
                  <a:schemeClr val="bg1"/>
                </a:solidFill>
              </a:rPr>
              <a:t>The total delivered dose</a:t>
            </a:r>
          </a:p>
          <a:p>
            <a:pPr lvl="1"/>
            <a:r>
              <a:rPr lang="en-US" altLang="ko-KR" sz="2400" dirty="0" smtClean="0">
                <a:solidFill>
                  <a:schemeClr val="bg1"/>
                </a:solidFill>
              </a:rPr>
              <a:t>Schedule (Weekly schedules &gt; three weekly )</a:t>
            </a:r>
          </a:p>
          <a:p>
            <a:pPr lvl="1"/>
            <a:r>
              <a:rPr lang="en-US" altLang="ko-KR" sz="2400" dirty="0" smtClean="0">
                <a:solidFill>
                  <a:schemeClr val="bg1"/>
                </a:solidFill>
              </a:rPr>
              <a:t>Especially concurrent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Tx</a:t>
            </a:r>
            <a:r>
              <a:rPr lang="en-US" altLang="ko-KR" sz="2800" dirty="0" smtClean="0">
                <a:solidFill>
                  <a:schemeClr val="bg1"/>
                </a:solidFill>
              </a:rPr>
              <a:t> with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gemcitabine</a:t>
            </a:r>
            <a:r>
              <a:rPr lang="en-US" altLang="ko-KR" sz="2800" dirty="0" smtClean="0">
                <a:solidFill>
                  <a:schemeClr val="bg1"/>
                </a:solidFill>
              </a:rPr>
              <a:t> and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RTx</a:t>
            </a:r>
            <a:endParaRPr lang="en-US" altLang="ko-KR" sz="2800" dirty="0" smtClean="0">
              <a:solidFill>
                <a:schemeClr val="bg1"/>
              </a:solidFill>
            </a:endParaRPr>
          </a:p>
          <a:p>
            <a:r>
              <a:rPr lang="en-US" altLang="ko-KR" dirty="0" smtClean="0">
                <a:solidFill>
                  <a:schemeClr val="bg1"/>
                </a:solidFill>
              </a:rPr>
              <a:t>Outcome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Mostly spontaneous resolution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Grade 3–4 toxicity→ mortality 30%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Routine serial checkup of radiographic studies and pulmonary function test are needed.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solidFill>
                  <a:srgbClr val="FBFEDA"/>
                </a:solidFill>
              </a:rPr>
              <a:t>Statin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78608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GGO, bilateral fibrosis</a:t>
            </a:r>
          </a:p>
          <a:p>
            <a:r>
              <a:rPr lang="en-US" altLang="ko-KR" sz="2800" dirty="0" smtClean="0">
                <a:solidFill>
                  <a:schemeClr val="bg1"/>
                </a:solidFill>
              </a:rPr>
              <a:t>Fibrotic interstitial pneumonia, HP</a:t>
            </a:r>
          </a:p>
          <a:p>
            <a:r>
              <a:rPr lang="en-US" altLang="ko-KR" sz="2800" dirty="0" err="1" smtClean="0">
                <a:solidFill>
                  <a:schemeClr val="bg1"/>
                </a:solidFill>
              </a:rPr>
              <a:t>phospholipid</a:t>
            </a:r>
            <a:r>
              <a:rPr lang="en-US" altLang="ko-KR" sz="2800" dirty="0" smtClean="0">
                <a:solidFill>
                  <a:schemeClr val="bg1"/>
                </a:solidFill>
              </a:rPr>
              <a:t>-rich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intralysosomal</a:t>
            </a:r>
            <a:r>
              <a:rPr lang="en-US" altLang="ko-KR" sz="2800" dirty="0" smtClean="0">
                <a:solidFill>
                  <a:schemeClr val="bg1"/>
                </a:solidFill>
              </a:rPr>
              <a:t> lamellar inclusions in type II </a:t>
            </a:r>
            <a:r>
              <a:rPr lang="en-US" altLang="ko-KR" sz="2800" dirty="0" err="1" smtClean="0">
                <a:solidFill>
                  <a:schemeClr val="bg1"/>
                </a:solidFill>
              </a:rPr>
              <a:t>pneumocytes</a:t>
            </a:r>
            <a:endParaRPr lang="en-US" altLang="ko-KR" sz="2800" dirty="0" smtClean="0">
              <a:solidFill>
                <a:schemeClr val="bg1"/>
              </a:solidFill>
            </a:endParaRPr>
          </a:p>
          <a:p>
            <a:r>
              <a:rPr lang="en-US" altLang="ko-KR" sz="2800" dirty="0" smtClean="0">
                <a:solidFill>
                  <a:schemeClr val="bg1"/>
                </a:solidFill>
              </a:rPr>
              <a:t>↔ </a:t>
            </a:r>
            <a:r>
              <a:rPr lang="en-US" altLang="ko-KR" sz="2800" dirty="0" smtClean="0">
                <a:solidFill>
                  <a:srgbClr val="FBFEDA"/>
                </a:solidFill>
              </a:rPr>
              <a:t>Potential </a:t>
            </a:r>
            <a:r>
              <a:rPr lang="en-US" altLang="ko-KR" sz="2800" dirty="0" err="1" smtClean="0">
                <a:solidFill>
                  <a:srgbClr val="FBFEDA"/>
                </a:solidFill>
              </a:rPr>
              <a:t>therapuetic</a:t>
            </a:r>
            <a:r>
              <a:rPr lang="en-US" altLang="ko-KR" sz="2800" dirty="0" smtClean="0">
                <a:solidFill>
                  <a:srgbClr val="FBFEDA"/>
                </a:solidFill>
              </a:rPr>
              <a:t> use of </a:t>
            </a:r>
            <a:r>
              <a:rPr lang="en-US" altLang="ko-KR" sz="2800" dirty="0" err="1" smtClean="0">
                <a:solidFill>
                  <a:srgbClr val="FBFEDA"/>
                </a:solidFill>
              </a:rPr>
              <a:t>statin</a:t>
            </a:r>
            <a:r>
              <a:rPr lang="en-US" altLang="ko-KR" sz="2800" dirty="0" smtClean="0">
                <a:solidFill>
                  <a:srgbClr val="FBFEDA"/>
                </a:solidFill>
              </a:rPr>
              <a:t> in non-</a:t>
            </a:r>
            <a:r>
              <a:rPr lang="en-US" altLang="ko-KR" sz="2800" dirty="0" err="1" smtClean="0">
                <a:solidFill>
                  <a:srgbClr val="FBFEDA"/>
                </a:solidFill>
              </a:rPr>
              <a:t>statin</a:t>
            </a:r>
            <a:r>
              <a:rPr lang="en-US" altLang="ko-KR" sz="2800" dirty="0" smtClean="0">
                <a:solidFill>
                  <a:srgbClr val="FBFEDA"/>
                </a:solidFill>
              </a:rPr>
              <a:t> induced benefit??</a:t>
            </a:r>
            <a:endParaRPr lang="ko-KR" altLang="en-US" sz="2800" dirty="0">
              <a:solidFill>
                <a:srgbClr val="FBFEDA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79057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6072198" y="628652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>
                <a:solidFill>
                  <a:srgbClr val="FF0000"/>
                </a:solidFill>
              </a:rPr>
              <a:t>CHEST 2008; 134:824–830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Treatment 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Early detection and cessation of treatment with the suspected drug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Education of patients about DILD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The administration of corticosteroids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OP, EP, and HP patterns are expected to show a good response to corticosteroid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DAD pattern: usually refractory to corticosteroid therapy and often fatal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The prognosis : related to the degree of </a:t>
            </a:r>
            <a:r>
              <a:rPr lang="en-US" altLang="ko-KR" dirty="0" smtClean="0">
                <a:solidFill>
                  <a:srgbClr val="FBFEDA"/>
                </a:solidFill>
              </a:rPr>
              <a:t>the pulmonary fibrosis </a:t>
            </a:r>
            <a:endParaRPr lang="ko-KR" altLang="en-US" dirty="0">
              <a:solidFill>
                <a:srgbClr val="FBFED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Conclusion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DILD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Heterogeneous group of lung disease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Preventable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Earlier diagnosis, </a:t>
            </a:r>
          </a:p>
          <a:p>
            <a:pPr lvl="2"/>
            <a:r>
              <a:rPr lang="en-US" altLang="ko-KR" dirty="0" err="1" smtClean="0">
                <a:solidFill>
                  <a:schemeClr val="bg1"/>
                </a:solidFill>
              </a:rPr>
              <a:t>Aviodance</a:t>
            </a:r>
            <a:r>
              <a:rPr lang="en-US" altLang="ko-KR" dirty="0" smtClean="0">
                <a:solidFill>
                  <a:schemeClr val="bg1"/>
                </a:solidFill>
              </a:rPr>
              <a:t> of certain drugs in allergic patient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Better information to patients</a:t>
            </a:r>
          </a:p>
          <a:p>
            <a:r>
              <a:rPr lang="en-US" altLang="ko-KR" dirty="0" smtClean="0">
                <a:solidFill>
                  <a:srgbClr val="FBFEDA"/>
                </a:solidFill>
              </a:rPr>
              <a:t>Clinical and generic risk stratification </a:t>
            </a:r>
            <a:r>
              <a:rPr lang="en-US" altLang="ko-KR" dirty="0" smtClean="0">
                <a:solidFill>
                  <a:schemeClr val="bg1"/>
                </a:solidFill>
              </a:rPr>
              <a:t>may lead to more accurate prevention of DILD.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Diagnosis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28736"/>
            <a:ext cx="8686800" cy="5214974"/>
          </a:xfrm>
        </p:spPr>
        <p:txBody>
          <a:bodyPr>
            <a:normAutofit fontScale="925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The exclusion of other causes of lung damage(CHF, infection, malignancy)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Occurs after </a:t>
            </a:r>
            <a:r>
              <a:rPr lang="en-US" altLang="ko-KR" dirty="0" err="1" smtClean="0">
                <a:solidFill>
                  <a:schemeClr val="bg1"/>
                </a:solidFill>
              </a:rPr>
              <a:t>rechallenge</a:t>
            </a:r>
            <a:r>
              <a:rPr lang="en-US" altLang="ko-KR" dirty="0" smtClean="0">
                <a:solidFill>
                  <a:schemeClr val="bg1"/>
                </a:solidFill>
              </a:rPr>
              <a:t>- not recommended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Making a timely and accurate diagnosis of DILD is very important.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Laboratory findings and clinical manifestations are nonspecific.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Pulmonary function test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 pattern of restrictive abnormality, with decreased values of DLCO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Autofit/>
          </a:bodyPr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Diagnosis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1406" y="1071546"/>
            <a:ext cx="9072594" cy="5429288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The histological findings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Nonspecific</a:t>
            </a:r>
          </a:p>
          <a:p>
            <a:pPr lvl="2"/>
            <a:r>
              <a:rPr lang="en-US" altLang="ko-KR" dirty="0" err="1" smtClean="0">
                <a:solidFill>
                  <a:schemeClr val="bg1"/>
                </a:solidFill>
              </a:rPr>
              <a:t>Minocycline</a:t>
            </a:r>
            <a:r>
              <a:rPr lang="en-US" altLang="ko-KR" dirty="0" smtClean="0">
                <a:solidFill>
                  <a:schemeClr val="bg1"/>
                </a:solidFill>
              </a:rPr>
              <a:t>: </a:t>
            </a:r>
            <a:r>
              <a:rPr lang="en-US" altLang="ko-KR" dirty="0" err="1" smtClean="0">
                <a:solidFill>
                  <a:schemeClr val="bg1"/>
                </a:solidFill>
              </a:rPr>
              <a:t>Eosinophilic</a:t>
            </a:r>
            <a:r>
              <a:rPr lang="en-US" altLang="ko-KR" dirty="0" smtClean="0">
                <a:solidFill>
                  <a:schemeClr val="bg1"/>
                </a:solidFill>
              </a:rPr>
              <a:t> Pneumonia</a:t>
            </a:r>
          </a:p>
          <a:p>
            <a:pPr lvl="2"/>
            <a:r>
              <a:rPr lang="en-US" altLang="ko-KR" dirty="0" err="1" smtClean="0">
                <a:solidFill>
                  <a:schemeClr val="bg1"/>
                </a:solidFill>
              </a:rPr>
              <a:t>methotrexate</a:t>
            </a:r>
            <a:r>
              <a:rPr lang="en-US" altLang="ko-KR" dirty="0" smtClean="0">
                <a:solidFill>
                  <a:schemeClr val="bg1"/>
                </a:solidFill>
              </a:rPr>
              <a:t> (MTX):acute </a:t>
            </a:r>
            <a:r>
              <a:rPr lang="en-US" altLang="ko-KR" dirty="0" err="1" smtClean="0">
                <a:solidFill>
                  <a:schemeClr val="bg1"/>
                </a:solidFill>
              </a:rPr>
              <a:t>granulomatous</a:t>
            </a:r>
            <a:r>
              <a:rPr lang="en-US" altLang="ko-KR" dirty="0" smtClean="0">
                <a:solidFill>
                  <a:schemeClr val="bg1"/>
                </a:solidFill>
              </a:rPr>
              <a:t> ILD</a:t>
            </a:r>
          </a:p>
          <a:p>
            <a:pPr lvl="2"/>
            <a:r>
              <a:rPr lang="en-US" altLang="ko-KR" dirty="0" err="1" smtClean="0">
                <a:solidFill>
                  <a:schemeClr val="bg1"/>
                </a:solidFill>
              </a:rPr>
              <a:t>Nitrofurantoin</a:t>
            </a:r>
            <a:r>
              <a:rPr lang="en-US" altLang="ko-KR" dirty="0" smtClean="0">
                <a:solidFill>
                  <a:schemeClr val="bg1"/>
                </a:solidFill>
              </a:rPr>
              <a:t>: the cellular type of NSIP</a:t>
            </a:r>
          </a:p>
          <a:p>
            <a:pPr lvl="2"/>
            <a:r>
              <a:rPr lang="en-US" altLang="ko-KR" dirty="0" err="1" smtClean="0">
                <a:solidFill>
                  <a:schemeClr val="bg1"/>
                </a:solidFill>
              </a:rPr>
              <a:t>Amiodarone</a:t>
            </a:r>
            <a:r>
              <a:rPr lang="en-US" altLang="ko-KR" dirty="0" smtClean="0">
                <a:solidFill>
                  <a:schemeClr val="bg1"/>
                </a:solidFill>
              </a:rPr>
              <a:t> and </a:t>
            </a:r>
            <a:r>
              <a:rPr lang="en-US" altLang="ko-KR" dirty="0" err="1" smtClean="0">
                <a:solidFill>
                  <a:schemeClr val="bg1"/>
                </a:solidFill>
              </a:rPr>
              <a:t>bleomycin</a:t>
            </a:r>
            <a:r>
              <a:rPr lang="en-US" altLang="ko-KR" dirty="0" smtClean="0">
                <a:solidFill>
                  <a:schemeClr val="bg1"/>
                </a:solidFill>
              </a:rPr>
              <a:t>: more than one histological pattern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HRCT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an accuracy of only 45% for predicting the specific histological reaction pattern of DILD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Suggesting an alternative diagnosis and monitoring treatment responses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Diagnosis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686800" cy="5643602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Serum marker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KL-6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↑ DAD and CIP but not COP/EP in DILD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SP-A/SP-D (Surfactant protein)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Specific markers of pulmonary fibrosis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ADAM8(a </a:t>
            </a:r>
            <a:r>
              <a:rPr lang="en-US" altLang="ko-KR" dirty="0" err="1" smtClean="0">
                <a:solidFill>
                  <a:schemeClr val="bg1"/>
                </a:solidFill>
              </a:rPr>
              <a:t>disintegrin</a:t>
            </a:r>
            <a:r>
              <a:rPr lang="en-US" altLang="ko-KR" dirty="0" smtClean="0">
                <a:solidFill>
                  <a:schemeClr val="bg1"/>
                </a:solidFill>
              </a:rPr>
              <a:t> and a metalloproteinase 8)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Drug induced </a:t>
            </a:r>
            <a:r>
              <a:rPr lang="en-US" altLang="ko-KR" dirty="0" err="1" smtClean="0">
                <a:solidFill>
                  <a:schemeClr val="bg1"/>
                </a:solidFill>
              </a:rPr>
              <a:t>eosinophilic</a:t>
            </a:r>
            <a:r>
              <a:rPr lang="en-US" altLang="ko-KR" dirty="0" smtClean="0">
                <a:solidFill>
                  <a:schemeClr val="bg1"/>
                </a:solidFill>
              </a:rPr>
              <a:t> pneumonia</a:t>
            </a:r>
          </a:p>
          <a:p>
            <a:r>
              <a:rPr lang="en-US" altLang="ko-KR" dirty="0" smtClean="0">
                <a:solidFill>
                  <a:schemeClr val="bg1"/>
                </a:solidFill>
              </a:rPr>
              <a:t>BAL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HP and COP/EP, may be excluded if BAL cytology is normal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lymphocytic </a:t>
            </a:r>
            <a:r>
              <a:rPr lang="en-US" altLang="ko-KR" dirty="0" err="1" smtClean="0">
                <a:solidFill>
                  <a:schemeClr val="bg1"/>
                </a:solidFill>
              </a:rPr>
              <a:t>alveolitis</a:t>
            </a:r>
            <a:r>
              <a:rPr lang="en-US" altLang="ko-KR" dirty="0" smtClean="0">
                <a:solidFill>
                  <a:schemeClr val="bg1"/>
                </a:solidFill>
              </a:rPr>
              <a:t>(CD8+↑)</a:t>
            </a:r>
          </a:p>
          <a:p>
            <a:pPr lvl="1"/>
            <a:r>
              <a:rPr lang="en-US" altLang="ko-KR" dirty="0" err="1" smtClean="0">
                <a:solidFill>
                  <a:schemeClr val="bg1"/>
                </a:solidFill>
              </a:rPr>
              <a:t>neutrophil</a:t>
            </a:r>
            <a:r>
              <a:rPr lang="en-US" altLang="ko-KR" dirty="0" smtClean="0">
                <a:solidFill>
                  <a:schemeClr val="bg1"/>
                </a:solidFill>
              </a:rPr>
              <a:t> and/or </a:t>
            </a:r>
            <a:r>
              <a:rPr lang="en-US" altLang="ko-KR" dirty="0" err="1" smtClean="0">
                <a:solidFill>
                  <a:schemeClr val="bg1"/>
                </a:solidFill>
              </a:rPr>
              <a:t>eosinophilic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</a:rPr>
              <a:t>alveolitis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Mechanism </a:t>
            </a:r>
            <a:endParaRPr lang="ko-KR" altLang="en-US" dirty="0">
              <a:solidFill>
                <a:srgbClr val="FBFEDA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708660"/>
            <a:ext cx="7688580" cy="6149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직사각형 3"/>
          <p:cNvSpPr/>
          <p:nvPr/>
        </p:nvSpPr>
        <p:spPr>
          <a:xfrm>
            <a:off x="3714744" y="1785926"/>
            <a:ext cx="85725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357554" y="3071810"/>
            <a:ext cx="164307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357950" y="485776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DLST LMT DPT</a:t>
            </a:r>
            <a:endParaRPr lang="ko-KR" altLang="en-US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1500174"/>
            <a:ext cx="17859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err="1" smtClean="0">
                <a:solidFill>
                  <a:srgbClr val="FF0000"/>
                </a:solidFill>
              </a:rPr>
              <a:t>gemcitabine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1071546"/>
            <a:ext cx="2428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 smtClean="0">
                <a:solidFill>
                  <a:srgbClr val="FF0000"/>
                </a:solidFill>
              </a:rPr>
              <a:t>MTX, </a:t>
            </a:r>
            <a:r>
              <a:rPr lang="en-US" altLang="ko-KR" sz="1000" dirty="0" err="1" smtClean="0">
                <a:solidFill>
                  <a:srgbClr val="FF0000"/>
                </a:solidFill>
              </a:rPr>
              <a:t>amiodarone</a:t>
            </a:r>
            <a:r>
              <a:rPr lang="en-US" altLang="ko-KR" sz="1000" dirty="0" smtClean="0">
                <a:solidFill>
                  <a:srgbClr val="FF0000"/>
                </a:solidFill>
              </a:rPr>
              <a:t> </a:t>
            </a:r>
            <a:r>
              <a:rPr lang="en-US" altLang="ko-KR" sz="1000" dirty="0" err="1" smtClean="0">
                <a:solidFill>
                  <a:srgbClr val="FF0000"/>
                </a:solidFill>
              </a:rPr>
              <a:t>mitomycin</a:t>
            </a:r>
            <a:r>
              <a:rPr lang="en-US" altLang="ko-KR" sz="1000" dirty="0" smtClean="0">
                <a:solidFill>
                  <a:srgbClr val="FF0000"/>
                </a:solidFill>
              </a:rPr>
              <a:t> C, </a:t>
            </a:r>
            <a:r>
              <a:rPr lang="en-US" altLang="ko-KR" sz="1000" dirty="0" err="1" smtClean="0">
                <a:solidFill>
                  <a:srgbClr val="FF0000"/>
                </a:solidFill>
              </a:rPr>
              <a:t>nitrofurantoin</a:t>
            </a:r>
            <a:r>
              <a:rPr lang="en-US" altLang="ko-KR" sz="1000" dirty="0" smtClean="0">
                <a:solidFill>
                  <a:srgbClr val="FF0000"/>
                </a:solidFill>
              </a:rPr>
              <a:t>, and </a:t>
            </a:r>
            <a:r>
              <a:rPr lang="en-US" altLang="ko-KR" sz="1000" dirty="0" err="1" smtClean="0">
                <a:solidFill>
                  <a:srgbClr val="FF0000"/>
                </a:solidFill>
              </a:rPr>
              <a:t>bleomycin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cxnSp>
        <p:nvCxnSpPr>
          <p:cNvPr id="10" name="직선 화살표 연결선 9"/>
          <p:cNvCxnSpPr>
            <a:endCxn id="8" idx="1"/>
          </p:cNvCxnSpPr>
          <p:nvPr/>
        </p:nvCxnSpPr>
        <p:spPr>
          <a:xfrm flipV="1">
            <a:off x="5357818" y="1271601"/>
            <a:ext cx="285752" cy="1571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429388" y="1785926"/>
            <a:ext cx="17859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 err="1" smtClean="0">
                <a:solidFill>
                  <a:srgbClr val="FF0000"/>
                </a:solidFill>
              </a:rPr>
              <a:t>Amiodarone,statin</a:t>
            </a:r>
            <a:endParaRPr lang="ko-KR" altLang="en-US" sz="1050" dirty="0">
              <a:solidFill>
                <a:srgbClr val="FF0000"/>
              </a:solidFill>
            </a:endParaRPr>
          </a:p>
        </p:txBody>
      </p:sp>
      <p:cxnSp>
        <p:nvCxnSpPr>
          <p:cNvPr id="15" name="직선 화살표 연결선 14"/>
          <p:cNvCxnSpPr>
            <a:endCxn id="13" idx="1"/>
          </p:cNvCxnSpPr>
          <p:nvPr/>
        </p:nvCxnSpPr>
        <p:spPr>
          <a:xfrm>
            <a:off x="6286512" y="1785926"/>
            <a:ext cx="142876" cy="1308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6429388" y="1571612"/>
            <a:ext cx="21431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158" y="1142984"/>
            <a:ext cx="8615394" cy="5715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1)Direct, dose-dependent toxicity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Reactive drug metabolites 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Differences in the capacity of cells to detoxify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Cell viability after incubating </a:t>
            </a:r>
            <a:r>
              <a:rPr lang="en-US" altLang="ko-KR" dirty="0" err="1" smtClean="0">
                <a:solidFill>
                  <a:schemeClr val="bg1"/>
                </a:solidFill>
              </a:rPr>
              <a:t>microsomes</a:t>
            </a:r>
            <a:r>
              <a:rPr lang="en-US" altLang="ko-KR" dirty="0" smtClean="0">
                <a:solidFill>
                  <a:schemeClr val="bg1"/>
                </a:solidFill>
              </a:rPr>
              <a:t> with PBMCs and the suspected drug </a:t>
            </a:r>
          </a:p>
          <a:p>
            <a:pPr>
              <a:buNone/>
            </a:pPr>
            <a:r>
              <a:rPr lang="en-US" altLang="ko-KR" dirty="0" smtClean="0">
                <a:solidFill>
                  <a:schemeClr val="bg1"/>
                </a:solidFill>
              </a:rPr>
              <a:t>2)Immune-mediated toxicity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Detect the presence of drug-sensitized T cells.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Drug-induced lymphocyte stimulation test (DLST) 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The leukocyte migration test(LMT) 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Drug provocation test (DPT) </a:t>
            </a:r>
            <a:r>
              <a:rPr lang="fr-FR" altLang="ko-KR" sz="1400" i="1" dirty="0" smtClean="0">
                <a:solidFill>
                  <a:srgbClr val="FF0000"/>
                </a:solidFill>
              </a:rPr>
              <a:t>Jpn J Chest Dis 2003, 62:885–891</a:t>
            </a:r>
            <a:endParaRPr lang="en-US" altLang="ko-KR" sz="1400" i="1" dirty="0" smtClean="0">
              <a:solidFill>
                <a:srgbClr val="FF0000"/>
              </a:solidFill>
            </a:endParaRP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do not have a definite role in the diagnosis of DILD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Mechanism </a:t>
            </a:r>
            <a:endParaRPr lang="ko-KR" altLang="en-US" dirty="0">
              <a:solidFill>
                <a:srgbClr val="FBFED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BFEDA"/>
                </a:solidFill>
              </a:rPr>
              <a:t>Host susceptibility in DILD</a:t>
            </a:r>
            <a:endParaRPr lang="ko-KR" altLang="en-US" dirty="0">
              <a:solidFill>
                <a:srgbClr val="FBFEDA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42854" y="1571612"/>
            <a:ext cx="8901146" cy="4525963"/>
          </a:xfrm>
        </p:spPr>
        <p:txBody>
          <a:bodyPr>
            <a:norm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The human leukocyte antigen (HLA) complex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Presenting antigens for T cell recognition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Rheumatoid arthritis (RA) with gold-induced </a:t>
            </a:r>
            <a:r>
              <a:rPr lang="en-US" altLang="ko-KR" dirty="0" err="1" smtClean="0">
                <a:solidFill>
                  <a:schemeClr val="bg1"/>
                </a:solidFill>
              </a:rPr>
              <a:t>pneumonitis</a:t>
            </a:r>
            <a:endParaRPr lang="en-US" altLang="ko-KR" dirty="0" smtClean="0">
              <a:solidFill>
                <a:schemeClr val="bg1"/>
              </a:solidFill>
            </a:endParaRP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HLA-B40 10.5-fold RR compared with no antigens</a:t>
            </a:r>
          </a:p>
          <a:p>
            <a:pPr lvl="2"/>
            <a:r>
              <a:rPr lang="en-US" altLang="ko-KR" dirty="0" smtClean="0">
                <a:solidFill>
                  <a:schemeClr val="bg1"/>
                </a:solidFill>
              </a:rPr>
              <a:t>Dw1 a 6.2-fold RR compared with no antigens</a:t>
            </a:r>
          </a:p>
          <a:p>
            <a:r>
              <a:rPr lang="en-US" altLang="ko-K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CYP single nucleotide polymorphisms</a:t>
            </a:r>
          </a:p>
          <a:p>
            <a:pPr lvl="1"/>
            <a:r>
              <a:rPr lang="en-US" altLang="ko-KR" dirty="0" smtClean="0">
                <a:solidFill>
                  <a:schemeClr val="bg1"/>
                </a:solidFill>
              </a:rPr>
              <a:t>cause variations in drug responses among individuals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6675"/>
            <a:ext cx="246697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85728"/>
            <a:ext cx="2581275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000760" y="1714488"/>
            <a:ext cx="23336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직사각형 10"/>
          <p:cNvSpPr/>
          <p:nvPr/>
        </p:nvSpPr>
        <p:spPr>
          <a:xfrm>
            <a:off x="857224" y="714356"/>
            <a:ext cx="928694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857224" y="928670"/>
            <a:ext cx="928694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57224" y="3643314"/>
            <a:ext cx="57150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143636" y="3214686"/>
            <a:ext cx="642942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428992" y="3429000"/>
            <a:ext cx="57150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57224" y="4643446"/>
            <a:ext cx="642942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857224" y="5857892"/>
            <a:ext cx="500066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857224" y="1285860"/>
            <a:ext cx="57150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428992" y="2285992"/>
            <a:ext cx="571504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000760" y="6072206"/>
            <a:ext cx="2928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 smtClean="0">
                <a:solidFill>
                  <a:srgbClr val="FF0000"/>
                </a:solidFill>
              </a:rPr>
              <a:t>The Open Respiratory Medicine Journal, 2012, 6, 63-74</a:t>
            </a:r>
            <a:endParaRPr lang="ko-KR" altLang="en-US" sz="1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1612</Words>
  <Application>Microsoft Office PowerPoint</Application>
  <PresentationFormat>화면 슬라이드 쇼(4:3)</PresentationFormat>
  <Paragraphs>285</Paragraphs>
  <Slides>29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Drug induced interstitial  lung disease</vt:lpstr>
      <vt:lpstr>Drug induced interstitial lung disease (DILD)</vt:lpstr>
      <vt:lpstr>Diagnosis</vt:lpstr>
      <vt:lpstr>Diagnosis</vt:lpstr>
      <vt:lpstr>Diagnosis</vt:lpstr>
      <vt:lpstr>Mechanism </vt:lpstr>
      <vt:lpstr>Mechanism </vt:lpstr>
      <vt:lpstr>Host susceptibility in DILD</vt:lpstr>
      <vt:lpstr>슬라이드 9</vt:lpstr>
      <vt:lpstr>Nitrofurantoin</vt:lpstr>
      <vt:lpstr>Sulfasalazine</vt:lpstr>
      <vt:lpstr>Salicylate</vt:lpstr>
      <vt:lpstr>DILD in molecular targeted therapies</vt:lpstr>
      <vt:lpstr>Gefitinib</vt:lpstr>
      <vt:lpstr>슬라이드 15</vt:lpstr>
      <vt:lpstr>mTOR inhibitors (everolimus)</vt:lpstr>
      <vt:lpstr>mTOR inhibitors (everolimus)</vt:lpstr>
      <vt:lpstr>Amiodarone</vt:lpstr>
      <vt:lpstr>Amiodarone</vt:lpstr>
      <vt:lpstr>Amidarone</vt:lpstr>
      <vt:lpstr>슬라이드 21</vt:lpstr>
      <vt:lpstr>슬라이드 22</vt:lpstr>
      <vt:lpstr>Rituximab(CD20 monoclonal Ab)</vt:lpstr>
      <vt:lpstr>Hyperacute</vt:lpstr>
      <vt:lpstr>슬라이드 25</vt:lpstr>
      <vt:lpstr>Docetaxel</vt:lpstr>
      <vt:lpstr>Statin</vt:lpstr>
      <vt:lpstr>Treatment </vt:lpstr>
      <vt:lpstr>Conclusion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induced lung disease</dc:title>
  <dc:creator>홍지영</dc:creator>
  <cp:lastModifiedBy>홍지영</cp:lastModifiedBy>
  <cp:revision>82</cp:revision>
  <dcterms:created xsi:type="dcterms:W3CDTF">2013-01-20T08:53:18Z</dcterms:created>
  <dcterms:modified xsi:type="dcterms:W3CDTF">2013-01-28T22:22:36Z</dcterms:modified>
</cp:coreProperties>
</file>