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8"/>
  </p:notesMasterIdLst>
  <p:sldIdLst>
    <p:sldId id="275" r:id="rId3"/>
    <p:sldId id="276" r:id="rId4"/>
    <p:sldId id="278" r:id="rId5"/>
    <p:sldId id="289" r:id="rId6"/>
    <p:sldId id="269" r:id="rId7"/>
    <p:sldId id="270" r:id="rId8"/>
    <p:sldId id="271" r:id="rId9"/>
    <p:sldId id="272" r:id="rId10"/>
    <p:sldId id="273" r:id="rId11"/>
    <p:sldId id="262" r:id="rId12"/>
    <p:sldId id="290" r:id="rId13"/>
    <p:sldId id="279" r:id="rId14"/>
    <p:sldId id="257" r:id="rId15"/>
    <p:sldId id="259" r:id="rId16"/>
    <p:sldId id="258" r:id="rId17"/>
    <p:sldId id="260" r:id="rId18"/>
    <p:sldId id="261" r:id="rId19"/>
    <p:sldId id="292" r:id="rId20"/>
    <p:sldId id="280" r:id="rId21"/>
    <p:sldId id="263" r:id="rId22"/>
    <p:sldId id="264" r:id="rId23"/>
    <p:sldId id="265" r:id="rId24"/>
    <p:sldId id="291" r:id="rId25"/>
    <p:sldId id="281" r:id="rId26"/>
    <p:sldId id="266" r:id="rId27"/>
    <p:sldId id="267" r:id="rId28"/>
    <p:sldId id="268" r:id="rId29"/>
    <p:sldId id="293" r:id="rId30"/>
    <p:sldId id="282" r:id="rId31"/>
    <p:sldId id="283" r:id="rId32"/>
    <p:sldId id="284" r:id="rId33"/>
    <p:sldId id="285" r:id="rId34"/>
    <p:sldId id="287" r:id="rId35"/>
    <p:sldId id="288" r:id="rId36"/>
    <p:sldId id="286" r:id="rId37"/>
  </p:sldIdLst>
  <p:sldSz cx="9144000" cy="6858000" type="screen4x3"/>
  <p:notesSz cx="6858000" cy="9144000"/>
  <p:photoAlbum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D48F07-1343-4C27-A3BF-D120D2A5D1C7}" type="datetimeFigureOut">
              <a:rPr lang="ko-KR" altLang="en-US" smtClean="0"/>
              <a:t>2020-08-13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23DAFD-C902-460B-AC8E-EBCF7F946A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4269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C5007-B1A0-46B2-B9AA-D65963E561E2}" type="slidenum">
              <a:rPr lang="ko-KR" altLang="en-US" smtClean="0"/>
              <a:pPr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8535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8340A-9F56-4814-957B-729AD39C219C}" type="datetimeFigureOut">
              <a:rPr lang="ko-KR" altLang="en-US" smtClean="0"/>
              <a:t>2020-08-13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411E1-0905-4BA7-A547-B503B57698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7170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8340A-9F56-4814-957B-729AD39C219C}" type="datetimeFigureOut">
              <a:rPr lang="ko-KR" altLang="en-US" smtClean="0"/>
              <a:t>2020-08-13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411E1-0905-4BA7-A547-B503B57698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8098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8340A-9F56-4814-957B-729AD39C219C}" type="datetimeFigureOut">
              <a:rPr lang="ko-KR" altLang="en-US" smtClean="0"/>
              <a:t>2020-08-13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411E1-0905-4BA7-A547-B503B57698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78654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8DC20-EE93-488D-AE35-1C7F2FB45EFA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2020-08-13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DE436-55AB-4D02-8F0A-5B8F2AC6C60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40290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8DC20-EE93-488D-AE35-1C7F2FB45EFA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2020-08-13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DE436-55AB-4D02-8F0A-5B8F2AC6C60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8102085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DE436-55AB-4D02-8F0A-5B8F2AC6C60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8DC20-EE93-488D-AE35-1C7F2FB45EFA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2020-08-13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78707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8DC20-EE93-488D-AE35-1C7F2FB45EFA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2020-08-13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DE436-55AB-4D02-8F0A-5B8F2AC6C60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41646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8DC20-EE93-488D-AE35-1C7F2FB45EFA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2020-08-13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DE436-55AB-4D02-8F0A-5B8F2AC6C60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22390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8DC20-EE93-488D-AE35-1C7F2FB45EFA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2020-08-13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DE436-55AB-4D02-8F0A-5B8F2AC6C60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55866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8DC20-EE93-488D-AE35-1C7F2FB45EFA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2020-08-13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DE436-55AB-4D02-8F0A-5B8F2AC6C60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69630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8DC20-EE93-488D-AE35-1C7F2FB45EFA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2020-08-13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DE436-55AB-4D02-8F0A-5B8F2AC6C60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91453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8340A-9F56-4814-957B-729AD39C219C}" type="datetimeFigureOut">
              <a:rPr lang="ko-KR" altLang="en-US" smtClean="0"/>
              <a:t>2020-08-13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411E1-0905-4BA7-A547-B503B57698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10413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8DC20-EE93-488D-AE35-1C7F2FB45EFA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2020-08-13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DE436-55AB-4D02-8F0A-5B8F2AC6C60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0772240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8DC20-EE93-488D-AE35-1C7F2FB45EFA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2020-08-13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DE436-55AB-4D02-8F0A-5B8F2AC6C60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48704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8DC20-EE93-488D-AE35-1C7F2FB45EFA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2020-08-13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DE436-55AB-4D02-8F0A-5B8F2AC6C60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6061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8340A-9F56-4814-957B-729AD39C219C}" type="datetimeFigureOut">
              <a:rPr lang="ko-KR" altLang="en-US" smtClean="0"/>
              <a:t>2020-08-13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411E1-0905-4BA7-A547-B503B57698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1132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8340A-9F56-4814-957B-729AD39C219C}" type="datetimeFigureOut">
              <a:rPr lang="ko-KR" altLang="en-US" smtClean="0"/>
              <a:t>2020-08-13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411E1-0905-4BA7-A547-B503B57698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4763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8340A-9F56-4814-957B-729AD39C219C}" type="datetimeFigureOut">
              <a:rPr lang="ko-KR" altLang="en-US" smtClean="0"/>
              <a:t>2020-08-13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411E1-0905-4BA7-A547-B503B57698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4175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8340A-9F56-4814-957B-729AD39C219C}" type="datetimeFigureOut">
              <a:rPr lang="ko-KR" altLang="en-US" smtClean="0"/>
              <a:t>2020-08-13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411E1-0905-4BA7-A547-B503B57698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3028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8340A-9F56-4814-957B-729AD39C219C}" type="datetimeFigureOut">
              <a:rPr lang="ko-KR" altLang="en-US" smtClean="0"/>
              <a:t>2020-08-13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411E1-0905-4BA7-A547-B503B57698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7493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8340A-9F56-4814-957B-729AD39C219C}" type="datetimeFigureOut">
              <a:rPr lang="ko-KR" altLang="en-US" smtClean="0"/>
              <a:t>2020-08-13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411E1-0905-4BA7-A547-B503B57698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0156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8340A-9F56-4814-957B-729AD39C219C}" type="datetimeFigureOut">
              <a:rPr lang="ko-KR" altLang="en-US" smtClean="0"/>
              <a:t>2020-08-13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411E1-0905-4BA7-A547-B503B57698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4031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48340A-9F56-4814-957B-729AD39C219C}" type="datetimeFigureOut">
              <a:rPr lang="ko-KR" altLang="en-US" smtClean="0"/>
              <a:t>2020-08-13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411E1-0905-4BA7-A547-B503B57698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1007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8DC20-EE93-488D-AE35-1C7F2FB45EFA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2020-08-13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DE436-55AB-4D02-8F0A-5B8F2AC6C60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8159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5400" dirty="0" smtClean="0"/>
              <a:t>Chest Conference </a:t>
            </a:r>
            <a:endParaRPr lang="ko-KR" altLang="en-US" sz="54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1947066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2020.08.13</a:t>
            </a:r>
          </a:p>
          <a:p>
            <a:endParaRPr lang="en-US" altLang="ko-KR" sz="1000" dirty="0" smtClean="0"/>
          </a:p>
          <a:p>
            <a:r>
              <a:rPr lang="en-US" altLang="ko-KR" dirty="0" smtClean="0"/>
              <a:t>Department of Pathology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0399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F16-01291 -0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1057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150" y="430822"/>
            <a:ext cx="7561503" cy="5848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896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 idx="4294967295"/>
          </p:nvPr>
        </p:nvSpPr>
        <p:spPr>
          <a:xfrm>
            <a:off x="714375" y="1268760"/>
            <a:ext cx="7715250" cy="3924436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Case </a:t>
            </a:r>
            <a:r>
              <a:rPr lang="en-US" altLang="ko-KR" dirty="0"/>
              <a:t>2. </a:t>
            </a:r>
            <a:r>
              <a:rPr lang="ko-KR" altLang="en-US" dirty="0"/>
              <a:t>김</a:t>
            </a:r>
            <a:r>
              <a:rPr lang="en-US" altLang="ko-KR" dirty="0"/>
              <a:t>O</a:t>
            </a:r>
            <a:r>
              <a:rPr lang="ko-KR" altLang="en-US" dirty="0"/>
              <a:t>동 </a:t>
            </a:r>
            <a:r>
              <a:rPr lang="en-US" altLang="ko-KR" dirty="0"/>
              <a:t>5244628</a:t>
            </a:r>
            <a:br>
              <a:rPr lang="en-US" altLang="ko-KR" dirty="0"/>
            </a:br>
            <a:r>
              <a:rPr lang="en-US" altLang="ko-KR" dirty="0">
                <a:effectLst/>
              </a:rPr>
              <a:t/>
            </a:r>
            <a:br>
              <a:rPr lang="en-US" altLang="ko-KR" dirty="0">
                <a:effectLst/>
              </a:rPr>
            </a:br>
            <a:endParaRPr lang="ko-KR" altLang="ko-KR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054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F16-01291 -0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5585100"/>
              </p:ext>
            </p:extLst>
          </p:nvPr>
        </p:nvGraphicFramePr>
        <p:xfrm>
          <a:off x="373672" y="247943"/>
          <a:ext cx="7337182" cy="365760"/>
        </p:xfrm>
        <a:graphic>
          <a:graphicData uri="http://schemas.openxmlformats.org/drawingml/2006/table">
            <a:tbl>
              <a:tblPr/>
              <a:tblGrid>
                <a:gridCol w="7337182">
                  <a:extLst>
                    <a:ext uri="{9D8B030D-6E8A-4147-A177-3AD203B41FA5}">
                      <a16:colId xmlns:a16="http://schemas.microsoft.com/office/drawing/2014/main" val="219568659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SF16-01291: Lung, right upper lobe, wedge resection 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(for frozen section)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9022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84977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F16-01291 -0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6110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F16-01291 -0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5897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F16-01291 -0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3911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F16-01291 -0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3744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7719" y="1200882"/>
            <a:ext cx="6666035" cy="4252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1669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 idx="4294967295"/>
          </p:nvPr>
        </p:nvSpPr>
        <p:spPr>
          <a:xfrm>
            <a:off x="714375" y="1268760"/>
            <a:ext cx="7715250" cy="3924436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Case </a:t>
            </a:r>
            <a:r>
              <a:rPr lang="en-US" altLang="ko-KR" dirty="0"/>
              <a:t>3. </a:t>
            </a:r>
            <a:r>
              <a:rPr lang="ko-KR" altLang="en-US" dirty="0"/>
              <a:t>김</a:t>
            </a:r>
            <a:r>
              <a:rPr lang="en-US" altLang="ko-KR" dirty="0"/>
              <a:t>O</a:t>
            </a:r>
            <a:r>
              <a:rPr lang="ko-KR" altLang="en-US" dirty="0"/>
              <a:t>호 </a:t>
            </a:r>
            <a:r>
              <a:rPr lang="en-US" altLang="ko-KR" dirty="0"/>
              <a:t>4608821</a:t>
            </a:r>
            <a:br>
              <a:rPr lang="en-US" altLang="ko-KR" dirty="0"/>
            </a:br>
            <a:r>
              <a:rPr lang="en-US" altLang="ko-KR" dirty="0">
                <a:effectLst/>
              </a:rPr>
              <a:t/>
            </a:r>
            <a:br>
              <a:rPr lang="en-US" altLang="ko-KR" dirty="0">
                <a:effectLst/>
              </a:rPr>
            </a:br>
            <a:endParaRPr lang="ko-KR" altLang="ko-KR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9673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 idx="4294967295"/>
          </p:nvPr>
        </p:nvSpPr>
        <p:spPr>
          <a:xfrm>
            <a:off x="714375" y="1268760"/>
            <a:ext cx="7715250" cy="3924436"/>
          </a:xfrm>
        </p:spPr>
        <p:txBody>
          <a:bodyPr>
            <a:normAutofit fontScale="90000"/>
          </a:bodyPr>
          <a:lstStyle/>
          <a:p>
            <a:r>
              <a:rPr lang="en-US" altLang="ko-KR" b="1" dirty="0" smtClean="0">
                <a:effectLst/>
              </a:rPr>
              <a:t>Cases</a:t>
            </a:r>
            <a:r>
              <a:rPr lang="ko-KR" altLang="ko-KR" dirty="0" smtClean="0">
                <a:effectLst/>
              </a:rPr>
              <a:t/>
            </a:r>
            <a:br>
              <a:rPr lang="ko-KR" altLang="ko-KR" dirty="0" smtClean="0">
                <a:effectLst/>
              </a:rPr>
            </a:br>
            <a:r>
              <a:rPr lang="en-US" altLang="ko-KR" dirty="0"/>
              <a:t>Case 1. </a:t>
            </a:r>
            <a:r>
              <a:rPr lang="ko-KR" altLang="en-US" dirty="0"/>
              <a:t>남</a:t>
            </a:r>
            <a:r>
              <a:rPr lang="en-US" altLang="ko-KR" dirty="0"/>
              <a:t>O</a:t>
            </a:r>
            <a:r>
              <a:rPr lang="ko-KR" altLang="en-US" dirty="0"/>
              <a:t>일 </a:t>
            </a:r>
            <a:r>
              <a:rPr lang="en-US" altLang="ko-KR" dirty="0"/>
              <a:t>5215750 </a:t>
            </a:r>
            <a:br>
              <a:rPr lang="en-US" altLang="ko-KR" dirty="0"/>
            </a:br>
            <a:r>
              <a:rPr lang="en-US" altLang="ko-KR" dirty="0"/>
              <a:t>Case 2. </a:t>
            </a:r>
            <a:r>
              <a:rPr lang="ko-KR" altLang="en-US" dirty="0"/>
              <a:t>김</a:t>
            </a:r>
            <a:r>
              <a:rPr lang="en-US" altLang="ko-KR" dirty="0"/>
              <a:t>O</a:t>
            </a:r>
            <a:r>
              <a:rPr lang="ko-KR" altLang="en-US" dirty="0"/>
              <a:t>동 </a:t>
            </a:r>
            <a:r>
              <a:rPr lang="en-US" altLang="ko-KR" dirty="0"/>
              <a:t>5244628</a:t>
            </a:r>
            <a:br>
              <a:rPr lang="en-US" altLang="ko-KR" dirty="0"/>
            </a:br>
            <a:r>
              <a:rPr lang="en-US" altLang="ko-KR" dirty="0"/>
              <a:t>Case 3. </a:t>
            </a:r>
            <a:r>
              <a:rPr lang="ko-KR" altLang="en-US" dirty="0"/>
              <a:t>김</a:t>
            </a:r>
            <a:r>
              <a:rPr lang="en-US" altLang="ko-KR" dirty="0"/>
              <a:t>O</a:t>
            </a:r>
            <a:r>
              <a:rPr lang="ko-KR" altLang="en-US" dirty="0"/>
              <a:t>호 </a:t>
            </a:r>
            <a:r>
              <a:rPr lang="en-US" altLang="ko-KR" dirty="0"/>
              <a:t>4608821</a:t>
            </a:r>
            <a:br>
              <a:rPr lang="en-US" altLang="ko-KR" dirty="0"/>
            </a:br>
            <a:r>
              <a:rPr lang="en-US" altLang="ko-KR" dirty="0"/>
              <a:t>Case 4. </a:t>
            </a:r>
            <a:r>
              <a:rPr lang="ko-KR" altLang="en-US" dirty="0"/>
              <a:t>박</a:t>
            </a:r>
            <a:r>
              <a:rPr lang="en-US" altLang="ko-KR" dirty="0"/>
              <a:t>O</a:t>
            </a:r>
            <a:r>
              <a:rPr lang="ko-KR" altLang="en-US" dirty="0"/>
              <a:t>춘 </a:t>
            </a:r>
            <a:r>
              <a:rPr lang="en-US" altLang="ko-KR" dirty="0" smtClean="0"/>
              <a:t>8307214</a:t>
            </a:r>
            <a:r>
              <a:rPr lang="en-US" altLang="ko-KR" dirty="0">
                <a:effectLst/>
              </a:rPr>
              <a:t/>
            </a:r>
            <a:br>
              <a:rPr lang="en-US" altLang="ko-KR" dirty="0">
                <a:effectLst/>
              </a:rPr>
            </a:br>
            <a:endParaRPr lang="ko-KR" altLang="ko-KR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3023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F17-04357 -0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3584591"/>
              </p:ext>
            </p:extLst>
          </p:nvPr>
        </p:nvGraphicFramePr>
        <p:xfrm>
          <a:off x="373672" y="247943"/>
          <a:ext cx="7337182" cy="365760"/>
        </p:xfrm>
        <a:graphic>
          <a:graphicData uri="http://schemas.openxmlformats.org/drawingml/2006/table">
            <a:tbl>
              <a:tblPr/>
              <a:tblGrid>
                <a:gridCol w="7337182">
                  <a:extLst>
                    <a:ext uri="{9D8B030D-6E8A-4147-A177-3AD203B41FA5}">
                      <a16:colId xmlns:a16="http://schemas.microsoft.com/office/drawing/2014/main" val="219568659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SF17-04357: Lung, left lower lobe, wedge resection 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(for frozen section)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9022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17051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F17-04357 -0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3608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F17-04357 -0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0471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483" y="475150"/>
            <a:ext cx="7207494" cy="56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5036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 idx="4294967295"/>
          </p:nvPr>
        </p:nvSpPr>
        <p:spPr>
          <a:xfrm>
            <a:off x="714375" y="1268760"/>
            <a:ext cx="7715250" cy="3924436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Case </a:t>
            </a:r>
            <a:r>
              <a:rPr lang="en-US" altLang="ko-KR" dirty="0"/>
              <a:t>4. </a:t>
            </a:r>
            <a:r>
              <a:rPr lang="ko-KR" altLang="en-US" dirty="0"/>
              <a:t>박</a:t>
            </a:r>
            <a:r>
              <a:rPr lang="en-US" altLang="ko-KR" dirty="0"/>
              <a:t>O</a:t>
            </a:r>
            <a:r>
              <a:rPr lang="ko-KR" altLang="en-US" dirty="0"/>
              <a:t>춘 </a:t>
            </a:r>
            <a:r>
              <a:rPr lang="en-US" altLang="ko-KR" dirty="0" smtClean="0"/>
              <a:t>8307214</a:t>
            </a:r>
            <a:r>
              <a:rPr lang="en-US" altLang="ko-KR" dirty="0">
                <a:effectLst/>
              </a:rPr>
              <a:t/>
            </a:r>
            <a:br>
              <a:rPr lang="en-US" altLang="ko-KR" dirty="0">
                <a:effectLst/>
              </a:rPr>
            </a:br>
            <a:endParaRPr lang="ko-KR" altLang="ko-KR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6751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F19-05531 -0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5460745"/>
              </p:ext>
            </p:extLst>
          </p:nvPr>
        </p:nvGraphicFramePr>
        <p:xfrm>
          <a:off x="373672" y="247943"/>
          <a:ext cx="7337182" cy="365760"/>
        </p:xfrm>
        <a:graphic>
          <a:graphicData uri="http://schemas.openxmlformats.org/drawingml/2006/table">
            <a:tbl>
              <a:tblPr/>
              <a:tblGrid>
                <a:gridCol w="7337182">
                  <a:extLst>
                    <a:ext uri="{9D8B030D-6E8A-4147-A177-3AD203B41FA5}">
                      <a16:colId xmlns:a16="http://schemas.microsoft.com/office/drawing/2014/main" val="219568659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SF19-05531: Lung, right upper lobe, wedge resection 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(for frozen section)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9022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71358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F19-05531 -0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7280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F19-05531 -0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2758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0393" y="718770"/>
            <a:ext cx="6611816" cy="5303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2044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3394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 idx="4294967295"/>
          </p:nvPr>
        </p:nvSpPr>
        <p:spPr>
          <a:xfrm>
            <a:off x="714375" y="1268760"/>
            <a:ext cx="7715250" cy="3924436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Case </a:t>
            </a:r>
            <a:r>
              <a:rPr lang="en-US" altLang="ko-KR" dirty="0"/>
              <a:t>1. </a:t>
            </a:r>
            <a:r>
              <a:rPr lang="ko-KR" altLang="en-US" dirty="0"/>
              <a:t>남</a:t>
            </a:r>
            <a:r>
              <a:rPr lang="en-US" altLang="ko-KR" dirty="0"/>
              <a:t>O</a:t>
            </a:r>
            <a:r>
              <a:rPr lang="ko-KR" altLang="en-US" dirty="0"/>
              <a:t>일 </a:t>
            </a:r>
            <a:r>
              <a:rPr lang="en-US" altLang="ko-KR" dirty="0"/>
              <a:t>5215750 </a:t>
            </a:r>
            <a:br>
              <a:rPr lang="en-US" altLang="ko-KR" dirty="0"/>
            </a:br>
            <a:r>
              <a:rPr lang="en-US" altLang="ko-KR" dirty="0">
                <a:effectLst/>
              </a:rPr>
              <a:t/>
            </a:r>
            <a:br>
              <a:rPr lang="en-US" altLang="ko-KR" dirty="0">
                <a:effectLst/>
              </a:rPr>
            </a:br>
            <a:endParaRPr lang="ko-KR" altLang="ko-KR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09357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42704"/>
          </a:xfrm>
        </p:spPr>
        <p:txBody>
          <a:bodyPr/>
          <a:lstStyle/>
          <a:p>
            <a:r>
              <a:rPr lang="ko-KR" altLang="en-US" dirty="0" smtClean="0"/>
              <a:t>참고 자료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695" y="1505802"/>
            <a:ext cx="8985666" cy="41036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45176" y="6207369"/>
            <a:ext cx="7559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 </a:t>
            </a:r>
            <a:r>
              <a:rPr lang="en-US" altLang="ko-KR" i="1" dirty="0"/>
              <a:t>Journal of Clinical Tuberculosis and Other Mycobacterial Diseases</a:t>
            </a:r>
            <a:r>
              <a:rPr lang="en-US" altLang="ko-KR" dirty="0"/>
              <a:t> 2017;7:1-12.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329613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28650" y="307731"/>
            <a:ext cx="7886700" cy="5869232"/>
          </a:xfrm>
        </p:spPr>
        <p:txBody>
          <a:bodyPr>
            <a:normAutofit/>
          </a:bodyPr>
          <a:lstStyle/>
          <a:p>
            <a:r>
              <a:rPr lang="en-US" altLang="ko-KR" dirty="0"/>
              <a:t>In immunocompromised patients, NTM infection </a:t>
            </a:r>
            <a:r>
              <a:rPr lang="en-US" altLang="ko-KR" dirty="0" smtClean="0"/>
              <a:t>is </a:t>
            </a:r>
            <a:r>
              <a:rPr lang="en-US" altLang="ko-KR" dirty="0" err="1" smtClean="0"/>
              <a:t>characterised</a:t>
            </a:r>
            <a:r>
              <a:rPr lang="en-US" altLang="ko-KR" dirty="0" smtClean="0"/>
              <a:t> </a:t>
            </a:r>
            <a:r>
              <a:rPr lang="en-US" altLang="ko-KR" dirty="0"/>
              <a:t>by mycobacteria-containing foamy </a:t>
            </a:r>
            <a:r>
              <a:rPr lang="en-US" altLang="ko-KR" dirty="0" err="1"/>
              <a:t>histiocytes</a:t>
            </a:r>
            <a:r>
              <a:rPr lang="en-US" altLang="ko-KR" dirty="0"/>
              <a:t>, poorly formed granulomas or absence of </a:t>
            </a:r>
            <a:r>
              <a:rPr lang="en-US" altLang="ko-KR" dirty="0" smtClean="0"/>
              <a:t>an appropriate </a:t>
            </a:r>
            <a:r>
              <a:rPr lang="en-US" altLang="ko-KR" dirty="0"/>
              <a:t>inflammatory response [15]. </a:t>
            </a:r>
            <a:endParaRPr lang="en-US" altLang="ko-KR" dirty="0" smtClean="0"/>
          </a:p>
          <a:p>
            <a:r>
              <a:rPr lang="en-US" altLang="ko-KR" dirty="0" smtClean="0"/>
              <a:t>In </a:t>
            </a:r>
            <a:r>
              <a:rPr lang="en-US" altLang="ko-KR" dirty="0"/>
              <a:t>immunocompetent patients, however, NTM </a:t>
            </a:r>
            <a:r>
              <a:rPr lang="en-US" altLang="ko-KR" dirty="0" smtClean="0"/>
              <a:t>infection demonstrates </a:t>
            </a:r>
            <a:r>
              <a:rPr lang="en-US" altLang="ko-KR" dirty="0"/>
              <a:t>a wide variety of histological findings, including inflammation and both </a:t>
            </a:r>
            <a:r>
              <a:rPr lang="en-US" altLang="ko-KR" dirty="0" err="1"/>
              <a:t>necrotising</a:t>
            </a:r>
            <a:r>
              <a:rPr lang="en-US" altLang="ko-KR" dirty="0"/>
              <a:t> </a:t>
            </a:r>
            <a:r>
              <a:rPr lang="en-US" altLang="ko-KR" dirty="0" smtClean="0"/>
              <a:t>and </a:t>
            </a:r>
            <a:r>
              <a:rPr lang="en-US" altLang="ko-KR" dirty="0" err="1" smtClean="0"/>
              <a:t>nonnecrotising</a:t>
            </a:r>
            <a:r>
              <a:rPr lang="en-US" altLang="ko-KR" dirty="0" smtClean="0"/>
              <a:t> </a:t>
            </a:r>
            <a:r>
              <a:rPr lang="en-US" altLang="ko-KR" dirty="0" err="1"/>
              <a:t>peribronchiolar</a:t>
            </a:r>
            <a:r>
              <a:rPr lang="en-US" altLang="ko-KR" dirty="0"/>
              <a:t> granulomas [16]. </a:t>
            </a:r>
            <a:endParaRPr lang="en-US" altLang="ko-KR" dirty="0" smtClean="0"/>
          </a:p>
          <a:p>
            <a:r>
              <a:rPr lang="en-US" altLang="ko-KR" dirty="0" smtClean="0"/>
              <a:t>The </a:t>
            </a:r>
            <a:r>
              <a:rPr lang="en-US" altLang="ko-KR" dirty="0"/>
              <a:t>histological appearance of NTM alone </a:t>
            </a:r>
            <a:r>
              <a:rPr lang="en-US" altLang="ko-KR" dirty="0" smtClean="0"/>
              <a:t>is indistinguishable </a:t>
            </a:r>
            <a:r>
              <a:rPr lang="en-US" altLang="ko-KR" dirty="0"/>
              <a:t>from that of TB. </a:t>
            </a:r>
            <a:endParaRPr lang="en-US" altLang="ko-KR" dirty="0" smtClean="0"/>
          </a:p>
          <a:p>
            <a:r>
              <a:rPr lang="en-US" altLang="ko-KR" dirty="0" smtClean="0"/>
              <a:t>Exposure </a:t>
            </a:r>
            <a:r>
              <a:rPr lang="en-US" altLang="ko-KR" dirty="0"/>
              <a:t>to </a:t>
            </a:r>
            <a:r>
              <a:rPr lang="en-US" altLang="ko-KR" dirty="0" err="1"/>
              <a:t>aerosolised</a:t>
            </a:r>
            <a:r>
              <a:rPr lang="en-US" altLang="ko-KR" dirty="0"/>
              <a:t> NTM can cause a </a:t>
            </a:r>
            <a:r>
              <a:rPr lang="en-US" altLang="ko-KR" dirty="0" smtClean="0"/>
              <a:t>hypersensitivity pneumonitis-like </a:t>
            </a:r>
            <a:r>
              <a:rPr lang="en-US" altLang="ko-KR" dirty="0"/>
              <a:t>disease known as “hot tub lung” 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671038" y="6311899"/>
            <a:ext cx="3213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altLang="ko-KR" dirty="0"/>
              <a:t>Eur Respir Rev 2017; 26: 170012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294049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764704"/>
            <a:ext cx="40286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 smtClean="0"/>
              <a:t> TB-PCR </a:t>
            </a:r>
            <a:r>
              <a:rPr lang="ko-KR" altLang="en-US" sz="4800" b="1" dirty="0" smtClean="0"/>
              <a:t>검사</a:t>
            </a:r>
            <a:endParaRPr lang="ko-KR" altLang="en-US" sz="4800" b="1" dirty="0"/>
          </a:p>
        </p:txBody>
      </p:sp>
      <p:pic>
        <p:nvPicPr>
          <p:cNvPr id="6" name="그림 5" descr="smear_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3888" y="2636912"/>
            <a:ext cx="4968552" cy="3204716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107504" y="116632"/>
            <a:ext cx="8928992" cy="65527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3563888" y="2636912"/>
            <a:ext cx="4968552" cy="3168352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823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Nested PCR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2225432"/>
            <a:ext cx="7886700" cy="3551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3134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323528" y="548680"/>
            <a:ext cx="5832648" cy="477861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400" b="1" dirty="0" smtClean="0">
                <a:latin typeface="굴림" pitchFamily="50" charset="-127"/>
                <a:ea typeface="굴림" pitchFamily="50" charset="-127"/>
              </a:rPr>
              <a:t>Real-time PCR</a:t>
            </a:r>
          </a:p>
          <a:p>
            <a:pPr algn="l"/>
            <a:endParaRPr lang="en-US" altLang="ko-KR" sz="2400" b="1" dirty="0" smtClean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474539" y="1268760"/>
            <a:ext cx="5761757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altLang="ko-KR" sz="2800" b="1" dirty="0" err="1">
                <a:solidFill>
                  <a:srgbClr val="660066"/>
                </a:solidFill>
                <a:latin typeface="Arial" charset="0"/>
                <a:cs typeface="Arial" charset="0"/>
              </a:rPr>
              <a:t>Anyplex</a:t>
            </a:r>
            <a:r>
              <a:rPr lang="en-US" altLang="ko-KR" sz="2800" b="1" baseline="36000" dirty="0" err="1">
                <a:solidFill>
                  <a:srgbClr val="660066"/>
                </a:solidFill>
                <a:latin typeface="Arial" charset="0"/>
                <a:cs typeface="Arial" charset="0"/>
              </a:rPr>
              <a:t>TM</a:t>
            </a:r>
            <a:r>
              <a:rPr lang="en-US" altLang="ko-KR" sz="2800" b="1" dirty="0">
                <a:solidFill>
                  <a:srgbClr val="660066"/>
                </a:solidFill>
                <a:latin typeface="Arial" charset="0"/>
                <a:cs typeface="Arial" charset="0"/>
              </a:rPr>
              <a:t> MTB/NTM Real-Time</a:t>
            </a:r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gray">
          <a:xfrm>
            <a:off x="250825" y="2324100"/>
            <a:ext cx="2879725" cy="898525"/>
          </a:xfrm>
          <a:prstGeom prst="chevron">
            <a:avLst>
              <a:gd name="adj" fmla="val 52466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>
                  <a:alpha val="56000"/>
                </a:schemeClr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905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latinLnBrk="0" hangingPunct="0">
              <a:defRPr/>
            </a:pPr>
            <a:r>
              <a:rPr lang="en-US" altLang="ko-KR" sz="1400">
                <a:latin typeface="Arial" charset="0"/>
                <a:ea typeface="굴림" pitchFamily="50" charset="-127"/>
              </a:rPr>
              <a:t>DNA extraction</a:t>
            </a:r>
          </a:p>
          <a:p>
            <a:pPr algn="ctr" eaLnBrk="0" latinLnBrk="0" hangingPunct="0">
              <a:defRPr/>
            </a:pPr>
            <a:r>
              <a:rPr lang="en-US" altLang="ko-KR" sz="1400">
                <a:latin typeface="Arial" charset="0"/>
                <a:ea typeface="굴림" pitchFamily="50" charset="-127"/>
              </a:rPr>
              <a:t>(Boiling method)</a:t>
            </a: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gray">
          <a:xfrm>
            <a:off x="3065463" y="2324100"/>
            <a:ext cx="2952750" cy="898525"/>
          </a:xfrm>
          <a:prstGeom prst="chevron">
            <a:avLst>
              <a:gd name="adj" fmla="val 53797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>
                  <a:alpha val="56000"/>
                </a:schemeClr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905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latinLnBrk="0" hangingPunct="0">
              <a:defRPr/>
            </a:pPr>
            <a:endParaRPr lang="ko-KR" altLang="ko-KR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굴림" pitchFamily="50" charset="-127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gray">
          <a:xfrm>
            <a:off x="3352800" y="2468563"/>
            <a:ext cx="2592388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latinLnBrk="0">
              <a:lnSpc>
                <a:spcPct val="110000"/>
              </a:lnSpc>
            </a:pPr>
            <a:r>
              <a:rPr kumimoji="0" lang="en-US" altLang="ko-KR" sz="1400" u="sng" dirty="0" err="1">
                <a:latin typeface="Arial" charset="0"/>
              </a:rPr>
              <a:t>Anyplex</a:t>
            </a:r>
            <a:r>
              <a:rPr kumimoji="0" lang="en-US" altLang="ko-KR" sz="1400" u="sng" baseline="30000" dirty="0" err="1">
                <a:latin typeface="Arial" charset="0"/>
              </a:rPr>
              <a:t>TM</a:t>
            </a:r>
            <a:r>
              <a:rPr kumimoji="0" lang="en-US" altLang="ko-KR" sz="1400" u="sng" dirty="0">
                <a:latin typeface="Arial" charset="0"/>
              </a:rPr>
              <a:t> amplification test</a:t>
            </a:r>
          </a:p>
          <a:p>
            <a:pPr algn="ctr" latinLnBrk="0">
              <a:lnSpc>
                <a:spcPct val="110000"/>
              </a:lnSpc>
            </a:pPr>
            <a:r>
              <a:rPr kumimoji="0" lang="en-US" altLang="ko-KR" sz="1400" u="sng" dirty="0">
                <a:latin typeface="Arial" charset="0"/>
              </a:rPr>
              <a:t>(Real-Time PCR machine)</a:t>
            </a: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gray">
          <a:xfrm>
            <a:off x="5940425" y="2328863"/>
            <a:ext cx="2952750" cy="898525"/>
          </a:xfrm>
          <a:prstGeom prst="chevron">
            <a:avLst>
              <a:gd name="adj" fmla="val 53797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>
                  <a:alpha val="56000"/>
                </a:schemeClr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905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gray">
          <a:xfrm>
            <a:off x="6445250" y="2587625"/>
            <a:ext cx="1927225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atinLnBrk="0">
              <a:lnSpc>
                <a:spcPct val="110000"/>
              </a:lnSpc>
            </a:pPr>
            <a:r>
              <a:rPr kumimoji="0" lang="en-US" altLang="ko-KR" sz="1400" dirty="0">
                <a:solidFill>
                  <a:schemeClr val="tx2"/>
                </a:solidFill>
                <a:latin typeface="Arial" charset="0"/>
              </a:rPr>
              <a:t>Direct Interpretation </a:t>
            </a:r>
          </a:p>
        </p:txBody>
      </p:sp>
      <p:pic>
        <p:nvPicPr>
          <p:cNvPr id="9" name="Picture 2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55650" y="4052888"/>
            <a:ext cx="1655763" cy="118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492500" y="3692525"/>
            <a:ext cx="2043113" cy="214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1"/>
          <p:cNvPicPr preferRelativeResize="0"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443663" y="3692525"/>
            <a:ext cx="194468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2"/>
          <p:cNvPicPr preferRelativeResize="0"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443663" y="5132388"/>
            <a:ext cx="1944687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Line 24"/>
          <p:cNvSpPr>
            <a:spLocks noChangeShapeType="1"/>
          </p:cNvSpPr>
          <p:nvPr/>
        </p:nvSpPr>
        <p:spPr bwMode="gray">
          <a:xfrm>
            <a:off x="2555875" y="5060950"/>
            <a:ext cx="360363" cy="0"/>
          </a:xfrm>
          <a:prstGeom prst="line">
            <a:avLst/>
          </a:prstGeom>
          <a:noFill/>
          <a:ln w="38100">
            <a:solidFill>
              <a:srgbClr val="3D688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ko-KR" altLang="en-US"/>
          </a:p>
        </p:txBody>
      </p:sp>
      <p:sp>
        <p:nvSpPr>
          <p:cNvPr id="14" name="Line 30"/>
          <p:cNvSpPr>
            <a:spLocks noChangeShapeType="1"/>
          </p:cNvSpPr>
          <p:nvPr/>
        </p:nvSpPr>
        <p:spPr bwMode="gray">
          <a:xfrm>
            <a:off x="5795963" y="4916488"/>
            <a:ext cx="360362" cy="0"/>
          </a:xfrm>
          <a:prstGeom prst="line">
            <a:avLst/>
          </a:prstGeom>
          <a:noFill/>
          <a:ln w="38100">
            <a:solidFill>
              <a:srgbClr val="3D688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894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개체 1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893706061"/>
              </p:ext>
            </p:extLst>
          </p:nvPr>
        </p:nvGraphicFramePr>
        <p:xfrm>
          <a:off x="475839" y="1954560"/>
          <a:ext cx="8353425" cy="428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워크시트" r:id="rId3" imgW="6372225" imgH="3267050" progId="Excel.Sheet.8">
                  <p:embed/>
                </p:oleObj>
              </mc:Choice>
              <mc:Fallback>
                <p:oleObj name="워크시트" r:id="rId3" imgW="6372225" imgH="3267050" progId="Excel.Sheet.8">
                  <p:embed/>
                  <p:pic>
                    <p:nvPicPr>
                      <p:cNvPr id="2" name="개체 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839" y="1954560"/>
                        <a:ext cx="8353425" cy="428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1">
                              <a:gsLst>
                                <a:gs pos="0">
                                  <a:schemeClr val="accent1">
                                    <a:alpha val="56000"/>
                                  </a:schemeClr>
                                </a:gs>
                                <a:gs pos="100000">
                                  <a:schemeClr val="bg1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71842" dir="27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직사각형 2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717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5521569" cy="3681046"/>
          </a:xfrm>
          <a:prstGeom prst="rect">
            <a:avLst/>
          </a:prstGeom>
        </p:spPr>
      </p:pic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2444510"/>
              </p:ext>
            </p:extLst>
          </p:nvPr>
        </p:nvGraphicFramePr>
        <p:xfrm>
          <a:off x="0" y="15240"/>
          <a:ext cx="5385288" cy="365760"/>
        </p:xfrm>
        <a:graphic>
          <a:graphicData uri="http://schemas.openxmlformats.org/drawingml/2006/table">
            <a:tbl>
              <a:tblPr/>
              <a:tblGrid>
                <a:gridCol w="5385288">
                  <a:extLst>
                    <a:ext uri="{9D8B030D-6E8A-4147-A177-3AD203B41FA5}">
                      <a16:colId xmlns:a16="http://schemas.microsoft.com/office/drawing/2014/main" val="219568659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SS17-66670: Lung, right lower lobe, wedge resection</a:t>
                      </a:r>
                      <a:endParaRPr lang="en-US" b="1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902280"/>
                  </a:ext>
                </a:extLst>
              </a:tr>
            </a:tbl>
          </a:graphicData>
        </a:graphic>
      </p:graphicFrame>
      <p:pic>
        <p:nvPicPr>
          <p:cNvPr id="4" name="그림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808" y="3194539"/>
            <a:ext cx="5495192" cy="3663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48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7-66670 -0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4113629"/>
              </p:ext>
            </p:extLst>
          </p:nvPr>
        </p:nvGraphicFramePr>
        <p:xfrm>
          <a:off x="373673" y="247943"/>
          <a:ext cx="5385288" cy="365760"/>
        </p:xfrm>
        <a:graphic>
          <a:graphicData uri="http://schemas.openxmlformats.org/drawingml/2006/table">
            <a:tbl>
              <a:tblPr/>
              <a:tblGrid>
                <a:gridCol w="5385288">
                  <a:extLst>
                    <a:ext uri="{9D8B030D-6E8A-4147-A177-3AD203B41FA5}">
                      <a16:colId xmlns:a16="http://schemas.microsoft.com/office/drawing/2014/main" val="219568659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SS17-66670: Lung, right lower lobe, wedge resection</a:t>
                      </a:r>
                      <a:endParaRPr lang="en-US" b="1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9022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9947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7-66670 -0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179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7-66670 -0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646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7-66670 -0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967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7-66670 -0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163626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고구려 벽화">
  <a:themeElements>
    <a:clrScheme name="고려청자">
      <a:dk1>
        <a:sysClr val="windowText" lastClr="000000"/>
      </a:dk1>
      <a:lt1>
        <a:sysClr val="window" lastClr="FFFFFF"/>
      </a:lt1>
      <a:dk2>
        <a:srgbClr val="005466"/>
      </a:dk2>
      <a:lt2>
        <a:srgbClr val="D9F3F4"/>
      </a:lt2>
      <a:accent1>
        <a:srgbClr val="3F949A"/>
      </a:accent1>
      <a:accent2>
        <a:srgbClr val="4764B0"/>
      </a:accent2>
      <a:accent3>
        <a:srgbClr val="4FADD1"/>
      </a:accent3>
      <a:accent4>
        <a:srgbClr val="85B692"/>
      </a:accent4>
      <a:accent5>
        <a:srgbClr val="6B94E2"/>
      </a:accent5>
      <a:accent6>
        <a:srgbClr val="819BAB"/>
      </a:accent6>
      <a:hlink>
        <a:srgbClr val="7C0808"/>
      </a:hlink>
      <a:folHlink>
        <a:srgbClr val="0D356F"/>
      </a:folHlink>
    </a:clrScheme>
    <a:fontScheme name="사용자 지정 2">
      <a:majorFont>
        <a:latin typeface="Calibri"/>
        <a:ea typeface="맑은 고딕"/>
        <a:cs typeface=""/>
      </a:majorFont>
      <a:minorFont>
        <a:latin typeface="Calibri"/>
        <a:ea typeface="맑은 고딕"/>
        <a:cs typeface=""/>
      </a:minorFont>
    </a:fontScheme>
    <a:fmtScheme name="고구려 벽화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18000">
              <a:schemeClr val="phClr">
                <a:tint val="20000"/>
                <a:shade val="100000"/>
                <a:hueMod val="100000"/>
                <a:satMod val="100000"/>
              </a:schemeClr>
            </a:gs>
            <a:gs pos="87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dir="5400000" algn="tl">
              <a:srgbClr val="EBE9ED">
                <a:alpha val="0"/>
              </a:srgbClr>
            </a:outerShdw>
          </a:effectLst>
        </a:effectStyle>
        <a:effectStyle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101600" dist="76200" dir="2700000" algn="bl">
              <a:srgbClr val="000000">
                <a:alpha val="30588"/>
              </a:srgbClr>
            </a:outerShdw>
          </a:effectLst>
          <a:scene3d>
            <a:camera prst="orthographicFront" fov="0">
              <a:rot lat="0" lon="0" rev="0"/>
            </a:camera>
            <a:lightRig rig="chilly" dir="t">
              <a:rot lat="0" lon="0" rev="4200000"/>
            </a:lightRig>
          </a:scene3d>
          <a:sp3d contourW="25400" prstMaterial="matte">
            <a:bevelT h="88900"/>
            <a:contourClr>
              <a:srgbClr val="FFFFFF">
                <a:alpha val="0"/>
              </a:srgb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671</TotalTime>
  <Words>233</Words>
  <Application>Microsoft Office PowerPoint</Application>
  <PresentationFormat>화면 슬라이드 쇼(4:3)</PresentationFormat>
  <Paragraphs>31</Paragraphs>
  <Slides>35</Slides>
  <Notes>1</Notes>
  <HiddenSlides>0</HiddenSlides>
  <MMClips>0</MMClips>
  <ScaleCrop>false</ScaleCrop>
  <HeadingPairs>
    <vt:vector size="8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2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35</vt:i4>
      </vt:variant>
    </vt:vector>
  </HeadingPairs>
  <TitlesOfParts>
    <vt:vector size="44" baseType="lpstr">
      <vt:lpstr>굴림</vt:lpstr>
      <vt:lpstr>맑은 고딕</vt:lpstr>
      <vt:lpstr>Arial</vt:lpstr>
      <vt:lpstr>Calibri</vt:lpstr>
      <vt:lpstr>Calibri Light</vt:lpstr>
      <vt:lpstr>Wingdings</vt:lpstr>
      <vt:lpstr>Office 테마</vt:lpstr>
      <vt:lpstr>고구려 벽화</vt:lpstr>
      <vt:lpstr>워크시트</vt:lpstr>
      <vt:lpstr>Chest Conference </vt:lpstr>
      <vt:lpstr>Cases Case 1. 남O일 5215750  Case 2. 김O동 5244628 Case 3. 김O호 4608821 Case 4. 박O춘 8307214 </vt:lpstr>
      <vt:lpstr>Case 1. 남O일 5215750  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Case 2. 김O동 5244628 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Case 3. 김O호 4608821  </vt:lpstr>
      <vt:lpstr>PowerPoint 프레젠테이션</vt:lpstr>
      <vt:lpstr>PowerPoint 프레젠테이션</vt:lpstr>
      <vt:lpstr>PowerPoint 프레젠테이션</vt:lpstr>
      <vt:lpstr>PowerPoint 프레젠테이션</vt:lpstr>
      <vt:lpstr>Case 4. 박O춘 8307214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참고 자료</vt:lpstr>
      <vt:lpstr>PowerPoint 프레젠테이션</vt:lpstr>
      <vt:lpstr>PowerPoint 프레젠테이션</vt:lpstr>
      <vt:lpstr>Nested PCR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Chest Conference</dc:title>
  <dc:creator>심효섭(병리학교실)</dc:creator>
  <cp:lastModifiedBy>SV611F4WDS003</cp:lastModifiedBy>
  <cp:revision>13</cp:revision>
  <dcterms:created xsi:type="dcterms:W3CDTF">2020-08-12T01:01:03Z</dcterms:created>
  <dcterms:modified xsi:type="dcterms:W3CDTF">2020-08-12T23:33:01Z</dcterms:modified>
</cp:coreProperties>
</file>