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1" r:id="rId5"/>
    <p:sldId id="267" r:id="rId6"/>
    <p:sldId id="268" r:id="rId7"/>
    <p:sldId id="270" r:id="rId8"/>
    <p:sldId id="266" r:id="rId9"/>
    <p:sldId id="258" r:id="rId10"/>
    <p:sldId id="281" r:id="rId11"/>
    <p:sldId id="282" r:id="rId12"/>
    <p:sldId id="280" r:id="rId13"/>
    <p:sldId id="271" r:id="rId14"/>
    <p:sldId id="272" r:id="rId15"/>
    <p:sldId id="273" r:id="rId16"/>
    <p:sldId id="291" r:id="rId17"/>
    <p:sldId id="274" r:id="rId18"/>
    <p:sldId id="283" r:id="rId19"/>
    <p:sldId id="275" r:id="rId20"/>
    <p:sldId id="284" r:id="rId21"/>
    <p:sldId id="285" r:id="rId22"/>
    <p:sldId id="278" r:id="rId23"/>
    <p:sldId id="288" r:id="rId24"/>
    <p:sldId id="289" r:id="rId25"/>
    <p:sldId id="286" r:id="rId2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2" autoAdjust="0"/>
    <p:restoredTop sz="91489" autoAdjust="0"/>
  </p:normalViewPr>
  <p:slideViewPr>
    <p:cSldViewPr snapToGrid="0">
      <p:cViewPr>
        <p:scale>
          <a:sx n="94" d="100"/>
          <a:sy n="94" d="100"/>
        </p:scale>
        <p:origin x="288" y="-6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1BFA6-E0E9-4243-B0B6-E49AC7DD44E6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A75FD-928C-40B7-85D9-E9557B0F91E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118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ALK+ vs EGFR +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A75FD-928C-40B7-85D9-E9557B0F91E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9636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243008-0963-3C36-DDDC-110202D21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70B680E-24A2-E308-D30D-88E081DB0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F12FC45-8593-1FD5-485B-5743918A4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EEA3DE-7731-DE7F-3C08-6F721E1E2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7E5382-732B-957C-ED15-E46C46938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633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3EE53D-DE50-F130-6E44-E8A4EA6B4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094E5DB-E37B-5AB0-97B9-74A46539EB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B4578E5-5AFC-FC60-A8A2-4522507B7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DD539C0-AD9B-EF3B-E718-14240D619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A14E156-C7D3-ABA8-0354-E88DC3778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8887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09D26E4-D0BE-B9B6-8762-B7D972EA0D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8AF7250-67BE-06B7-AD25-1879A9BF3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2379E68-D115-D8ED-F2A6-C02D0F2B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50A7F89-62CC-86B5-AE54-549A0BF29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4936549-70FA-1436-5258-C20AD05C6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93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477B58-6455-4DFC-A24E-1E1467775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F706B05-A08B-0522-FE78-0511FA042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570B08-AA32-0F3F-397A-9AB27EE0A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07B6B-6B2C-3EEF-FE08-F31C9992F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249A310-C977-D0FA-14E2-AA944E9A9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23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E6AAEF-8CA6-7910-FE04-7462F6DEA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670A967-D820-9183-5F3F-C44C07C76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2BF225A-3280-3FAA-4C16-988847092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CECDCC6-2967-C210-1D51-47E66BF43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6070B6-8696-F508-F09D-07F28B20B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378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B23137-420E-5CAC-A598-5317ADA6D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E51252-671F-29A2-40D1-DC855664BD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611C39A-F9E9-06B0-D940-B8C0CD363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298744F-3270-3BBF-4F4A-245DC6CBE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5964D55-E25F-363C-836B-B60059D63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5616CEC-5C35-176D-AC58-91C9C2FA8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544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02BC5D-61A1-AF0E-3598-36EE50B49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2198B3-4F56-DF52-81F9-6B9B57D2D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399599A-D34D-E151-B5E3-184038DD5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613152A-D765-C47F-5B52-7AC343DF9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901576B-96DF-F595-03EC-27669D3DFC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2EDA60E-6789-518B-EBA3-F945AFAF6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A84B177-484B-4F77-E75A-D0DEB27B1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69BA0A4-A125-3233-E454-66FD46494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0696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17C671-6B5D-F9DC-9E55-B33747F1B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A102861-95EB-EE72-AE9D-6EBE0CBBC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F4FD1C1-D298-8C89-C15F-A59D01A70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DAB81A1-5154-A1AC-05B7-54EA2F535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5558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F0AE37D-C528-252D-F140-1A140FB8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FD12007-DDCA-B8A5-88E0-B4CBA23EB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AB8E3D3-0995-966B-43B4-23314BE2D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7874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327F04E-F732-71A6-1CC8-611D60AFC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B856B46-B64F-B8D4-6B04-906BF0FB0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0A81E0-684F-00FE-8925-B4DB6AE0E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58A9D60-8BD4-32AA-86B4-EAEBDF45D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F8A4245-1400-8815-DBD4-6A177D26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2088063-D88F-1566-BAAB-202DA395D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787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0235E7-60B6-4B15-771A-43F967F77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FAC763B-CCEB-3DFB-3CF2-F74B69F3B3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B5D829C-A3C4-CB88-B75D-0F325B242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C54EF39-9DD3-2B98-FD2F-2F5542C57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654E1D7-87BA-188F-41ED-E4F85C7A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CB22F37-DE2F-41B1-334A-F244C053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016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804D8D3-94A9-00A7-C642-75DFE3F9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0920B6E-562E-BE8B-1379-BAD08E0F3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1AF1F2-1EEA-3D06-8E38-318BD3B891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B7B86-0729-40AA-BFC2-3B3A4D3C8AC4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CD15874-8927-38EA-1081-B492E97288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84BF9A-48BB-31B5-DF67-11E85CFA8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9A965-67E7-43FC-8C94-222DF31B2E2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289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025A09-238B-77B6-0CB3-0EEE5D1EB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836"/>
            <a:ext cx="2055223" cy="400798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Chest conference</a:t>
            </a:r>
            <a:endParaRPr lang="ko-KR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31E370B-202A-AEB2-6332-5B96927FB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103" y="1416596"/>
            <a:ext cx="10763794" cy="1655762"/>
          </a:xfrm>
        </p:spPr>
        <p:txBody>
          <a:bodyPr>
            <a:normAutofit/>
          </a:bodyPr>
          <a:lstStyle/>
          <a:p>
            <a:r>
              <a:rPr lang="en-US" altLang="ko-KR" sz="4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Oncogene fusion-positive lung adenocarcinoma</a:t>
            </a:r>
            <a:endParaRPr lang="ko-KR" alt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597050-6992-D515-86A5-4FF75F2B9D86}"/>
              </a:ext>
            </a:extLst>
          </p:cNvPr>
          <p:cNvSpPr txBox="1"/>
          <p:nvPr/>
        </p:nvSpPr>
        <p:spPr>
          <a:xfrm>
            <a:off x="4467981" y="5555342"/>
            <a:ext cx="3256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2023.10.19</a:t>
            </a:r>
          </a:p>
          <a:p>
            <a:pPr algn="ctr"/>
            <a:r>
              <a:rPr lang="ko-KR" altLang="en-US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강사 홍혜영</a:t>
            </a:r>
            <a:endParaRPr lang="en-US" altLang="ko-KR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53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A67E86-B916-7D9C-9A8E-EE6894732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ALK rearranged NSCLC</a:t>
            </a:r>
            <a:endParaRPr lang="ko-KR" alt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A67EE0-6FE3-9B4D-E6E5-A58586292095}"/>
              </a:ext>
            </a:extLst>
          </p:cNvPr>
          <p:cNvSpPr txBox="1"/>
          <p:nvPr/>
        </p:nvSpPr>
        <p:spPr>
          <a:xfrm>
            <a:off x="10094976" y="6583680"/>
            <a:ext cx="2097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Treat Rev 2021;95:102178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4DACA88-353C-28A7-4857-08428922D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10240804" cy="442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99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4B2C8F-144F-6B58-B888-3C94668B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ALK rearranged NSCLC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B34DBE-573C-3FB3-4565-5D0386E9F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6484DCA-D2E2-7871-AB75-1BBC84583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1" y="1452573"/>
            <a:ext cx="11606784" cy="3952853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83662D1-F153-FFCB-979E-EB66FC6CFE58}"/>
              </a:ext>
            </a:extLst>
          </p:cNvPr>
          <p:cNvCxnSpPr>
            <a:cxnSpLocks/>
          </p:cNvCxnSpPr>
          <p:nvPr/>
        </p:nvCxnSpPr>
        <p:spPr>
          <a:xfrm>
            <a:off x="8738431" y="2604652"/>
            <a:ext cx="31403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53541605-A480-07C3-5BF2-9B985A1F542E}"/>
              </a:ext>
            </a:extLst>
          </p:cNvPr>
          <p:cNvCxnSpPr>
            <a:cxnSpLocks/>
          </p:cNvCxnSpPr>
          <p:nvPr/>
        </p:nvCxnSpPr>
        <p:spPr>
          <a:xfrm>
            <a:off x="742695" y="2622295"/>
            <a:ext cx="1537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1E442BD-7C49-7C40-EBEC-E60715C138D4}"/>
              </a:ext>
            </a:extLst>
          </p:cNvPr>
          <p:cNvSpPr txBox="1"/>
          <p:nvPr/>
        </p:nvSpPr>
        <p:spPr>
          <a:xfrm>
            <a:off x="10861964" y="6678991"/>
            <a:ext cx="1330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JCO.40:3310-3322</a:t>
            </a:r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B8F6206-18DA-D1C3-DBC4-857C4C9E2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06" y="5202841"/>
            <a:ext cx="11606785" cy="1479716"/>
          </a:xfrm>
          <a:prstGeom prst="rect">
            <a:avLst/>
          </a:prstGeom>
        </p:spPr>
      </p:pic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31AD9DD8-5243-43F2-2C15-5CCAE63C19CA}"/>
              </a:ext>
            </a:extLst>
          </p:cNvPr>
          <p:cNvCxnSpPr>
            <a:cxnSpLocks/>
          </p:cNvCxnSpPr>
          <p:nvPr/>
        </p:nvCxnSpPr>
        <p:spPr>
          <a:xfrm>
            <a:off x="742695" y="2216911"/>
            <a:ext cx="10769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86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36F4FD-6998-1508-EE98-DA88436E1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ALK rearranged NSCLC</a:t>
            </a:r>
            <a:endParaRPr lang="ko-KR" altLang="en-US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8D6DDA7-9F1F-E5E1-73BD-F27D7C435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295" y="1565560"/>
            <a:ext cx="8408231" cy="5233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E11E1A-9EDC-28D0-60BE-76CA3957C3E2}"/>
              </a:ext>
            </a:extLst>
          </p:cNvPr>
          <p:cNvSpPr txBox="1"/>
          <p:nvPr/>
        </p:nvSpPr>
        <p:spPr>
          <a:xfrm>
            <a:off x="10094976" y="6583680"/>
            <a:ext cx="2097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Treat Rev 2021;95:102178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230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47D557-7C77-66A5-5665-E0C0A5BE7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ROS1 rearrangement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E680CEC-48F8-0A01-8F79-76E9F86DB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1-2%</a:t>
            </a:r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NSCLC pts.</a:t>
            </a:r>
          </a:p>
          <a:p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frequent </a:t>
            </a:r>
            <a:r>
              <a:rPr lang="en-US" altLang="ko-KR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younger age, women </a:t>
            </a:r>
          </a:p>
          <a:p>
            <a:r>
              <a:rPr lang="en-US" altLang="ko-KR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Little to no smoking history </a:t>
            </a:r>
          </a:p>
          <a:p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Tumor histology : Adenocarcinoma</a:t>
            </a:r>
          </a:p>
          <a:p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Advaced stage </a:t>
            </a:r>
          </a:p>
          <a:p>
            <a:r>
              <a:rPr lang="en-US" altLang="ko-KR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Brain </a:t>
            </a:r>
            <a:r>
              <a:rPr lang="en-US" altLang="ko-KR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metastasis </a:t>
            </a:r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common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DAA5DF-59DE-DC5B-22F2-D0B06AC77310}"/>
              </a:ext>
            </a:extLst>
          </p:cNvPr>
          <p:cNvSpPr txBox="1"/>
          <p:nvPr/>
        </p:nvSpPr>
        <p:spPr>
          <a:xfrm>
            <a:off x="9097818" y="6268471"/>
            <a:ext cx="3094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</a:t>
            </a:r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Oncol. 2022 Feb; 29(2): 641–658.</a:t>
            </a:r>
          </a:p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 Rev Clin </a:t>
            </a:r>
            <a:r>
              <a:rPr lang="en-US" altLang="ko-KR" sz="12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Oncol 2021;18:35-55</a:t>
            </a:r>
          </a:p>
          <a:p>
            <a:r>
              <a:rPr lang="en-US" altLang="ko-KR" sz="1200" i="1">
                <a:latin typeface="Calibri" panose="020F0502020204030204" pitchFamily="34" charset="0"/>
                <a:cs typeface="Calibri" panose="020F0502020204030204" pitchFamily="34" charset="0"/>
              </a:rPr>
              <a:t>Transl Cancer Res. 2020 Jul; 9(7): 4383–4392.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4DD90BE-810D-789B-94B3-5C9DD514B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0172" y="457349"/>
            <a:ext cx="2778185" cy="38862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C45749C-59D8-7F1A-5913-A8EC0135B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0172" y="4435057"/>
            <a:ext cx="2077423" cy="165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89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452B104-1B15-283D-4BA5-2C2F7A0F4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447819"/>
            <a:ext cx="5765800" cy="2410181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Extensive</a:t>
            </a:r>
            <a:r>
              <a:rPr lang="ko-KR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LN</a:t>
            </a:r>
            <a:r>
              <a:rPr lang="ko-KR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metastasis</a:t>
            </a:r>
          </a:p>
          <a:p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Lymphangitic carcinomatosis</a:t>
            </a:r>
          </a:p>
          <a:p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Distant LN metastasis</a:t>
            </a:r>
          </a:p>
          <a:p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Pericardial effusion </a:t>
            </a:r>
            <a:endParaRPr lang="ko-KR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F3FE007-20DF-488A-038E-D14C0C207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9092"/>
            <a:ext cx="4249061" cy="389302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EDAFC05-3D3C-A9C5-1D46-BD6D5C08F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345" y="3804872"/>
            <a:ext cx="4346818" cy="29464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9A8A045-C302-3A35-4F2E-0B7991484A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69"/>
          <a:stretch/>
        </p:blipFill>
        <p:spPr>
          <a:xfrm>
            <a:off x="608697" y="319165"/>
            <a:ext cx="4674503" cy="32299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7212E9-56CB-FAB2-2177-7D714FEE6A5B}"/>
              </a:ext>
            </a:extLst>
          </p:cNvPr>
          <p:cNvSpPr txBox="1"/>
          <p:nvPr/>
        </p:nvSpPr>
        <p:spPr>
          <a:xfrm>
            <a:off x="9845964" y="6581001"/>
            <a:ext cx="2346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Scientific Reports (2020) 10:16251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921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408C362-5353-34B0-4F19-A1D1DD7AC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8734" y="2269354"/>
            <a:ext cx="4772691" cy="276263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DA05CD9-1F45-9651-DCE0-46CB56A80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614" y="0"/>
            <a:ext cx="5620534" cy="66398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AAB556-7ED8-051A-D516-4485E48BF71E}"/>
              </a:ext>
            </a:extLst>
          </p:cNvPr>
          <p:cNvSpPr txBox="1"/>
          <p:nvPr/>
        </p:nvSpPr>
        <p:spPr>
          <a:xfrm>
            <a:off x="9845964" y="6581001"/>
            <a:ext cx="2346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Scientific Reports (2020) 10:16251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B03E2A5-1AC7-AC06-7E2C-F080F2FC0A96}"/>
              </a:ext>
            </a:extLst>
          </p:cNvPr>
          <p:cNvSpPr/>
          <p:nvPr/>
        </p:nvSpPr>
        <p:spPr>
          <a:xfrm>
            <a:off x="415636" y="2240947"/>
            <a:ext cx="5486400" cy="1974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DFE6472-1858-E733-A8AE-7B1263196C37}"/>
              </a:ext>
            </a:extLst>
          </p:cNvPr>
          <p:cNvSpPr/>
          <p:nvPr/>
        </p:nvSpPr>
        <p:spPr>
          <a:xfrm>
            <a:off x="415636" y="4828740"/>
            <a:ext cx="5486400" cy="5468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2C3AB6A-1180-82EA-40F8-C036C3D6FDA9}"/>
              </a:ext>
            </a:extLst>
          </p:cNvPr>
          <p:cNvSpPr/>
          <p:nvPr/>
        </p:nvSpPr>
        <p:spPr>
          <a:xfrm>
            <a:off x="1727200" y="3732620"/>
            <a:ext cx="3121891" cy="1974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8212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A2C63A-9206-0B01-FFF1-19AC54CE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ROS1 rearranged NSCLC</a:t>
            </a:r>
            <a:endParaRPr lang="ko-KR" altLang="en-US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AA8DDEC-949A-E3E3-CDC7-F0C80D6C7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1" y="1984953"/>
            <a:ext cx="10591799" cy="36694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375E1D-54D9-6F26-6564-93C79F5F594E}"/>
              </a:ext>
            </a:extLst>
          </p:cNvPr>
          <p:cNvSpPr txBox="1"/>
          <p:nvPr/>
        </p:nvSpPr>
        <p:spPr>
          <a:xfrm>
            <a:off x="10113264" y="6581001"/>
            <a:ext cx="2078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cs typeface="Calibri" panose="020F0502020204030204" pitchFamily="34" charset="0"/>
              </a:rPr>
              <a:t>JCO Oncol </a:t>
            </a:r>
            <a:r>
              <a:rPr lang="en-US" altLang="ko-KR" sz="1200" i="1" dirty="0" err="1">
                <a:latin typeface="Calibri" panose="020F0502020204030204" pitchFamily="34" charset="0"/>
                <a:cs typeface="Calibri" panose="020F0502020204030204" pitchFamily="34" charset="0"/>
              </a:rPr>
              <a:t>Pract</a:t>
            </a:r>
            <a:r>
              <a:rPr lang="en-US" altLang="ko-KR" sz="1200" i="1" dirty="0">
                <a:latin typeface="Calibri" panose="020F0502020204030204" pitchFamily="34" charset="0"/>
                <a:cs typeface="Calibri" panose="020F0502020204030204" pitchFamily="34" charset="0"/>
              </a:rPr>
              <a:t> 2020;17:7-14.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915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A2C63A-9206-0B01-FFF1-19AC54CE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ROS1 rearranged NSCLC</a:t>
            </a:r>
            <a:endParaRPr lang="ko-KR" altLang="en-US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6A2222F-D5D7-334D-64E0-7EA546CE0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" y="1614927"/>
            <a:ext cx="11292840" cy="238636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561EA64-21C2-6DEA-123C-0F5FB9CE3E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33"/>
          <a:stretch/>
        </p:blipFill>
        <p:spPr>
          <a:xfrm>
            <a:off x="449580" y="4001294"/>
            <a:ext cx="11292840" cy="1730541"/>
          </a:xfrm>
          <a:prstGeom prst="rect">
            <a:avLst/>
          </a:prstGeom>
        </p:spPr>
      </p:pic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B6B7A450-4493-556A-CFD9-09AB3B1968EC}"/>
              </a:ext>
            </a:extLst>
          </p:cNvPr>
          <p:cNvCxnSpPr>
            <a:cxnSpLocks/>
          </p:cNvCxnSpPr>
          <p:nvPr/>
        </p:nvCxnSpPr>
        <p:spPr>
          <a:xfrm>
            <a:off x="715263" y="2713735"/>
            <a:ext cx="126898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6C49E9E3-76B6-7E3D-3459-06367D519D20}"/>
              </a:ext>
            </a:extLst>
          </p:cNvPr>
          <p:cNvCxnSpPr>
            <a:cxnSpLocks/>
          </p:cNvCxnSpPr>
          <p:nvPr/>
        </p:nvCxnSpPr>
        <p:spPr>
          <a:xfrm>
            <a:off x="5204967" y="2082799"/>
            <a:ext cx="28417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B94ABFBC-D528-53FF-8280-AE71D90B65D8}"/>
              </a:ext>
            </a:extLst>
          </p:cNvPr>
          <p:cNvCxnSpPr>
            <a:cxnSpLocks/>
          </p:cNvCxnSpPr>
          <p:nvPr/>
        </p:nvCxnSpPr>
        <p:spPr>
          <a:xfrm>
            <a:off x="651255" y="4670551"/>
            <a:ext cx="13329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CEF3FC1B-ACD3-B7F2-FCA2-F6677B011BE8}"/>
              </a:ext>
            </a:extLst>
          </p:cNvPr>
          <p:cNvCxnSpPr>
            <a:cxnSpLocks/>
          </p:cNvCxnSpPr>
          <p:nvPr/>
        </p:nvCxnSpPr>
        <p:spPr>
          <a:xfrm>
            <a:off x="715263" y="2311399"/>
            <a:ext cx="11226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5D18D3EC-8695-A3E2-03D3-A815DFF06665}"/>
              </a:ext>
            </a:extLst>
          </p:cNvPr>
          <p:cNvCxnSpPr>
            <a:cxnSpLocks/>
          </p:cNvCxnSpPr>
          <p:nvPr/>
        </p:nvCxnSpPr>
        <p:spPr>
          <a:xfrm>
            <a:off x="6000495" y="4441951"/>
            <a:ext cx="20462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8566F474-7C89-3241-996E-BE695169AA8E}"/>
              </a:ext>
            </a:extLst>
          </p:cNvPr>
          <p:cNvCxnSpPr>
            <a:cxnSpLocks/>
          </p:cNvCxnSpPr>
          <p:nvPr/>
        </p:nvCxnSpPr>
        <p:spPr>
          <a:xfrm>
            <a:off x="2900679" y="4670551"/>
            <a:ext cx="34178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431CC3F-7DA6-8346-CAB6-1C85240C5559}"/>
              </a:ext>
            </a:extLst>
          </p:cNvPr>
          <p:cNvSpPr txBox="1"/>
          <p:nvPr/>
        </p:nvSpPr>
        <p:spPr>
          <a:xfrm>
            <a:off x="10873816" y="6581001"/>
            <a:ext cx="1330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JCO.40:3310-3322</a:t>
            </a:r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969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B3CE49-BACE-DE36-457F-647C5B829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ROS1 rearranged NSCLC</a:t>
            </a:r>
            <a:endParaRPr lang="ko-KR" altLang="en-US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407A428-61E4-B9E6-7F27-66B505C509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0"/>
          <a:stretch/>
        </p:blipFill>
        <p:spPr>
          <a:xfrm>
            <a:off x="2837153" y="1435608"/>
            <a:ext cx="6431048" cy="54223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E4909E-B539-61FD-D13F-F1CB884F2151}"/>
              </a:ext>
            </a:extLst>
          </p:cNvPr>
          <p:cNvSpPr txBox="1"/>
          <p:nvPr/>
        </p:nvSpPr>
        <p:spPr>
          <a:xfrm>
            <a:off x="10113264" y="6581001"/>
            <a:ext cx="2078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cs typeface="Calibri" panose="020F0502020204030204" pitchFamily="34" charset="0"/>
              </a:rPr>
              <a:t>JCO Oncol </a:t>
            </a:r>
            <a:r>
              <a:rPr lang="en-US" altLang="ko-KR" sz="1200" i="1" dirty="0" err="1">
                <a:latin typeface="Calibri" panose="020F0502020204030204" pitchFamily="34" charset="0"/>
                <a:cs typeface="Calibri" panose="020F0502020204030204" pitchFamily="34" charset="0"/>
              </a:rPr>
              <a:t>Pract</a:t>
            </a:r>
            <a:r>
              <a:rPr lang="en-US" altLang="ko-KR" sz="1200" i="1" dirty="0">
                <a:latin typeface="Calibri" panose="020F0502020204030204" pitchFamily="34" charset="0"/>
                <a:cs typeface="Calibri" panose="020F0502020204030204" pitchFamily="34" charset="0"/>
              </a:rPr>
              <a:t> 2020;17:7-14.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701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B0FC50-D5E5-BBD0-8793-068DA36C4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 rearrangement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4A2650-A111-0343-8ABD-ABAE8EAC7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1~2</a:t>
            </a:r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 of NSCLC pts. &amp; 10~20% of PTC</a:t>
            </a:r>
          </a:p>
          <a:p>
            <a:r>
              <a:rPr lang="en-US" altLang="ko-KR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Younger</a:t>
            </a:r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age, </a:t>
            </a:r>
            <a:r>
              <a:rPr lang="en-US" altLang="ko-KR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Never smoker</a:t>
            </a:r>
          </a:p>
          <a:p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Tumor histology : Adenocarcinoma</a:t>
            </a:r>
            <a:endParaRPr lang="en-US" altLang="ko-K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risk of </a:t>
            </a:r>
            <a:r>
              <a:rPr lang="en-US" altLang="ko-KR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metastasis to the brain</a:t>
            </a:r>
            <a:endParaRPr lang="en-US" altLang="ko-K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US" altLang="ko-KR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 </a:t>
            </a:r>
            <a:r>
              <a:rPr lang="en-US" altLang="ko-KR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stage </a:t>
            </a:r>
          </a:p>
          <a:p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Exclusive of EGFR, ALK, KRAS, BRAF</a:t>
            </a:r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BEF86E0-2573-666D-79CC-592638360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649" y="1988408"/>
            <a:ext cx="5301429" cy="3579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D1F0D6-9190-D8CE-C9A9-4FF6DE17FED6}"/>
              </a:ext>
            </a:extLst>
          </p:cNvPr>
          <p:cNvSpPr txBox="1"/>
          <p:nvPr/>
        </p:nvSpPr>
        <p:spPr>
          <a:xfrm>
            <a:off x="10113264" y="6581001"/>
            <a:ext cx="2078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>
                <a:latin typeface="Calibri" panose="020F0502020204030204" pitchFamily="34" charset="0"/>
                <a:cs typeface="Calibri" panose="020F0502020204030204" pitchFamily="34" charset="0"/>
              </a:rPr>
              <a:t>J Hematol Oncol (2021) 14:50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88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62F7BF-3498-BF65-A8A5-FF676FAE2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Oncogenic driver mutations in NSCLC 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DD3F894-C057-CD6E-8CE3-DD656E907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5624"/>
            <a:ext cx="6343927" cy="503237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064B91D-9BB3-9AA9-F2E4-B9526F1A4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927" y="1728317"/>
            <a:ext cx="5823077" cy="22729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EE82B1-4A89-F747-B1F5-7D37E00414A5}"/>
              </a:ext>
            </a:extLst>
          </p:cNvPr>
          <p:cNvSpPr txBox="1"/>
          <p:nvPr/>
        </p:nvSpPr>
        <p:spPr>
          <a:xfrm>
            <a:off x="10501745" y="6581001"/>
            <a:ext cx="1690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JCO, 2022; 40: 611-625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561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D6EA58-032C-9234-7FD8-7303499C5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Radiologic features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 rearranged NSCLC</a:t>
            </a:r>
            <a:endParaRPr lang="ko-KR" altLang="en-US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A1EAC44-3CD0-CBEE-4F4C-07667B381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60" y="1820724"/>
            <a:ext cx="5542540" cy="40645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8B1FE71-A6D0-0082-3EAF-0D347F49E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896" y="1343818"/>
            <a:ext cx="5587276" cy="5149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A02E69-0B7E-A56F-3CD4-A577196F684F}"/>
              </a:ext>
            </a:extLst>
          </p:cNvPr>
          <p:cNvSpPr txBox="1"/>
          <p:nvPr/>
        </p:nvSpPr>
        <p:spPr>
          <a:xfrm>
            <a:off x="10704945" y="6581001"/>
            <a:ext cx="1487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Cancers 2020, 12, 69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26515B1-8C77-DA86-3B72-F3A016126249}"/>
              </a:ext>
            </a:extLst>
          </p:cNvPr>
          <p:cNvSpPr/>
          <p:nvPr/>
        </p:nvSpPr>
        <p:spPr>
          <a:xfrm>
            <a:off x="838200" y="4617721"/>
            <a:ext cx="4986867" cy="329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CB78D5C-3C9A-E5B0-DD81-D76360FD2D9C}"/>
              </a:ext>
            </a:extLst>
          </p:cNvPr>
          <p:cNvSpPr/>
          <p:nvPr/>
        </p:nvSpPr>
        <p:spPr>
          <a:xfrm>
            <a:off x="6461604" y="5742432"/>
            <a:ext cx="5251859" cy="448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1254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509BFC-C013-08EB-B4F4-5EFF7E749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Radiologic features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 rearranged NSCLC</a:t>
            </a:r>
            <a:endParaRPr lang="ko-KR" altLang="en-US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8FCA940-1B38-3286-95F3-57AB9DD04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47" y="2155307"/>
            <a:ext cx="6005564" cy="334473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075F8F6-80F9-5FCF-4BC8-9CA8C52DE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944" y="1538537"/>
            <a:ext cx="4299414" cy="5240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14FFFF-3F45-2ED3-219D-189BC343F852}"/>
              </a:ext>
            </a:extLst>
          </p:cNvPr>
          <p:cNvSpPr txBox="1"/>
          <p:nvPr/>
        </p:nvSpPr>
        <p:spPr>
          <a:xfrm>
            <a:off x="10704945" y="6581001"/>
            <a:ext cx="1487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Cancers 2020, 12, 69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476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3AA4E8-4497-6C88-89A9-2F03C52E9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 of RET rearrangement NSCLC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46A7BCA-BCB8-D61C-0388-F1DE014FE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BB4CFF0-34DE-E1B4-3CEB-C86D6D14A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8"/>
          <a:stretch/>
        </p:blipFill>
        <p:spPr>
          <a:xfrm>
            <a:off x="283464" y="1606170"/>
            <a:ext cx="11521440" cy="2622490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CFD60CF8-E4D2-871E-329A-C69D459BD0E9}"/>
              </a:ext>
            </a:extLst>
          </p:cNvPr>
          <p:cNvCxnSpPr>
            <a:cxnSpLocks/>
          </p:cNvCxnSpPr>
          <p:nvPr/>
        </p:nvCxnSpPr>
        <p:spPr>
          <a:xfrm>
            <a:off x="523238" y="2311399"/>
            <a:ext cx="11226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8FDB3B0-7478-D4A2-B27B-F53EF858BC86}"/>
              </a:ext>
            </a:extLst>
          </p:cNvPr>
          <p:cNvCxnSpPr>
            <a:cxnSpLocks/>
          </p:cNvCxnSpPr>
          <p:nvPr/>
        </p:nvCxnSpPr>
        <p:spPr>
          <a:xfrm>
            <a:off x="523238" y="1988311"/>
            <a:ext cx="11226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57CB1E0D-4A44-BB30-98AD-0D246C040668}"/>
              </a:ext>
            </a:extLst>
          </p:cNvPr>
          <p:cNvCxnSpPr>
            <a:cxnSpLocks/>
          </p:cNvCxnSpPr>
          <p:nvPr/>
        </p:nvCxnSpPr>
        <p:spPr>
          <a:xfrm>
            <a:off x="8621774" y="2311399"/>
            <a:ext cx="30825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>
            <a:extLst>
              <a:ext uri="{FF2B5EF4-FFF2-40B4-BE49-F238E27FC236}">
                <a16:creationId xmlns:a16="http://schemas.microsoft.com/office/drawing/2014/main" id="{E50A7534-C04B-B678-71D4-AC4C48356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38" y="3867917"/>
            <a:ext cx="11181081" cy="2968556"/>
          </a:xfrm>
          <a:prstGeom prst="rect">
            <a:avLst/>
          </a:prstGeom>
        </p:spPr>
      </p:pic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F9FC6318-6F4A-F136-8E9D-F604EC83AFDF}"/>
              </a:ext>
            </a:extLst>
          </p:cNvPr>
          <p:cNvCxnSpPr>
            <a:cxnSpLocks/>
          </p:cNvCxnSpPr>
          <p:nvPr/>
        </p:nvCxnSpPr>
        <p:spPr>
          <a:xfrm>
            <a:off x="9765792" y="4411471"/>
            <a:ext cx="19385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36F22BE4-C113-81CC-0FC0-9A2FE7784FAB}"/>
              </a:ext>
            </a:extLst>
          </p:cNvPr>
          <p:cNvCxnSpPr>
            <a:cxnSpLocks/>
          </p:cNvCxnSpPr>
          <p:nvPr/>
        </p:nvCxnSpPr>
        <p:spPr>
          <a:xfrm>
            <a:off x="8621774" y="4591303"/>
            <a:ext cx="25064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ABB9FAAC-E227-D4B7-7BB7-2497557698C6}"/>
              </a:ext>
            </a:extLst>
          </p:cNvPr>
          <p:cNvCxnSpPr>
            <a:cxnSpLocks/>
          </p:cNvCxnSpPr>
          <p:nvPr/>
        </p:nvCxnSpPr>
        <p:spPr>
          <a:xfrm>
            <a:off x="764030" y="4228660"/>
            <a:ext cx="13390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C2EFB20-A389-7E4E-64E4-98A7E18CF190}"/>
              </a:ext>
            </a:extLst>
          </p:cNvPr>
          <p:cNvSpPr txBox="1"/>
          <p:nvPr/>
        </p:nvSpPr>
        <p:spPr>
          <a:xfrm>
            <a:off x="10873816" y="6581001"/>
            <a:ext cx="1330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JCO.40:3310-3322</a:t>
            </a:r>
            <a:r>
              <a:rPr lang="en-US" altLang="ko-K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ko-KR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531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705FC4-44FF-39F1-72A0-25A9331BE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 home message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B596B7B-7FC9-CD69-D4A5-7D204A8A2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36775"/>
          </a:xfrm>
        </p:spPr>
        <p:txBody>
          <a:bodyPr>
            <a:normAutofit/>
          </a:bodyPr>
          <a:lstStyle/>
          <a:p>
            <a:r>
              <a:rPr lang="en-US" altLang="ko-KR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Appropriate Molecular Testing</a:t>
            </a:r>
          </a:p>
          <a:p>
            <a:pPr lvl="1"/>
            <a:r>
              <a:rPr lang="en-US" altLang="ko-KR" sz="2000">
                <a:latin typeface="Calibri" panose="020F0502020204030204" pitchFamily="34" charset="0"/>
                <a:cs typeface="Calibri" panose="020F0502020204030204" pitchFamily="34" charset="0"/>
              </a:rPr>
              <a:t>Identification of </a:t>
            </a:r>
            <a:r>
              <a:rPr lang="en-US" altLang="ko-KR" sz="20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oncogenic driver gene mutations </a:t>
            </a:r>
            <a:r>
              <a:rPr lang="en-US" altLang="ko-KR" sz="2000">
                <a:latin typeface="Calibri" panose="020F0502020204030204" pitchFamily="34" charset="0"/>
                <a:cs typeface="Calibri" panose="020F0502020204030204" pitchFamily="34" charset="0"/>
              </a:rPr>
              <a:t>(EGFR, ALK, ROS1, BRAF, RET, etc.) is essential for personalized treatment</a:t>
            </a:r>
          </a:p>
          <a:p>
            <a:r>
              <a:rPr lang="en-US" altLang="ko-KR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Radiologic Features</a:t>
            </a:r>
          </a:p>
          <a:p>
            <a:pPr lvl="1"/>
            <a:r>
              <a:rPr lang="en-US" altLang="ko-KR" sz="200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Radiologic imaging </a:t>
            </a:r>
            <a:r>
              <a:rPr lang="en-US" altLang="ko-KR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not replace molecular testing but can </a:t>
            </a:r>
            <a:r>
              <a:rPr lang="en-US" altLang="ko-KR" sz="200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patient management</a:t>
            </a:r>
          </a:p>
          <a:p>
            <a:endParaRPr lang="ko-KR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E10FA3B-18B8-EC8D-1253-16D1B841B5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01"/>
          <a:stretch/>
        </p:blipFill>
        <p:spPr>
          <a:xfrm>
            <a:off x="5514706" y="3772019"/>
            <a:ext cx="4303548" cy="30311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DC8002-7ABC-0A10-8E52-68F1C4C57C0B}"/>
              </a:ext>
            </a:extLst>
          </p:cNvPr>
          <p:cNvSpPr txBox="1"/>
          <p:nvPr/>
        </p:nvSpPr>
        <p:spPr>
          <a:xfrm>
            <a:off x="9818254" y="6581001"/>
            <a:ext cx="2385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cs typeface="Calibri" panose="020F0502020204030204" pitchFamily="34" charset="0"/>
              </a:rPr>
              <a:t>WJCO 2020 July 24; 11(7): 412-509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215B25C-3A84-C4D4-1510-773C6021D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30" y="3930618"/>
            <a:ext cx="4616175" cy="26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035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2D1921-75F9-F915-8CE7-DB31C57C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 home message</a:t>
            </a:r>
            <a:endParaRPr lang="ko-KR" altLang="en-US" b="1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41984AD-FC17-A479-471C-E302800C8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Molecular biomarker and treatment</a:t>
            </a:r>
            <a:endParaRPr lang="ko-KR" alt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B32AB61-BFE3-30C6-DF74-C23D1E7A2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1" y="2567016"/>
            <a:ext cx="11074400" cy="374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1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8F4AC58-1543-0964-EC16-85BEFD763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2903" y="3148520"/>
            <a:ext cx="5175504" cy="5609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32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 you for </a:t>
            </a:r>
            <a:r>
              <a:rPr lang="en-US" altLang="ko-KR" sz="3200" b="1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attention !</a:t>
            </a:r>
            <a:endParaRPr lang="ko-KR" altLang="en-US" sz="3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7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AC5BFD-3620-A577-DCD3-DD6C4CBB1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Oncogenic driver mutations in NSCLC </a:t>
            </a:r>
            <a:endParaRPr lang="ko-KR" altLang="en-US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75705DF-B292-A4D4-2D3B-8008377D7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96" y="1825625"/>
            <a:ext cx="10581871" cy="466725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189F12D0-2CB0-563E-0407-D4353E03F577}"/>
              </a:ext>
            </a:extLst>
          </p:cNvPr>
          <p:cNvSpPr/>
          <p:nvPr/>
        </p:nvSpPr>
        <p:spPr>
          <a:xfrm>
            <a:off x="705393" y="3814354"/>
            <a:ext cx="10197737" cy="45284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3C4F2D4-AE2D-F51C-EF10-897FF5BDF72D}"/>
              </a:ext>
            </a:extLst>
          </p:cNvPr>
          <p:cNvSpPr/>
          <p:nvPr/>
        </p:nvSpPr>
        <p:spPr>
          <a:xfrm>
            <a:off x="631370" y="5725884"/>
            <a:ext cx="10271760" cy="45284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DE8734-9F5C-7280-3D9A-FC499CBFFD55}"/>
              </a:ext>
            </a:extLst>
          </p:cNvPr>
          <p:cNvSpPr txBox="1"/>
          <p:nvPr/>
        </p:nvSpPr>
        <p:spPr>
          <a:xfrm>
            <a:off x="10501745" y="6581001"/>
            <a:ext cx="1690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JTO, 2023; 18: 436-446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090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666E0A-E6A3-B97B-4ED7-62369733A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ALK rearrangement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9A97888-E48C-1136-64B5-5D61ADA0C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3~5%</a:t>
            </a:r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NSCLC pts.</a:t>
            </a:r>
          </a:p>
          <a:p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Relatively </a:t>
            </a:r>
            <a:r>
              <a:rPr lang="en-US" altLang="ko-KR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younger </a:t>
            </a:r>
            <a:r>
              <a:rPr lang="en-US" altLang="ko-KR" sz="200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(median age: 52)</a:t>
            </a:r>
            <a:endParaRPr lang="en-US" altLang="ko-KR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Minimal (&lt;10PY)</a:t>
            </a:r>
            <a:r>
              <a:rPr lang="ko-KR" altLang="en-US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altLang="ko-KR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en-US" altLang="ko-KR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smoking </a:t>
            </a:r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  <a:p>
            <a:r>
              <a:rPr lang="en-US" altLang="ko-KR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Tumor histology: adenocarcinoma </a:t>
            </a:r>
            <a:r>
              <a:rPr lang="en-US" altLang="ko-KR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(97%)</a:t>
            </a:r>
            <a:endParaRPr lang="en-US" altLang="ko-K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Brain metastasis </a:t>
            </a:r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common </a:t>
            </a:r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6E8B4D2-9EB5-250A-0ABA-45298CE8D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547" y="1522492"/>
            <a:ext cx="4785529" cy="42834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00296E-7303-C7E1-69BC-763FD6D3CEDE}"/>
              </a:ext>
            </a:extLst>
          </p:cNvPr>
          <p:cNvSpPr txBox="1"/>
          <p:nvPr/>
        </p:nvSpPr>
        <p:spPr>
          <a:xfrm>
            <a:off x="10520217" y="6581001"/>
            <a:ext cx="16717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 2007;448:561-6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94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B1D6389-3A55-0990-D062-82414C5D8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64478" cy="34619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74295E0-F012-36C4-752F-FBD675A4BB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84"/>
          <a:stretch/>
        </p:blipFill>
        <p:spPr>
          <a:xfrm>
            <a:off x="0" y="3652795"/>
            <a:ext cx="7401958" cy="30066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DF6EFB-EC5A-6460-168D-5DEA028A25D1}"/>
              </a:ext>
            </a:extLst>
          </p:cNvPr>
          <p:cNvSpPr txBox="1"/>
          <p:nvPr/>
        </p:nvSpPr>
        <p:spPr>
          <a:xfrm>
            <a:off x="10317018" y="6611779"/>
            <a:ext cx="18749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AJR. 2020 April; 214(4): 766–774. </a:t>
            </a:r>
            <a:endParaRPr lang="ko-KR" altLang="en-US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4CA6942-65E5-AD6A-1BC6-FDECE41F2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479" y="534200"/>
            <a:ext cx="5853530" cy="2393580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7DB64640-A60E-F8CD-D64B-B3BB4937B993}"/>
              </a:ext>
            </a:extLst>
          </p:cNvPr>
          <p:cNvSpPr/>
          <p:nvPr/>
        </p:nvSpPr>
        <p:spPr>
          <a:xfrm>
            <a:off x="7185891" y="2050473"/>
            <a:ext cx="4885118" cy="637309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0941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B73665C-0BEC-27F0-2F2A-BD1E0E88E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-11249"/>
            <a:ext cx="6217920" cy="66577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D563F9-ED48-A6C3-2FE5-A9BD50D7CCE1}"/>
              </a:ext>
            </a:extLst>
          </p:cNvPr>
          <p:cNvSpPr txBox="1"/>
          <p:nvPr/>
        </p:nvSpPr>
        <p:spPr>
          <a:xfrm>
            <a:off x="10317018" y="6611779"/>
            <a:ext cx="18749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AJR. 2020 April; 214(4): 766–774. </a:t>
            </a:r>
            <a:endParaRPr lang="ko-KR" altLang="en-US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590CF90E-D0A4-443A-64A4-80DC84CA5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368" y="1153182"/>
            <a:ext cx="5542465" cy="4351338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Younger age at diagnosis</a:t>
            </a:r>
          </a:p>
          <a:p>
            <a:r>
              <a:rPr lang="en-US" altLang="ko-K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Absence of air bronchogram</a:t>
            </a:r>
          </a:p>
          <a:p>
            <a:r>
              <a:rPr lang="en-US" altLang="ko-K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Presence of lymphangitic carcinomatosis </a:t>
            </a:r>
          </a:p>
          <a:p>
            <a:r>
              <a:rPr lang="en-US" altLang="ko-K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Pleural meta, sclerotic bone meta</a:t>
            </a:r>
          </a:p>
          <a:p>
            <a:r>
              <a:rPr lang="en-US" altLang="ko-K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Distant LN meta</a:t>
            </a:r>
            <a:endParaRPr lang="ko-KR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10BE6EB-5576-2B1B-FEE6-61530E758998}"/>
              </a:ext>
            </a:extLst>
          </p:cNvPr>
          <p:cNvSpPr/>
          <p:nvPr/>
        </p:nvSpPr>
        <p:spPr>
          <a:xfrm>
            <a:off x="296333" y="2147751"/>
            <a:ext cx="4715934" cy="23138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8387DF0-91D1-A36B-B578-585AE0915D53}"/>
              </a:ext>
            </a:extLst>
          </p:cNvPr>
          <p:cNvSpPr/>
          <p:nvPr/>
        </p:nvSpPr>
        <p:spPr>
          <a:xfrm>
            <a:off x="296333" y="1371600"/>
            <a:ext cx="4715934" cy="508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42E5214-6A93-E1AF-8D82-1321C1A47605}"/>
              </a:ext>
            </a:extLst>
          </p:cNvPr>
          <p:cNvSpPr/>
          <p:nvPr/>
        </p:nvSpPr>
        <p:spPr>
          <a:xfrm>
            <a:off x="296333" y="3197618"/>
            <a:ext cx="4715934" cy="23138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165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4F3AC89-C09A-E74D-1E39-9161E8A85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2952" y="3484232"/>
            <a:ext cx="2949047" cy="2613107"/>
          </a:xfrm>
        </p:spPr>
        <p:txBody>
          <a:bodyPr>
            <a:normAutofit/>
          </a:bodyPr>
          <a:lstStyle/>
          <a:p>
            <a:r>
              <a:rPr lang="en-US" altLang="ko-KR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Lobulated margin</a:t>
            </a:r>
          </a:p>
          <a:p>
            <a:r>
              <a:rPr lang="en-US" altLang="ko-KR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N2</a:t>
            </a:r>
            <a:r>
              <a:rPr lang="en-US" altLang="ko-K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N3 involvement</a:t>
            </a:r>
          </a:p>
          <a:p>
            <a:r>
              <a:rPr lang="en-US" altLang="ko-K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Lymphangitic lung meta</a:t>
            </a:r>
          </a:p>
          <a:p>
            <a:r>
              <a:rPr lang="en-US" altLang="ko-K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Pleural, Pericardial meta</a:t>
            </a:r>
            <a:endParaRPr lang="ko-KR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6BA3682-10B5-0200-1086-9699EE949B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54" b="5346"/>
          <a:stretch/>
        </p:blipFill>
        <p:spPr>
          <a:xfrm>
            <a:off x="6242009" y="345240"/>
            <a:ext cx="4355965" cy="302852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C8E18F6-6F07-5C9A-D11B-91A65EC2EA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69"/>
          <a:stretch/>
        </p:blipFill>
        <p:spPr>
          <a:xfrm>
            <a:off x="0" y="3526269"/>
            <a:ext cx="4567872" cy="328400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8E89D30-D3C4-8B95-5208-66AAFC54AE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685"/>
          <a:stretch/>
        </p:blipFill>
        <p:spPr>
          <a:xfrm>
            <a:off x="4802970" y="3484232"/>
            <a:ext cx="4270522" cy="336808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1ECD97A-73C8-170A-C01C-0981A398A04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22" t="10358" r="2008" b="17093"/>
          <a:stretch/>
        </p:blipFill>
        <p:spPr>
          <a:xfrm>
            <a:off x="180017" y="345240"/>
            <a:ext cx="5580417" cy="24033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4E42581-C323-A879-215D-7CCB8F1FA7EB}"/>
              </a:ext>
            </a:extLst>
          </p:cNvPr>
          <p:cNvSpPr txBox="1"/>
          <p:nvPr/>
        </p:nvSpPr>
        <p:spPr>
          <a:xfrm>
            <a:off x="9827490" y="6565094"/>
            <a:ext cx="2364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Radiology. 2015 Apr;275(1):272-9. 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789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5E0833-3A2B-5232-8112-933FC7A40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Radiologic features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ALK rearranged NSCLC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35513C-63A8-9559-B17B-DD3361A15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SR, Meta analysis, 16 studies, 3113 NSCLC Pts. 17% ALK +</a:t>
            </a:r>
          </a:p>
          <a:p>
            <a:pPr lvl="1"/>
            <a:r>
              <a:rPr lang="en-US" altLang="ko-K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N2 or N3 </a:t>
            </a:r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lymphadenopathy than N0 or N1 </a:t>
            </a:r>
          </a:p>
          <a:p>
            <a:pPr marL="914400" lvl="2" indent="0">
              <a:buNone/>
            </a:pPr>
            <a:r>
              <a:rPr lang="en-US" altLang="ko-K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(OR 5.63, 95% CI 2.99-10.61, </a:t>
            </a:r>
            <a:r>
              <a:rPr lang="en-US" altLang="ko-KR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ko-K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&lt;0.01)</a:t>
            </a:r>
          </a:p>
          <a:p>
            <a:pPr lvl="1"/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US" altLang="ko-K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lymphangitic carcinomatosis</a:t>
            </a:r>
          </a:p>
          <a:p>
            <a:pPr marL="914400" lvl="2" indent="0">
              <a:buNone/>
            </a:pPr>
            <a:r>
              <a:rPr lang="en-US" altLang="ko-K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(OR 3.46, 95% CI 1.47-8.14, </a:t>
            </a:r>
            <a:r>
              <a:rPr lang="en-US" altLang="ko-KR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ko-K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&lt;0.01) </a:t>
            </a:r>
          </a:p>
          <a:p>
            <a:pPr lvl="1"/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 frequent lung meta</a:t>
            </a:r>
          </a:p>
          <a:p>
            <a:pPr marL="914400" lvl="2" indent="0">
              <a:buNone/>
            </a:pPr>
            <a:r>
              <a:rPr lang="en-US" altLang="ko-K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(OR 0.66, 95% CI 0.47-0.93, </a:t>
            </a:r>
            <a:r>
              <a:rPr lang="en-US" altLang="ko-KR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ko-K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=0.02)</a:t>
            </a:r>
          </a:p>
          <a:p>
            <a:pPr lvl="1"/>
            <a:r>
              <a:rPr lang="en-US" altLang="ko-K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common </a:t>
            </a:r>
            <a:r>
              <a:rPr lang="en-US" altLang="ko-K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pleural effusion, pleural meta </a:t>
            </a:r>
          </a:p>
          <a:p>
            <a:pPr marL="914400" lvl="2" indent="0">
              <a:buNone/>
            </a:pPr>
            <a:r>
              <a:rPr lang="en-US" altLang="ko-K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(OR 1.91, 95% CI 1.24-2.95, p&lt;0.01)</a:t>
            </a:r>
            <a:endParaRPr lang="en-US" altLang="ko-KR" sz="1800" dirty="0"/>
          </a:p>
          <a:p>
            <a:endParaRPr lang="en-US" altLang="ko-K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6FA5D-AED7-3CCF-3F40-AEE12234E482}"/>
              </a:ext>
            </a:extLst>
          </p:cNvPr>
          <p:cNvSpPr txBox="1"/>
          <p:nvPr/>
        </p:nvSpPr>
        <p:spPr>
          <a:xfrm>
            <a:off x="9414932" y="6581001"/>
            <a:ext cx="2844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AJR. 2019 November; 213(5): 1059–1072.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01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C2CCC7-1762-53F7-DC79-D7475AEAA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</a:t>
            </a:r>
            <a:r>
              <a:rPr lang="ko-KR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ALK rearranged NSCLC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085573-21EA-DDA1-3E75-2C7EF05ED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744" y="1958542"/>
            <a:ext cx="8013693" cy="36202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CE0CE3-2CF4-9E3F-0D0A-CAAF7A8D07B1}"/>
              </a:ext>
            </a:extLst>
          </p:cNvPr>
          <p:cNvSpPr txBox="1"/>
          <p:nvPr/>
        </p:nvSpPr>
        <p:spPr>
          <a:xfrm>
            <a:off x="10222992" y="6581001"/>
            <a:ext cx="1969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altLang="ko-K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Pharmaceuticals 2021;14:80</a:t>
            </a:r>
            <a:endParaRPr lang="ko-KR" alt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095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528</Words>
  <Application>Microsoft Office PowerPoint</Application>
  <PresentationFormat>와이드스크린</PresentationFormat>
  <Paragraphs>93</Paragraphs>
  <Slides>25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9" baseType="lpstr">
      <vt:lpstr>맑은 고딕</vt:lpstr>
      <vt:lpstr>Arial</vt:lpstr>
      <vt:lpstr>Calibri</vt:lpstr>
      <vt:lpstr>Office 테마</vt:lpstr>
      <vt:lpstr>Chest conference</vt:lpstr>
      <vt:lpstr>Oncogenic driver mutations in NSCLC </vt:lpstr>
      <vt:lpstr>Oncogenic driver mutations in NSCLC </vt:lpstr>
      <vt:lpstr>ALK rearrangement</vt:lpstr>
      <vt:lpstr>PowerPoint 프레젠테이션</vt:lpstr>
      <vt:lpstr>PowerPoint 프레젠테이션</vt:lpstr>
      <vt:lpstr>PowerPoint 프레젠테이션</vt:lpstr>
      <vt:lpstr>Radiologic features of ALK rearranged NSCLC</vt:lpstr>
      <vt:lpstr>Treatment of ALK rearranged NSCLC</vt:lpstr>
      <vt:lpstr>Treatment of ALK rearranged NSCLC</vt:lpstr>
      <vt:lpstr>Treatment of ALK rearranged NSCLC</vt:lpstr>
      <vt:lpstr>Treatment of ALK rearranged NSCLC</vt:lpstr>
      <vt:lpstr>ROS1 rearrangement</vt:lpstr>
      <vt:lpstr>PowerPoint 프레젠테이션</vt:lpstr>
      <vt:lpstr>PowerPoint 프레젠테이션</vt:lpstr>
      <vt:lpstr>Treatment of ROS1 rearranged NSCLC</vt:lpstr>
      <vt:lpstr>Treatment of ROS1 rearranged NSCLC</vt:lpstr>
      <vt:lpstr>Treatment of ROS1 rearranged NSCLC</vt:lpstr>
      <vt:lpstr>RET rearrangement</vt:lpstr>
      <vt:lpstr>Radiologic features of RET rearranged NSCLC</vt:lpstr>
      <vt:lpstr>Radiologic features of RET rearranged NSCLC</vt:lpstr>
      <vt:lpstr>Treatment of RET rearrangement NSCLC</vt:lpstr>
      <vt:lpstr>Take home message</vt:lpstr>
      <vt:lpstr>Take home message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conference</dc:title>
  <dc:creator>홍혜영(호흡기내과)</dc:creator>
  <cp:lastModifiedBy>홍혜영</cp:lastModifiedBy>
  <cp:revision>33</cp:revision>
  <dcterms:created xsi:type="dcterms:W3CDTF">2023-10-11T03:42:27Z</dcterms:created>
  <dcterms:modified xsi:type="dcterms:W3CDTF">2023-10-18T13:03:35Z</dcterms:modified>
</cp:coreProperties>
</file>