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80" r:id="rId3"/>
    <p:sldId id="257" r:id="rId4"/>
    <p:sldId id="258" r:id="rId5"/>
    <p:sldId id="259" r:id="rId6"/>
    <p:sldId id="260" r:id="rId7"/>
    <p:sldId id="261" r:id="rId8"/>
    <p:sldId id="262" r:id="rId9"/>
    <p:sldId id="272" r:id="rId10"/>
    <p:sldId id="263" r:id="rId11"/>
    <p:sldId id="264" r:id="rId12"/>
    <p:sldId id="265" r:id="rId13"/>
    <p:sldId id="266" r:id="rId14"/>
    <p:sldId id="267" r:id="rId15"/>
    <p:sldId id="269" r:id="rId16"/>
    <p:sldId id="268" r:id="rId17"/>
    <p:sldId id="270" r:id="rId18"/>
    <p:sldId id="273" r:id="rId19"/>
    <p:sldId id="274" r:id="rId20"/>
    <p:sldId id="275" r:id="rId21"/>
    <p:sldId id="278" r:id="rId22"/>
    <p:sldId id="281" r:id="rId23"/>
    <p:sldId id="279" r:id="rId24"/>
    <p:sldId id="282" r:id="rId25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90" autoAdjust="0"/>
    <p:restoredTop sz="68696" autoAdjust="0"/>
  </p:normalViewPr>
  <p:slideViewPr>
    <p:cSldViewPr snapToGrid="0">
      <p:cViewPr varScale="1">
        <p:scale>
          <a:sx n="79" d="100"/>
          <a:sy n="79" d="100"/>
        </p:scale>
        <p:origin x="1124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EABE4F-76AB-4F4B-8B83-CC0BF80B8F72}" type="datetimeFigureOut">
              <a:rPr lang="ko-KR" altLang="en-US" smtClean="0"/>
              <a:t>2021-05-05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174DC0-879D-4CAA-91A0-945A5E08948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494874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174DC0-879D-4CAA-91A0-945A5E089480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882183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mtClean="0"/>
              <a:t>CT</a:t>
            </a:r>
            <a:r>
              <a:rPr lang="en-US" altLang="ko-KR" baseline="0" smtClean="0"/>
              <a:t> </a:t>
            </a:r>
            <a:r>
              <a:rPr lang="ko-KR" altLang="en-US" baseline="0" smtClean="0"/>
              <a:t>는 기관벽의 침밤 정도와 종양 자체에 대한 평가</a:t>
            </a:r>
            <a:r>
              <a:rPr lang="en-US" altLang="ko-KR" baseline="0" smtClean="0"/>
              <a:t>, </a:t>
            </a:r>
            <a:r>
              <a:rPr lang="ko-KR" altLang="en-US" baseline="0" smtClean="0"/>
              <a:t>종격동 및 국소 전이 평가하는데에 유용함</a:t>
            </a:r>
            <a:endParaRPr lang="en-US" altLang="ko-KR" baseline="0" smtClean="0"/>
          </a:p>
          <a:p>
            <a:r>
              <a:rPr lang="ko-KR" altLang="en-US" baseline="0" smtClean="0"/>
              <a:t>원발성 악성 종양의 경우 기관벽의 비후와 불규칙한 경계를 갖는 종괴를 형성</a:t>
            </a:r>
            <a:r>
              <a:rPr lang="en-US" altLang="ko-KR" baseline="0" smtClean="0"/>
              <a:t>, </a:t>
            </a:r>
            <a:r>
              <a:rPr lang="ko-KR" altLang="en-US" baseline="0" smtClean="0"/>
              <a:t>종괴 크기는 양성보다 크거 종격동으로의 전이가흔한것으로 되어있음</a:t>
            </a:r>
            <a:endParaRPr lang="en-US" altLang="ko-KR" baseline="0" smtClean="0"/>
          </a:p>
          <a:p>
            <a:r>
              <a:rPr lang="en-US" altLang="ko-KR" baseline="0" smtClean="0"/>
              <a:t>SCC </a:t>
            </a:r>
            <a:r>
              <a:rPr lang="ko-KR" altLang="en-US" baseline="0" smtClean="0"/>
              <a:t>는 종괴 궤양이 흔히 관찰됨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174DC0-879D-4CAA-91A0-945A5E089480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996251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mtClean="0"/>
              <a:t>ACC:</a:t>
            </a:r>
            <a:r>
              <a:rPr lang="en-US" altLang="ko-KR" baseline="0" smtClean="0"/>
              <a:t> </a:t>
            </a:r>
            <a:r>
              <a:rPr lang="ko-KR" altLang="en-US" baseline="0" smtClean="0"/>
              <a:t>표면이 </a:t>
            </a:r>
            <a:r>
              <a:rPr lang="en-US" altLang="ko-KR" baseline="0" smtClean="0"/>
              <a:t>smooth </a:t>
            </a:r>
            <a:r>
              <a:rPr lang="ko-KR" altLang="en-US" baseline="0" smtClean="0"/>
              <a:t>하고 </a:t>
            </a:r>
            <a:r>
              <a:rPr lang="en-US" altLang="ko-KR" baseline="0" smtClean="0"/>
              <a:t>blood vessel </a:t>
            </a:r>
            <a:r>
              <a:rPr lang="ko-KR" altLang="en-US" baseline="0" smtClean="0"/>
              <a:t>이 잘 발달한 종물이 관찰</a:t>
            </a:r>
            <a:r>
              <a:rPr lang="en-US" altLang="ko-KR" baseline="0" smtClean="0"/>
              <a:t>, </a:t>
            </a:r>
            <a:r>
              <a:rPr lang="ko-KR" altLang="en-US" baseline="0" smtClean="0"/>
              <a:t>조직검사시 </a:t>
            </a:r>
            <a:r>
              <a:rPr lang="en-US" altLang="ko-KR" baseline="0" smtClean="0"/>
              <a:t>bleeding </a:t>
            </a:r>
            <a:r>
              <a:rPr lang="ko-KR" altLang="en-US" baseline="0" smtClean="0"/>
              <a:t>주의 </a:t>
            </a:r>
            <a:endParaRPr lang="en-US" altLang="ko-KR" baseline="0" smtClean="0"/>
          </a:p>
          <a:p>
            <a:r>
              <a:rPr lang="ko-KR" altLang="en-US" smtClean="0"/>
              <a:t>혈관이 방사상인 특징을 하고 있음</a:t>
            </a:r>
            <a:r>
              <a:rPr lang="en-US" altLang="ko-KR" smtClean="0"/>
              <a:t>. </a:t>
            </a:r>
          </a:p>
          <a:p>
            <a:endParaRPr lang="en-US" altLang="ko-KR" smtClean="0"/>
          </a:p>
          <a:p>
            <a:r>
              <a:rPr lang="ko-KR" altLang="en-US" smtClean="0"/>
              <a:t>병변의 범위를 확인하고 기관 점막을 자세히 관찰할수 있음</a:t>
            </a:r>
            <a:endParaRPr lang="en-US" altLang="ko-KR" smtClean="0"/>
          </a:p>
          <a:p>
            <a:r>
              <a:rPr lang="ko-KR" altLang="en-US" smtClean="0"/>
              <a:t>기관 종양의 확진에 중요한 검사임</a:t>
            </a:r>
            <a:endParaRPr lang="en-US" altLang="ko-KR" smtClean="0"/>
          </a:p>
          <a:p>
            <a:r>
              <a:rPr lang="ko-KR" altLang="en-US" smtClean="0"/>
              <a:t>단 조직검사 중 대량 출혈의 위험이 있기 때문에 준비가 중요함</a:t>
            </a:r>
            <a:endParaRPr lang="en-US" altLang="ko-KR" smtClean="0"/>
          </a:p>
          <a:p>
            <a:r>
              <a:rPr lang="ko-KR" altLang="en-US" smtClean="0"/>
              <a:t>또한 시술 시 부종</a:t>
            </a:r>
            <a:r>
              <a:rPr lang="en-US" altLang="ko-KR" smtClean="0"/>
              <a:t>, </a:t>
            </a:r>
            <a:r>
              <a:rPr lang="ko-KR" altLang="en-US" smtClean="0"/>
              <a:t>출혈</a:t>
            </a:r>
            <a:r>
              <a:rPr lang="en-US" altLang="ko-KR" smtClean="0"/>
              <a:t>, </a:t>
            </a:r>
            <a:r>
              <a:rPr lang="ko-KR" altLang="en-US" smtClean="0"/>
              <a:t>분비물의 증가에 의해 기관 폐쇄가 심해질수 있어서 </a:t>
            </a:r>
            <a:r>
              <a:rPr lang="en-US" altLang="ko-KR" smtClean="0"/>
              <a:t>4mm  </a:t>
            </a:r>
            <a:r>
              <a:rPr lang="ko-KR" altLang="en-US" smtClean="0"/>
              <a:t>기관지 내경이면 주위를 해야함 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174DC0-879D-4CAA-91A0-945A5E089480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329002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mtClean="0"/>
              <a:t>아급성이나 만성 기도폐쇄 환자에서 시행할 수 있으며</a:t>
            </a:r>
            <a:r>
              <a:rPr lang="en-US" altLang="ko-KR" smtClean="0"/>
              <a:t>, </a:t>
            </a:r>
            <a:r>
              <a:rPr lang="ko-KR" altLang="en-US" smtClean="0"/>
              <a:t>기도 협착의 정도 및 치료에 대한 반응 평가를 할 수 있다</a:t>
            </a:r>
            <a:r>
              <a:rPr lang="en-US" altLang="ko-KR" smtClean="0"/>
              <a:t>.</a:t>
            </a:r>
          </a:p>
          <a:p>
            <a:r>
              <a:rPr lang="ko-KR" altLang="en-US" smtClean="0"/>
              <a:t>특히 기류</a:t>
            </a:r>
            <a:r>
              <a:rPr lang="en-US" altLang="ko-KR" smtClean="0"/>
              <a:t>-</a:t>
            </a:r>
            <a:r>
              <a:rPr lang="ko-KR" altLang="en-US" smtClean="0"/>
              <a:t>용적 곡선을 통해 기도 폐쇄의 위치를 판단할수도 있음</a:t>
            </a:r>
            <a:endParaRPr lang="en-US" altLang="ko-KR" smtClean="0"/>
          </a:p>
          <a:p>
            <a:endParaRPr lang="en-US" altLang="ko-KR" smtClean="0"/>
          </a:p>
          <a:p>
            <a:r>
              <a:rPr lang="en-US" altLang="ko-KR" smtClean="0"/>
              <a:t>Fixed:</a:t>
            </a:r>
            <a:r>
              <a:rPr lang="en-US" altLang="ko-KR" baseline="0" smtClean="0"/>
              <a:t> </a:t>
            </a:r>
            <a:r>
              <a:rPr lang="ko-KR" altLang="en-US" baseline="0" smtClean="0"/>
              <a:t>흡기</a:t>
            </a:r>
            <a:r>
              <a:rPr lang="en-US" altLang="ko-KR" baseline="0" smtClean="0"/>
              <a:t>/</a:t>
            </a:r>
            <a:r>
              <a:rPr lang="ko-KR" altLang="en-US" baseline="0" smtClean="0"/>
              <a:t>호기시 유량의 감소로 박스모양 고평부를 보임 </a:t>
            </a:r>
            <a:endParaRPr lang="en-US" altLang="ko-KR" smtClean="0"/>
          </a:p>
          <a:p>
            <a:r>
              <a:rPr lang="en-US" altLang="ko-KR" smtClean="0"/>
              <a:t>Variable</a:t>
            </a:r>
            <a:r>
              <a:rPr lang="en-US" altLang="ko-KR" baseline="0" smtClean="0"/>
              <a:t> extrathoacic obstruction: </a:t>
            </a:r>
            <a:r>
              <a:rPr lang="ko-KR" altLang="en-US" baseline="0" smtClean="0"/>
              <a:t>흡기시 흉곽외 상기도 내경이 좁아져 유량이 감소하여 고평부의 곡선을 보임</a:t>
            </a:r>
            <a:endParaRPr lang="en-US" altLang="ko-KR" baseline="0" smtClean="0"/>
          </a:p>
          <a:p>
            <a:r>
              <a:rPr lang="en-US" altLang="ko-KR" smtClean="0"/>
              <a:t>Variable</a:t>
            </a:r>
            <a:r>
              <a:rPr lang="en-US" altLang="ko-KR" baseline="0" smtClean="0"/>
              <a:t> intrathoacic obstruction: </a:t>
            </a:r>
            <a:r>
              <a:rPr lang="ko-KR" altLang="en-US" baseline="0" smtClean="0"/>
              <a:t>호기시 흉곽내 상기도 내경이 좁아지고 유량이 감소하여 고평부 곡선을 보임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174DC0-879D-4CAA-91A0-945A5E089480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571973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mtClean="0"/>
              <a:t>치료는 외과적 수술요법</a:t>
            </a:r>
            <a:r>
              <a:rPr lang="en-US" altLang="ko-KR" smtClean="0"/>
              <a:t>, </a:t>
            </a:r>
            <a:r>
              <a:rPr lang="ko-KR" altLang="en-US" smtClean="0"/>
              <a:t>방사선치료 등을 고려할수 있음</a:t>
            </a:r>
            <a:endParaRPr lang="en-US" altLang="ko-KR" smtClean="0"/>
          </a:p>
          <a:p>
            <a:r>
              <a:rPr lang="ko-KR" altLang="en-US" smtClean="0"/>
              <a:t>진당당시 수술이 거의 불가능한 경우가 많음</a:t>
            </a:r>
            <a:endParaRPr lang="en-US" altLang="ko-KR" smtClean="0"/>
          </a:p>
          <a:p>
            <a:endParaRPr lang="en-US" altLang="ko-KR" smtClean="0"/>
          </a:p>
          <a:p>
            <a:r>
              <a:rPr lang="ko-KR" altLang="en-US" smtClean="0"/>
              <a:t>치료의 방침은 종양의 병리학적 소견</a:t>
            </a:r>
            <a:r>
              <a:rPr lang="en-US" altLang="ko-KR" smtClean="0"/>
              <a:t>, </a:t>
            </a:r>
            <a:r>
              <a:rPr lang="ko-KR" altLang="en-US" smtClean="0"/>
              <a:t>해부학적 위치</a:t>
            </a:r>
            <a:r>
              <a:rPr lang="en-US" altLang="ko-KR" smtClean="0"/>
              <a:t>, </a:t>
            </a:r>
            <a:r>
              <a:rPr lang="ko-KR" altLang="en-US" smtClean="0"/>
              <a:t>종양의 크기</a:t>
            </a:r>
            <a:r>
              <a:rPr lang="en-US" altLang="ko-KR" smtClean="0"/>
              <a:t>, </a:t>
            </a:r>
            <a:r>
              <a:rPr lang="ko-KR" altLang="en-US" smtClean="0"/>
              <a:t>전이 여부</a:t>
            </a:r>
            <a:r>
              <a:rPr lang="en-US" altLang="ko-KR" smtClean="0"/>
              <a:t>, </a:t>
            </a:r>
            <a:r>
              <a:rPr lang="ko-KR" altLang="en-US" smtClean="0"/>
              <a:t>환자의 연령</a:t>
            </a:r>
            <a:r>
              <a:rPr lang="en-US" altLang="ko-KR" smtClean="0"/>
              <a:t>,</a:t>
            </a:r>
            <a:r>
              <a:rPr lang="en-US" altLang="ko-KR" baseline="0" smtClean="0"/>
              <a:t> </a:t>
            </a:r>
            <a:r>
              <a:rPr lang="ko-KR" altLang="en-US" baseline="0" smtClean="0"/>
              <a:t>호흡곤란등의 전신상태에 의해 결정됨</a:t>
            </a:r>
            <a:endParaRPr lang="en-US" altLang="ko-KR" baseline="0" smtClean="0"/>
          </a:p>
          <a:p>
            <a:r>
              <a:rPr lang="ko-KR" altLang="en-US" baseline="0" smtClean="0"/>
              <a:t>수술적 치료는 원발성 악성기관종양의 일차적 치료임</a:t>
            </a:r>
            <a:endParaRPr lang="en-US" altLang="ko-KR" baseline="0" smtClean="0"/>
          </a:p>
          <a:p>
            <a:r>
              <a:rPr lang="ko-KR" altLang="en-US" baseline="0" smtClean="0"/>
              <a:t>종양이 종격동 포함하여 타 장기에 전이가 없이 국한된 경우</a:t>
            </a:r>
            <a:r>
              <a:rPr lang="en-US" altLang="ko-KR" baseline="0" smtClean="0"/>
              <a:t>, </a:t>
            </a:r>
            <a:r>
              <a:rPr lang="ko-KR" altLang="en-US" baseline="0" smtClean="0"/>
              <a:t>기관의 침범 길이가 길지않을 경우 고려 가능</a:t>
            </a:r>
            <a:endParaRPr lang="en-US" altLang="ko-KR" baseline="0" smtClean="0"/>
          </a:p>
          <a:p>
            <a:r>
              <a:rPr lang="ko-KR" altLang="en-US" baseline="0" smtClean="0"/>
              <a:t>대개 원발성 종양 환자의 </a:t>
            </a:r>
            <a:r>
              <a:rPr lang="en-US" altLang="ko-KR" baseline="0" smtClean="0"/>
              <a:t>2/3</a:t>
            </a:r>
            <a:r>
              <a:rPr lang="ko-KR" altLang="en-US" baseline="0" smtClean="0"/>
              <a:t>에 해당</a:t>
            </a:r>
            <a:endParaRPr lang="en-US" altLang="ko-KR" baseline="0" smtClean="0"/>
          </a:p>
          <a:p>
            <a:endParaRPr lang="en-US" altLang="ko-KR" smtClean="0"/>
          </a:p>
          <a:p>
            <a:r>
              <a:rPr lang="ko-KR" altLang="en-US" smtClean="0"/>
              <a:t>예후에 미치는 영향</a:t>
            </a:r>
            <a:r>
              <a:rPr lang="en-US" altLang="ko-KR" smtClean="0"/>
              <a:t>: </a:t>
            </a:r>
            <a:r>
              <a:rPr lang="ko-KR" altLang="en-US" smtClean="0"/>
              <a:t>조기진단 여부</a:t>
            </a:r>
            <a:r>
              <a:rPr lang="en-US" altLang="ko-KR" smtClean="0"/>
              <a:t>, </a:t>
            </a:r>
            <a:r>
              <a:rPr lang="ko-KR" altLang="en-US" smtClean="0"/>
              <a:t>근치적 저제여부</a:t>
            </a:r>
            <a:r>
              <a:rPr lang="en-US" altLang="ko-KR" smtClean="0"/>
              <a:t>, </a:t>
            </a:r>
            <a:r>
              <a:rPr lang="ko-KR" altLang="en-US" smtClean="0"/>
              <a:t>종양세포의 형태</a:t>
            </a:r>
            <a:r>
              <a:rPr lang="en-US" altLang="ko-KR" smtClean="0"/>
              <a:t>, </a:t>
            </a:r>
            <a:r>
              <a:rPr lang="ko-KR" altLang="en-US" smtClean="0"/>
              <a:t>위치 등</a:t>
            </a:r>
            <a:endParaRPr lang="en-US" altLang="ko-KR" smtClean="0"/>
          </a:p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174DC0-879D-4CAA-91A0-945A5E089480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452995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mtClean="0"/>
              <a:t>방사선 치료는 진단 당시</a:t>
            </a:r>
            <a:r>
              <a:rPr lang="ko-KR" altLang="en-US" baseline="0" smtClean="0"/>
              <a:t> 전이가 되어 수술이 불가능 한 경우</a:t>
            </a:r>
            <a:endParaRPr lang="en-US" altLang="ko-KR" baseline="0" smtClean="0"/>
          </a:p>
          <a:p>
            <a:r>
              <a:rPr lang="ko-KR" altLang="en-US" baseline="0" smtClean="0"/>
              <a:t>수술 후 보존적 방사선 치료 </a:t>
            </a:r>
            <a:r>
              <a:rPr lang="en-US" altLang="ko-KR" baseline="0" smtClean="0"/>
              <a:t>(</a:t>
            </a:r>
            <a:r>
              <a:rPr lang="ko-KR" altLang="en-US" baseline="0" smtClean="0"/>
              <a:t>절제연의 양성 림프절</a:t>
            </a:r>
            <a:r>
              <a:rPr lang="en-US" altLang="ko-KR" baseline="0" smtClean="0"/>
              <a:t>, </a:t>
            </a:r>
            <a:r>
              <a:rPr lang="ko-KR" altLang="en-US" baseline="0" smtClean="0"/>
              <a:t>신경초에 미세 종양 침범 등 국소 재발의 위험성이 증가할 때 사용됨</a:t>
            </a:r>
            <a:r>
              <a:rPr lang="en-US" altLang="ko-KR" baseline="0" smtClean="0"/>
              <a:t>)</a:t>
            </a:r>
          </a:p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174DC0-879D-4CAA-91A0-945A5E089480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093991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mtClean="0"/>
              <a:t>치료 기관지 내시경은 최종적인 치료인 수술</a:t>
            </a:r>
            <a:r>
              <a:rPr lang="en-US" altLang="ko-KR" smtClean="0"/>
              <a:t>, </a:t>
            </a:r>
            <a:r>
              <a:rPr lang="ko-KR" altLang="en-US" smtClean="0"/>
              <a:t>방사선</a:t>
            </a:r>
            <a:r>
              <a:rPr lang="en-US" altLang="ko-KR" smtClean="0"/>
              <a:t>, </a:t>
            </a:r>
            <a:r>
              <a:rPr lang="ko-KR" altLang="en-US" smtClean="0"/>
              <a:t>항암치료</a:t>
            </a:r>
            <a:r>
              <a:rPr lang="ko-KR" altLang="en-US" baseline="0" smtClean="0"/>
              <a:t> 전 악성기도폐쇄를 일시적으로 완화하는 </a:t>
            </a:r>
            <a:r>
              <a:rPr lang="en-US" altLang="ko-KR" baseline="0" smtClean="0"/>
              <a:t>bridging therapy </a:t>
            </a:r>
            <a:r>
              <a:rPr lang="ko-KR" altLang="en-US" baseline="0" smtClean="0"/>
              <a:t>로 이용되는 경우가 많다 </a:t>
            </a:r>
            <a:endParaRPr lang="en-US" altLang="ko-KR" baseline="0" smtClean="0"/>
          </a:p>
          <a:p>
            <a:r>
              <a:rPr lang="en-US" altLang="ko-KR" smtClean="0"/>
              <a:t>Cryo,</a:t>
            </a:r>
            <a:r>
              <a:rPr lang="en-US" altLang="ko-KR" baseline="0" smtClean="0"/>
              <a:t> photodynamic, </a:t>
            </a:r>
            <a:r>
              <a:rPr lang="ko-KR" altLang="en-US" baseline="0" smtClean="0"/>
              <a:t>근접방사선치료는 효과가 서서히 나타나 응급상황에서는 적용할 수 없음</a:t>
            </a:r>
            <a:endParaRPr lang="en-US" altLang="ko-KR" baseline="0" smtClean="0"/>
          </a:p>
          <a:p>
            <a:r>
              <a:rPr lang="ko-KR" altLang="en-US" baseline="0" smtClean="0"/>
              <a:t>서서히 자라나는 종물에 의한 기도 폐쇄인 경우 모든 치료 방법을 적용해 볼수 있음</a:t>
            </a:r>
            <a:endParaRPr lang="en-US" altLang="ko-KR" baseline="0" smtClean="0"/>
          </a:p>
          <a:p>
            <a:r>
              <a:rPr lang="ko-KR" altLang="en-US" baseline="0" smtClean="0"/>
              <a:t>레이저가 접근하기 어려운 상엽 종괴는 아르곤 플라즈마 응고소작술을 이용할 수 있음</a:t>
            </a:r>
            <a:endParaRPr lang="en-US" altLang="ko-KR" baseline="0" smtClean="0"/>
          </a:p>
          <a:p>
            <a:r>
              <a:rPr lang="ko-KR" altLang="en-US" baseline="0" smtClean="0"/>
              <a:t>종괴가 보이지 않는 원이뷔 협착은 </a:t>
            </a:r>
            <a:r>
              <a:rPr lang="en-US" altLang="ko-KR" baseline="0" smtClean="0"/>
              <a:t>cryo </a:t>
            </a:r>
            <a:r>
              <a:rPr lang="ko-KR" altLang="en-US" baseline="0" smtClean="0"/>
              <a:t>시행 가능</a:t>
            </a:r>
            <a:endParaRPr lang="en-US" altLang="ko-KR" baseline="0" smtClean="0"/>
          </a:p>
          <a:p>
            <a:endParaRPr lang="en-US" altLang="ko-KR" baseline="0" smtClean="0"/>
          </a:p>
          <a:p>
            <a:r>
              <a:rPr lang="en-US" altLang="ko-KR" baseline="0" smtClean="0"/>
              <a:t>Micro-debrider: </a:t>
            </a:r>
            <a:r>
              <a:rPr lang="ko-KR" altLang="en-US" baseline="0" smtClean="0"/>
              <a:t>금속 흡인 카테터가 달려있는 회전 절단날로 이루어진 기구</a:t>
            </a:r>
            <a:r>
              <a:rPr lang="en-US" altLang="ko-KR" baseline="0" smtClean="0"/>
              <a:t>, </a:t>
            </a:r>
            <a:r>
              <a:rPr lang="ko-KR" altLang="en-US" baseline="0" smtClean="0"/>
              <a:t>경직성 기관지내경 안으로 십입하여 </a:t>
            </a:r>
            <a:r>
              <a:rPr lang="en-US" altLang="ko-KR" baseline="0" smtClean="0"/>
              <a:t>1000-3000 rpm </a:t>
            </a:r>
            <a:r>
              <a:rPr lang="ko-KR" altLang="en-US" baseline="0" smtClean="0"/>
              <a:t>회전력으로 막힌 조직을 자르면서 흡인하여 조긱과 출혈을 동시에 제거하는 방법</a:t>
            </a:r>
            <a:endParaRPr lang="en-US" altLang="ko-KR" baseline="0" smtClean="0"/>
          </a:p>
          <a:p>
            <a:endParaRPr lang="en-US" altLang="ko-KR" baseline="0" smtClean="0"/>
          </a:p>
          <a:p>
            <a:r>
              <a:rPr lang="en-US" altLang="ko-KR" baseline="0" smtClean="0"/>
              <a:t>Bronchosopic ablative therapies: </a:t>
            </a:r>
          </a:p>
          <a:p>
            <a:r>
              <a:rPr lang="ko-KR" altLang="en-US" baseline="0" smtClean="0"/>
              <a:t>레이저</a:t>
            </a:r>
            <a:r>
              <a:rPr lang="en-US" altLang="ko-KR" baseline="0" smtClean="0"/>
              <a:t>/</a:t>
            </a:r>
            <a:r>
              <a:rPr lang="ko-KR" altLang="en-US" baseline="0" smtClean="0"/>
              <a:t>전기소작술</a:t>
            </a:r>
            <a:r>
              <a:rPr lang="en-US" altLang="ko-KR" baseline="0" smtClean="0"/>
              <a:t>/</a:t>
            </a:r>
            <a:r>
              <a:rPr lang="ko-KR" altLang="en-US" baseline="0" smtClean="0"/>
              <a:t>아르곤 플라즈마 </a:t>
            </a:r>
            <a:r>
              <a:rPr lang="en-US" altLang="ko-KR" baseline="0" smtClean="0"/>
              <a:t>&gt; </a:t>
            </a:r>
            <a:r>
              <a:rPr lang="ko-KR" altLang="en-US" baseline="0" smtClean="0"/>
              <a:t>기도내 종물을 신속히 제거</a:t>
            </a:r>
            <a:endParaRPr lang="en-US" altLang="ko-KR" baseline="0" smtClean="0"/>
          </a:p>
          <a:p>
            <a:r>
              <a:rPr lang="ko-KR" altLang="en-US" baseline="0" smtClean="0"/>
              <a:t>근접방사선치료</a:t>
            </a:r>
            <a:r>
              <a:rPr lang="en-US" altLang="ko-KR" baseline="0" smtClean="0"/>
              <a:t>, </a:t>
            </a:r>
            <a:r>
              <a:rPr lang="ko-KR" altLang="en-US" baseline="0" smtClean="0"/>
              <a:t>광영동치료</a:t>
            </a:r>
            <a:r>
              <a:rPr lang="en-US" altLang="ko-KR" baseline="0" smtClean="0"/>
              <a:t>, </a:t>
            </a:r>
            <a:r>
              <a:rPr lang="ko-KR" altLang="en-US" baseline="0" smtClean="0"/>
              <a:t>냉동요법은 서서히 효과가 나타남</a:t>
            </a:r>
            <a:endParaRPr lang="en-US" altLang="ko-KR" baseline="0" smtClean="0"/>
          </a:p>
          <a:p>
            <a:r>
              <a:rPr lang="en-US" altLang="ko-KR" baseline="0" smtClean="0"/>
              <a:t> </a:t>
            </a:r>
            <a:r>
              <a:rPr lang="ko-KR" altLang="en-US" baseline="0" smtClean="0"/>
              <a:t>레이저</a:t>
            </a:r>
            <a:r>
              <a:rPr lang="en-US" altLang="ko-KR" baseline="0" smtClean="0"/>
              <a:t>: </a:t>
            </a:r>
            <a:r>
              <a:rPr lang="ko-KR" altLang="en-US" baseline="0" smtClean="0"/>
              <a:t>레이저에서 발생한 열을 이용하여 기도내 국한된 종괴를 제거하는 비접촉 방법</a:t>
            </a:r>
            <a:endParaRPr lang="en-US" altLang="ko-KR" baseline="0" smtClean="0"/>
          </a:p>
          <a:p>
            <a:r>
              <a:rPr lang="en-US" altLang="ko-KR" baseline="0" smtClean="0"/>
              <a:t>/ </a:t>
            </a:r>
            <a:r>
              <a:rPr lang="ko-KR" altLang="en-US" baseline="0" smtClean="0"/>
              <a:t>출혈을 조절하며 시행 가능 효과가 좋음 </a:t>
            </a:r>
            <a:endParaRPr lang="en-US" altLang="ko-KR" baseline="0" smtClean="0"/>
          </a:p>
          <a:p>
            <a:r>
              <a:rPr lang="en-US" altLang="ko-KR" baseline="0" smtClean="0"/>
              <a:t> / Nd:YAG, Nd:YAP, CO2, diode </a:t>
            </a:r>
            <a:r>
              <a:rPr lang="ko-KR" altLang="en-US" baseline="0" smtClean="0"/>
              <a:t>레이저가 있으며 각각의 장단점이 있음</a:t>
            </a:r>
            <a:r>
              <a:rPr lang="en-US" altLang="ko-KR" baseline="0" smtClean="0"/>
              <a:t>.</a:t>
            </a:r>
          </a:p>
          <a:p>
            <a:endParaRPr lang="en-US" altLang="ko-KR" baseline="0" smtClean="0"/>
          </a:p>
          <a:p>
            <a:r>
              <a:rPr lang="en-US" altLang="ko-KR" baseline="0" smtClean="0"/>
              <a:t> </a:t>
            </a:r>
            <a:r>
              <a:rPr lang="ko-KR" altLang="en-US" baseline="0" smtClean="0"/>
              <a:t>전기소작술</a:t>
            </a:r>
            <a:r>
              <a:rPr lang="en-US" altLang="ko-KR" baseline="0" smtClean="0"/>
              <a:t>: </a:t>
            </a:r>
            <a:r>
              <a:rPr lang="ko-KR" altLang="en-US" baseline="0" smtClean="0"/>
              <a:t>굴곡성 기관지내시경을 통해 시행</a:t>
            </a:r>
            <a:r>
              <a:rPr lang="en-US" altLang="ko-KR" baseline="0" smtClean="0"/>
              <a:t>, </a:t>
            </a:r>
            <a:r>
              <a:rPr lang="ko-KR" altLang="en-US" baseline="0" smtClean="0"/>
              <a:t>전기 탐침을 직접 병소 부위에 접촉시켜 시술하는 방법</a:t>
            </a:r>
            <a:r>
              <a:rPr lang="en-US" altLang="ko-KR" baseline="0" smtClean="0"/>
              <a:t>, </a:t>
            </a:r>
            <a:r>
              <a:rPr lang="ko-KR" altLang="en-US" baseline="0" smtClean="0"/>
              <a:t>치료 효과는 레이저와 비슷</a:t>
            </a:r>
            <a:r>
              <a:rPr lang="en-US" altLang="ko-KR" baseline="0" smtClean="0"/>
              <a:t>. </a:t>
            </a:r>
            <a:r>
              <a:rPr lang="ko-KR" altLang="en-US" baseline="0" smtClean="0"/>
              <a:t>소작된 조직은 겸자를 통해 제거해야함 </a:t>
            </a:r>
            <a:r>
              <a:rPr lang="en-US" altLang="ko-KR" baseline="0" smtClean="0"/>
              <a:t>(</a:t>
            </a:r>
            <a:r>
              <a:rPr lang="ko-KR" altLang="en-US" baseline="0" smtClean="0"/>
              <a:t>시간이 좀 걸려</a:t>
            </a:r>
            <a:r>
              <a:rPr lang="en-US" altLang="ko-KR" baseline="0" smtClean="0"/>
              <a:t>)</a:t>
            </a:r>
          </a:p>
          <a:p>
            <a:endParaRPr lang="en-US" altLang="ko-KR" baseline="0" smtClean="0"/>
          </a:p>
          <a:p>
            <a:r>
              <a:rPr lang="en-US" altLang="ko-KR" baseline="0" smtClean="0"/>
              <a:t> </a:t>
            </a:r>
            <a:r>
              <a:rPr lang="ko-KR" altLang="en-US" baseline="0" smtClean="0"/>
              <a:t>아르곤</a:t>
            </a:r>
            <a:r>
              <a:rPr lang="en-US" altLang="ko-KR" baseline="0" smtClean="0"/>
              <a:t>: </a:t>
            </a:r>
            <a:r>
              <a:rPr lang="ko-KR" altLang="en-US" baseline="0" smtClean="0"/>
              <a:t>비접촉성 소작 방법으로 굴곡성 기관지경을 이용</a:t>
            </a:r>
            <a:r>
              <a:rPr lang="en-US" altLang="ko-KR" baseline="0" smtClean="0"/>
              <a:t>. </a:t>
            </a:r>
            <a:r>
              <a:rPr lang="ko-KR" altLang="en-US" baseline="0" smtClean="0"/>
              <a:t>투과정도가 깊지 않아 기도 관통의 위험은 적음</a:t>
            </a:r>
            <a:r>
              <a:rPr lang="en-US" altLang="ko-KR" baseline="0" smtClean="0"/>
              <a:t>. </a:t>
            </a:r>
            <a:r>
              <a:rPr lang="ko-KR" altLang="en-US" baseline="0" smtClean="0"/>
              <a:t>기도내 큰 종괴 제거는 적합하지 않다</a:t>
            </a:r>
            <a:r>
              <a:rPr lang="en-US" altLang="ko-KR" baseline="0" smtClean="0"/>
              <a:t>. </a:t>
            </a:r>
            <a:r>
              <a:rPr lang="ko-KR" altLang="en-US" baseline="0" smtClean="0"/>
              <a:t>기도 표면의 국한된 혈관지로한</a:t>
            </a:r>
            <a:r>
              <a:rPr lang="en-US" altLang="ko-KR" baseline="0" smtClean="0"/>
              <a:t>, </a:t>
            </a:r>
            <a:r>
              <a:rPr lang="ko-KR" altLang="en-US" baseline="0" smtClean="0"/>
              <a:t>편평한 유두종</a:t>
            </a:r>
            <a:r>
              <a:rPr lang="en-US" altLang="ko-KR" baseline="0" smtClean="0"/>
              <a:t>, </a:t>
            </a:r>
            <a:r>
              <a:rPr lang="ko-KR" altLang="en-US" baseline="0" smtClean="0"/>
              <a:t>레이저가 접근하기 어려운 양측 상엽이나 하엽의 꼭대기분절 병변에 적용 가능함</a:t>
            </a:r>
            <a:endParaRPr lang="en-US" altLang="ko-KR" baseline="0" smtClean="0"/>
          </a:p>
          <a:p>
            <a:endParaRPr lang="en-US" altLang="ko-KR" baseline="0" smtClean="0"/>
          </a:p>
          <a:p>
            <a:r>
              <a:rPr lang="en-US" altLang="ko-KR" baseline="0" smtClean="0"/>
              <a:t> </a:t>
            </a:r>
            <a:r>
              <a:rPr lang="ko-KR" altLang="en-US" baseline="0" smtClean="0"/>
              <a:t>근접 방사선 치료</a:t>
            </a:r>
            <a:r>
              <a:rPr lang="en-US" altLang="ko-KR" baseline="0" smtClean="0"/>
              <a:t>: </a:t>
            </a:r>
            <a:r>
              <a:rPr lang="ko-KR" altLang="en-US" baseline="0" smtClean="0"/>
              <a:t>굴곡성 기관지내경을 이용</a:t>
            </a:r>
            <a:r>
              <a:rPr lang="en-US" altLang="ko-KR" baseline="0" smtClean="0"/>
              <a:t>. </a:t>
            </a:r>
            <a:r>
              <a:rPr lang="ko-KR" altLang="en-US" baseline="0" smtClean="0"/>
              <a:t>수술적 치료나 고식적 외부 방사선치료로 치료되지 않는 기도 내부뿐만 아니라 기도 바깥쪽에 있는 종괴에 대하여도 효과적</a:t>
            </a:r>
            <a:endParaRPr lang="en-US" altLang="ko-KR" baseline="0" smtClean="0"/>
          </a:p>
          <a:p>
            <a:r>
              <a:rPr lang="en-US" altLang="ko-KR" baseline="0" smtClean="0"/>
              <a:t> </a:t>
            </a:r>
            <a:r>
              <a:rPr lang="ko-KR" altLang="en-US" baseline="0" smtClean="0"/>
              <a:t>효과는 즉각적으로 나타나지는 않음</a:t>
            </a:r>
            <a:r>
              <a:rPr lang="en-US" altLang="ko-KR" baseline="0" smtClean="0"/>
              <a:t>. </a:t>
            </a:r>
            <a:r>
              <a:rPr lang="ko-KR" altLang="en-US" baseline="0" smtClean="0"/>
              <a:t>심한 기도폐쇄는 소작술이 선행되어야 함</a:t>
            </a:r>
            <a:endParaRPr lang="en-US" altLang="ko-KR" baseline="0" smtClean="0"/>
          </a:p>
          <a:p>
            <a:endParaRPr lang="en-US" altLang="ko-KR" baseline="0" smtClean="0"/>
          </a:p>
          <a:p>
            <a:r>
              <a:rPr lang="en-US" altLang="ko-KR" baseline="0" smtClean="0"/>
              <a:t> </a:t>
            </a:r>
            <a:r>
              <a:rPr lang="ko-KR" altLang="en-US" baseline="0" smtClean="0"/>
              <a:t>광역동치료</a:t>
            </a:r>
            <a:r>
              <a:rPr lang="en-US" altLang="ko-KR" baseline="0" smtClean="0"/>
              <a:t>: </a:t>
            </a:r>
            <a:r>
              <a:rPr lang="ko-KR" altLang="en-US" baseline="0" smtClean="0"/>
              <a:t>기도내 국한된 </a:t>
            </a:r>
            <a:r>
              <a:rPr lang="en-US" altLang="ko-KR" baseline="0" smtClean="0"/>
              <a:t>1cm </a:t>
            </a:r>
            <a:r>
              <a:rPr lang="ko-KR" altLang="en-US" baseline="0" smtClean="0"/>
              <a:t>이하의 작은 종괴에 주로 적용할수 있음</a:t>
            </a:r>
            <a:r>
              <a:rPr lang="en-US" altLang="ko-KR" baseline="0" smtClean="0"/>
              <a:t>. </a:t>
            </a:r>
            <a:r>
              <a:rPr lang="ko-KR" altLang="en-US" baseline="0" smtClean="0"/>
              <a:t>기도 밖의 종괴나 심각한 증세를 동반한 기도폐쇄는 적절치 않음</a:t>
            </a:r>
            <a:endParaRPr lang="en-US" altLang="ko-KR" baseline="0" smtClean="0"/>
          </a:p>
          <a:p>
            <a:r>
              <a:rPr lang="en-US" altLang="ko-KR" baseline="0" smtClean="0"/>
              <a:t> </a:t>
            </a:r>
            <a:r>
              <a:rPr lang="ko-KR" altLang="en-US" baseline="0" smtClean="0"/>
              <a:t>냉동요법</a:t>
            </a:r>
            <a:r>
              <a:rPr lang="en-US" altLang="ko-KR" baseline="0" smtClean="0"/>
              <a:t>: </a:t>
            </a:r>
            <a:r>
              <a:rPr lang="ko-KR" altLang="en-US" baseline="0" smtClean="0"/>
              <a:t>굴곡성 기관지내시경 통해 시행</a:t>
            </a:r>
            <a:r>
              <a:rPr lang="en-US" altLang="ko-KR" baseline="0" smtClean="0"/>
              <a:t>, </a:t>
            </a:r>
            <a:r>
              <a:rPr lang="ko-KR" altLang="en-US" baseline="0" smtClean="0"/>
              <a:t>기도내 연골 부위에 영향을 미치지 않아 기도 천공의 위험이 가장 낮음 </a:t>
            </a:r>
            <a:endParaRPr lang="en-US" altLang="ko-KR" baseline="0" smtClean="0"/>
          </a:p>
          <a:p>
            <a:endParaRPr lang="en-US" altLang="ko-KR" smtClean="0"/>
          </a:p>
          <a:p>
            <a:r>
              <a:rPr lang="ko-KR" altLang="en-US" smtClean="0"/>
              <a:t>수술적</a:t>
            </a:r>
            <a:r>
              <a:rPr lang="en-US" altLang="ko-KR" smtClean="0"/>
              <a:t>,</a:t>
            </a:r>
            <a:r>
              <a:rPr lang="ko-KR" altLang="en-US" smtClean="0"/>
              <a:t>방사선 치료가 불가능 한 경우 고식적 치료들이 이용될 수 있음 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174DC0-879D-4CAA-91A0-945A5E089480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136284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mtClean="0"/>
              <a:t>흉곽 외에서 폐로 전이되는 경우는 매우 흔하지만</a:t>
            </a:r>
            <a:r>
              <a:rPr lang="en-US" altLang="ko-KR" smtClean="0"/>
              <a:t>, </a:t>
            </a:r>
            <a:r>
              <a:rPr lang="ko-KR" altLang="en-US" smtClean="0"/>
              <a:t>기관지로 전이되는 경우는 드물고</a:t>
            </a:r>
            <a:r>
              <a:rPr lang="en-US" altLang="ko-KR" smtClean="0"/>
              <a:t>, </a:t>
            </a:r>
            <a:r>
              <a:rPr lang="ko-KR" altLang="en-US" smtClean="0"/>
              <a:t>악성 종양을 가진 환자의 약 </a:t>
            </a:r>
            <a:r>
              <a:rPr lang="en-US" altLang="ko-KR" smtClean="0"/>
              <a:t>2-5% </a:t>
            </a:r>
            <a:r>
              <a:rPr lang="ko-KR" altLang="en-US" smtClean="0"/>
              <a:t>에서 기관지 전이가 발견됨</a:t>
            </a:r>
            <a:endParaRPr lang="en-US" altLang="ko-KR" smtClean="0"/>
          </a:p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174DC0-879D-4CAA-91A0-945A5E089480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1626149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174DC0-879D-4CAA-91A0-945A5E089480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3630877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mtClean="0"/>
              <a:t>악성 종양이 기관지를 침범하는 경로 </a:t>
            </a:r>
            <a:r>
              <a:rPr lang="en-US" altLang="ko-KR" smtClean="0"/>
              <a:t>1) </a:t>
            </a:r>
            <a:r>
              <a:rPr lang="ko-KR" altLang="en-US" smtClean="0"/>
              <a:t>주변 폐실질의 전이가 기관지를 침범</a:t>
            </a:r>
            <a:r>
              <a:rPr lang="en-US" altLang="ko-KR" smtClean="0"/>
              <a:t>/ 2) </a:t>
            </a:r>
            <a:r>
              <a:rPr lang="ko-KR" altLang="en-US" smtClean="0"/>
              <a:t>림프전 전이가 기관지 침범 </a:t>
            </a:r>
            <a:r>
              <a:rPr lang="en-US" altLang="ko-KR" smtClean="0"/>
              <a:t>3) </a:t>
            </a:r>
            <a:r>
              <a:rPr lang="ko-KR" altLang="en-US" smtClean="0"/>
              <a:t>직겅이 작은 기관지 내경에서 종양이 자라나오는 경우 </a:t>
            </a:r>
            <a:r>
              <a:rPr lang="en-US" altLang="ko-KR" smtClean="0"/>
              <a:t>4) </a:t>
            </a:r>
            <a:r>
              <a:rPr lang="ko-KR" altLang="en-US" smtClean="0"/>
              <a:t>림프관을 따라 전이되는 경우 </a:t>
            </a:r>
            <a:r>
              <a:rPr lang="en-US" altLang="ko-KR" smtClean="0"/>
              <a:t>5) </a:t>
            </a:r>
            <a:r>
              <a:rPr lang="ko-KR" altLang="en-US" smtClean="0"/>
              <a:t>혈행을 타고 전이되는 경우로 나눌 수 있다 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174DC0-879D-4CAA-91A0-945A5E089480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7654677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mtClean="0"/>
              <a:t>악성종양의 폐전이는 대부분 초기에 무증상이지만</a:t>
            </a:r>
            <a:r>
              <a:rPr lang="en-US" altLang="ko-KR" smtClean="0"/>
              <a:t>, </a:t>
            </a:r>
            <a:r>
              <a:rPr lang="ko-KR" altLang="en-US" smtClean="0"/>
              <a:t>기관지내 전이는 대부분 증상을 동반하는 경우가 많음</a:t>
            </a:r>
            <a:endParaRPr lang="en-US" altLang="ko-KR" smtClean="0"/>
          </a:p>
          <a:p>
            <a:r>
              <a:rPr lang="ko-KR" altLang="en-US" smtClean="0"/>
              <a:t>증상은 다양하나 기침</a:t>
            </a:r>
            <a:r>
              <a:rPr lang="en-US" altLang="ko-KR" smtClean="0"/>
              <a:t>, </a:t>
            </a:r>
            <a:r>
              <a:rPr lang="ko-KR" altLang="en-US" smtClean="0"/>
              <a:t>객혈 또는 기관지 폐색에 의한 이차적 감염이 발생했을 경우 폐렴의 일반적인 증상이 보일 수 있음</a:t>
            </a:r>
            <a:endParaRPr lang="en-US" altLang="ko-KR" smtClean="0"/>
          </a:p>
          <a:p>
            <a:r>
              <a:rPr lang="ko-KR" altLang="en-US" smtClean="0"/>
              <a:t>따라서 암 병력이 있떤 환자에서 증상이 발생한 경우에 방사선학적 이상이 없더라도 기관지내시경 검사를 고려를 해 봐야할 수 있음 </a:t>
            </a:r>
            <a:endParaRPr lang="en-US" altLang="ko-KR" smtClean="0"/>
          </a:p>
          <a:p>
            <a:endParaRPr lang="en-US" altLang="ko-KR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174DC0-879D-4CAA-91A0-945A5E089480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590169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174DC0-879D-4CAA-91A0-945A5E089480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4374406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mtClean="0"/>
              <a:t>전 악성종양의 </a:t>
            </a:r>
            <a:r>
              <a:rPr lang="en-US" altLang="ko-KR" smtClean="0"/>
              <a:t>2%</a:t>
            </a:r>
            <a:r>
              <a:rPr lang="en-US" altLang="ko-KR" baseline="0" smtClean="0"/>
              <a:t> </a:t>
            </a:r>
            <a:r>
              <a:rPr lang="ko-KR" altLang="en-US" baseline="0" smtClean="0"/>
              <a:t>차지하는 드문 질환</a:t>
            </a:r>
            <a:r>
              <a:rPr lang="en-US" altLang="ko-KR" baseline="0" smtClean="0"/>
              <a:t>, 50-60</a:t>
            </a:r>
            <a:r>
              <a:rPr lang="ko-KR" altLang="en-US" baseline="0" smtClean="0"/>
              <a:t>대 에 높은 빈도</a:t>
            </a:r>
            <a:endParaRPr lang="en-US" altLang="ko-KR" baseline="0" smtClean="0"/>
          </a:p>
          <a:p>
            <a:r>
              <a:rPr lang="ko-KR" altLang="en-US" baseline="0" smtClean="0"/>
              <a:t>조기에 전 장기로의 전이 가능</a:t>
            </a:r>
            <a:endParaRPr lang="en-US" altLang="ko-KR" baseline="0" smtClean="0"/>
          </a:p>
          <a:p>
            <a:r>
              <a:rPr lang="ko-KR" altLang="en-US" smtClean="0"/>
              <a:t>악성흑색종의 폐전이는 매우 흔하며</a:t>
            </a:r>
            <a:r>
              <a:rPr lang="en-US" altLang="ko-KR" smtClean="0"/>
              <a:t>, </a:t>
            </a:r>
            <a:r>
              <a:rPr lang="ko-KR" altLang="en-US" smtClean="0"/>
              <a:t>기관지내침범이 발생한다는 것은 오래전부터 알려져 있는 사실</a:t>
            </a:r>
            <a:endParaRPr lang="en-US" altLang="ko-KR" smtClean="0"/>
          </a:p>
          <a:p>
            <a:endParaRPr lang="en-US" altLang="ko-KR" smtClean="0"/>
          </a:p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174DC0-879D-4CAA-91A0-945A5E089480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6335995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mtClean="0"/>
              <a:t>유방암</a:t>
            </a:r>
            <a:r>
              <a:rPr lang="en-US" altLang="ko-KR" smtClean="0"/>
              <a:t>: </a:t>
            </a:r>
            <a:r>
              <a:rPr lang="ko-KR" altLang="en-US" smtClean="0"/>
              <a:t>기관지내 종괴보다는 점막의 부종과 비후로 발현하는 경우가 많으며</a:t>
            </a:r>
            <a:r>
              <a:rPr lang="en-US" altLang="ko-KR" smtClean="0"/>
              <a:t>, </a:t>
            </a:r>
            <a:r>
              <a:rPr lang="ko-KR" altLang="en-US" smtClean="0"/>
              <a:t>점막하 림프관에서 시작되어 조직검사가 위음성을 보이는 경우가 있음</a:t>
            </a:r>
            <a:endParaRPr lang="en-US" altLang="ko-KR" smtClean="0"/>
          </a:p>
          <a:p>
            <a:r>
              <a:rPr lang="ko-KR" altLang="en-US" smtClean="0"/>
              <a:t>의심되는 경우에는 병변 다수의 조직검사가 필요하고 </a:t>
            </a:r>
            <a:r>
              <a:rPr lang="en-US" altLang="ko-KR" smtClean="0"/>
              <a:t>bronchial</a:t>
            </a:r>
            <a:r>
              <a:rPr lang="en-US" altLang="ko-KR" baseline="0" smtClean="0"/>
              <a:t> brushing </a:t>
            </a:r>
            <a:r>
              <a:rPr lang="ko-KR" altLang="en-US" baseline="0" smtClean="0"/>
              <a:t>을 같이 시행할 것을 권유</a:t>
            </a:r>
            <a:endParaRPr lang="en-US" altLang="ko-KR" baseline="0" smtClean="0"/>
          </a:p>
          <a:p>
            <a:endParaRPr lang="en-US" altLang="ko-KR" baseline="0" smtClean="0"/>
          </a:p>
          <a:p>
            <a:r>
              <a:rPr lang="ko-KR" altLang="en-US" baseline="0" smtClean="0"/>
              <a:t>신장암의 전이</a:t>
            </a:r>
            <a:r>
              <a:rPr lang="en-US" altLang="ko-KR" baseline="0" smtClean="0"/>
              <a:t>: </a:t>
            </a:r>
            <a:r>
              <a:rPr lang="ko-KR" altLang="en-US" baseline="0" smtClean="0"/>
              <a:t>혈전과 같은 육안소견</a:t>
            </a:r>
            <a:r>
              <a:rPr lang="en-US" altLang="ko-KR" baseline="0" smtClean="0"/>
              <a:t>/ </a:t>
            </a:r>
            <a:r>
              <a:rPr lang="ko-KR" altLang="en-US" baseline="0" smtClean="0"/>
              <a:t>조작 시 잦은 출혈경향</a:t>
            </a:r>
            <a:r>
              <a:rPr lang="en-US" altLang="ko-KR" baseline="0" smtClean="0"/>
              <a:t>/ </a:t>
            </a:r>
            <a:r>
              <a:rPr lang="ko-KR" altLang="en-US" baseline="0" smtClean="0"/>
              <a:t>기관지 완전 막음</a:t>
            </a:r>
            <a:r>
              <a:rPr lang="en-US" altLang="ko-KR" baseline="0" smtClean="0"/>
              <a:t>, </a:t>
            </a:r>
            <a:r>
              <a:rPr lang="ko-KR" altLang="en-US" baseline="0" smtClean="0"/>
              <a:t>이는 신정맥을 통해 혈행으로 전이되는 것으로 생각됨 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174DC0-879D-4CAA-91A0-945A5E089480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236754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mtClean="0"/>
              <a:t>Primary</a:t>
            </a:r>
            <a:r>
              <a:rPr lang="en-US" altLang="ko-KR" baseline="0" smtClean="0"/>
              <a:t> tracheal mass </a:t>
            </a:r>
            <a:r>
              <a:rPr lang="ko-KR" altLang="en-US" baseline="0" smtClean="0"/>
              <a:t>는 매우 드물고</a:t>
            </a:r>
            <a:r>
              <a:rPr lang="en-US" altLang="ko-KR" baseline="0" smtClean="0"/>
              <a:t>, </a:t>
            </a:r>
            <a:r>
              <a:rPr lang="ko-KR" altLang="en-US" baseline="0" smtClean="0"/>
              <a:t>이중 </a:t>
            </a:r>
            <a:r>
              <a:rPr lang="en-US" altLang="ko-KR" baseline="0" smtClean="0"/>
              <a:t>90%</a:t>
            </a:r>
            <a:r>
              <a:rPr lang="ko-KR" altLang="en-US" baseline="0" smtClean="0"/>
              <a:t>가</a:t>
            </a:r>
            <a:r>
              <a:rPr lang="en-US" altLang="ko-KR" baseline="0" smtClean="0"/>
              <a:t> </a:t>
            </a:r>
            <a:r>
              <a:rPr lang="ko-KR" altLang="en-US" baseline="0" smtClean="0"/>
              <a:t>악성종양임</a:t>
            </a:r>
            <a:endParaRPr lang="ko-KR" altLang="en-US" smtClean="0"/>
          </a:p>
          <a:p>
            <a:r>
              <a:rPr lang="en-US" altLang="ko-KR" smtClean="0"/>
              <a:t>SCC</a:t>
            </a:r>
            <a:r>
              <a:rPr lang="ko-KR" altLang="en-US" smtClean="0"/>
              <a:t>가 </a:t>
            </a:r>
            <a:r>
              <a:rPr lang="en-US" altLang="ko-KR" smtClean="0"/>
              <a:t>50-60%</a:t>
            </a:r>
            <a:r>
              <a:rPr lang="ko-KR" altLang="en-US" smtClean="0"/>
              <a:t>로</a:t>
            </a:r>
            <a:r>
              <a:rPr lang="en-US" altLang="ko-KR" baseline="0" smtClean="0"/>
              <a:t> </a:t>
            </a:r>
            <a:r>
              <a:rPr lang="ko-KR" altLang="en-US" baseline="0" smtClean="0"/>
              <a:t>가장 흔하고</a:t>
            </a:r>
            <a:r>
              <a:rPr lang="en-US" altLang="ko-KR" baseline="0" smtClean="0"/>
              <a:t>, </a:t>
            </a:r>
            <a:r>
              <a:rPr lang="ko-KR" altLang="en-US" baseline="0" smtClean="0"/>
              <a:t>그 다음이 </a:t>
            </a:r>
            <a:r>
              <a:rPr lang="en-US" altLang="ko-KR" baseline="0" smtClean="0"/>
              <a:t>ACC </a:t>
            </a:r>
            <a:r>
              <a:rPr lang="ko-KR" altLang="en-US" baseline="0" smtClean="0"/>
              <a:t>로 약 </a:t>
            </a:r>
            <a:r>
              <a:rPr lang="en-US" altLang="ko-KR" baseline="0" smtClean="0"/>
              <a:t>25-40% </a:t>
            </a:r>
            <a:r>
              <a:rPr lang="ko-KR" altLang="en-US" baseline="0" smtClean="0"/>
              <a:t>정도임</a:t>
            </a:r>
            <a:endParaRPr lang="en-US" altLang="ko-KR" baseline="0" smtClean="0"/>
          </a:p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174DC0-879D-4CAA-91A0-945A5E089480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0415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174DC0-879D-4CAA-91A0-945A5E089480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161388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mtClean="0"/>
              <a:t> 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174DC0-879D-4CAA-91A0-945A5E089480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122966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mtClean="0"/>
              <a:t>수술적 절제 후 방사선 치료시 </a:t>
            </a:r>
            <a:r>
              <a:rPr lang="en-US" altLang="ko-KR" smtClean="0"/>
              <a:t>5</a:t>
            </a:r>
            <a:r>
              <a:rPr lang="ko-KR" altLang="en-US" smtClean="0"/>
              <a:t>년 생존률은 </a:t>
            </a:r>
            <a:r>
              <a:rPr lang="en-US" altLang="ko-KR" smtClean="0"/>
              <a:t>80% </a:t>
            </a:r>
            <a:r>
              <a:rPr lang="ko-KR" altLang="en-US" smtClean="0"/>
              <a:t>이상</a:t>
            </a:r>
            <a:endParaRPr lang="en-US" altLang="ko-KR" smtClean="0"/>
          </a:p>
          <a:p>
            <a:r>
              <a:rPr lang="en-US" altLang="ko-KR" smtClean="0"/>
              <a:t>50</a:t>
            </a:r>
            <a:r>
              <a:rPr lang="ko-KR" altLang="en-US" smtClean="0"/>
              <a:t>세 정도의 젊은 나이에 호발</a:t>
            </a:r>
            <a:endParaRPr lang="en-US" altLang="ko-KR" smtClean="0"/>
          </a:p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174DC0-879D-4CAA-91A0-945A5E089480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97941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baseline="0" smtClean="0"/>
              <a:t>카르시노이드</a:t>
            </a:r>
            <a:r>
              <a:rPr lang="en-US" altLang="ko-KR" baseline="0" smtClean="0"/>
              <a:t>: </a:t>
            </a:r>
            <a:r>
              <a:rPr lang="ko-KR" altLang="en-US" baseline="0" smtClean="0"/>
              <a:t>매끄러운 표면의 진홍색 종양</a:t>
            </a:r>
            <a:endParaRPr lang="en-US" altLang="ko-KR" baseline="0" smtClean="0"/>
          </a:p>
          <a:p>
            <a:r>
              <a:rPr lang="ko-KR" altLang="en-US" baseline="0" smtClean="0"/>
              <a:t>유두종</a:t>
            </a:r>
            <a:r>
              <a:rPr lang="en-US" altLang="ko-KR" baseline="0" smtClean="0"/>
              <a:t>: </a:t>
            </a:r>
            <a:r>
              <a:rPr lang="ko-KR" altLang="en-US" baseline="0" smtClean="0"/>
              <a:t>붉은 알갱이가 보이는 육안적 소견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174DC0-879D-4CAA-91A0-945A5E089480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89274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mtClean="0"/>
              <a:t>원발성 악성기관종양의 증상은 서서히 발생하며 기관이 적어도 </a:t>
            </a:r>
            <a:r>
              <a:rPr lang="en-US" altLang="ko-KR" smtClean="0"/>
              <a:t>75%</a:t>
            </a:r>
            <a:r>
              <a:rPr lang="en-US" altLang="ko-KR" baseline="0" smtClean="0"/>
              <a:t> </a:t>
            </a:r>
            <a:r>
              <a:rPr lang="ko-KR" altLang="en-US" baseline="0" smtClean="0"/>
              <a:t>막혀야 심한 증상이 발현됨</a:t>
            </a:r>
            <a:endParaRPr lang="en-US" altLang="ko-KR" baseline="0" smtClean="0"/>
          </a:p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174DC0-879D-4CAA-91A0-945A5E089480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525927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mtClean="0"/>
              <a:t>진단은 조기에 내려지는 경우가 드물고</a:t>
            </a:r>
            <a:r>
              <a:rPr lang="en-US" altLang="ko-KR" smtClean="0"/>
              <a:t>, </a:t>
            </a:r>
            <a:r>
              <a:rPr lang="ko-KR" altLang="en-US" smtClean="0"/>
              <a:t>이는 기도 폐쇄에 의한 증상이 </a:t>
            </a:r>
            <a:r>
              <a:rPr lang="en-US" altLang="ko-KR" smtClean="0"/>
              <a:t>50-70%</a:t>
            </a:r>
            <a:r>
              <a:rPr lang="ko-KR" altLang="en-US" smtClean="0"/>
              <a:t>가 막혔을때 늦게 나타나고</a:t>
            </a:r>
            <a:r>
              <a:rPr lang="en-US" altLang="ko-KR" smtClean="0"/>
              <a:t>, </a:t>
            </a:r>
            <a:r>
              <a:rPr lang="ko-KR" altLang="en-US" smtClean="0"/>
              <a:t>증상이 나타나더라도 천식으로 오인하는 경우가 많기 때문</a:t>
            </a:r>
            <a:endParaRPr lang="en-US" altLang="ko-KR" smtClean="0"/>
          </a:p>
          <a:p>
            <a:r>
              <a:rPr lang="ko-KR" altLang="en-US" smtClean="0"/>
              <a:t>단순 흉부 엑스선</a:t>
            </a:r>
            <a:r>
              <a:rPr lang="en-US" altLang="ko-KR" smtClean="0"/>
              <a:t>, CT, bronchoscopy,</a:t>
            </a:r>
            <a:r>
              <a:rPr lang="en-US" altLang="ko-KR" baseline="0" smtClean="0"/>
              <a:t> PFT, cytology </a:t>
            </a:r>
            <a:r>
              <a:rPr lang="ko-KR" altLang="en-US" baseline="0" smtClean="0"/>
              <a:t>등이 진단 방법인데</a:t>
            </a:r>
            <a:r>
              <a:rPr lang="en-US" altLang="ko-KR" baseline="0" smtClean="0"/>
              <a:t>,</a:t>
            </a:r>
          </a:p>
          <a:p>
            <a:r>
              <a:rPr lang="en-US" altLang="ko-KR" baseline="0" smtClean="0"/>
              <a:t>CXR  </a:t>
            </a:r>
            <a:r>
              <a:rPr lang="ko-KR" altLang="en-US" baseline="0" smtClean="0"/>
              <a:t>촬영에서 나타나는 경우가 </a:t>
            </a:r>
            <a:r>
              <a:rPr lang="en-US" altLang="ko-KR" baseline="0" smtClean="0"/>
              <a:t>18-29% </a:t>
            </a:r>
            <a:r>
              <a:rPr lang="ko-KR" altLang="en-US" baseline="0" smtClean="0"/>
              <a:t>정도로</a:t>
            </a:r>
            <a:r>
              <a:rPr lang="en-US" altLang="ko-KR" baseline="0" smtClean="0"/>
              <a:t> </a:t>
            </a:r>
            <a:r>
              <a:rPr lang="ko-KR" altLang="en-US" baseline="0" smtClean="0"/>
              <a:t>낮다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174DC0-879D-4CAA-91A0-945A5E089480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933190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5FFFC-8ED7-425F-A2FA-4B3471702921}" type="datetimeFigureOut">
              <a:rPr lang="ko-KR" altLang="en-US" smtClean="0"/>
              <a:t>2021-05-05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9A86E-9756-407E-90BC-3B8DA553BC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95180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5FFFC-8ED7-425F-A2FA-4B3471702921}" type="datetimeFigureOut">
              <a:rPr lang="ko-KR" altLang="en-US" smtClean="0"/>
              <a:t>2021-05-05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9A86E-9756-407E-90BC-3B8DA553BC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431853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5FFFC-8ED7-425F-A2FA-4B3471702921}" type="datetimeFigureOut">
              <a:rPr lang="ko-KR" altLang="en-US" smtClean="0"/>
              <a:t>2021-05-05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9A86E-9756-407E-90BC-3B8DA553BC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676517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5FFFC-8ED7-425F-A2FA-4B3471702921}" type="datetimeFigureOut">
              <a:rPr lang="ko-KR" altLang="en-US" smtClean="0"/>
              <a:t>2021-05-05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9A86E-9756-407E-90BC-3B8DA553BC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218435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5FFFC-8ED7-425F-A2FA-4B3471702921}" type="datetimeFigureOut">
              <a:rPr lang="ko-KR" altLang="en-US" smtClean="0"/>
              <a:t>2021-05-05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9A86E-9756-407E-90BC-3B8DA553BC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626723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5FFFC-8ED7-425F-A2FA-4B3471702921}" type="datetimeFigureOut">
              <a:rPr lang="ko-KR" altLang="en-US" smtClean="0"/>
              <a:t>2021-05-05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9A86E-9756-407E-90BC-3B8DA553BC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265301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5FFFC-8ED7-425F-A2FA-4B3471702921}" type="datetimeFigureOut">
              <a:rPr lang="ko-KR" altLang="en-US" smtClean="0"/>
              <a:t>2021-05-05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9A86E-9756-407E-90BC-3B8DA553BC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976924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5FFFC-8ED7-425F-A2FA-4B3471702921}" type="datetimeFigureOut">
              <a:rPr lang="ko-KR" altLang="en-US" smtClean="0"/>
              <a:t>2021-05-05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9A86E-9756-407E-90BC-3B8DA553BC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765011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5FFFC-8ED7-425F-A2FA-4B3471702921}" type="datetimeFigureOut">
              <a:rPr lang="ko-KR" altLang="en-US" smtClean="0"/>
              <a:t>2021-05-05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9A86E-9756-407E-90BC-3B8DA553BC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369493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5FFFC-8ED7-425F-A2FA-4B3471702921}" type="datetimeFigureOut">
              <a:rPr lang="ko-KR" altLang="en-US" smtClean="0"/>
              <a:t>2021-05-05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9A86E-9756-407E-90BC-3B8DA553BC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037808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5FFFC-8ED7-425F-A2FA-4B3471702921}" type="datetimeFigureOut">
              <a:rPr lang="ko-KR" altLang="en-US" smtClean="0"/>
              <a:t>2021-05-05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9A86E-9756-407E-90BC-3B8DA553BC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54144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B5FFFC-8ED7-425F-A2FA-4B3471702921}" type="datetimeFigureOut">
              <a:rPr lang="ko-KR" altLang="en-US" smtClean="0"/>
              <a:t>2021-05-05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B9A86E-9756-407E-90BC-3B8DA553BC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706139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hyperlink" Target="https://radiologykey.com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7.png"/><Relationship Id="rId4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>
            <a:spLocks noGrp="1"/>
          </p:cNvSpPr>
          <p:nvPr>
            <p:ph type="ctrTitle"/>
          </p:nvPr>
        </p:nvSpPr>
        <p:spPr>
          <a:xfrm>
            <a:off x="2209800" y="1663290"/>
            <a:ext cx="7772400" cy="1470025"/>
          </a:xfrm>
        </p:spPr>
        <p:txBody>
          <a:bodyPr>
            <a:normAutofit/>
          </a:bodyPr>
          <a:lstStyle/>
          <a:p>
            <a:r>
              <a:rPr lang="en-US" altLang="ko-KR" sz="7200" b="1" smtClean="0"/>
              <a:t>Tracheal mass</a:t>
            </a:r>
            <a:endParaRPr lang="ko-KR" altLang="en-US" sz="7200" b="1" dirty="0"/>
          </a:p>
        </p:txBody>
      </p:sp>
      <p:sp>
        <p:nvSpPr>
          <p:cNvPr id="5" name="부제목 2"/>
          <p:cNvSpPr>
            <a:spLocks noGrp="1"/>
          </p:cNvSpPr>
          <p:nvPr>
            <p:ph type="subTitle" idx="1"/>
          </p:nvPr>
        </p:nvSpPr>
        <p:spPr>
          <a:xfrm>
            <a:off x="2895600" y="4164495"/>
            <a:ext cx="6400800" cy="1752600"/>
          </a:xfrm>
        </p:spPr>
        <p:txBody>
          <a:bodyPr>
            <a:normAutofit lnSpcReduction="10000"/>
          </a:bodyPr>
          <a:lstStyle/>
          <a:p>
            <a:r>
              <a:rPr lang="en-US" altLang="ko-KR" smtClean="0"/>
              <a:t>F2 </a:t>
            </a:r>
            <a:r>
              <a:rPr lang="ko-KR" altLang="en-US" smtClean="0"/>
              <a:t>최 지 연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en-US" altLang="ko-KR" dirty="0" smtClean="0"/>
              <a:t>Division of </a:t>
            </a:r>
            <a:r>
              <a:rPr lang="en-US" altLang="ko-KR" dirty="0" err="1" smtClean="0"/>
              <a:t>Pulmonology</a:t>
            </a:r>
            <a:endParaRPr lang="en-US" altLang="ko-KR" dirty="0" smtClean="0"/>
          </a:p>
          <a:p>
            <a:r>
              <a:rPr lang="en-US" altLang="ko-KR" dirty="0" smtClean="0"/>
              <a:t>Department of Internal Medicine</a:t>
            </a:r>
          </a:p>
          <a:p>
            <a:endParaRPr lang="ko-KR" alt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82296" y="91440"/>
            <a:ext cx="30480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smtClean="0"/>
              <a:t>2021.5.6 chest conference</a:t>
            </a:r>
            <a:endParaRPr lang="ko-KR" altLang="en-US" b="1"/>
          </a:p>
        </p:txBody>
      </p:sp>
    </p:spTree>
    <p:extLst>
      <p:ext uri="{BB962C8B-B14F-4D97-AF65-F5344CB8AC3E}">
        <p14:creationId xmlns:p14="http://schemas.microsoft.com/office/powerpoint/2010/main" val="2185395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357157" y="142852"/>
            <a:ext cx="1156979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4000" b="1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Prognosis</a:t>
            </a:r>
            <a:endParaRPr lang="ko-KR" altLang="en-US" sz="4000" b="1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921" y="64008"/>
            <a:ext cx="9233535" cy="2277008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6418" y="2341016"/>
            <a:ext cx="3827526" cy="4376557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5"/>
          <a:srcRect l="50933"/>
          <a:stretch/>
        </p:blipFill>
        <p:spPr>
          <a:xfrm>
            <a:off x="9303746" y="64008"/>
            <a:ext cx="2850445" cy="2277008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23944" y="2341016"/>
            <a:ext cx="4535588" cy="4376557"/>
          </a:xfrm>
          <a:prstGeom prst="rect">
            <a:avLst/>
          </a:prstGeom>
        </p:spPr>
      </p:pic>
      <p:sp>
        <p:nvSpPr>
          <p:cNvPr id="9" name="직사각형 8"/>
          <p:cNvSpPr/>
          <p:nvPr/>
        </p:nvSpPr>
        <p:spPr>
          <a:xfrm>
            <a:off x="7586541" y="6255908"/>
            <a:ext cx="124192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>
                <a:solidFill>
                  <a:srgbClr val="FFFF00"/>
                </a:solidFill>
                <a:latin typeface="STIXGeneral-Regular"/>
              </a:rPr>
              <a:t>ACC case</a:t>
            </a:r>
          </a:p>
          <a:p>
            <a:r>
              <a:rPr lang="en-US" altLang="ko-KR" sz="1200" b="1">
                <a:solidFill>
                  <a:srgbClr val="FFFF00"/>
                </a:solidFill>
                <a:latin typeface="STIXGeneral-Regular"/>
              </a:rPr>
              <a:t>sessile mass</a:t>
            </a:r>
            <a:endParaRPr lang="ko-KR" altLang="en-US" sz="1200" b="1">
              <a:solidFill>
                <a:srgbClr val="FFFF00"/>
              </a:solidFill>
              <a:latin typeface="STIXGeneral-Regular"/>
            </a:endParaRPr>
          </a:p>
        </p:txBody>
      </p:sp>
      <p:sp>
        <p:nvSpPr>
          <p:cNvPr id="10" name="내용 개체 틀 2"/>
          <p:cNvSpPr>
            <a:spLocks noGrp="1"/>
          </p:cNvSpPr>
          <p:nvPr/>
        </p:nvSpPr>
        <p:spPr bwMode="auto">
          <a:xfrm>
            <a:off x="8997860" y="5165591"/>
            <a:ext cx="2770468" cy="132114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latinLnBrk="1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ü"/>
              <a:defRPr sz="3200" kern="1200">
                <a:solidFill>
                  <a:schemeClr val="accent3">
                    <a:lumMod val="40000"/>
                    <a:lumOff val="6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1" fontAlgn="base" latinLnBrk="1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rtl="0" eaLnBrk="1" fontAlgn="base" latinLnBrk="1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1" fontAlgn="base" latinLnBrk="1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1" fontAlgn="base" latinLnBrk="1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600" b="1" smtClean="0">
                <a:solidFill>
                  <a:schemeClr val="tx1"/>
                </a:solidFill>
              </a:rPr>
              <a:t>Clinical </a:t>
            </a:r>
            <a:r>
              <a:rPr lang="en-US" altLang="ko-KR" sz="1600" b="1" dirty="0" smtClean="0">
                <a:solidFill>
                  <a:schemeClr val="tx1"/>
                </a:solidFill>
              </a:rPr>
              <a:t>characteristics</a:t>
            </a:r>
          </a:p>
          <a:p>
            <a:r>
              <a:rPr lang="en-US" altLang="ko-KR" sz="1600" b="1" smtClean="0">
                <a:solidFill>
                  <a:schemeClr val="tx1"/>
                </a:solidFill>
              </a:rPr>
              <a:t>CT (image)</a:t>
            </a:r>
            <a:endParaRPr lang="en-US" altLang="ko-KR" sz="1600" b="1" dirty="0" smtClean="0">
              <a:solidFill>
                <a:schemeClr val="tx1"/>
              </a:solidFill>
            </a:endParaRPr>
          </a:p>
          <a:p>
            <a:r>
              <a:rPr lang="en-US" altLang="ko-KR" sz="1600" b="1" smtClean="0">
                <a:solidFill>
                  <a:schemeClr val="tx1"/>
                </a:solidFill>
              </a:rPr>
              <a:t>Bronchoscopy</a:t>
            </a:r>
            <a:endParaRPr lang="en-US" altLang="ko-KR" sz="1600" b="1" dirty="0">
              <a:solidFill>
                <a:schemeClr val="tx1"/>
              </a:solidFill>
            </a:endParaRPr>
          </a:p>
          <a:p>
            <a:r>
              <a:rPr lang="en-US" altLang="ko-KR" sz="1600" b="1" smtClean="0">
                <a:solidFill>
                  <a:schemeClr val="tx1"/>
                </a:solidFill>
              </a:rPr>
              <a:t>Pathologic </a:t>
            </a:r>
            <a:r>
              <a:rPr lang="en-US" altLang="ko-KR" sz="1600" b="1" dirty="0" smtClean="0">
                <a:solidFill>
                  <a:schemeClr val="tx1"/>
                </a:solidFill>
              </a:rPr>
              <a:t>diagnosis</a:t>
            </a:r>
          </a:p>
          <a:p>
            <a:pPr lvl="1"/>
            <a:endParaRPr lang="en-US" altLang="ko-KR" sz="1400" b="1" dirty="0" smtClean="0"/>
          </a:p>
          <a:p>
            <a:pPr lvl="1"/>
            <a:endParaRPr lang="ko-KR" altLang="en-US" sz="1400" b="1" dirty="0"/>
          </a:p>
        </p:txBody>
      </p:sp>
      <p:sp>
        <p:nvSpPr>
          <p:cNvPr id="6" name="직사각형 5"/>
          <p:cNvSpPr/>
          <p:nvPr/>
        </p:nvSpPr>
        <p:spPr>
          <a:xfrm>
            <a:off x="129921" y="1197621"/>
            <a:ext cx="7047714" cy="1861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1364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357157" y="142852"/>
            <a:ext cx="1156979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4000" b="1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Treatment</a:t>
            </a:r>
            <a:endParaRPr lang="ko-KR" altLang="en-US" sz="4000" b="1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689" y="142852"/>
            <a:ext cx="10103302" cy="2344316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4"/>
          <a:srcRect r="49189" b="49423"/>
          <a:stretch/>
        </p:blipFill>
        <p:spPr>
          <a:xfrm>
            <a:off x="0" y="2944957"/>
            <a:ext cx="4150673" cy="2752344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4"/>
          <a:srcRect t="85387" b="1"/>
          <a:stretch/>
        </p:blipFill>
        <p:spPr>
          <a:xfrm>
            <a:off x="1" y="6166370"/>
            <a:ext cx="7104888" cy="691629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4"/>
          <a:srcRect l="32808" t="51365" r="46018" b="16375"/>
          <a:stretch/>
        </p:blipFill>
        <p:spPr>
          <a:xfrm>
            <a:off x="4270248" y="2865068"/>
            <a:ext cx="2706625" cy="2747045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68313" y="2561291"/>
            <a:ext cx="5068823" cy="4252833"/>
          </a:xfrm>
          <a:prstGeom prst="rect">
            <a:avLst/>
          </a:prstGeom>
        </p:spPr>
      </p:pic>
      <p:sp>
        <p:nvSpPr>
          <p:cNvPr id="8" name="직사각형 7"/>
          <p:cNvSpPr/>
          <p:nvPr/>
        </p:nvSpPr>
        <p:spPr>
          <a:xfrm>
            <a:off x="7123177" y="5197320"/>
            <a:ext cx="6096000" cy="60016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ko-KR" sz="1100" b="1" smtClean="0">
                <a:solidFill>
                  <a:srgbClr val="0A0905"/>
                </a:solidFill>
                <a:latin typeface="Trebuchet MS" panose="020B0603020202020204" pitchFamily="34" charset="0"/>
              </a:rPr>
              <a:t>ACC </a:t>
            </a:r>
          </a:p>
          <a:p>
            <a:r>
              <a:rPr lang="en-US" altLang="ko-KR" sz="1100" b="1" smtClean="0">
                <a:solidFill>
                  <a:srgbClr val="0A0905"/>
                </a:solidFill>
                <a:latin typeface="Trebuchet MS" panose="020B0603020202020204" pitchFamily="34" charset="0"/>
              </a:rPr>
              <a:t>A. invades </a:t>
            </a:r>
            <a:r>
              <a:rPr lang="en-US" altLang="ko-KR" sz="1100" b="1">
                <a:solidFill>
                  <a:srgbClr val="0A0905"/>
                </a:solidFill>
                <a:latin typeface="Trebuchet MS" panose="020B0603020202020204" pitchFamily="34" charset="0"/>
              </a:rPr>
              <a:t>the </a:t>
            </a:r>
            <a:r>
              <a:rPr lang="en-US" altLang="ko-KR" sz="1100" b="1" smtClean="0">
                <a:solidFill>
                  <a:srgbClr val="0A0905"/>
                </a:solidFill>
                <a:latin typeface="Trebuchet MS" panose="020B0603020202020204" pitchFamily="34" charset="0"/>
              </a:rPr>
              <a:t>mediastinum</a:t>
            </a:r>
          </a:p>
          <a:p>
            <a:r>
              <a:rPr lang="en-US" altLang="ko-KR" sz="1100" b="1" smtClean="0">
                <a:solidFill>
                  <a:srgbClr val="0A0905"/>
                </a:solidFill>
                <a:latin typeface="Trebuchet MS" panose="020B0603020202020204" pitchFamily="34" charset="0"/>
              </a:rPr>
              <a:t>B. arise </a:t>
            </a:r>
            <a:r>
              <a:rPr lang="en-US" altLang="ko-KR" sz="1100" b="1">
                <a:solidFill>
                  <a:srgbClr val="0A0905"/>
                </a:solidFill>
                <a:latin typeface="Trebuchet MS" panose="020B0603020202020204" pitchFamily="34" charset="0"/>
              </a:rPr>
              <a:t>from the posterior tracheal </a:t>
            </a:r>
            <a:r>
              <a:rPr lang="en-US" altLang="ko-KR" sz="1100" b="1" smtClean="0">
                <a:solidFill>
                  <a:srgbClr val="0A0905"/>
                </a:solidFill>
                <a:latin typeface="Trebuchet MS" panose="020B0603020202020204" pitchFamily="34" charset="0"/>
              </a:rPr>
              <a:t>wall</a:t>
            </a:r>
            <a:endParaRPr lang="ko-KR" altLang="en-US" sz="1100" b="1"/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77183" y="0"/>
            <a:ext cx="1832241" cy="2488744"/>
          </a:xfrm>
          <a:prstGeom prst="rect">
            <a:avLst/>
          </a:prstGeom>
        </p:spPr>
      </p:pic>
      <p:sp>
        <p:nvSpPr>
          <p:cNvPr id="10" name="직사각형 9"/>
          <p:cNvSpPr/>
          <p:nvPr/>
        </p:nvSpPr>
        <p:spPr>
          <a:xfrm>
            <a:off x="0" y="2734263"/>
            <a:ext cx="332494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i="1">
                <a:hlinkClick r:id="rId7"/>
              </a:rPr>
              <a:t>Radiology Key | Fastest Radiology Insight Engine</a:t>
            </a:r>
            <a:endParaRPr lang="ko-KR" altLang="en-US" sz="1100" i="1"/>
          </a:p>
        </p:txBody>
      </p:sp>
    </p:spTree>
    <p:extLst>
      <p:ext uri="{BB962C8B-B14F-4D97-AF65-F5344CB8AC3E}">
        <p14:creationId xmlns:p14="http://schemas.microsoft.com/office/powerpoint/2010/main" val="1994293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_x603564576" descr="EMB00005d8419b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71" y="1517143"/>
            <a:ext cx="8528697" cy="4876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4"/>
          <a:srcRect b="80995"/>
          <a:stretch/>
        </p:blipFill>
        <p:spPr>
          <a:xfrm>
            <a:off x="124206" y="118111"/>
            <a:ext cx="8269986" cy="1280921"/>
          </a:xfrm>
          <a:prstGeom prst="rect">
            <a:avLst/>
          </a:prstGeom>
        </p:spPr>
      </p:pic>
      <p:sp>
        <p:nvSpPr>
          <p:cNvPr id="3" name="직사각형 2"/>
          <p:cNvSpPr/>
          <p:nvPr/>
        </p:nvSpPr>
        <p:spPr>
          <a:xfrm>
            <a:off x="124206" y="3213370"/>
            <a:ext cx="124192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smtClean="0">
                <a:solidFill>
                  <a:srgbClr val="FFFF00"/>
                </a:solidFill>
                <a:latin typeface="STIXGeneral-Regular"/>
              </a:rPr>
              <a:t>SCC</a:t>
            </a:r>
            <a:endParaRPr lang="ko-KR" altLang="en-US" sz="1200" b="1">
              <a:solidFill>
                <a:srgbClr val="FFFF00"/>
              </a:solidFill>
              <a:latin typeface="STIXGeneral-Regular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4361693" y="3242978"/>
            <a:ext cx="124192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smtClean="0">
                <a:solidFill>
                  <a:srgbClr val="FFFF00"/>
                </a:solidFill>
                <a:latin typeface="STIXGeneral-Regular"/>
              </a:rPr>
              <a:t>ACC</a:t>
            </a:r>
            <a:endParaRPr lang="ko-KR" altLang="en-US" sz="1200" b="1">
              <a:solidFill>
                <a:srgbClr val="FFFF00"/>
              </a:solidFill>
              <a:latin typeface="STIXGeneral-Regular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124206" y="5266310"/>
            <a:ext cx="151922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smtClean="0">
                <a:solidFill>
                  <a:srgbClr val="FFFF00"/>
                </a:solidFill>
                <a:latin typeface="STIXGeneral-Regular"/>
              </a:rPr>
              <a:t>Adenocarcinoma</a:t>
            </a:r>
            <a:endParaRPr lang="ko-KR" altLang="en-US" sz="1200" b="1">
              <a:solidFill>
                <a:srgbClr val="FFFF00"/>
              </a:solidFill>
              <a:latin typeface="STIXGeneral-Regular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2298572" y="5266310"/>
            <a:ext cx="196062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smtClean="0">
                <a:solidFill>
                  <a:srgbClr val="FFFF00"/>
                </a:solidFill>
                <a:latin typeface="STIXGeneral-Regular"/>
              </a:rPr>
              <a:t>Small cell carcinoma</a:t>
            </a:r>
            <a:endParaRPr lang="ko-KR" altLang="en-US" sz="1200" b="1">
              <a:solidFill>
                <a:srgbClr val="FFFF00"/>
              </a:solidFill>
              <a:latin typeface="STIXGeneral-Regular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4417428" y="5245812"/>
            <a:ext cx="196062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smtClean="0">
                <a:solidFill>
                  <a:srgbClr val="FFFF00"/>
                </a:solidFill>
                <a:latin typeface="STIXGeneral-Regular"/>
              </a:rPr>
              <a:t>lymphoma</a:t>
            </a:r>
            <a:endParaRPr lang="ko-KR" altLang="en-US" sz="1200" b="1">
              <a:solidFill>
                <a:srgbClr val="FFFF00"/>
              </a:solidFill>
              <a:latin typeface="STIXGeneral-Regular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6459401" y="5266310"/>
            <a:ext cx="196062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smtClean="0">
                <a:solidFill>
                  <a:srgbClr val="FFFF00"/>
                </a:solidFill>
                <a:latin typeface="STIXGeneral-Regular"/>
              </a:rPr>
              <a:t>ACC</a:t>
            </a:r>
            <a:endParaRPr lang="ko-KR" altLang="en-US" sz="1200" b="1">
              <a:solidFill>
                <a:srgbClr val="FFFF00"/>
              </a:solidFill>
              <a:latin typeface="STIXGeneral-Regular"/>
            </a:endParaRPr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33746" y="1615868"/>
            <a:ext cx="2011939" cy="1904110"/>
          </a:xfrm>
          <a:prstGeom prst="rect">
            <a:avLst/>
          </a:prstGeom>
        </p:spPr>
      </p:pic>
      <p:sp>
        <p:nvSpPr>
          <p:cNvPr id="10" name="직사각형 9"/>
          <p:cNvSpPr/>
          <p:nvPr/>
        </p:nvSpPr>
        <p:spPr>
          <a:xfrm>
            <a:off x="6433746" y="3242979"/>
            <a:ext cx="124192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smtClean="0">
                <a:solidFill>
                  <a:srgbClr val="FFFF00"/>
                </a:solidFill>
                <a:latin typeface="STIXGeneral-Regular"/>
              </a:rPr>
              <a:t>ACC</a:t>
            </a:r>
            <a:endParaRPr lang="ko-KR" altLang="en-US" sz="1200" b="1">
              <a:solidFill>
                <a:srgbClr val="FFFF00"/>
              </a:solidFill>
              <a:latin typeface="STIXGeneral-Regular"/>
            </a:endParaRPr>
          </a:p>
        </p:txBody>
      </p: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1265" name="_x603563136" descr="EMB00005d8419b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2716" y="5914907"/>
            <a:ext cx="3327400" cy="817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4"/>
          <p:cNvSpPr>
            <a:spLocks noChangeArrowheads="1"/>
          </p:cNvSpPr>
          <p:nvPr/>
        </p:nvSpPr>
        <p:spPr bwMode="auto">
          <a:xfrm>
            <a:off x="-492386" y="-273314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7" name="그림 16"/>
          <p:cNvPicPr>
            <a:picLocks noChangeAspect="1"/>
          </p:cNvPicPr>
          <p:nvPr/>
        </p:nvPicPr>
        <p:blipFill rotWithShape="1">
          <a:blip r:embed="rId7"/>
          <a:srcRect l="33862"/>
          <a:stretch/>
        </p:blipFill>
        <p:spPr>
          <a:xfrm rot="5400000">
            <a:off x="7488951" y="2632957"/>
            <a:ext cx="4025300" cy="1949140"/>
          </a:xfrm>
          <a:prstGeom prst="rect">
            <a:avLst/>
          </a:prstGeom>
        </p:spPr>
      </p:pic>
      <p:sp>
        <p:nvSpPr>
          <p:cNvPr id="20" name="직사각형 19"/>
          <p:cNvSpPr/>
          <p:nvPr/>
        </p:nvSpPr>
        <p:spPr>
          <a:xfrm>
            <a:off x="8689515" y="3250756"/>
            <a:ext cx="124192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smtClean="0">
                <a:solidFill>
                  <a:srgbClr val="FFFF00"/>
                </a:solidFill>
                <a:latin typeface="STIXGeneral-Regular"/>
              </a:rPr>
              <a:t>ACC</a:t>
            </a:r>
            <a:endParaRPr lang="ko-KR" altLang="en-US" sz="1200" b="1">
              <a:solidFill>
                <a:srgbClr val="FFFF00"/>
              </a:solidFill>
              <a:latin typeface="STIXGeneral-Regular"/>
            </a:endParaRPr>
          </a:p>
        </p:txBody>
      </p:sp>
      <p:sp>
        <p:nvSpPr>
          <p:cNvPr id="21" name="직사각형 20"/>
          <p:cNvSpPr/>
          <p:nvPr/>
        </p:nvSpPr>
        <p:spPr>
          <a:xfrm>
            <a:off x="8792716" y="5266310"/>
            <a:ext cx="124192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smtClean="0">
                <a:solidFill>
                  <a:srgbClr val="FFFF00"/>
                </a:solidFill>
                <a:latin typeface="STIXGeneral-Regular"/>
              </a:rPr>
              <a:t>ACC</a:t>
            </a:r>
            <a:endParaRPr lang="ko-KR" altLang="en-US" sz="1200" b="1">
              <a:solidFill>
                <a:srgbClr val="FFFF00"/>
              </a:solidFill>
              <a:latin typeface="STIXGeneral-Regular"/>
            </a:endParaRPr>
          </a:p>
        </p:txBody>
      </p:sp>
    </p:spTree>
    <p:extLst>
      <p:ext uri="{BB962C8B-B14F-4D97-AF65-F5344CB8AC3E}">
        <p14:creationId xmlns:p14="http://schemas.microsoft.com/office/powerpoint/2010/main" val="3248554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3"/>
          <a:srcRect b="89011"/>
          <a:stretch/>
        </p:blipFill>
        <p:spPr>
          <a:xfrm>
            <a:off x="0" y="101346"/>
            <a:ext cx="10396728" cy="739902"/>
          </a:xfrm>
          <a:prstGeom prst="rect">
            <a:avLst/>
          </a:prstGeom>
        </p:spPr>
      </p:pic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-82296" y="70408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9217" name="_x484213304" descr="EMB00005d8419b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2792" y="72045"/>
            <a:ext cx="3486912" cy="769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그룹 5"/>
          <p:cNvGrpSpPr/>
          <p:nvPr/>
        </p:nvGrpSpPr>
        <p:grpSpPr>
          <a:xfrm>
            <a:off x="1198746" y="841248"/>
            <a:ext cx="9794508" cy="6023055"/>
            <a:chOff x="2238408" y="841248"/>
            <a:chExt cx="9794508" cy="6023055"/>
          </a:xfrm>
        </p:grpSpPr>
        <p:pic>
          <p:nvPicPr>
            <p:cNvPr id="3" name="그림 2"/>
            <p:cNvPicPr>
              <a:picLocks noChangeAspect="1"/>
            </p:cNvPicPr>
            <p:nvPr/>
          </p:nvPicPr>
          <p:blipFill rotWithShape="1">
            <a:blip r:embed="rId3"/>
            <a:srcRect t="13614" r="27803"/>
            <a:stretch/>
          </p:blipFill>
          <p:spPr>
            <a:xfrm>
              <a:off x="2238408" y="841248"/>
              <a:ext cx="7772400" cy="6023055"/>
            </a:xfrm>
            <a:prstGeom prst="rect">
              <a:avLst/>
            </a:prstGeom>
          </p:spPr>
        </p:pic>
        <p:pic>
          <p:nvPicPr>
            <p:cNvPr id="5" name="그림 4"/>
            <p:cNvPicPr>
              <a:picLocks noChangeAspect="1"/>
            </p:cNvPicPr>
            <p:nvPr/>
          </p:nvPicPr>
          <p:blipFill rotWithShape="1">
            <a:blip r:embed="rId5"/>
            <a:srcRect r="49481"/>
            <a:stretch/>
          </p:blipFill>
          <p:spPr>
            <a:xfrm>
              <a:off x="10087596" y="1699273"/>
              <a:ext cx="1945320" cy="2184654"/>
            </a:xfrm>
            <a:prstGeom prst="rect">
              <a:avLst/>
            </a:prstGeom>
          </p:spPr>
        </p:pic>
        <p:pic>
          <p:nvPicPr>
            <p:cNvPr id="7" name="그림 6"/>
            <p:cNvPicPr>
              <a:picLocks noChangeAspect="1"/>
            </p:cNvPicPr>
            <p:nvPr/>
          </p:nvPicPr>
          <p:blipFill rotWithShape="1">
            <a:blip r:embed="rId5"/>
            <a:srcRect l="50756"/>
            <a:stretch/>
          </p:blipFill>
          <p:spPr>
            <a:xfrm>
              <a:off x="10087596" y="3957078"/>
              <a:ext cx="1945319" cy="224122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4385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3"/>
          <a:srcRect b="84760"/>
          <a:stretch/>
        </p:blipFill>
        <p:spPr>
          <a:xfrm>
            <a:off x="86868" y="81153"/>
            <a:ext cx="11196828" cy="1025271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3"/>
          <a:srcRect t="19091"/>
          <a:stretch/>
        </p:blipFill>
        <p:spPr>
          <a:xfrm>
            <a:off x="264871" y="1188719"/>
            <a:ext cx="11662258" cy="5669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797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348" y="141923"/>
            <a:ext cx="9422944" cy="394544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812038"/>
            <a:ext cx="392451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ko-KR" sz="1600" smtClean="0"/>
              <a:t>2)</a:t>
            </a:r>
            <a:endParaRPr lang="ko-KR" altLang="en-US" sz="1600"/>
          </a:p>
        </p:txBody>
      </p:sp>
    </p:spTree>
    <p:extLst>
      <p:ext uri="{BB962C8B-B14F-4D97-AF65-F5344CB8AC3E}">
        <p14:creationId xmlns:p14="http://schemas.microsoft.com/office/powerpoint/2010/main" val="3854367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3"/>
          <a:srcRect b="94976"/>
          <a:stretch/>
        </p:blipFill>
        <p:spPr>
          <a:xfrm>
            <a:off x="114300" y="90869"/>
            <a:ext cx="10401300" cy="338899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3"/>
          <a:srcRect t="12119" b="67435"/>
          <a:stretch/>
        </p:blipFill>
        <p:spPr>
          <a:xfrm>
            <a:off x="544369" y="530351"/>
            <a:ext cx="11103262" cy="1472185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3"/>
          <a:srcRect t="36544"/>
          <a:stretch/>
        </p:blipFill>
        <p:spPr>
          <a:xfrm>
            <a:off x="396226" y="2002536"/>
            <a:ext cx="11399549" cy="469087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48143" y="530351"/>
            <a:ext cx="392451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ko-KR" sz="1600"/>
              <a:t>3</a:t>
            </a:r>
            <a:r>
              <a:rPr lang="en-US" altLang="ko-KR" sz="1600" smtClean="0"/>
              <a:t>)</a:t>
            </a:r>
            <a:endParaRPr lang="ko-KR" altLang="en-US" sz="1600"/>
          </a:p>
        </p:txBody>
      </p:sp>
    </p:spTree>
    <p:extLst>
      <p:ext uri="{BB962C8B-B14F-4D97-AF65-F5344CB8AC3E}">
        <p14:creationId xmlns:p14="http://schemas.microsoft.com/office/powerpoint/2010/main" val="4247149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251" y="142684"/>
            <a:ext cx="12076615" cy="1146619"/>
          </a:xfrm>
          <a:prstGeom prst="rect">
            <a:avLst/>
          </a:prstGeom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310896" y="493776"/>
            <a:ext cx="14058816" cy="4828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025" name="_x478411888" descr="EMB00005d84199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896" y="950976"/>
            <a:ext cx="7543800" cy="9244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직사각형 3"/>
          <p:cNvSpPr/>
          <p:nvPr/>
        </p:nvSpPr>
        <p:spPr>
          <a:xfrm>
            <a:off x="372235" y="1478554"/>
            <a:ext cx="4677195" cy="216286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372234" y="4636636"/>
            <a:ext cx="4677195" cy="66364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8284090" y="5031199"/>
            <a:ext cx="3512500" cy="14773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ko-KR" altLang="en-US" b="1" smtClean="0"/>
              <a:t>기관지 전이를 잘 일으키는 암종</a:t>
            </a:r>
            <a:endParaRPr lang="en-US" altLang="ko-KR" b="1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ko-KR" altLang="en-US" smtClean="0"/>
              <a:t> 신장암</a:t>
            </a:r>
            <a:endParaRPr lang="en-US" altLang="ko-KR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ko-KR" altLang="en-US" smtClean="0"/>
              <a:t> 결장 및 직장암</a:t>
            </a:r>
            <a:endParaRPr lang="en-US" altLang="ko-KR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ko-KR" altLang="en-US" smtClean="0"/>
              <a:t> 유방암</a:t>
            </a:r>
            <a:endParaRPr lang="en-US" altLang="ko-KR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ko-KR" altLang="en-US" smtClean="0"/>
              <a:t> 악성 흑색종</a:t>
            </a:r>
            <a:endParaRPr lang="en-US" altLang="ko-KR" smtClean="0"/>
          </a:p>
        </p:txBody>
      </p:sp>
    </p:spTree>
    <p:extLst>
      <p:ext uri="{BB962C8B-B14F-4D97-AF65-F5344CB8AC3E}">
        <p14:creationId xmlns:p14="http://schemas.microsoft.com/office/powerpoint/2010/main" val="2941068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2049" name="_x478409440" descr="EMB00005d84199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563" y="1499615"/>
            <a:ext cx="6984493" cy="5273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251" y="142684"/>
            <a:ext cx="12076615" cy="1146619"/>
          </a:xfrm>
          <a:prstGeom prst="rect">
            <a:avLst/>
          </a:prstGeom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8805672" y="493776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2051" name="_x478410808" descr="EMB00005d84199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4271" y="715993"/>
            <a:ext cx="4562985" cy="1792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직사각형 6"/>
          <p:cNvSpPr/>
          <p:nvPr/>
        </p:nvSpPr>
        <p:spPr>
          <a:xfrm>
            <a:off x="382384" y="2118058"/>
            <a:ext cx="822961" cy="114884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extBox 1"/>
          <p:cNvSpPr txBox="1"/>
          <p:nvPr/>
        </p:nvSpPr>
        <p:spPr>
          <a:xfrm>
            <a:off x="8390965" y="5031199"/>
            <a:ext cx="3512500" cy="14773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ko-KR" altLang="en-US" b="1" smtClean="0"/>
              <a:t>기관지 전이를 잘 일으키는 암종</a:t>
            </a:r>
            <a:endParaRPr lang="en-US" altLang="ko-KR" b="1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ko-KR" altLang="en-US" smtClean="0"/>
              <a:t> 신장암</a:t>
            </a:r>
            <a:endParaRPr lang="en-US" altLang="ko-KR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ko-KR" altLang="en-US" smtClean="0"/>
              <a:t> 결장 및 직장암</a:t>
            </a:r>
            <a:endParaRPr lang="en-US" altLang="ko-KR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ko-KR" altLang="en-US" smtClean="0"/>
              <a:t> 유방암</a:t>
            </a:r>
            <a:endParaRPr lang="en-US" altLang="ko-KR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ko-KR" altLang="en-US" smtClean="0"/>
              <a:t> 악성 흑색종</a:t>
            </a:r>
            <a:endParaRPr lang="en-US" altLang="ko-KR" smtClean="0"/>
          </a:p>
        </p:txBody>
      </p:sp>
    </p:spTree>
    <p:extLst>
      <p:ext uri="{BB962C8B-B14F-4D97-AF65-F5344CB8AC3E}">
        <p14:creationId xmlns:p14="http://schemas.microsoft.com/office/powerpoint/2010/main" val="1138555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56" y="144970"/>
            <a:ext cx="10218420" cy="6654675"/>
          </a:xfrm>
          <a:prstGeom prst="rect">
            <a:avLst/>
          </a:prstGeom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3073" name="_x484000120" descr="EMB00005d8419a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1" r="1050"/>
          <a:stretch>
            <a:fillRect/>
          </a:stretch>
        </p:blipFill>
        <p:spPr bwMode="auto">
          <a:xfrm>
            <a:off x="4636008" y="457200"/>
            <a:ext cx="7388352" cy="4879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직사각형 5"/>
          <p:cNvSpPr/>
          <p:nvPr/>
        </p:nvSpPr>
        <p:spPr>
          <a:xfrm>
            <a:off x="171991" y="3220630"/>
            <a:ext cx="3534161" cy="40779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6320590" y="924996"/>
            <a:ext cx="1107898" cy="418917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87882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부제목 2"/>
          <p:cNvSpPr>
            <a:spLocks noGrp="1"/>
          </p:cNvSpPr>
          <p:nvPr>
            <p:ph type="subTitle" idx="1"/>
          </p:nvPr>
        </p:nvSpPr>
        <p:spPr>
          <a:xfrm>
            <a:off x="-2103929" y="191306"/>
            <a:ext cx="6400800" cy="1062960"/>
          </a:xfrm>
        </p:spPr>
        <p:txBody>
          <a:bodyPr>
            <a:normAutofit/>
          </a:bodyPr>
          <a:lstStyle/>
          <a:p>
            <a:r>
              <a:rPr lang="en-US" altLang="ko-KR" sz="3000" b="1" smtClean="0"/>
              <a:t>Contents</a:t>
            </a:r>
            <a:endParaRPr lang="ko-KR" altLang="en-US" sz="3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614995" y="1254266"/>
            <a:ext cx="4388445" cy="50783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l"/>
            </a:pPr>
            <a:r>
              <a:rPr lang="en-US" altLang="ko-KR" b="1" smtClean="0"/>
              <a:t>Tracheal mass type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l"/>
            </a:pPr>
            <a:r>
              <a:rPr lang="en-US" altLang="ko-KR" b="1" smtClean="0"/>
              <a:t>Primary tracheal mass 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en-US" altLang="ko-KR" b="1" smtClean="0"/>
              <a:t>  Type </a:t>
            </a:r>
            <a:r>
              <a:rPr lang="ko-KR" altLang="en-US" b="1" smtClean="0"/>
              <a:t>에 따른 특징</a:t>
            </a:r>
            <a:r>
              <a:rPr lang="en-US" altLang="ko-KR" b="1" smtClean="0"/>
              <a:t>: SCC, ACC, </a:t>
            </a:r>
            <a:r>
              <a:rPr lang="ko-KR" altLang="en-US" b="1" smtClean="0"/>
              <a:t>기타 </a:t>
            </a:r>
            <a:endParaRPr lang="en-US" altLang="ko-KR" b="1" smtClean="0"/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en-US" altLang="ko-KR" b="1" smtClean="0"/>
              <a:t>  Clinical symptoms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en-US" altLang="ko-KR" b="1" smtClean="0"/>
              <a:t>  Diagnosis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en-US" altLang="ko-KR" b="1"/>
              <a:t> </a:t>
            </a:r>
            <a:r>
              <a:rPr lang="en-US" altLang="ko-KR" b="1" smtClean="0"/>
              <a:t> Treatment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l"/>
            </a:pPr>
            <a:r>
              <a:rPr lang="en-US" altLang="ko-KR" b="1"/>
              <a:t> </a:t>
            </a:r>
            <a:r>
              <a:rPr lang="en-US" altLang="ko-KR" b="1" smtClean="0"/>
              <a:t>Secondary tracheal mass</a:t>
            </a:r>
          </a:p>
          <a:p>
            <a:pPr>
              <a:lnSpc>
                <a:spcPct val="200000"/>
              </a:lnSpc>
            </a:pPr>
            <a:r>
              <a:rPr lang="en-US" altLang="ko-KR" b="1" smtClean="0"/>
              <a:t> </a:t>
            </a:r>
          </a:p>
          <a:p>
            <a:pPr>
              <a:lnSpc>
                <a:spcPct val="200000"/>
              </a:lnSpc>
            </a:pPr>
            <a:endParaRPr lang="en-US" altLang="ko-KR" b="1" smtClean="0"/>
          </a:p>
        </p:txBody>
      </p:sp>
    </p:spTree>
    <p:extLst>
      <p:ext uri="{BB962C8B-B14F-4D97-AF65-F5344CB8AC3E}">
        <p14:creationId xmlns:p14="http://schemas.microsoft.com/office/powerpoint/2010/main" val="1592295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3"/>
          <a:srcRect b="91627"/>
          <a:stretch/>
        </p:blipFill>
        <p:spPr>
          <a:xfrm>
            <a:off x="202311" y="208407"/>
            <a:ext cx="5696906" cy="367665"/>
          </a:xfrm>
          <a:prstGeom prst="rect">
            <a:avLst/>
          </a:prstGeom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37160" y="208406"/>
            <a:ext cx="22653520" cy="7436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4097" name="_x603565440" descr="EMB00005d8419a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1380" y="1447723"/>
            <a:ext cx="5349240" cy="3962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6849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18301" y="530352"/>
            <a:ext cx="14039377" cy="492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301" y="139446"/>
            <a:ext cx="8241229" cy="2283714"/>
          </a:xfrm>
          <a:prstGeom prst="rect">
            <a:avLst/>
          </a:prstGeom>
        </p:spPr>
      </p:pic>
      <p:pic>
        <p:nvPicPr>
          <p:cNvPr id="6145" name="_x484866472" descr="EMB00005d8419a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" y="2423160"/>
            <a:ext cx="5624513" cy="243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_x484152216" descr="EMB00005d8419a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" y="4865468"/>
            <a:ext cx="2917825" cy="841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5944552" y="4007200"/>
            <a:ext cx="11337306" cy="4093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6149" name="_x484152216" descr="EMB00005d8419ad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4553" y="4581926"/>
            <a:ext cx="6025896" cy="2193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직사각형 7"/>
          <p:cNvSpPr/>
          <p:nvPr/>
        </p:nvSpPr>
        <p:spPr>
          <a:xfrm>
            <a:off x="320040" y="6141746"/>
            <a:ext cx="6665025" cy="313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fontAlgn="base" latinLnBrk="0">
              <a:lnSpc>
                <a:spcPct val="160000"/>
              </a:lnSpc>
              <a:tabLst>
                <a:tab pos="1111250" algn="l"/>
              </a:tabLst>
            </a:pPr>
            <a:r>
              <a:rPr lang="en-US" altLang="ko-KR" sz="900" b="1" kern="0">
                <a:solidFill>
                  <a:srgbClr val="000000"/>
                </a:solidFill>
                <a:latin typeface="맑은 고딕" panose="020B0503020000020004" pitchFamily="50" charset="-127"/>
              </a:rPr>
              <a:t>IMAI, Hisao, et al. Primary malignant melanoma of the trachea: A case report. Oncology letters, 2015, 9.2: </a:t>
            </a:r>
            <a:r>
              <a:rPr lang="en-US" altLang="ko-KR" sz="900" b="1" kern="0" smtClean="0">
                <a:solidFill>
                  <a:srgbClr val="000000"/>
                </a:solidFill>
                <a:latin typeface="맑은 고딕" panose="020B0503020000020004" pitchFamily="50" charset="-127"/>
              </a:rPr>
              <a:t>657-660</a:t>
            </a:r>
            <a:endParaRPr lang="en-US" altLang="ko-KR" sz="2400" kern="0" spc="0">
              <a:solidFill>
                <a:srgbClr val="000000"/>
              </a:solidFill>
              <a:effectLst/>
              <a:latin typeface="한컴바탕"/>
            </a:endParaRPr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46292" y="2473954"/>
            <a:ext cx="5933296" cy="194180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337856" y="2099994"/>
            <a:ext cx="14061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mtClean="0"/>
              <a:t>EBUS-TNBA</a:t>
            </a:r>
          </a:p>
          <a:p>
            <a:r>
              <a:rPr lang="en-US" altLang="ko-KR"/>
              <a:t> 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81526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18301" y="530352"/>
            <a:ext cx="14039377" cy="492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3"/>
          <a:srcRect l="-37529" t="-589" r="53791" b="79609"/>
          <a:stretch/>
        </p:blipFill>
        <p:spPr>
          <a:xfrm>
            <a:off x="-2974522" y="125999"/>
            <a:ext cx="6901064" cy="479119"/>
          </a:xfrm>
          <a:prstGeom prst="rect">
            <a:avLst/>
          </a:prstGeom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320040" y="196596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302" y="684847"/>
            <a:ext cx="6148028" cy="201619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357130" y="842553"/>
            <a:ext cx="4818948" cy="175432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ko-KR" b="1" smtClean="0"/>
              <a:t>Rectal cancer</a:t>
            </a:r>
          </a:p>
          <a:p>
            <a:pPr>
              <a:lnSpc>
                <a:spcPct val="150000"/>
              </a:lnSpc>
            </a:pPr>
            <a:r>
              <a:rPr lang="en-US" altLang="ko-KR"/>
              <a:t> </a:t>
            </a:r>
            <a:r>
              <a:rPr lang="ko-KR" altLang="en-US" smtClean="0"/>
              <a:t>좌</a:t>
            </a:r>
            <a:r>
              <a:rPr lang="en-US" altLang="ko-KR"/>
              <a:t>)</a:t>
            </a:r>
            <a:r>
              <a:rPr lang="ko-KR" altLang="en-US" smtClean="0"/>
              <a:t>종괴가 괴사되면 표면이 괴사물질로 덮임</a:t>
            </a:r>
            <a:endParaRPr lang="en-US" altLang="ko-KR" smtClean="0"/>
          </a:p>
          <a:p>
            <a:pPr>
              <a:lnSpc>
                <a:spcPct val="150000"/>
              </a:lnSpc>
            </a:pPr>
            <a:r>
              <a:rPr lang="en-US" altLang="ko-KR"/>
              <a:t> </a:t>
            </a:r>
            <a:r>
              <a:rPr lang="ko-KR" altLang="en-US" smtClean="0"/>
              <a:t>중</a:t>
            </a:r>
            <a:r>
              <a:rPr lang="en-US" altLang="ko-KR" smtClean="0"/>
              <a:t>)</a:t>
            </a:r>
            <a:r>
              <a:rPr lang="ko-KR" altLang="en-US" smtClean="0"/>
              <a:t>괴사 없이 점막이 그대로 관찰</a:t>
            </a:r>
            <a:endParaRPr lang="en-US" altLang="ko-KR" smtClean="0"/>
          </a:p>
          <a:p>
            <a:pPr>
              <a:lnSpc>
                <a:spcPct val="150000"/>
              </a:lnSpc>
            </a:pPr>
            <a:r>
              <a:rPr lang="en-US" altLang="ko-KR"/>
              <a:t> </a:t>
            </a:r>
            <a:r>
              <a:rPr lang="ko-KR" altLang="en-US" smtClean="0"/>
              <a:t>우</a:t>
            </a:r>
            <a:r>
              <a:rPr lang="en-US" altLang="ko-KR" smtClean="0"/>
              <a:t>)</a:t>
            </a:r>
            <a:r>
              <a:rPr lang="ko-KR" altLang="en-US" smtClean="0"/>
              <a:t>점상 출혈 관찰 </a:t>
            </a:r>
            <a:endParaRPr lang="ko-KR" altLang="en-US"/>
          </a:p>
        </p:txBody>
      </p:sp>
      <p:pic>
        <p:nvPicPr>
          <p:cNvPr id="10" name="그림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8301" y="2701046"/>
            <a:ext cx="6132911" cy="1991978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6357130" y="2846642"/>
            <a:ext cx="5280613" cy="175432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ko-KR" b="1" smtClean="0"/>
              <a:t>Breast cancer</a:t>
            </a:r>
          </a:p>
          <a:p>
            <a:pPr>
              <a:lnSpc>
                <a:spcPct val="150000"/>
              </a:lnSpc>
            </a:pPr>
            <a:r>
              <a:rPr lang="en-US" altLang="ko-KR"/>
              <a:t> </a:t>
            </a:r>
            <a:r>
              <a:rPr lang="ko-KR" altLang="en-US" smtClean="0"/>
              <a:t>좌</a:t>
            </a:r>
            <a:r>
              <a:rPr lang="en-US" altLang="ko-KR"/>
              <a:t>)</a:t>
            </a:r>
            <a:r>
              <a:rPr lang="ko-KR" altLang="en-US" smtClean="0"/>
              <a:t>종괴가 괴사되면 표면이 괴사물질로 덮임</a:t>
            </a:r>
            <a:endParaRPr lang="en-US" altLang="ko-KR" smtClean="0"/>
          </a:p>
          <a:p>
            <a:pPr>
              <a:lnSpc>
                <a:spcPct val="150000"/>
              </a:lnSpc>
            </a:pPr>
            <a:r>
              <a:rPr lang="en-US" altLang="ko-KR"/>
              <a:t> </a:t>
            </a:r>
            <a:r>
              <a:rPr lang="ko-KR" altLang="en-US" smtClean="0"/>
              <a:t>중</a:t>
            </a:r>
            <a:r>
              <a:rPr lang="en-US" altLang="ko-KR" smtClean="0"/>
              <a:t>)</a:t>
            </a:r>
            <a:r>
              <a:rPr lang="ko-KR" altLang="en-US" smtClean="0"/>
              <a:t>괴사 없이 점막이 그대로 관찰</a:t>
            </a:r>
            <a:endParaRPr lang="en-US" altLang="ko-KR" smtClean="0"/>
          </a:p>
          <a:p>
            <a:pPr>
              <a:lnSpc>
                <a:spcPct val="150000"/>
              </a:lnSpc>
            </a:pPr>
            <a:r>
              <a:rPr lang="en-US" altLang="ko-KR"/>
              <a:t> </a:t>
            </a:r>
            <a:r>
              <a:rPr lang="ko-KR" altLang="en-US" smtClean="0"/>
              <a:t>우</a:t>
            </a:r>
            <a:r>
              <a:rPr lang="en-US" altLang="ko-KR" smtClean="0"/>
              <a:t>)</a:t>
            </a:r>
            <a:r>
              <a:rPr lang="ko-KR" altLang="en-US" smtClean="0"/>
              <a:t>두꺼워진 점막병변으로 기관지 내경이 좁아짐</a:t>
            </a:r>
            <a:endParaRPr lang="ko-KR" altLang="en-US"/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183" y="4693024"/>
            <a:ext cx="6153372" cy="2017058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6357130" y="4824390"/>
            <a:ext cx="5766322" cy="175432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ko-KR" b="1" smtClean="0"/>
              <a:t>RCC</a:t>
            </a:r>
          </a:p>
          <a:p>
            <a:pPr>
              <a:lnSpc>
                <a:spcPct val="150000"/>
              </a:lnSpc>
            </a:pPr>
            <a:r>
              <a:rPr lang="en-US" altLang="ko-KR" smtClean="0"/>
              <a:t> </a:t>
            </a:r>
            <a:r>
              <a:rPr lang="ko-KR" altLang="en-US" smtClean="0"/>
              <a:t>좌</a:t>
            </a:r>
            <a:r>
              <a:rPr lang="en-US" altLang="ko-KR" smtClean="0"/>
              <a:t>/</a:t>
            </a:r>
            <a:r>
              <a:rPr lang="ko-KR" altLang="en-US" smtClean="0"/>
              <a:t>중</a:t>
            </a:r>
            <a:r>
              <a:rPr lang="en-US" altLang="ko-KR" smtClean="0"/>
              <a:t>)</a:t>
            </a:r>
            <a:r>
              <a:rPr lang="ko-KR" altLang="en-US" smtClean="0"/>
              <a:t>혈관이</a:t>
            </a:r>
            <a:r>
              <a:rPr lang="en-US" altLang="ko-KR" smtClean="0"/>
              <a:t> </a:t>
            </a:r>
            <a:r>
              <a:rPr lang="ko-KR" altLang="en-US" smtClean="0"/>
              <a:t>풍부하여 마치 혈전처럼 보이는 종괴가 </a:t>
            </a:r>
            <a:endParaRPr lang="en-US" altLang="ko-KR" smtClean="0"/>
          </a:p>
          <a:p>
            <a:pPr>
              <a:lnSpc>
                <a:spcPct val="150000"/>
              </a:lnSpc>
            </a:pPr>
            <a:r>
              <a:rPr lang="en-US" altLang="ko-KR"/>
              <a:t> </a:t>
            </a:r>
            <a:r>
              <a:rPr lang="ko-KR" altLang="en-US" smtClean="0"/>
              <a:t>기관지를 막고 있는 경우가 많음</a:t>
            </a:r>
            <a:endParaRPr lang="en-US" altLang="ko-KR" smtClean="0"/>
          </a:p>
          <a:p>
            <a:pPr>
              <a:lnSpc>
                <a:spcPct val="150000"/>
              </a:lnSpc>
            </a:pPr>
            <a:r>
              <a:rPr lang="ko-KR" altLang="en-US" smtClean="0"/>
              <a:t> 우</a:t>
            </a:r>
            <a:r>
              <a:rPr lang="en-US" altLang="ko-KR" smtClean="0"/>
              <a:t>)</a:t>
            </a:r>
            <a:r>
              <a:rPr lang="ko-KR" altLang="en-US" smtClean="0"/>
              <a:t>기관지 종괴로 보이기도 함 </a:t>
            </a:r>
            <a:endParaRPr lang="en-US" altLang="ko-KR" smtClean="0"/>
          </a:p>
        </p:txBody>
      </p:sp>
    </p:spTree>
    <p:extLst>
      <p:ext uri="{BB962C8B-B14F-4D97-AF65-F5344CB8AC3E}">
        <p14:creationId xmlns:p14="http://schemas.microsoft.com/office/powerpoint/2010/main" val="168905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875" y="92964"/>
            <a:ext cx="7523798" cy="6673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851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 flipH="1">
            <a:off x="1417319" y="2500714"/>
            <a:ext cx="11117579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5000" b="1" smtClean="0"/>
              <a:t>Thank you for your attention</a:t>
            </a:r>
            <a:endParaRPr lang="en-US" altLang="ko-KR" sz="5000" b="1"/>
          </a:p>
        </p:txBody>
      </p:sp>
    </p:spTree>
    <p:extLst>
      <p:ext uri="{BB962C8B-B14F-4D97-AF65-F5344CB8AC3E}">
        <p14:creationId xmlns:p14="http://schemas.microsoft.com/office/powerpoint/2010/main" val="816760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357157" y="142852"/>
            <a:ext cx="1156979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4000" b="1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Tracheal mass</a:t>
            </a:r>
            <a:endParaRPr lang="ko-KR" altLang="en-US" sz="4000" b="1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811" y="271463"/>
            <a:ext cx="12056189" cy="6284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554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357157" y="142852"/>
            <a:ext cx="1156979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4000" b="1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종류</a:t>
            </a:r>
            <a:endParaRPr lang="ko-KR" altLang="en-US" sz="4000" b="1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51" y="197119"/>
            <a:ext cx="12034217" cy="6520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8084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357157" y="142852"/>
            <a:ext cx="1156979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4000" b="1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Etiology</a:t>
            </a:r>
            <a:endParaRPr lang="ko-KR" altLang="en-US" sz="4000" b="1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3"/>
          <a:srcRect l="1" r="45457" b="59740"/>
          <a:stretch/>
        </p:blipFill>
        <p:spPr>
          <a:xfrm>
            <a:off x="142639" y="61992"/>
            <a:ext cx="5727809" cy="2736072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3"/>
          <a:srcRect l="3635" t="39916" r="61733" b="22542"/>
          <a:stretch/>
        </p:blipFill>
        <p:spPr>
          <a:xfrm>
            <a:off x="608254" y="2940916"/>
            <a:ext cx="5069132" cy="3556037"/>
          </a:xfrm>
          <a:prstGeom prst="rect">
            <a:avLst/>
          </a:prstGeom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8193" name="_x603560976" descr="EMB00005d8419b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772"/>
          <a:stretch>
            <a:fillRect/>
          </a:stretch>
        </p:blipFill>
        <p:spPr bwMode="auto">
          <a:xfrm>
            <a:off x="6142056" y="315153"/>
            <a:ext cx="5065776" cy="5972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직사각형 5"/>
          <p:cNvSpPr/>
          <p:nvPr/>
        </p:nvSpPr>
        <p:spPr>
          <a:xfrm>
            <a:off x="9257288" y="818370"/>
            <a:ext cx="2112022" cy="557433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8" name="직선 연결선 7"/>
          <p:cNvCxnSpPr/>
          <p:nvPr/>
        </p:nvCxnSpPr>
        <p:spPr>
          <a:xfrm flipV="1">
            <a:off x="6392708" y="1885444"/>
            <a:ext cx="3528127" cy="2427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9"/>
          <p:cNvCxnSpPr/>
          <p:nvPr/>
        </p:nvCxnSpPr>
        <p:spPr>
          <a:xfrm flipV="1">
            <a:off x="6392708" y="2569298"/>
            <a:ext cx="3528127" cy="2427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/>
          <p:cNvCxnSpPr/>
          <p:nvPr/>
        </p:nvCxnSpPr>
        <p:spPr>
          <a:xfrm flipV="1">
            <a:off x="6392708" y="3049684"/>
            <a:ext cx="3528127" cy="2427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11"/>
          <p:cNvCxnSpPr/>
          <p:nvPr/>
        </p:nvCxnSpPr>
        <p:spPr>
          <a:xfrm flipV="1">
            <a:off x="6392708" y="4877135"/>
            <a:ext cx="3528127" cy="2427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215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357157" y="142852"/>
            <a:ext cx="1156979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4000" b="1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Clinical characteristics</a:t>
            </a:r>
            <a:endParaRPr lang="ko-KR" altLang="en-US" sz="4000" b="1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3"/>
          <a:srcRect r="23673" b="59767"/>
          <a:stretch/>
        </p:blipFill>
        <p:spPr>
          <a:xfrm>
            <a:off x="197929" y="49037"/>
            <a:ext cx="5699951" cy="2821540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4"/>
          <a:srcRect l="3635" t="39916" r="61733" b="22542"/>
          <a:stretch/>
        </p:blipFill>
        <p:spPr>
          <a:xfrm>
            <a:off x="786384" y="2970365"/>
            <a:ext cx="4590288" cy="3220124"/>
          </a:xfrm>
          <a:prstGeom prst="rect">
            <a:avLst/>
          </a:prstGeom>
        </p:spPr>
      </p:pic>
      <p:pic>
        <p:nvPicPr>
          <p:cNvPr id="5" name="_x603560976" descr="EMB00005d8419b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772"/>
          <a:stretch>
            <a:fillRect/>
          </a:stretch>
        </p:blipFill>
        <p:spPr bwMode="auto">
          <a:xfrm>
            <a:off x="6142056" y="315153"/>
            <a:ext cx="5065776" cy="5972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직사각형 5"/>
          <p:cNvSpPr/>
          <p:nvPr/>
        </p:nvSpPr>
        <p:spPr>
          <a:xfrm>
            <a:off x="8375260" y="818370"/>
            <a:ext cx="930581" cy="557433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86535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357157" y="142852"/>
            <a:ext cx="1156979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4000" b="1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Diagnosis</a:t>
            </a:r>
            <a:endParaRPr lang="ko-KR" altLang="en-US" sz="4000" b="1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013" y="142852"/>
            <a:ext cx="6456236" cy="6579885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68067" y="515923"/>
            <a:ext cx="3852589" cy="1752081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68067" y="2302736"/>
            <a:ext cx="5873054" cy="338339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68067" y="2870774"/>
            <a:ext cx="3854073" cy="1698456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48088" y="2880787"/>
            <a:ext cx="2107695" cy="1688443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56249" y="4661228"/>
            <a:ext cx="2398580" cy="2092175"/>
          </a:xfrm>
          <a:prstGeom prst="rect">
            <a:avLst/>
          </a:prstGeom>
        </p:spPr>
      </p:pic>
      <p:sp>
        <p:nvSpPr>
          <p:cNvPr id="9" name="직사각형 8"/>
          <p:cNvSpPr/>
          <p:nvPr/>
        </p:nvSpPr>
        <p:spPr>
          <a:xfrm>
            <a:off x="6556249" y="6145089"/>
            <a:ext cx="246887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>
                <a:solidFill>
                  <a:srgbClr val="FFFF00"/>
                </a:solidFill>
                <a:latin typeface="STIXGeneral-Regular"/>
              </a:rPr>
              <a:t>cherry-like polyp </a:t>
            </a:r>
            <a:r>
              <a:rPr lang="en-US" altLang="ko-KR" sz="1200" b="1" smtClean="0">
                <a:solidFill>
                  <a:srgbClr val="FFFF00"/>
                </a:solidFill>
                <a:latin typeface="STIXGeneral-Regular"/>
              </a:rPr>
              <a:t>and </a:t>
            </a:r>
          </a:p>
          <a:p>
            <a:r>
              <a:rPr lang="en-US" altLang="ko-KR" sz="1200" b="1" smtClean="0">
                <a:solidFill>
                  <a:srgbClr val="FFFF00"/>
                </a:solidFill>
                <a:latin typeface="STIXGeneral-Regular"/>
              </a:rPr>
              <a:t>biopsy </a:t>
            </a:r>
            <a:r>
              <a:rPr lang="en-US" altLang="ko-KR" sz="1200" b="1">
                <a:solidFill>
                  <a:srgbClr val="FFFF00"/>
                </a:solidFill>
                <a:latin typeface="STIXGeneral-Regular"/>
              </a:rPr>
              <a:t>resulted in brisk bleeding.</a:t>
            </a:r>
            <a:endParaRPr lang="ko-KR" altLang="en-US" sz="1200" b="1">
              <a:solidFill>
                <a:srgbClr val="FFFF00"/>
              </a:solidFill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6485950" y="4660429"/>
            <a:ext cx="124192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smtClean="0">
                <a:solidFill>
                  <a:srgbClr val="FFFF00"/>
                </a:solidFill>
                <a:latin typeface="STIXGeneral-Regular"/>
              </a:rPr>
              <a:t>Hemangioma</a:t>
            </a:r>
            <a:endParaRPr lang="ko-KR" altLang="en-US" sz="1200" b="1">
              <a:solidFill>
                <a:srgbClr val="FFFF00"/>
              </a:solidFill>
            </a:endParaRPr>
          </a:p>
        </p:txBody>
      </p:sp>
      <p:pic>
        <p:nvPicPr>
          <p:cNvPr id="12" name="그림 11"/>
          <p:cNvPicPr>
            <a:picLocks noChangeAspect="1"/>
          </p:cNvPicPr>
          <p:nvPr/>
        </p:nvPicPr>
        <p:blipFill rotWithShape="1">
          <a:blip r:embed="rId9"/>
          <a:srcRect l="50255" t="47617"/>
          <a:stretch/>
        </p:blipFill>
        <p:spPr>
          <a:xfrm>
            <a:off x="9089136" y="4638324"/>
            <a:ext cx="2093976" cy="2127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079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357157" y="142852"/>
            <a:ext cx="1156979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4000" b="1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Pathology</a:t>
            </a:r>
            <a:endParaRPr lang="ko-KR" altLang="en-US" sz="4000" b="1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066" y="142852"/>
            <a:ext cx="11268075" cy="2305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379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2"/>
          <a:srcRect b="80942"/>
          <a:stretch/>
        </p:blipFill>
        <p:spPr>
          <a:xfrm>
            <a:off x="151066" y="72771"/>
            <a:ext cx="11268075" cy="439293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3448" y="512064"/>
            <a:ext cx="9545105" cy="6285127"/>
          </a:xfrm>
          <a:prstGeom prst="rect">
            <a:avLst/>
          </a:prstGeom>
        </p:spPr>
      </p:pic>
      <p:cxnSp>
        <p:nvCxnSpPr>
          <p:cNvPr id="5" name="직선 연결선 4"/>
          <p:cNvCxnSpPr/>
          <p:nvPr/>
        </p:nvCxnSpPr>
        <p:spPr>
          <a:xfrm>
            <a:off x="5033246" y="4604368"/>
            <a:ext cx="352003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직선 연결선 5"/>
          <p:cNvCxnSpPr/>
          <p:nvPr/>
        </p:nvCxnSpPr>
        <p:spPr>
          <a:xfrm>
            <a:off x="3842368" y="4829596"/>
            <a:ext cx="3286715" cy="134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직선 연결선 7"/>
          <p:cNvCxnSpPr/>
          <p:nvPr/>
        </p:nvCxnSpPr>
        <p:spPr>
          <a:xfrm>
            <a:off x="5040663" y="5270238"/>
            <a:ext cx="264677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/>
          <p:cNvCxnSpPr/>
          <p:nvPr/>
        </p:nvCxnSpPr>
        <p:spPr>
          <a:xfrm>
            <a:off x="6238959" y="5496814"/>
            <a:ext cx="2094490" cy="674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연결선 13"/>
          <p:cNvCxnSpPr/>
          <p:nvPr/>
        </p:nvCxnSpPr>
        <p:spPr>
          <a:xfrm>
            <a:off x="3842368" y="5932736"/>
            <a:ext cx="3367636" cy="337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3870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780</TotalTime>
  <Words>1198</Words>
  <Application>Microsoft Office PowerPoint</Application>
  <PresentationFormat>와이드스크린</PresentationFormat>
  <Paragraphs>170</Paragraphs>
  <Slides>24</Slides>
  <Notes>21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24</vt:i4>
      </vt:variant>
    </vt:vector>
  </HeadingPairs>
  <TitlesOfParts>
    <vt:vector size="31" baseType="lpstr">
      <vt:lpstr>STIXGeneral-Regular</vt:lpstr>
      <vt:lpstr>맑은 고딕</vt:lpstr>
      <vt:lpstr>한컴바탕</vt:lpstr>
      <vt:lpstr>Arial</vt:lpstr>
      <vt:lpstr>Trebuchet MS</vt:lpstr>
      <vt:lpstr>Wingdings</vt:lpstr>
      <vt:lpstr>Office 테마</vt:lpstr>
      <vt:lpstr>Tracheal mass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최지연(내과학교실)</dc:creator>
  <cp:lastModifiedBy>USER</cp:lastModifiedBy>
  <cp:revision>82</cp:revision>
  <dcterms:created xsi:type="dcterms:W3CDTF">2021-04-26T05:59:56Z</dcterms:created>
  <dcterms:modified xsi:type="dcterms:W3CDTF">2021-05-05T12:54:15Z</dcterms:modified>
</cp:coreProperties>
</file>