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3"/>
  </p:notesMasterIdLst>
  <p:handoutMasterIdLst>
    <p:handoutMasterId r:id="rId24"/>
  </p:handoutMasterIdLst>
  <p:sldIdLst>
    <p:sldId id="262" r:id="rId2"/>
    <p:sldId id="327" r:id="rId3"/>
    <p:sldId id="344" r:id="rId4"/>
    <p:sldId id="338" r:id="rId5"/>
    <p:sldId id="323" r:id="rId6"/>
    <p:sldId id="339" r:id="rId7"/>
    <p:sldId id="340" r:id="rId8"/>
    <p:sldId id="341" r:id="rId9"/>
    <p:sldId id="324" r:id="rId10"/>
    <p:sldId id="316" r:id="rId11"/>
    <p:sldId id="342" r:id="rId12"/>
    <p:sldId id="343" r:id="rId13"/>
    <p:sldId id="330" r:id="rId14"/>
    <p:sldId id="317" r:id="rId15"/>
    <p:sldId id="333" r:id="rId16"/>
    <p:sldId id="315" r:id="rId17"/>
    <p:sldId id="335" r:id="rId18"/>
    <p:sldId id="336" r:id="rId19"/>
    <p:sldId id="337" r:id="rId20"/>
    <p:sldId id="325" r:id="rId21"/>
    <p:sldId id="285" r:id="rId2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903" userDrawn="1">
          <p15:clr>
            <a:srgbClr val="A4A3A4"/>
          </p15:clr>
        </p15:guide>
        <p15:guide id="3" pos="158" userDrawn="1">
          <p15:clr>
            <a:srgbClr val="A4A3A4"/>
          </p15:clr>
        </p15:guide>
        <p15:guide id="4" orient="horz" pos="3906" userDrawn="1">
          <p15:clr>
            <a:srgbClr val="A4A3A4"/>
          </p15:clr>
        </p15:guide>
        <p15:guide id="5" pos="1678" userDrawn="1">
          <p15:clr>
            <a:srgbClr val="A4A3A4"/>
          </p15:clr>
        </p15:guide>
        <p15:guide id="6" pos="317" userDrawn="1">
          <p15:clr>
            <a:srgbClr val="A4A3A4"/>
          </p15:clr>
        </p15:guide>
        <p15:guide id="7" orient="horz" pos="419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홍남기(내과부)" initials="홍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20346B"/>
    <a:srgbClr val="193A6B"/>
    <a:srgbClr val="223C64"/>
    <a:srgbClr val="202C5B"/>
    <a:srgbClr val="21366F"/>
    <a:srgbClr val="0020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30" autoAdjust="0"/>
    <p:restoredTop sz="83180" autoAdjust="0"/>
  </p:normalViewPr>
  <p:slideViewPr>
    <p:cSldViewPr snapToGrid="0" snapToObjects="1" showGuides="1">
      <p:cViewPr>
        <p:scale>
          <a:sx n="96" d="100"/>
          <a:sy n="96" d="100"/>
        </p:scale>
        <p:origin x="-1644" y="-96"/>
      </p:cViewPr>
      <p:guideLst>
        <p:guide orient="horz" pos="2160"/>
        <p:guide orient="horz" pos="3906"/>
        <p:guide orient="horz" pos="4194"/>
        <p:guide pos="2903"/>
        <p:guide pos="158"/>
        <p:guide pos="1678"/>
        <p:guide pos="317"/>
      </p:guideLst>
    </p:cSldViewPr>
  </p:slideViewPr>
  <p:outlineViewPr>
    <p:cViewPr>
      <p:scale>
        <a:sx n="33" d="100"/>
        <a:sy n="33" d="100"/>
      </p:scale>
      <p:origin x="30" y="18057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 showGuides="1">
      <p:cViewPr varScale="1">
        <p:scale>
          <a:sx n="86" d="100"/>
          <a:sy n="86" d="100"/>
        </p:scale>
        <p:origin x="-3780" y="-6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="" xmlns:a16="http://schemas.microsoft.com/office/drawing/2014/main" id="{C3E96E68-C837-E448-B4CD-42E4A584A3F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="" xmlns:a16="http://schemas.microsoft.com/office/drawing/2014/main" id="{F106279B-347C-E642-A93D-6CC6ECD1222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A50697-59F1-EB4D-9591-6363353AC31E}" type="datetimeFigureOut">
              <a:rPr kumimoji="1" lang="ko-KR" altLang="en-US" smtClean="0"/>
              <a:t>2018-10-02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="" xmlns:a16="http://schemas.microsoft.com/office/drawing/2014/main" id="{76058A49-FE40-0A4A-B8E8-99E2F4506E7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="" xmlns:a16="http://schemas.microsoft.com/office/drawing/2014/main" id="{6C4877ED-A99A-324D-BAD4-D7BD07B2221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44A368-199E-1246-86B0-8134553AA720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4253462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6AF246-4275-ED4B-B64F-32008D4D9D6B}" type="datetimeFigureOut">
              <a:rPr kumimoji="1" lang="ko-KR" altLang="en-US" smtClean="0"/>
              <a:t>2018-10-02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 편집</a:t>
            </a:r>
          </a:p>
          <a:p>
            <a:pPr lvl="1"/>
            <a:r>
              <a:rPr kumimoji="1" lang="ko-KR" altLang="en-US"/>
              <a:t>둘째 수준</a:t>
            </a:r>
          </a:p>
          <a:p>
            <a:pPr lvl="2"/>
            <a:r>
              <a:rPr kumimoji="1" lang="ko-KR" altLang="en-US"/>
              <a:t>셋째 수준</a:t>
            </a:r>
          </a:p>
          <a:p>
            <a:pPr lvl="3"/>
            <a:r>
              <a:rPr kumimoji="1" lang="ko-KR" altLang="en-US"/>
              <a:t>넷째 수준</a:t>
            </a:r>
          </a:p>
          <a:p>
            <a:pPr lvl="4"/>
            <a:r>
              <a:rPr kumimoji="1"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0F59A6-D6A3-8A49-A971-F0378218733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9998121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400" baseline="0" dirty="0" smtClean="0">
                <a:solidFill>
                  <a:srgbClr val="FF0000"/>
                </a:solidFill>
              </a:rPr>
              <a:t>저널 발표 시작하겠습니다</a:t>
            </a:r>
            <a:r>
              <a:rPr kumimoji="1" lang="en-US" altLang="ko-KR" sz="1400" baseline="0" dirty="0" smtClean="0">
                <a:solidFill>
                  <a:srgbClr val="FF0000"/>
                </a:solidFill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400" baseline="0" dirty="0" smtClean="0">
                <a:solidFill>
                  <a:srgbClr val="FF0000"/>
                </a:solidFill>
              </a:rPr>
              <a:t>본 저널은 </a:t>
            </a:r>
            <a:r>
              <a:rPr kumimoji="1" lang="en-US" altLang="ko-KR" sz="1400" baseline="0" dirty="0" smtClean="0">
                <a:solidFill>
                  <a:srgbClr val="FF0000"/>
                </a:solidFill>
              </a:rPr>
              <a:t>Journal of bone and </a:t>
            </a:r>
            <a:r>
              <a:rPr kumimoji="1" lang="en-US" altLang="ko-KR" sz="1400" baseline="0" dirty="0" err="1" smtClean="0">
                <a:solidFill>
                  <a:srgbClr val="FF0000"/>
                </a:solidFill>
              </a:rPr>
              <a:t>minral</a:t>
            </a:r>
            <a:r>
              <a:rPr kumimoji="1" lang="en-US" altLang="ko-KR" sz="1400" baseline="0" dirty="0" smtClean="0">
                <a:solidFill>
                  <a:srgbClr val="FF0000"/>
                </a:solidFill>
              </a:rPr>
              <a:t> research</a:t>
            </a:r>
            <a:r>
              <a:rPr kumimoji="1" lang="ko-KR" altLang="en-US" sz="1400" baseline="0" dirty="0" smtClean="0">
                <a:solidFill>
                  <a:srgbClr val="FF0000"/>
                </a:solidFill>
              </a:rPr>
              <a:t>에 </a:t>
            </a:r>
            <a:r>
              <a:rPr kumimoji="1" lang="en-US" altLang="ko-KR" sz="1400" baseline="0" dirty="0" smtClean="0">
                <a:solidFill>
                  <a:srgbClr val="FF0000"/>
                </a:solidFill>
              </a:rPr>
              <a:t>2018</a:t>
            </a:r>
            <a:r>
              <a:rPr kumimoji="1" lang="ko-KR" altLang="en-US" sz="1400" baseline="0" dirty="0" smtClean="0">
                <a:solidFill>
                  <a:srgbClr val="FF0000"/>
                </a:solidFill>
              </a:rPr>
              <a:t>년에 실린 저널로</a:t>
            </a:r>
            <a:endParaRPr kumimoji="1" lang="en-US" altLang="ko-KR" sz="1400" baseline="0" dirty="0" smtClean="0">
              <a:solidFill>
                <a:srgbClr val="FF0000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400" baseline="0" dirty="0" err="1" smtClean="0">
                <a:solidFill>
                  <a:srgbClr val="FF0000"/>
                </a:solidFill>
              </a:rPr>
              <a:t>Teriparatide</a:t>
            </a:r>
            <a:r>
              <a:rPr kumimoji="1" lang="en-US" altLang="ko-KR" sz="1400" baseline="0" dirty="0" smtClean="0">
                <a:solidFill>
                  <a:srgbClr val="FF0000"/>
                </a:solidFill>
              </a:rPr>
              <a:t> </a:t>
            </a:r>
            <a:r>
              <a:rPr kumimoji="1" lang="ko-KR" altLang="en-US" sz="1400" baseline="0" dirty="0" smtClean="0">
                <a:solidFill>
                  <a:srgbClr val="FF0000"/>
                </a:solidFill>
              </a:rPr>
              <a:t>치료 중 </a:t>
            </a:r>
            <a:r>
              <a:rPr kumimoji="1" lang="en-US" altLang="ko-KR" sz="1400" baseline="0" dirty="0" err="1" smtClean="0">
                <a:solidFill>
                  <a:srgbClr val="FF0000"/>
                </a:solidFill>
              </a:rPr>
              <a:t>hypomagensemia</a:t>
            </a:r>
            <a:r>
              <a:rPr kumimoji="1" lang="ko-KR" altLang="en-US" sz="1400" baseline="0" dirty="0" smtClean="0">
                <a:solidFill>
                  <a:srgbClr val="FF0000"/>
                </a:solidFill>
              </a:rPr>
              <a:t>의 빈도와 결정요인에 대해 연구한 논문입니다</a:t>
            </a:r>
            <a:r>
              <a:rPr kumimoji="1" lang="en-US" altLang="ko-KR" sz="1400" baseline="0" dirty="0" smtClean="0">
                <a:solidFill>
                  <a:srgbClr val="FF0000"/>
                </a:solidFill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400" baseline="0" dirty="0" smtClean="0">
                <a:solidFill>
                  <a:srgbClr val="FF0000"/>
                </a:solidFill>
              </a:rPr>
              <a:t>발표자는 </a:t>
            </a:r>
            <a:r>
              <a:rPr kumimoji="1" lang="en-US" altLang="ko-KR" sz="1400" baseline="0" dirty="0" smtClean="0">
                <a:solidFill>
                  <a:srgbClr val="FF0000"/>
                </a:solidFill>
              </a:rPr>
              <a:t>3</a:t>
            </a:r>
            <a:r>
              <a:rPr kumimoji="1" lang="ko-KR" altLang="en-US" sz="1400" baseline="0" dirty="0" err="1" smtClean="0">
                <a:solidFill>
                  <a:srgbClr val="FF0000"/>
                </a:solidFill>
              </a:rPr>
              <a:t>년차</a:t>
            </a:r>
            <a:r>
              <a:rPr kumimoji="1" lang="ko-KR" altLang="en-US" sz="1400" baseline="0" dirty="0" smtClean="0">
                <a:solidFill>
                  <a:srgbClr val="FF0000"/>
                </a:solidFill>
              </a:rPr>
              <a:t> 박지훈 입니다</a:t>
            </a:r>
            <a:r>
              <a:rPr kumimoji="1" lang="en-US" altLang="ko-KR" sz="1400" baseline="0" dirty="0" smtClean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875684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kumimoji="1" lang="en-US" altLang="ko-KR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10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477326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the close contacts, 854 (14.2% of all the participants) lived in the same household as at least 1 other trial participant, of whom 436 had been randomly assigned to the 9-month isoniazid regimen and 418 had been randomly assigned to the 4-month rifampin regimen.</a:t>
            </a:r>
          </a:p>
          <a:p>
            <a:endParaRPr kumimoji="1" lang="en-US" altLang="ko-K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Other immune-suppressive condition or therapy was defined as diabetes, tumor necrosis factor α–inhibitor therapy, or renal failure.</a:t>
            </a:r>
            <a:endParaRPr kumimoji="1" lang="en-US" altLang="ko-KR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11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477326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kumimoji="1" lang="en-US" altLang="ko-KR" dirty="0" smtClean="0"/>
              <a:t>Baseline Magnesium</a:t>
            </a:r>
            <a:r>
              <a:rPr kumimoji="1" lang="ko-KR" altLang="en-US" dirty="0" smtClean="0"/>
              <a:t>의 평균은 </a:t>
            </a:r>
            <a:r>
              <a:rPr kumimoji="1" lang="en-US" altLang="ko-KR" dirty="0" smtClean="0"/>
              <a:t>0.84mmol/L</a:t>
            </a:r>
            <a:r>
              <a:rPr kumimoji="1" lang="ko-KR" altLang="en-US" dirty="0" smtClean="0"/>
              <a:t>로 치료 후 </a:t>
            </a:r>
            <a:r>
              <a:rPr kumimoji="1" lang="en-US" altLang="ko-KR" dirty="0" smtClean="0"/>
              <a:t>3, 6, 12, 18</a:t>
            </a:r>
            <a:r>
              <a:rPr kumimoji="1" lang="ko-KR" altLang="en-US" dirty="0" smtClean="0"/>
              <a:t>개월 동안 </a:t>
            </a:r>
            <a:r>
              <a:rPr kumimoji="1" lang="en-US" altLang="ko-KR" dirty="0" smtClean="0"/>
              <a:t>serum magnesium</a:t>
            </a:r>
            <a:r>
              <a:rPr kumimoji="1" lang="ko-KR" altLang="en-US" dirty="0" smtClean="0"/>
              <a:t>의 감소를 확인하였습니다</a:t>
            </a:r>
            <a:r>
              <a:rPr kumimoji="1" lang="en-US" altLang="ko-KR" dirty="0" smtClean="0"/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12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477326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treatment completion in the phase 3 trial was significantly higher with the 4-month rifampin regimen than with the 9-month isoniazid regimen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most common reason for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noncompletion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the treatment regimen was the participant’s decision to stop taking the trial drug.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Among the participants who did not complete therapy or follow-up, there were no significant differences in characteristics between the two trial groups.</a:t>
            </a:r>
            <a:endParaRPr kumimoji="1" lang="en-US" altLang="ko-KR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13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477326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kumimoji="1" lang="ko-KR" altLang="en-US" dirty="0" smtClean="0"/>
              <a:t>총 </a:t>
            </a:r>
            <a:r>
              <a:rPr kumimoji="1" lang="en-US" altLang="ko-KR" dirty="0" smtClean="0"/>
              <a:t>19</a:t>
            </a:r>
            <a:r>
              <a:rPr kumimoji="1" lang="ko-KR" altLang="en-US" dirty="0" smtClean="0"/>
              <a:t>명의 </a:t>
            </a:r>
            <a:r>
              <a:rPr kumimoji="1" lang="en-US" altLang="ko-KR" dirty="0" err="1" smtClean="0"/>
              <a:t>hypomagnesemia</a:t>
            </a:r>
            <a:r>
              <a:rPr kumimoji="1" lang="en-US" altLang="ko-KR" baseline="0" dirty="0" smtClean="0"/>
              <a:t> </a:t>
            </a:r>
            <a:r>
              <a:rPr kumimoji="1" lang="ko-KR" altLang="en-US" baseline="0" dirty="0" smtClean="0"/>
              <a:t>군 중 </a:t>
            </a:r>
            <a:r>
              <a:rPr kumimoji="1" lang="en-US" altLang="ko-KR" baseline="0" dirty="0" err="1" smtClean="0"/>
              <a:t>hypomagnesemia</a:t>
            </a:r>
            <a:r>
              <a:rPr kumimoji="1" lang="ko-KR" altLang="en-US" baseline="0" dirty="0" smtClean="0"/>
              <a:t>를 보인 시기를 나타내는 표입니다</a:t>
            </a:r>
            <a:r>
              <a:rPr kumimoji="1" lang="en-US" altLang="ko-KR" baseline="0" dirty="0" smtClean="0"/>
              <a:t>.</a:t>
            </a:r>
          </a:p>
          <a:p>
            <a:pPr marL="0" indent="0">
              <a:buNone/>
            </a:pPr>
            <a:r>
              <a:rPr kumimoji="1" lang="ko-KR" altLang="en-US" baseline="0" dirty="0" smtClean="0"/>
              <a:t>치료 </a:t>
            </a:r>
            <a:r>
              <a:rPr kumimoji="1" lang="en-US" altLang="ko-KR" baseline="0" dirty="0" smtClean="0"/>
              <a:t>3</a:t>
            </a:r>
            <a:r>
              <a:rPr kumimoji="1" lang="ko-KR" altLang="en-US" baseline="0" dirty="0" smtClean="0"/>
              <a:t>개월 후 </a:t>
            </a:r>
            <a:r>
              <a:rPr kumimoji="1" lang="en-US" altLang="ko-KR" baseline="0" dirty="0" smtClean="0"/>
              <a:t>7</a:t>
            </a:r>
            <a:r>
              <a:rPr kumimoji="1" lang="ko-KR" altLang="en-US" baseline="0" dirty="0" smtClean="0"/>
              <a:t>명</a:t>
            </a:r>
            <a:r>
              <a:rPr kumimoji="1" lang="en-US" altLang="ko-KR" baseline="0" dirty="0" smtClean="0"/>
              <a:t>, 6</a:t>
            </a:r>
            <a:r>
              <a:rPr kumimoji="1" lang="ko-KR" altLang="en-US" baseline="0" dirty="0" smtClean="0"/>
              <a:t>개월 후 </a:t>
            </a:r>
            <a:r>
              <a:rPr kumimoji="1" lang="en-US" altLang="ko-KR" baseline="0" dirty="0" smtClean="0"/>
              <a:t>8</a:t>
            </a:r>
            <a:r>
              <a:rPr kumimoji="1" lang="ko-KR" altLang="en-US" baseline="0" dirty="0" smtClean="0"/>
              <a:t>명</a:t>
            </a:r>
            <a:r>
              <a:rPr kumimoji="1" lang="en-US" altLang="ko-KR" baseline="0" dirty="0" smtClean="0"/>
              <a:t>, 12</a:t>
            </a:r>
            <a:r>
              <a:rPr kumimoji="1" lang="ko-KR" altLang="en-US" baseline="0" dirty="0" smtClean="0"/>
              <a:t>개월 후 </a:t>
            </a:r>
            <a:r>
              <a:rPr kumimoji="1" lang="en-US" altLang="ko-KR" baseline="0" dirty="0" smtClean="0"/>
              <a:t>7</a:t>
            </a:r>
            <a:r>
              <a:rPr kumimoji="1" lang="ko-KR" altLang="en-US" baseline="0" dirty="0" smtClean="0"/>
              <a:t>명이 </a:t>
            </a:r>
            <a:r>
              <a:rPr kumimoji="1" lang="en-US" altLang="ko-KR" baseline="0" dirty="0" err="1" smtClean="0"/>
              <a:t>hypomagenesemia</a:t>
            </a:r>
            <a:r>
              <a:rPr kumimoji="1" lang="ko-KR" altLang="en-US" baseline="0" dirty="0" smtClean="0"/>
              <a:t>를 보였습니다</a:t>
            </a:r>
            <a:r>
              <a:rPr kumimoji="1" lang="en-US" altLang="ko-KR" baseline="0" dirty="0" smtClean="0"/>
              <a:t>.</a:t>
            </a:r>
            <a:endParaRPr kumimoji="1" lang="en-US" altLang="ko-KR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14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477326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kumimoji="1" lang="en-US" altLang="ko-KR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15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477326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ko-KR" dirty="0" smtClean="0"/>
              <a:t>Discussion </a:t>
            </a:r>
            <a:r>
              <a:rPr kumimoji="1" lang="ko-KR" altLang="en-US" dirty="0" smtClean="0"/>
              <a:t>입니다</a:t>
            </a:r>
            <a:r>
              <a:rPr kumimoji="1" lang="en-US" altLang="ko-KR" dirty="0" smtClean="0"/>
              <a:t>. </a:t>
            </a:r>
            <a:r>
              <a:rPr kumimoji="1" lang="ko-KR" altLang="en-US" dirty="0" smtClean="0"/>
              <a:t>본 저널은 </a:t>
            </a:r>
            <a:r>
              <a:rPr kumimoji="1" lang="en-US" altLang="ko-KR" dirty="0" err="1" smtClean="0"/>
              <a:t>teriparatide</a:t>
            </a:r>
            <a:r>
              <a:rPr kumimoji="1" lang="ko-KR" altLang="en-US" dirty="0" smtClean="0"/>
              <a:t>가 </a:t>
            </a:r>
            <a:r>
              <a:rPr kumimoji="1" lang="en-US" altLang="ko-KR" dirty="0" smtClean="0"/>
              <a:t>serum </a:t>
            </a:r>
            <a:r>
              <a:rPr kumimoji="1" lang="en-US" altLang="ko-KR" dirty="0" err="1" smtClean="0"/>
              <a:t>magensium</a:t>
            </a:r>
            <a:r>
              <a:rPr kumimoji="1" lang="ko-KR" altLang="en-US" dirty="0" smtClean="0"/>
              <a:t>에 대한 영향을 조사한 </a:t>
            </a:r>
            <a:r>
              <a:rPr kumimoji="1" lang="ko-KR" altLang="en-US" dirty="0" err="1" smtClean="0"/>
              <a:t>첫번째</a:t>
            </a:r>
            <a:r>
              <a:rPr kumimoji="1" lang="ko-KR" altLang="en-US" dirty="0" smtClean="0"/>
              <a:t> 연구라는데 의의가 있습니다</a:t>
            </a:r>
            <a:r>
              <a:rPr kumimoji="1" lang="en-US" altLang="ko-KR" dirty="0" smtClean="0"/>
              <a:t>.</a:t>
            </a:r>
          </a:p>
          <a:p>
            <a:endParaRPr kumimoji="1" lang="en-US" altLang="ko-KR" dirty="0" smtClean="0"/>
          </a:p>
          <a:p>
            <a:r>
              <a:rPr kumimoji="1" lang="en-US" altLang="ko-KR" dirty="0" err="1" smtClean="0"/>
              <a:t>Hypomagnesemia</a:t>
            </a:r>
            <a:r>
              <a:rPr kumimoji="1" lang="ko-KR" altLang="en-US" dirty="0" smtClean="0"/>
              <a:t>는 </a:t>
            </a:r>
            <a:r>
              <a:rPr kumimoji="1" lang="en-US" altLang="ko-KR" dirty="0" smtClean="0"/>
              <a:t>35.9% </a:t>
            </a:r>
            <a:r>
              <a:rPr kumimoji="1" lang="ko-KR" altLang="en-US" dirty="0" smtClean="0"/>
              <a:t>에서 보였습니다</a:t>
            </a:r>
            <a:r>
              <a:rPr kumimoji="1" lang="en-US" altLang="ko-KR" dirty="0" smtClean="0"/>
              <a:t>.</a:t>
            </a:r>
          </a:p>
          <a:p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Hypomagnesemia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의 </a:t>
            </a:r>
            <a:r>
              <a:rPr lang="ko-KR" alt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두가지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요인으로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Age, Baseline serum magnesium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이 있습니다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나이는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magnesium homeostasis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의 중요한 요인으로 알려져 있는 것입니다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Age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는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magensium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intake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감소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instestinal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absorption, renal loss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와 연관이 있습니다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Baselline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serum magnesium 0.80mmol/L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이하는 치료 중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hypomagnesemia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를 유발하는 요인입니다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16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4773263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TPTD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투여 중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Hypomagnesemia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에 대한 문헌은 적습니다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2001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년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2012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년에 연구에 의하면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TPTD group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에서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magnesium level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이 낮았다는 언급이 있습니다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본 저널은 여기서 나아가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hypomagnesemia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의 빈도와 결정요인을 연구하였습니다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17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4773263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재차 언급되지만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Physiopathological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기전은 본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retrospective study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에서는 설명이 되지 않습니다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Serum calcium level, bone remodeling markers, urinary excretion of magnesium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등이 앞으로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serum magnesium level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을 설명할 때 도움이 </a:t>
            </a:r>
            <a:r>
              <a:rPr lang="ko-KR" alt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될것으로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생각됩니다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en-US" altLang="ko-K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한가지 가설은 그림을 보면서 </a:t>
            </a:r>
            <a:r>
              <a:rPr lang="ko-KR" alt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설명드리겠습니다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Kidney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대사 중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Mg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은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Henle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loop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에서 대부분 흡수됩니다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이때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와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Mg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가 서로 경쟁적으로 흡수 되는데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TPTD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투여 후 일시적인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증가가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Mg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흡수를 감소시키는 원인이 될 수 있습니다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18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4773263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다음으로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magnesium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대사를 한번 더 보겠습니다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Serum Mg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은 체내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Mg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의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1%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가 되지 않습니다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50-60%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가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bone, 25-30%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가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muscle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에 저장되어 있으며 혈액에 있는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Mg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은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1%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정도 입니다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en-US" altLang="ko-K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Magnesium Deficiency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를 진단하기는 굉장히 어렵습니다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Serum Mg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으로만 진단하기도 어렵고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증상도 </a:t>
            </a:r>
            <a:r>
              <a:rPr lang="ko-KR" alt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비특이적이기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때문입니다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Magnesium Deficiency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를 </a:t>
            </a:r>
            <a:r>
              <a:rPr lang="ko-KR" alt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확진하는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방법은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Loading test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와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muslce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bx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가 가장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reliable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하다고 알려져 있지만 실제로 시행하기는 어렵습니다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문헌에 따라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Serum Mg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이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0.8mmol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이하이면서 증상이 있으면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replacement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를 하는 것이 좋다고 되어 있는 것도 있습니다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19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477326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ko-KR" dirty="0" err="1" smtClean="0"/>
              <a:t>Teriparatide</a:t>
            </a:r>
            <a:r>
              <a:rPr kumimoji="1" lang="ko-KR" altLang="en-US" dirty="0" smtClean="0"/>
              <a:t>는 </a:t>
            </a:r>
            <a:r>
              <a:rPr kumimoji="1" lang="en-US" altLang="ko-KR" dirty="0" err="1" smtClean="0"/>
              <a:t>recombinatn</a:t>
            </a:r>
            <a:r>
              <a:rPr kumimoji="1" lang="en-US" altLang="ko-KR" dirty="0" smtClean="0"/>
              <a:t> human</a:t>
            </a:r>
            <a:r>
              <a:rPr kumimoji="1" lang="en-US" altLang="ko-KR" baseline="0" dirty="0" smtClean="0"/>
              <a:t> parathyroid hormone analogue</a:t>
            </a:r>
            <a:r>
              <a:rPr kumimoji="1" lang="ko-KR" altLang="en-US" baseline="0" dirty="0" smtClean="0"/>
              <a:t>로 </a:t>
            </a:r>
            <a:r>
              <a:rPr kumimoji="1" lang="en-US" altLang="ko-KR" baseline="0" dirty="0" smtClean="0"/>
              <a:t>severe osteoporosis</a:t>
            </a:r>
            <a:r>
              <a:rPr kumimoji="1" lang="ko-KR" altLang="en-US" baseline="0" dirty="0" smtClean="0"/>
              <a:t> 치료약으로 쓰이고 있습니다</a:t>
            </a:r>
            <a:r>
              <a:rPr kumimoji="1" lang="en-US" altLang="ko-KR" baseline="0" dirty="0" smtClean="0"/>
              <a:t>.</a:t>
            </a:r>
          </a:p>
          <a:p>
            <a:r>
              <a:rPr kumimoji="1" lang="en-US" altLang="ko-KR" baseline="0" dirty="0" smtClean="0"/>
              <a:t>2001</a:t>
            </a:r>
            <a:r>
              <a:rPr kumimoji="1" lang="ko-KR" altLang="en-US" baseline="0" dirty="0" smtClean="0"/>
              <a:t>년 </a:t>
            </a:r>
            <a:r>
              <a:rPr kumimoji="1" lang="en-US" altLang="ko-KR" baseline="0" dirty="0" smtClean="0"/>
              <a:t>NEJM</a:t>
            </a:r>
            <a:r>
              <a:rPr kumimoji="1" lang="ko-KR" altLang="en-US" baseline="0" dirty="0" smtClean="0"/>
              <a:t>에 실린 저널에 따르면 </a:t>
            </a:r>
            <a:r>
              <a:rPr kumimoji="1" lang="en-US" altLang="ko-KR" baseline="0" dirty="0" err="1" smtClean="0"/>
              <a:t>Teriparatide</a:t>
            </a:r>
            <a:r>
              <a:rPr kumimoji="1" lang="ko-KR" altLang="en-US" baseline="0" dirty="0" smtClean="0"/>
              <a:t>를 투여한 군에서  </a:t>
            </a:r>
            <a:r>
              <a:rPr kumimoji="1" lang="en-US" altLang="ko-KR" baseline="0" dirty="0" smtClean="0"/>
              <a:t>Vertebral fracture</a:t>
            </a:r>
            <a:r>
              <a:rPr kumimoji="1" lang="ko-KR" altLang="en-US" baseline="0" dirty="0" smtClean="0"/>
              <a:t>가 </a:t>
            </a:r>
            <a:r>
              <a:rPr kumimoji="1" lang="en-US" altLang="ko-KR" baseline="0" dirty="0" smtClean="0"/>
              <a:t>65%</a:t>
            </a:r>
            <a:r>
              <a:rPr kumimoji="1" lang="ko-KR" altLang="en-US" baseline="0" dirty="0" smtClean="0"/>
              <a:t>감소</a:t>
            </a:r>
            <a:r>
              <a:rPr kumimoji="1" lang="en-US" altLang="ko-KR" baseline="0" dirty="0" smtClean="0"/>
              <a:t>, </a:t>
            </a:r>
            <a:r>
              <a:rPr lang="en-US" altLang="ko-KR" sz="1200" dirty="0" err="1" smtClean="0">
                <a:latin typeface="Myriad Pro" pitchFamily="34" charset="0"/>
              </a:rPr>
              <a:t>nonvertebral</a:t>
            </a:r>
            <a:r>
              <a:rPr lang="en-US" altLang="ko-KR" sz="1200" dirty="0" smtClean="0">
                <a:latin typeface="Myriad Pro" pitchFamily="34" charset="0"/>
              </a:rPr>
              <a:t> fracture</a:t>
            </a:r>
            <a:r>
              <a:rPr lang="ko-KR" altLang="en-US" sz="1200" dirty="0" smtClean="0">
                <a:latin typeface="Myriad Pro" pitchFamily="34" charset="0"/>
              </a:rPr>
              <a:t>는</a:t>
            </a:r>
            <a:r>
              <a:rPr lang="en-US" altLang="ko-KR" sz="1200" dirty="0" smtClean="0">
                <a:latin typeface="Myriad Pro" pitchFamily="34" charset="0"/>
              </a:rPr>
              <a:t> 53% </a:t>
            </a:r>
            <a:r>
              <a:rPr lang="ko-KR" altLang="en-US" sz="1200" dirty="0" smtClean="0">
                <a:latin typeface="Myriad Pro" pitchFamily="34" charset="0"/>
              </a:rPr>
              <a:t>감소하였다는 보고가 있습니다</a:t>
            </a:r>
            <a:r>
              <a:rPr lang="en-US" altLang="ko-KR" sz="1200" dirty="0" smtClean="0">
                <a:latin typeface="Myriad Pro" pitchFamily="34" charset="0"/>
              </a:rPr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37948651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결론입니다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TPTD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치료 동안 통계적으로 유의미한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Serum Mg level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감소를 확인할 수 있었습니다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이는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Older age, baseline Mg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이 낮은 경우에 보였는데 이런 경우는 더 세심한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monitoring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이 필요할 수 있겠습니다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en-US" altLang="ko-K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마지막으로 본 연구가 여러 </a:t>
            </a:r>
            <a:r>
              <a:rPr lang="ko-KR" alt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제한점에도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환자가 호소하는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muscle cramping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등에 대한 설명으로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Mg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을 조명했다는 점</a:t>
            </a:r>
            <a:endParaRPr lang="en-US" altLang="ko-K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그리고 추후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Serum Mg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과 더불어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TPTD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투여 후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level, Urine Mg,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증상도 함께 연구해 볼 수 있겠다는 점 언급하며 발표 마치겠습니다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20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4773263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21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5185044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ko-KR" dirty="0" err="1" smtClean="0"/>
              <a:t>Teriparatide</a:t>
            </a:r>
            <a:r>
              <a:rPr kumimoji="1" lang="ko-KR" altLang="en-US" dirty="0" smtClean="0"/>
              <a:t>는 </a:t>
            </a:r>
            <a:r>
              <a:rPr kumimoji="1" lang="en-US" altLang="ko-KR" dirty="0" err="1" smtClean="0"/>
              <a:t>recombinatn</a:t>
            </a:r>
            <a:r>
              <a:rPr kumimoji="1" lang="en-US" altLang="ko-KR" dirty="0" smtClean="0"/>
              <a:t> human</a:t>
            </a:r>
            <a:r>
              <a:rPr kumimoji="1" lang="en-US" altLang="ko-KR" baseline="0" dirty="0" smtClean="0"/>
              <a:t> parathyroid hormone analogue</a:t>
            </a:r>
            <a:r>
              <a:rPr kumimoji="1" lang="ko-KR" altLang="en-US" baseline="0" dirty="0" smtClean="0"/>
              <a:t>로 </a:t>
            </a:r>
            <a:r>
              <a:rPr kumimoji="1" lang="en-US" altLang="ko-KR" baseline="0" dirty="0" smtClean="0"/>
              <a:t>severe osteoporosis</a:t>
            </a:r>
            <a:r>
              <a:rPr kumimoji="1" lang="ko-KR" altLang="en-US" baseline="0" dirty="0" smtClean="0"/>
              <a:t> 치료약으로 쓰이고 있습니다</a:t>
            </a:r>
            <a:r>
              <a:rPr kumimoji="1" lang="en-US" altLang="ko-KR" baseline="0" dirty="0" smtClean="0"/>
              <a:t>.</a:t>
            </a:r>
          </a:p>
          <a:p>
            <a:r>
              <a:rPr kumimoji="1" lang="en-US" altLang="ko-KR" baseline="0" dirty="0" smtClean="0"/>
              <a:t>2001</a:t>
            </a:r>
            <a:r>
              <a:rPr kumimoji="1" lang="ko-KR" altLang="en-US" baseline="0" dirty="0" smtClean="0"/>
              <a:t>년 </a:t>
            </a:r>
            <a:r>
              <a:rPr kumimoji="1" lang="en-US" altLang="ko-KR" baseline="0" dirty="0" smtClean="0"/>
              <a:t>NEJM</a:t>
            </a:r>
            <a:r>
              <a:rPr kumimoji="1" lang="ko-KR" altLang="en-US" baseline="0" dirty="0" smtClean="0"/>
              <a:t>에 실린 저널에 따르면 </a:t>
            </a:r>
            <a:r>
              <a:rPr kumimoji="1" lang="en-US" altLang="ko-KR" baseline="0" dirty="0" err="1" smtClean="0"/>
              <a:t>Teriparatide</a:t>
            </a:r>
            <a:r>
              <a:rPr kumimoji="1" lang="ko-KR" altLang="en-US" baseline="0" dirty="0" smtClean="0"/>
              <a:t>를 투여한 군에서  </a:t>
            </a:r>
            <a:r>
              <a:rPr kumimoji="1" lang="en-US" altLang="ko-KR" baseline="0" dirty="0" smtClean="0"/>
              <a:t>Vertebral fracture</a:t>
            </a:r>
            <a:r>
              <a:rPr kumimoji="1" lang="ko-KR" altLang="en-US" baseline="0" dirty="0" smtClean="0"/>
              <a:t>가 </a:t>
            </a:r>
            <a:r>
              <a:rPr kumimoji="1" lang="en-US" altLang="ko-KR" baseline="0" dirty="0" smtClean="0"/>
              <a:t>65%</a:t>
            </a:r>
            <a:r>
              <a:rPr kumimoji="1" lang="ko-KR" altLang="en-US" baseline="0" dirty="0" smtClean="0"/>
              <a:t>감소</a:t>
            </a:r>
            <a:r>
              <a:rPr kumimoji="1" lang="en-US" altLang="ko-KR" baseline="0" dirty="0" smtClean="0"/>
              <a:t>, </a:t>
            </a:r>
            <a:r>
              <a:rPr lang="en-US" altLang="ko-KR" sz="1200" dirty="0" err="1" smtClean="0">
                <a:latin typeface="Myriad Pro" pitchFamily="34" charset="0"/>
              </a:rPr>
              <a:t>nonvertebral</a:t>
            </a:r>
            <a:r>
              <a:rPr lang="en-US" altLang="ko-KR" sz="1200" dirty="0" smtClean="0">
                <a:latin typeface="Myriad Pro" pitchFamily="34" charset="0"/>
              </a:rPr>
              <a:t> fracture</a:t>
            </a:r>
            <a:r>
              <a:rPr lang="ko-KR" altLang="en-US" sz="1200" dirty="0" smtClean="0">
                <a:latin typeface="Myriad Pro" pitchFamily="34" charset="0"/>
              </a:rPr>
              <a:t>는</a:t>
            </a:r>
            <a:r>
              <a:rPr lang="en-US" altLang="ko-KR" sz="1200" dirty="0" smtClean="0">
                <a:latin typeface="Myriad Pro" pitchFamily="34" charset="0"/>
              </a:rPr>
              <a:t> 53% </a:t>
            </a:r>
            <a:r>
              <a:rPr lang="ko-KR" altLang="en-US" sz="1200" dirty="0" smtClean="0">
                <a:latin typeface="Myriad Pro" pitchFamily="34" charset="0"/>
              </a:rPr>
              <a:t>감소하였다는 보고가 있습니다</a:t>
            </a:r>
            <a:r>
              <a:rPr lang="en-US" altLang="ko-KR" sz="1200" dirty="0" smtClean="0">
                <a:latin typeface="Myriad Pro" pitchFamily="34" charset="0"/>
              </a:rPr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3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3794865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ko-KR" dirty="0" err="1" smtClean="0"/>
              <a:t>Teriparatide</a:t>
            </a:r>
            <a:r>
              <a:rPr kumimoji="1" lang="ko-KR" altLang="en-US" dirty="0" smtClean="0"/>
              <a:t>는 </a:t>
            </a:r>
            <a:r>
              <a:rPr kumimoji="1" lang="en-US" altLang="ko-KR" dirty="0" err="1" smtClean="0"/>
              <a:t>recombinatn</a:t>
            </a:r>
            <a:r>
              <a:rPr kumimoji="1" lang="en-US" altLang="ko-KR" dirty="0" smtClean="0"/>
              <a:t> human</a:t>
            </a:r>
            <a:r>
              <a:rPr kumimoji="1" lang="en-US" altLang="ko-KR" baseline="0" dirty="0" smtClean="0"/>
              <a:t> parathyroid hormone analogue</a:t>
            </a:r>
            <a:r>
              <a:rPr kumimoji="1" lang="ko-KR" altLang="en-US" baseline="0" dirty="0" smtClean="0"/>
              <a:t>로 </a:t>
            </a:r>
            <a:r>
              <a:rPr kumimoji="1" lang="en-US" altLang="ko-KR" baseline="0" dirty="0" smtClean="0"/>
              <a:t>severe osteoporosis</a:t>
            </a:r>
            <a:r>
              <a:rPr kumimoji="1" lang="ko-KR" altLang="en-US" baseline="0" dirty="0" smtClean="0"/>
              <a:t> 치료약으로 쓰이고 있습니다</a:t>
            </a:r>
            <a:r>
              <a:rPr kumimoji="1" lang="en-US" altLang="ko-KR" baseline="0" dirty="0" smtClean="0"/>
              <a:t>.</a:t>
            </a:r>
          </a:p>
          <a:p>
            <a:r>
              <a:rPr kumimoji="1" lang="en-US" altLang="ko-KR" baseline="0" dirty="0" smtClean="0"/>
              <a:t>2001</a:t>
            </a:r>
            <a:r>
              <a:rPr kumimoji="1" lang="ko-KR" altLang="en-US" baseline="0" dirty="0" smtClean="0"/>
              <a:t>년 </a:t>
            </a:r>
            <a:r>
              <a:rPr kumimoji="1" lang="en-US" altLang="ko-KR" baseline="0" dirty="0" smtClean="0"/>
              <a:t>NEJM</a:t>
            </a:r>
            <a:r>
              <a:rPr kumimoji="1" lang="ko-KR" altLang="en-US" baseline="0" dirty="0" smtClean="0"/>
              <a:t>에 실린 저널에 따르면 </a:t>
            </a:r>
            <a:r>
              <a:rPr kumimoji="1" lang="en-US" altLang="ko-KR" baseline="0" dirty="0" err="1" smtClean="0"/>
              <a:t>Teriparatide</a:t>
            </a:r>
            <a:r>
              <a:rPr kumimoji="1" lang="ko-KR" altLang="en-US" baseline="0" dirty="0" smtClean="0"/>
              <a:t>를 투여한 군에서  </a:t>
            </a:r>
            <a:r>
              <a:rPr kumimoji="1" lang="en-US" altLang="ko-KR" baseline="0" dirty="0" smtClean="0"/>
              <a:t>Vertebral fracture</a:t>
            </a:r>
            <a:r>
              <a:rPr kumimoji="1" lang="ko-KR" altLang="en-US" baseline="0" dirty="0" smtClean="0"/>
              <a:t>가 </a:t>
            </a:r>
            <a:r>
              <a:rPr kumimoji="1" lang="en-US" altLang="ko-KR" baseline="0" dirty="0" smtClean="0"/>
              <a:t>65%</a:t>
            </a:r>
            <a:r>
              <a:rPr kumimoji="1" lang="ko-KR" altLang="en-US" baseline="0" dirty="0" smtClean="0"/>
              <a:t>감소</a:t>
            </a:r>
            <a:r>
              <a:rPr kumimoji="1" lang="en-US" altLang="ko-KR" baseline="0" dirty="0" smtClean="0"/>
              <a:t>, </a:t>
            </a:r>
            <a:r>
              <a:rPr lang="en-US" altLang="ko-KR" sz="1200" dirty="0" err="1" smtClean="0">
                <a:latin typeface="Myriad Pro" pitchFamily="34" charset="0"/>
              </a:rPr>
              <a:t>nonvertebral</a:t>
            </a:r>
            <a:r>
              <a:rPr lang="en-US" altLang="ko-KR" sz="1200" dirty="0" smtClean="0">
                <a:latin typeface="Myriad Pro" pitchFamily="34" charset="0"/>
              </a:rPr>
              <a:t> fracture</a:t>
            </a:r>
            <a:r>
              <a:rPr lang="ko-KR" altLang="en-US" sz="1200" dirty="0" smtClean="0">
                <a:latin typeface="Myriad Pro" pitchFamily="34" charset="0"/>
              </a:rPr>
              <a:t>는</a:t>
            </a:r>
            <a:r>
              <a:rPr lang="en-US" altLang="ko-KR" sz="1200" dirty="0" smtClean="0">
                <a:latin typeface="Myriad Pro" pitchFamily="34" charset="0"/>
              </a:rPr>
              <a:t> 53% </a:t>
            </a:r>
            <a:r>
              <a:rPr lang="ko-KR" altLang="en-US" sz="1200" dirty="0" smtClean="0">
                <a:latin typeface="Myriad Pro" pitchFamily="34" charset="0"/>
              </a:rPr>
              <a:t>감소하였다는 보고가 있습니다</a:t>
            </a:r>
            <a:r>
              <a:rPr lang="en-US" altLang="ko-KR" sz="1200" dirty="0" smtClean="0">
                <a:latin typeface="Myriad Pro" pitchFamily="34" charset="0"/>
              </a:rPr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4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3794865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ko-KR" dirty="0" smtClean="0"/>
              <a:t>Materials and Methods </a:t>
            </a:r>
            <a:r>
              <a:rPr kumimoji="1" lang="ko-KR" altLang="en-US" dirty="0" smtClean="0"/>
              <a:t>입니다</a:t>
            </a:r>
            <a:r>
              <a:rPr kumimoji="1" lang="en-US" altLang="ko-KR" dirty="0" smtClean="0"/>
              <a:t>.</a:t>
            </a:r>
          </a:p>
          <a:p>
            <a:endParaRPr kumimoji="1" lang="en-US" altLang="ko-KR" dirty="0" smtClean="0"/>
          </a:p>
          <a:p>
            <a:r>
              <a:rPr kumimoji="1" lang="en-US" altLang="ko-KR" dirty="0" smtClean="0"/>
              <a:t>Retrospective</a:t>
            </a:r>
            <a:r>
              <a:rPr kumimoji="1" lang="en-US" altLang="ko-KR" baseline="0" dirty="0" smtClean="0"/>
              <a:t> study </a:t>
            </a:r>
            <a:r>
              <a:rPr kumimoji="1" lang="ko-KR" altLang="en-US" baseline="0" dirty="0" smtClean="0"/>
              <a:t>로 진행되었으며</a:t>
            </a:r>
            <a:endParaRPr kumimoji="1" lang="en-US" altLang="ko-KR" baseline="0" dirty="0" smtClean="0"/>
          </a:p>
          <a:p>
            <a:r>
              <a:rPr kumimoji="1" lang="ko-KR" altLang="en-US" baseline="0" dirty="0" smtClean="0"/>
              <a:t>몬트리올 대학병원에 속한 </a:t>
            </a:r>
            <a:r>
              <a:rPr kumimoji="1" lang="en-US" altLang="ko-KR" baseline="0" dirty="0" smtClean="0"/>
              <a:t>FIDES endocrinology clinic</a:t>
            </a:r>
            <a:r>
              <a:rPr kumimoji="1" lang="ko-KR" altLang="en-US" baseline="0" dirty="0" smtClean="0"/>
              <a:t>에서 얻은 자료로 진행되었습니다</a:t>
            </a:r>
            <a:r>
              <a:rPr kumimoji="1" lang="en-US" altLang="ko-KR" baseline="0" dirty="0" smtClean="0"/>
              <a:t>.</a:t>
            </a:r>
          </a:p>
          <a:p>
            <a:r>
              <a:rPr kumimoji="1" lang="en-US" altLang="ko-KR" baseline="0" dirty="0" smtClean="0"/>
              <a:t>2008</a:t>
            </a:r>
            <a:r>
              <a:rPr kumimoji="1" lang="ko-KR" altLang="en-US" baseline="0" dirty="0" smtClean="0"/>
              <a:t>년 </a:t>
            </a:r>
            <a:r>
              <a:rPr kumimoji="1" lang="en-US" altLang="ko-KR" baseline="0" dirty="0" smtClean="0"/>
              <a:t>5</a:t>
            </a:r>
            <a:r>
              <a:rPr kumimoji="1" lang="ko-KR" altLang="en-US" baseline="0" dirty="0" smtClean="0"/>
              <a:t>월부터 </a:t>
            </a:r>
            <a:r>
              <a:rPr kumimoji="1" lang="en-US" altLang="ko-KR" baseline="0" dirty="0" smtClean="0"/>
              <a:t>2016</a:t>
            </a:r>
            <a:r>
              <a:rPr kumimoji="1" lang="ko-KR" altLang="en-US" baseline="0" dirty="0" smtClean="0"/>
              <a:t>년 </a:t>
            </a:r>
            <a:r>
              <a:rPr kumimoji="1" lang="en-US" altLang="ko-KR" baseline="0" dirty="0" smtClean="0"/>
              <a:t>1</a:t>
            </a:r>
            <a:r>
              <a:rPr kumimoji="1" lang="ko-KR" altLang="en-US" baseline="0" dirty="0" smtClean="0"/>
              <a:t>월 까지 자료를 수집하였습니다</a:t>
            </a:r>
            <a:r>
              <a:rPr kumimoji="1" lang="en-US" altLang="ko-KR" baseline="0" dirty="0" smtClean="0"/>
              <a:t>.</a:t>
            </a:r>
          </a:p>
          <a:p>
            <a:r>
              <a:rPr kumimoji="1" lang="en-US" altLang="ko-KR" baseline="0" dirty="0" err="1" smtClean="0"/>
              <a:t>Teriparaide</a:t>
            </a:r>
            <a:r>
              <a:rPr kumimoji="1" lang="ko-KR" altLang="en-US" baseline="0" dirty="0" smtClean="0"/>
              <a:t>는 </a:t>
            </a:r>
            <a:r>
              <a:rPr kumimoji="1" lang="en-US" altLang="ko-KR" baseline="0" dirty="0" smtClean="0"/>
              <a:t>standard dose</a:t>
            </a:r>
            <a:r>
              <a:rPr kumimoji="1" lang="ko-KR" altLang="en-US" baseline="0" dirty="0" smtClean="0"/>
              <a:t>로 투여되었습니다</a:t>
            </a:r>
            <a:r>
              <a:rPr kumimoji="1" lang="en-US" altLang="ko-KR" baseline="0" dirty="0" smtClean="0"/>
              <a:t>.</a:t>
            </a:r>
          </a:p>
          <a:p>
            <a:r>
              <a:rPr kumimoji="1" lang="ko-KR" altLang="en-US" dirty="0" smtClean="0"/>
              <a:t>주목적은 </a:t>
            </a:r>
            <a:r>
              <a:rPr kumimoji="1" lang="en-US" altLang="ko-KR" dirty="0" err="1" smtClean="0"/>
              <a:t>hypomagnesemia</a:t>
            </a:r>
            <a:r>
              <a:rPr kumimoji="1" lang="ko-KR" altLang="en-US" dirty="0" smtClean="0"/>
              <a:t>의 </a:t>
            </a:r>
            <a:r>
              <a:rPr kumimoji="1" lang="en-US" altLang="ko-KR" dirty="0" smtClean="0"/>
              <a:t>incidence</a:t>
            </a:r>
            <a:r>
              <a:rPr kumimoji="1" lang="ko-KR" altLang="en-US" dirty="0" smtClean="0"/>
              <a:t>를 확인하는 것으로 </a:t>
            </a:r>
            <a:r>
              <a:rPr kumimoji="1" lang="en-US" altLang="ko-KR" dirty="0" smtClean="0"/>
              <a:t>baseline, </a:t>
            </a:r>
            <a:r>
              <a:rPr kumimoji="1" lang="ko-KR" altLang="en-US" dirty="0" smtClean="0"/>
              <a:t>치료 후 </a:t>
            </a:r>
            <a:r>
              <a:rPr kumimoji="1" lang="en-US" altLang="ko-KR" dirty="0" smtClean="0"/>
              <a:t>3,6,12,18,</a:t>
            </a:r>
            <a:r>
              <a:rPr kumimoji="1" lang="ko-KR" altLang="en-US" dirty="0" smtClean="0"/>
              <a:t>그리고 </a:t>
            </a:r>
            <a:r>
              <a:rPr kumimoji="1" lang="en-US" altLang="ko-KR" dirty="0" smtClean="0"/>
              <a:t>24</a:t>
            </a:r>
            <a:r>
              <a:rPr kumimoji="1" lang="ko-KR" altLang="en-US" dirty="0" smtClean="0"/>
              <a:t>개월 검사를 확인하였습니다</a:t>
            </a:r>
            <a:r>
              <a:rPr kumimoji="1" lang="en-US" altLang="ko-KR" dirty="0" smtClean="0"/>
              <a:t>.</a:t>
            </a:r>
          </a:p>
          <a:p>
            <a:r>
              <a:rPr kumimoji="1" lang="ko-KR" altLang="en-US" dirty="0" err="1" smtClean="0"/>
              <a:t>두번째</a:t>
            </a:r>
            <a:r>
              <a:rPr kumimoji="1" lang="ko-KR" altLang="en-US" dirty="0" smtClean="0"/>
              <a:t> 목적은 </a:t>
            </a:r>
            <a:r>
              <a:rPr kumimoji="1" lang="en-US" altLang="ko-KR" dirty="0" err="1" smtClean="0"/>
              <a:t>hypomagnesemia</a:t>
            </a:r>
            <a:r>
              <a:rPr kumimoji="1" lang="ko-KR" altLang="en-US" dirty="0" smtClean="0"/>
              <a:t>의 결정요인을 찾는 것입니다</a:t>
            </a:r>
            <a:r>
              <a:rPr kumimoji="1" lang="en-US" altLang="ko-KR" dirty="0" smtClean="0"/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5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477326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ko-KR" baseline="0" dirty="0" err="1" smtClean="0"/>
              <a:t>Teriparatide</a:t>
            </a:r>
            <a:r>
              <a:rPr kumimoji="1" lang="ko-KR" altLang="en-US" baseline="0" dirty="0" smtClean="0"/>
              <a:t>의 부작용으로 </a:t>
            </a:r>
            <a:r>
              <a:rPr kumimoji="1" lang="en-US" altLang="ko-KR" baseline="0" dirty="0" smtClean="0"/>
              <a:t>2001</a:t>
            </a:r>
            <a:r>
              <a:rPr kumimoji="1" lang="ko-KR" altLang="en-US" baseline="0" dirty="0" smtClean="0"/>
              <a:t>년 </a:t>
            </a:r>
            <a:r>
              <a:rPr kumimoji="1" lang="en-US" altLang="ko-KR" baseline="0" dirty="0" smtClean="0"/>
              <a:t>NEJM</a:t>
            </a:r>
            <a:r>
              <a:rPr kumimoji="1" lang="ko-KR" altLang="en-US" baseline="0" dirty="0" smtClean="0"/>
              <a:t>에 실린 저널에서 </a:t>
            </a:r>
            <a:r>
              <a:rPr kumimoji="1" lang="en-US" altLang="ko-KR" baseline="0" dirty="0" err="1" smtClean="0"/>
              <a:t>hyperCalcemia</a:t>
            </a:r>
            <a:r>
              <a:rPr kumimoji="1" lang="ko-KR" altLang="en-US" baseline="0" dirty="0" smtClean="0"/>
              <a:t>가 </a:t>
            </a:r>
            <a:r>
              <a:rPr kumimoji="1" lang="en-US" altLang="ko-KR" baseline="0" dirty="0" smtClean="0"/>
              <a:t>11%</a:t>
            </a:r>
            <a:r>
              <a:rPr kumimoji="1" lang="ko-KR" altLang="en-US" baseline="0" dirty="0" smtClean="0"/>
              <a:t>에서</a:t>
            </a:r>
            <a:r>
              <a:rPr kumimoji="1" lang="en-US" altLang="ko-KR" baseline="0" dirty="0" smtClean="0"/>
              <a:t> </a:t>
            </a:r>
            <a:r>
              <a:rPr kumimoji="1" lang="ko-KR" altLang="en-US" baseline="0" dirty="0" smtClean="0"/>
              <a:t>보이며 이밖에 </a:t>
            </a:r>
            <a:r>
              <a:rPr kumimoji="1" lang="en-US" altLang="ko-KR" baseline="0" dirty="0" smtClean="0"/>
              <a:t>dizziness, nausea, headache, muscular cramp </a:t>
            </a:r>
            <a:r>
              <a:rPr kumimoji="1" lang="ko-KR" altLang="en-US" baseline="0" dirty="0" smtClean="0"/>
              <a:t>등이 있으며 </a:t>
            </a:r>
            <a:r>
              <a:rPr kumimoji="1" lang="en-US" altLang="ko-KR" baseline="0" dirty="0" smtClean="0"/>
              <a:t>parathyroid hormone group</a:t>
            </a:r>
            <a:r>
              <a:rPr kumimoji="1" lang="ko-KR" altLang="en-US" baseline="0" dirty="0" smtClean="0"/>
              <a:t>에서 </a:t>
            </a:r>
            <a:r>
              <a:rPr kumimoji="1" lang="en-US" altLang="ko-KR" baseline="0" dirty="0" smtClean="0"/>
              <a:t>Magnesium </a:t>
            </a:r>
            <a:r>
              <a:rPr kumimoji="1" lang="ko-KR" altLang="en-US" baseline="0" dirty="0" smtClean="0"/>
              <a:t>감소가 보였다는 연구가 있습니다</a:t>
            </a:r>
            <a:r>
              <a:rPr kumimoji="1" lang="en-US" altLang="ko-KR" baseline="0" dirty="0" smtClean="0"/>
              <a:t>. </a:t>
            </a:r>
            <a:r>
              <a:rPr kumimoji="1" lang="ko-KR" altLang="en-US" baseline="0" dirty="0" smtClean="0"/>
              <a:t>또한 </a:t>
            </a:r>
            <a:r>
              <a:rPr kumimoji="1" lang="en-US" altLang="ko-KR" baseline="0" dirty="0" smtClean="0"/>
              <a:t>2012</a:t>
            </a:r>
            <a:r>
              <a:rPr kumimoji="1" lang="ko-KR" altLang="en-US" baseline="0" dirty="0" smtClean="0"/>
              <a:t>년 </a:t>
            </a:r>
            <a:r>
              <a:rPr kumimoji="1" lang="en-US" altLang="ko-KR" baseline="0" dirty="0" err="1" smtClean="0"/>
              <a:t>Paratide</a:t>
            </a:r>
            <a:r>
              <a:rPr kumimoji="1" lang="ko-KR" altLang="en-US" baseline="0" dirty="0" smtClean="0"/>
              <a:t>와 </a:t>
            </a:r>
            <a:r>
              <a:rPr kumimoji="1" lang="en-US" altLang="ko-KR" baseline="0" dirty="0" err="1" smtClean="0"/>
              <a:t>risedronate</a:t>
            </a:r>
            <a:r>
              <a:rPr kumimoji="1" lang="ko-KR" altLang="en-US" baseline="0" dirty="0" smtClean="0"/>
              <a:t>를 비교한 연구에서도 </a:t>
            </a:r>
            <a:r>
              <a:rPr kumimoji="1" lang="en-US" altLang="ko-KR" baseline="0" dirty="0" err="1" smtClean="0"/>
              <a:t>paratide</a:t>
            </a:r>
            <a:r>
              <a:rPr kumimoji="1" lang="en-US" altLang="ko-KR" baseline="0" dirty="0" smtClean="0"/>
              <a:t> </a:t>
            </a:r>
            <a:r>
              <a:rPr kumimoji="1" lang="ko-KR" altLang="en-US" baseline="0" dirty="0" smtClean="0"/>
              <a:t>군에서 </a:t>
            </a:r>
            <a:r>
              <a:rPr kumimoji="1" lang="en-US" altLang="ko-KR" baseline="0" dirty="0" err="1" smtClean="0"/>
              <a:t>hypomagnesia</a:t>
            </a:r>
            <a:r>
              <a:rPr kumimoji="1" lang="ko-KR" altLang="en-US" baseline="0" dirty="0" smtClean="0"/>
              <a:t>가 보였다는 연구가 있습니다</a:t>
            </a:r>
            <a:r>
              <a:rPr kumimoji="1" lang="en-US" altLang="ko-KR" baseline="0" dirty="0" smtClean="0"/>
              <a:t>.</a:t>
            </a:r>
          </a:p>
          <a:p>
            <a:endParaRPr kumimoji="1" lang="en-US" altLang="ko-KR" dirty="0" smtClean="0"/>
          </a:p>
          <a:p>
            <a:r>
              <a:rPr kumimoji="1" lang="ko-KR" altLang="en-US" dirty="0" smtClean="0"/>
              <a:t>그리고 해당 기관</a:t>
            </a:r>
            <a:r>
              <a:rPr kumimoji="1" lang="ko-KR" altLang="en-US" baseline="0" dirty="0" smtClean="0"/>
              <a:t> 임상 경험상</a:t>
            </a:r>
            <a:r>
              <a:rPr kumimoji="1" lang="en-US" altLang="ko-KR" baseline="0" dirty="0" smtClean="0"/>
              <a:t>, </a:t>
            </a:r>
            <a:r>
              <a:rPr kumimoji="1" lang="en-US" altLang="ko-KR" baseline="0" dirty="0" err="1" smtClean="0"/>
              <a:t>hypomagensemia</a:t>
            </a:r>
            <a:r>
              <a:rPr kumimoji="1" lang="ko-KR" altLang="en-US" baseline="0" dirty="0" smtClean="0"/>
              <a:t>가 보이고 있습니다</a:t>
            </a:r>
            <a:r>
              <a:rPr kumimoji="1" lang="en-US" altLang="ko-KR" baseline="0" dirty="0" smtClean="0"/>
              <a:t>.</a:t>
            </a:r>
            <a:endParaRPr kumimoji="1" lang="en-US" altLang="ko-KR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6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3794865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ko-KR" dirty="0" smtClean="0"/>
              <a:t>Materials and Methods </a:t>
            </a:r>
            <a:r>
              <a:rPr kumimoji="1" lang="ko-KR" altLang="en-US" dirty="0" smtClean="0"/>
              <a:t>입니다</a:t>
            </a:r>
            <a:r>
              <a:rPr kumimoji="1" lang="en-US" altLang="ko-KR" dirty="0" smtClean="0"/>
              <a:t>.</a:t>
            </a:r>
          </a:p>
          <a:p>
            <a:endParaRPr kumimoji="1" lang="en-US" altLang="ko-KR" dirty="0" smtClean="0"/>
          </a:p>
          <a:p>
            <a:r>
              <a:rPr kumimoji="1" lang="en-US" altLang="ko-KR" dirty="0" smtClean="0"/>
              <a:t>Retrospective</a:t>
            </a:r>
            <a:r>
              <a:rPr kumimoji="1" lang="en-US" altLang="ko-KR" baseline="0" dirty="0" smtClean="0"/>
              <a:t> study </a:t>
            </a:r>
            <a:r>
              <a:rPr kumimoji="1" lang="ko-KR" altLang="en-US" baseline="0" dirty="0" smtClean="0"/>
              <a:t>로 진행되었으며</a:t>
            </a:r>
            <a:endParaRPr kumimoji="1" lang="en-US" altLang="ko-KR" baseline="0" dirty="0" smtClean="0"/>
          </a:p>
          <a:p>
            <a:r>
              <a:rPr kumimoji="1" lang="ko-KR" altLang="en-US" baseline="0" dirty="0" smtClean="0"/>
              <a:t>몬트리올 대학병원에 속한 </a:t>
            </a:r>
            <a:r>
              <a:rPr kumimoji="1" lang="en-US" altLang="ko-KR" baseline="0" dirty="0" smtClean="0"/>
              <a:t>FIDES endocrinology clinic</a:t>
            </a:r>
            <a:r>
              <a:rPr kumimoji="1" lang="ko-KR" altLang="en-US" baseline="0" dirty="0" smtClean="0"/>
              <a:t>에서 얻은 자료로 진행되었습니다</a:t>
            </a:r>
            <a:r>
              <a:rPr kumimoji="1" lang="en-US" altLang="ko-KR" baseline="0" dirty="0" smtClean="0"/>
              <a:t>.</a:t>
            </a:r>
          </a:p>
          <a:p>
            <a:r>
              <a:rPr kumimoji="1" lang="en-US" altLang="ko-KR" baseline="0" dirty="0" smtClean="0"/>
              <a:t>2008</a:t>
            </a:r>
            <a:r>
              <a:rPr kumimoji="1" lang="ko-KR" altLang="en-US" baseline="0" dirty="0" smtClean="0"/>
              <a:t>년 </a:t>
            </a:r>
            <a:r>
              <a:rPr kumimoji="1" lang="en-US" altLang="ko-KR" baseline="0" dirty="0" smtClean="0"/>
              <a:t>5</a:t>
            </a:r>
            <a:r>
              <a:rPr kumimoji="1" lang="ko-KR" altLang="en-US" baseline="0" dirty="0" smtClean="0"/>
              <a:t>월부터 </a:t>
            </a:r>
            <a:r>
              <a:rPr kumimoji="1" lang="en-US" altLang="ko-KR" baseline="0" dirty="0" smtClean="0"/>
              <a:t>2016</a:t>
            </a:r>
            <a:r>
              <a:rPr kumimoji="1" lang="ko-KR" altLang="en-US" baseline="0" dirty="0" smtClean="0"/>
              <a:t>년 </a:t>
            </a:r>
            <a:r>
              <a:rPr kumimoji="1" lang="en-US" altLang="ko-KR" baseline="0" dirty="0" smtClean="0"/>
              <a:t>1</a:t>
            </a:r>
            <a:r>
              <a:rPr kumimoji="1" lang="ko-KR" altLang="en-US" baseline="0" dirty="0" smtClean="0"/>
              <a:t>월 까지 자료를 수집하였습니다</a:t>
            </a:r>
            <a:r>
              <a:rPr kumimoji="1" lang="en-US" altLang="ko-KR" baseline="0" dirty="0" smtClean="0"/>
              <a:t>.</a:t>
            </a:r>
          </a:p>
          <a:p>
            <a:r>
              <a:rPr kumimoji="1" lang="en-US" altLang="ko-KR" baseline="0" dirty="0" err="1" smtClean="0"/>
              <a:t>Teriparaide</a:t>
            </a:r>
            <a:r>
              <a:rPr kumimoji="1" lang="ko-KR" altLang="en-US" baseline="0" dirty="0" smtClean="0"/>
              <a:t>는 </a:t>
            </a:r>
            <a:r>
              <a:rPr kumimoji="1" lang="en-US" altLang="ko-KR" baseline="0" dirty="0" smtClean="0"/>
              <a:t>standard dose</a:t>
            </a:r>
            <a:r>
              <a:rPr kumimoji="1" lang="ko-KR" altLang="en-US" baseline="0" dirty="0" smtClean="0"/>
              <a:t>로 투여되었습니다</a:t>
            </a:r>
            <a:r>
              <a:rPr kumimoji="1" lang="en-US" altLang="ko-KR" baseline="0" dirty="0" smtClean="0"/>
              <a:t>.</a:t>
            </a:r>
          </a:p>
          <a:p>
            <a:r>
              <a:rPr kumimoji="1" lang="ko-KR" altLang="en-US" dirty="0" smtClean="0"/>
              <a:t>주목적은 </a:t>
            </a:r>
            <a:r>
              <a:rPr kumimoji="1" lang="en-US" altLang="ko-KR" dirty="0" err="1" smtClean="0"/>
              <a:t>hypomagnesemia</a:t>
            </a:r>
            <a:r>
              <a:rPr kumimoji="1" lang="ko-KR" altLang="en-US" dirty="0" smtClean="0"/>
              <a:t>의 </a:t>
            </a:r>
            <a:r>
              <a:rPr kumimoji="1" lang="en-US" altLang="ko-KR" dirty="0" smtClean="0"/>
              <a:t>incidence</a:t>
            </a:r>
            <a:r>
              <a:rPr kumimoji="1" lang="ko-KR" altLang="en-US" dirty="0" smtClean="0"/>
              <a:t>를 확인하는 것으로 </a:t>
            </a:r>
            <a:r>
              <a:rPr kumimoji="1" lang="en-US" altLang="ko-KR" dirty="0" smtClean="0"/>
              <a:t>baseline, </a:t>
            </a:r>
            <a:r>
              <a:rPr kumimoji="1" lang="ko-KR" altLang="en-US" dirty="0" smtClean="0"/>
              <a:t>치료 후 </a:t>
            </a:r>
            <a:r>
              <a:rPr kumimoji="1" lang="en-US" altLang="ko-KR" dirty="0" smtClean="0"/>
              <a:t>3,6,12,18,</a:t>
            </a:r>
            <a:r>
              <a:rPr kumimoji="1" lang="ko-KR" altLang="en-US" dirty="0" smtClean="0"/>
              <a:t>그리고 </a:t>
            </a:r>
            <a:r>
              <a:rPr kumimoji="1" lang="en-US" altLang="ko-KR" dirty="0" smtClean="0"/>
              <a:t>24</a:t>
            </a:r>
            <a:r>
              <a:rPr kumimoji="1" lang="ko-KR" altLang="en-US" dirty="0" smtClean="0"/>
              <a:t>개월 검사를 확인하였습니다</a:t>
            </a:r>
            <a:r>
              <a:rPr kumimoji="1" lang="en-US" altLang="ko-KR" dirty="0" smtClean="0"/>
              <a:t>.</a:t>
            </a:r>
          </a:p>
          <a:p>
            <a:r>
              <a:rPr kumimoji="1" lang="ko-KR" altLang="en-US" dirty="0" err="1" smtClean="0"/>
              <a:t>두번째</a:t>
            </a:r>
            <a:r>
              <a:rPr kumimoji="1" lang="ko-KR" altLang="en-US" dirty="0" smtClean="0"/>
              <a:t> 목적은 </a:t>
            </a:r>
            <a:r>
              <a:rPr kumimoji="1" lang="en-US" altLang="ko-KR" dirty="0" err="1" smtClean="0"/>
              <a:t>hypomagnesemia</a:t>
            </a:r>
            <a:r>
              <a:rPr kumimoji="1" lang="ko-KR" altLang="en-US" dirty="0" smtClean="0"/>
              <a:t>의 결정요인을 찾는 것입니다</a:t>
            </a:r>
            <a:r>
              <a:rPr kumimoji="1" lang="en-US" altLang="ko-KR" dirty="0" smtClean="0"/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7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477326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ko-KR" dirty="0" smtClean="0"/>
              <a:t>Materials and Methods </a:t>
            </a:r>
            <a:r>
              <a:rPr kumimoji="1" lang="ko-KR" altLang="en-US" dirty="0" smtClean="0"/>
              <a:t>입니다</a:t>
            </a:r>
            <a:r>
              <a:rPr kumimoji="1" lang="en-US" altLang="ko-KR" dirty="0" smtClean="0"/>
              <a:t>.</a:t>
            </a:r>
          </a:p>
          <a:p>
            <a:endParaRPr kumimoji="1" lang="en-US" altLang="ko-KR" dirty="0" smtClean="0"/>
          </a:p>
          <a:p>
            <a:r>
              <a:rPr kumimoji="1" lang="en-US" altLang="ko-KR" dirty="0" smtClean="0"/>
              <a:t>Retrospective</a:t>
            </a:r>
            <a:r>
              <a:rPr kumimoji="1" lang="en-US" altLang="ko-KR" baseline="0" dirty="0" smtClean="0"/>
              <a:t> study </a:t>
            </a:r>
            <a:r>
              <a:rPr kumimoji="1" lang="ko-KR" altLang="en-US" baseline="0" dirty="0" smtClean="0"/>
              <a:t>로 진행되었으며</a:t>
            </a:r>
            <a:endParaRPr kumimoji="1" lang="en-US" altLang="ko-KR" baseline="0" dirty="0" smtClean="0"/>
          </a:p>
          <a:p>
            <a:r>
              <a:rPr kumimoji="1" lang="ko-KR" altLang="en-US" baseline="0" dirty="0" smtClean="0"/>
              <a:t>몬트리올 대학병원에 속한 </a:t>
            </a:r>
            <a:r>
              <a:rPr kumimoji="1" lang="en-US" altLang="ko-KR" baseline="0" dirty="0" smtClean="0"/>
              <a:t>FIDES endocrinology clinic</a:t>
            </a:r>
            <a:r>
              <a:rPr kumimoji="1" lang="ko-KR" altLang="en-US" baseline="0" dirty="0" smtClean="0"/>
              <a:t>에서 얻은 자료로 진행되었습니다</a:t>
            </a:r>
            <a:r>
              <a:rPr kumimoji="1" lang="en-US" altLang="ko-KR" baseline="0" dirty="0" smtClean="0"/>
              <a:t>.</a:t>
            </a:r>
          </a:p>
          <a:p>
            <a:r>
              <a:rPr kumimoji="1" lang="en-US" altLang="ko-KR" baseline="0" dirty="0" smtClean="0"/>
              <a:t>2008</a:t>
            </a:r>
            <a:r>
              <a:rPr kumimoji="1" lang="ko-KR" altLang="en-US" baseline="0" dirty="0" smtClean="0"/>
              <a:t>년 </a:t>
            </a:r>
            <a:r>
              <a:rPr kumimoji="1" lang="en-US" altLang="ko-KR" baseline="0" dirty="0" smtClean="0"/>
              <a:t>5</a:t>
            </a:r>
            <a:r>
              <a:rPr kumimoji="1" lang="ko-KR" altLang="en-US" baseline="0" dirty="0" smtClean="0"/>
              <a:t>월부터 </a:t>
            </a:r>
            <a:r>
              <a:rPr kumimoji="1" lang="en-US" altLang="ko-KR" baseline="0" dirty="0" smtClean="0"/>
              <a:t>2016</a:t>
            </a:r>
            <a:r>
              <a:rPr kumimoji="1" lang="ko-KR" altLang="en-US" baseline="0" dirty="0" smtClean="0"/>
              <a:t>년 </a:t>
            </a:r>
            <a:r>
              <a:rPr kumimoji="1" lang="en-US" altLang="ko-KR" baseline="0" dirty="0" smtClean="0"/>
              <a:t>1</a:t>
            </a:r>
            <a:r>
              <a:rPr kumimoji="1" lang="ko-KR" altLang="en-US" baseline="0" dirty="0" smtClean="0"/>
              <a:t>월 까지 자료를 수집하였습니다</a:t>
            </a:r>
            <a:r>
              <a:rPr kumimoji="1" lang="en-US" altLang="ko-KR" baseline="0" dirty="0" smtClean="0"/>
              <a:t>.</a:t>
            </a:r>
          </a:p>
          <a:p>
            <a:r>
              <a:rPr kumimoji="1" lang="en-US" altLang="ko-KR" baseline="0" dirty="0" err="1" smtClean="0"/>
              <a:t>Teriparaide</a:t>
            </a:r>
            <a:r>
              <a:rPr kumimoji="1" lang="ko-KR" altLang="en-US" baseline="0" dirty="0" smtClean="0"/>
              <a:t>는 </a:t>
            </a:r>
            <a:r>
              <a:rPr kumimoji="1" lang="en-US" altLang="ko-KR" baseline="0" dirty="0" smtClean="0"/>
              <a:t>standard dose</a:t>
            </a:r>
            <a:r>
              <a:rPr kumimoji="1" lang="ko-KR" altLang="en-US" baseline="0" dirty="0" smtClean="0"/>
              <a:t>로 투여되었습니다</a:t>
            </a:r>
            <a:r>
              <a:rPr kumimoji="1" lang="en-US" altLang="ko-KR" baseline="0" dirty="0" smtClean="0"/>
              <a:t>.</a:t>
            </a:r>
          </a:p>
          <a:p>
            <a:r>
              <a:rPr kumimoji="1" lang="ko-KR" altLang="en-US" dirty="0" smtClean="0"/>
              <a:t>주목적은 </a:t>
            </a:r>
            <a:r>
              <a:rPr kumimoji="1" lang="en-US" altLang="ko-KR" dirty="0" err="1" smtClean="0"/>
              <a:t>hypomagnesemia</a:t>
            </a:r>
            <a:r>
              <a:rPr kumimoji="1" lang="ko-KR" altLang="en-US" dirty="0" smtClean="0"/>
              <a:t>의 </a:t>
            </a:r>
            <a:r>
              <a:rPr kumimoji="1" lang="en-US" altLang="ko-KR" dirty="0" smtClean="0"/>
              <a:t>incidence</a:t>
            </a:r>
            <a:r>
              <a:rPr kumimoji="1" lang="ko-KR" altLang="en-US" dirty="0" smtClean="0"/>
              <a:t>를 확인하는 것으로 </a:t>
            </a:r>
            <a:r>
              <a:rPr kumimoji="1" lang="en-US" altLang="ko-KR" dirty="0" smtClean="0"/>
              <a:t>baseline, </a:t>
            </a:r>
            <a:r>
              <a:rPr kumimoji="1" lang="ko-KR" altLang="en-US" dirty="0" smtClean="0"/>
              <a:t>치료 후 </a:t>
            </a:r>
            <a:r>
              <a:rPr kumimoji="1" lang="en-US" altLang="ko-KR" dirty="0" smtClean="0"/>
              <a:t>3,6,12,18,</a:t>
            </a:r>
            <a:r>
              <a:rPr kumimoji="1" lang="ko-KR" altLang="en-US" dirty="0" smtClean="0"/>
              <a:t>그리고 </a:t>
            </a:r>
            <a:r>
              <a:rPr kumimoji="1" lang="en-US" altLang="ko-KR" dirty="0" smtClean="0"/>
              <a:t>24</a:t>
            </a:r>
            <a:r>
              <a:rPr kumimoji="1" lang="ko-KR" altLang="en-US" dirty="0" smtClean="0"/>
              <a:t>개월 검사를 확인하였습니다</a:t>
            </a:r>
            <a:r>
              <a:rPr kumimoji="1" lang="en-US" altLang="ko-KR" dirty="0" smtClean="0"/>
              <a:t>.</a:t>
            </a:r>
          </a:p>
          <a:p>
            <a:r>
              <a:rPr kumimoji="1" lang="ko-KR" altLang="en-US" dirty="0" err="1" smtClean="0"/>
              <a:t>두번째</a:t>
            </a:r>
            <a:r>
              <a:rPr kumimoji="1" lang="ko-KR" altLang="en-US" dirty="0" smtClean="0"/>
              <a:t> 목적은 </a:t>
            </a:r>
            <a:r>
              <a:rPr kumimoji="1" lang="en-US" altLang="ko-KR" dirty="0" err="1" smtClean="0"/>
              <a:t>hypomagnesemia</a:t>
            </a:r>
            <a:r>
              <a:rPr kumimoji="1" lang="ko-KR" altLang="en-US" dirty="0" smtClean="0"/>
              <a:t>의 결정요인을 찾는 것입니다</a:t>
            </a:r>
            <a:r>
              <a:rPr kumimoji="1" lang="en-US" altLang="ko-KR" dirty="0" smtClean="0"/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8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477326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ko-KR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9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477326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2018-10-02</a:t>
            </a:fld>
            <a:endParaRPr kumimoji="1"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2033655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2018-10-02</a:t>
            </a:fld>
            <a:endParaRPr kumimoji="1"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4228636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2018-10-02</a:t>
            </a:fld>
            <a:endParaRPr kumimoji="1"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939270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2018-10-02</a:t>
            </a:fld>
            <a:endParaRPr kumimoji="1"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7519616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2018-10-02</a:t>
            </a:fld>
            <a:endParaRPr kumimoji="1"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43855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2018-10-02</a:t>
            </a:fld>
            <a:endParaRPr kumimoji="1"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71406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2018-10-02</a:t>
            </a:fld>
            <a:endParaRPr kumimoji="1"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661673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2018-10-02</a:t>
            </a:fld>
            <a:endParaRPr kumimoji="1"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036285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2018-10-02</a:t>
            </a:fld>
            <a:endParaRPr kumimoji="1"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876669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2018-10-02</a:t>
            </a:fld>
            <a:endParaRPr kumimoji="1"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5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아이콘을 클릭하여 그림 추가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82CAB-DBD6-8D45-86CC-D4144BB1974F}" type="datetimeFigureOut">
              <a:rPr kumimoji="1" lang="ko-KR" altLang="en-US" smtClean="0"/>
              <a:t>2018-10-02</a:t>
            </a:fld>
            <a:endParaRPr kumimoji="1"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985214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882CAB-DBD6-8D45-86CC-D4144BB1974F}" type="datetimeFigureOut">
              <a:rPr kumimoji="1" lang="ko-KR" altLang="en-US" smtClean="0"/>
              <a:t>2018-10-02</a:t>
            </a:fld>
            <a:endParaRPr kumimoji="1"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370636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>
            <a:extLst>
              <a:ext uri="{FF2B5EF4-FFF2-40B4-BE49-F238E27FC236}">
                <a16:creationId xmlns="" xmlns:a16="http://schemas.microsoft.com/office/drawing/2014/main" id="{7DEC2166-849E-AD41-BD00-44BD743047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5168" y="5128592"/>
            <a:ext cx="5379450" cy="705739"/>
          </a:xfrm>
        </p:spPr>
        <p:txBody>
          <a:bodyPr>
            <a:normAutofit/>
          </a:bodyPr>
          <a:lstStyle/>
          <a:p>
            <a:pPr algn="just">
              <a:lnSpc>
                <a:spcPct val="40000"/>
              </a:lnSpc>
            </a:pPr>
            <a:r>
              <a:rPr kumimoji="1" lang="ko-KR" altLang="en-US" sz="1800" dirty="0" smtClean="0">
                <a:solidFill>
                  <a:schemeClr val="accent1"/>
                </a:solidFill>
                <a:latin typeface="Franklin Gothic Medium Cond" panose="020B0606030402020204" pitchFamily="34" charset="0"/>
              </a:rPr>
              <a:t>발표 </a:t>
            </a:r>
            <a:r>
              <a:rPr kumimoji="1" lang="en-US" altLang="ko-KR" sz="1800" dirty="0" smtClean="0">
                <a:solidFill>
                  <a:schemeClr val="accent1"/>
                </a:solidFill>
                <a:latin typeface="Franklin Gothic Medium Cond" panose="020B0606030402020204" pitchFamily="34" charset="0"/>
              </a:rPr>
              <a:t>: </a:t>
            </a:r>
            <a:r>
              <a:rPr kumimoji="1" lang="en" altLang="ko-KR" sz="1800" dirty="0" smtClean="0">
                <a:solidFill>
                  <a:schemeClr val="accent1"/>
                </a:solidFill>
                <a:latin typeface="Franklin Gothic Medium Cond" panose="020B0606030402020204" pitchFamily="34" charset="0"/>
              </a:rPr>
              <a:t>Jihoon Park, </a:t>
            </a:r>
          </a:p>
          <a:p>
            <a:pPr algn="just">
              <a:lnSpc>
                <a:spcPct val="40000"/>
              </a:lnSpc>
            </a:pPr>
            <a:r>
              <a:rPr kumimoji="1" lang="en" altLang="ko-KR" sz="1500" dirty="0" smtClean="0">
                <a:solidFill>
                  <a:schemeClr val="accent1"/>
                </a:solidFill>
                <a:latin typeface="Franklin Gothic Medium Cond" panose="020B0606030402020204" pitchFamily="34" charset="0"/>
              </a:rPr>
              <a:t>Department </a:t>
            </a:r>
            <a:r>
              <a:rPr kumimoji="1" lang="en" altLang="ko-KR" sz="1500" dirty="0">
                <a:solidFill>
                  <a:schemeClr val="accent1"/>
                </a:solidFill>
                <a:latin typeface="Franklin Gothic Medium Cond" panose="020B0606030402020204" pitchFamily="34" charset="0"/>
              </a:rPr>
              <a:t>of Internal Medicine,</a:t>
            </a:r>
          </a:p>
          <a:p>
            <a:pPr algn="just">
              <a:lnSpc>
                <a:spcPct val="40000"/>
              </a:lnSpc>
            </a:pPr>
            <a:r>
              <a:rPr kumimoji="1" lang="en" altLang="ko-KR" sz="1500" dirty="0" smtClean="0">
                <a:solidFill>
                  <a:schemeClr val="accent1"/>
                </a:solidFill>
                <a:latin typeface="Franklin Gothic Medium Cond" panose="020B0606030402020204" pitchFamily="34" charset="0"/>
              </a:rPr>
              <a:t>Yonsei </a:t>
            </a:r>
            <a:r>
              <a:rPr kumimoji="1" lang="en" altLang="ko-KR" sz="1500" dirty="0">
                <a:solidFill>
                  <a:schemeClr val="accent1"/>
                </a:solidFill>
                <a:latin typeface="Franklin Gothic Medium Cond" panose="020B0606030402020204" pitchFamily="34" charset="0"/>
              </a:rPr>
              <a:t>University College of Medicine</a:t>
            </a:r>
            <a:endParaRPr kumimoji="1" lang="ko-KR" altLang="en-US" sz="1500" dirty="0">
              <a:solidFill>
                <a:schemeClr val="accent1"/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6" name="제목 1">
            <a:extLst>
              <a:ext uri="{FF2B5EF4-FFF2-40B4-BE49-F238E27FC236}">
                <a16:creationId xmlns="" xmlns:a16="http://schemas.microsoft.com/office/drawing/2014/main" id="{DEA71BD3-2245-944C-8FBA-9B6EFBA7976E}"/>
              </a:ext>
            </a:extLst>
          </p:cNvPr>
          <p:cNvSpPr txBox="1">
            <a:spLocks/>
          </p:cNvSpPr>
          <p:nvPr/>
        </p:nvSpPr>
        <p:spPr>
          <a:xfrm>
            <a:off x="405245" y="2038402"/>
            <a:ext cx="8323119" cy="172921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altLang="ko-KR" sz="3400" dirty="0">
                <a:solidFill>
                  <a:schemeClr val="bg1"/>
                </a:solidFill>
                <a:latin typeface="Franklin Gothic Medium Cond" panose="020B0606030402020204" pitchFamily="34" charset="0"/>
              </a:rPr>
              <a:t>Four Months of Rifampin or Nine Months</a:t>
            </a:r>
          </a:p>
          <a:p>
            <a:pPr algn="just"/>
            <a:r>
              <a:rPr lang="en-US" altLang="ko-KR" sz="3400" dirty="0">
                <a:solidFill>
                  <a:schemeClr val="bg1"/>
                </a:solidFill>
                <a:latin typeface="Franklin Gothic Medium Cond" panose="020B0606030402020204" pitchFamily="34" charset="0"/>
              </a:rPr>
              <a:t>of Isoniazid for Latent Tuberculosis in Adults</a:t>
            </a:r>
            <a:endParaRPr kumimoji="1" lang="ko-KR" altLang="en-US" sz="3400" dirty="0">
              <a:solidFill>
                <a:schemeClr val="bg1"/>
              </a:solidFill>
              <a:latin typeface="Franklin Gothic Medium Cond" panose="020B06060304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="" xmlns:a16="http://schemas.microsoft.com/office/drawing/2014/main" id="{45AFB279-AFB5-594F-B3D7-65F9E6183E2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5485" y="5834331"/>
            <a:ext cx="3533311" cy="777922"/>
          </a:xfrm>
          <a:prstGeom prst="rect">
            <a:avLst/>
          </a:prstGeom>
        </p:spPr>
      </p:pic>
      <p:sp>
        <p:nvSpPr>
          <p:cNvPr id="8" name="제목 1">
            <a:extLst>
              <a:ext uri="{FF2B5EF4-FFF2-40B4-BE49-F238E27FC236}">
                <a16:creationId xmlns="" xmlns:a16="http://schemas.microsoft.com/office/drawing/2014/main" id="{DEA71BD3-2245-944C-8FBA-9B6EFBA7976E}"/>
              </a:ext>
            </a:extLst>
          </p:cNvPr>
          <p:cNvSpPr txBox="1">
            <a:spLocks/>
          </p:cNvSpPr>
          <p:nvPr/>
        </p:nvSpPr>
        <p:spPr>
          <a:xfrm>
            <a:off x="403270" y="3069551"/>
            <a:ext cx="8323119" cy="123403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kumimoji="1" lang="en-US" altLang="ko-KR" sz="1800" dirty="0">
                <a:solidFill>
                  <a:schemeClr val="bg1"/>
                </a:solidFill>
                <a:latin typeface="Franklin Gothic Medium Cond" panose="020B0606030402020204" pitchFamily="34" charset="0"/>
              </a:rPr>
              <a:t>D. </a:t>
            </a:r>
            <a:r>
              <a:rPr kumimoji="1" lang="en-US" altLang="ko-KR" sz="1800" dirty="0" err="1">
                <a:solidFill>
                  <a:schemeClr val="bg1"/>
                </a:solidFill>
                <a:latin typeface="Franklin Gothic Medium Cond" panose="020B0606030402020204" pitchFamily="34" charset="0"/>
              </a:rPr>
              <a:t>Menzies</a:t>
            </a:r>
            <a:r>
              <a:rPr kumimoji="1" lang="en-US" altLang="ko-KR" sz="1800" dirty="0">
                <a:solidFill>
                  <a:schemeClr val="bg1"/>
                </a:solidFill>
                <a:latin typeface="Franklin Gothic Medium Cond" panose="020B0606030402020204" pitchFamily="34" charset="0"/>
              </a:rPr>
              <a:t>, M. </a:t>
            </a:r>
            <a:r>
              <a:rPr kumimoji="1" lang="en-US" altLang="ko-KR" sz="1800" dirty="0" err="1">
                <a:solidFill>
                  <a:schemeClr val="bg1"/>
                </a:solidFill>
                <a:latin typeface="Franklin Gothic Medium Cond" panose="020B0606030402020204" pitchFamily="34" charset="0"/>
              </a:rPr>
              <a:t>Adjobimey</a:t>
            </a:r>
            <a:r>
              <a:rPr kumimoji="1" lang="en-US" altLang="ko-KR" sz="1800" dirty="0">
                <a:solidFill>
                  <a:schemeClr val="bg1"/>
                </a:solidFill>
                <a:latin typeface="Franklin Gothic Medium Cond" panose="020B0606030402020204" pitchFamily="34" charset="0"/>
              </a:rPr>
              <a:t>, R. </a:t>
            </a:r>
            <a:r>
              <a:rPr kumimoji="1" lang="en-US" altLang="ko-KR" sz="1800" dirty="0" err="1">
                <a:solidFill>
                  <a:schemeClr val="bg1"/>
                </a:solidFill>
                <a:latin typeface="Franklin Gothic Medium Cond" panose="020B0606030402020204" pitchFamily="34" charset="0"/>
              </a:rPr>
              <a:t>Ruslami</a:t>
            </a:r>
            <a:r>
              <a:rPr kumimoji="1" lang="en-US" altLang="ko-KR" sz="1800" dirty="0">
                <a:solidFill>
                  <a:schemeClr val="bg1"/>
                </a:solidFill>
                <a:latin typeface="Franklin Gothic Medium Cond" panose="020B0606030402020204" pitchFamily="34" charset="0"/>
              </a:rPr>
              <a:t>, A. </a:t>
            </a:r>
            <a:r>
              <a:rPr kumimoji="1" lang="en-US" altLang="ko-KR" sz="1800" dirty="0" err="1">
                <a:solidFill>
                  <a:schemeClr val="bg1"/>
                </a:solidFill>
                <a:latin typeface="Franklin Gothic Medium Cond" panose="020B0606030402020204" pitchFamily="34" charset="0"/>
              </a:rPr>
              <a:t>Trajman</a:t>
            </a:r>
            <a:r>
              <a:rPr kumimoji="1" lang="en-US" altLang="ko-KR" sz="1800" dirty="0">
                <a:solidFill>
                  <a:schemeClr val="bg1"/>
                </a:solidFill>
                <a:latin typeface="Franklin Gothic Medium Cond" panose="020B0606030402020204" pitchFamily="34" charset="0"/>
              </a:rPr>
              <a:t>, O. Sow, H. Kim,</a:t>
            </a:r>
          </a:p>
          <a:p>
            <a:pPr algn="just"/>
            <a:r>
              <a:rPr kumimoji="1" lang="en-US" altLang="ko-KR" sz="1800" dirty="0">
                <a:solidFill>
                  <a:schemeClr val="bg1"/>
                </a:solidFill>
                <a:latin typeface="Franklin Gothic Medium Cond" panose="020B0606030402020204" pitchFamily="34" charset="0"/>
              </a:rPr>
              <a:t>J. </a:t>
            </a:r>
            <a:r>
              <a:rPr kumimoji="1" lang="en-US" altLang="ko-KR" sz="1800" dirty="0" err="1">
                <a:solidFill>
                  <a:schemeClr val="bg1"/>
                </a:solidFill>
                <a:latin typeface="Franklin Gothic Medium Cond" panose="020B0606030402020204" pitchFamily="34" charset="0"/>
              </a:rPr>
              <a:t>Obeng</a:t>
            </a:r>
            <a:r>
              <a:rPr kumimoji="1" lang="en-US" altLang="ko-KR" sz="1800" dirty="0">
                <a:solidFill>
                  <a:schemeClr val="bg1"/>
                </a:solidFill>
                <a:latin typeface="Franklin Gothic Medium Cond" panose="020B0606030402020204" pitchFamily="34" charset="0"/>
              </a:rPr>
              <a:t> </a:t>
            </a:r>
            <a:r>
              <a:rPr kumimoji="1" lang="en-US" altLang="ko-KR" sz="1800" dirty="0" err="1">
                <a:solidFill>
                  <a:schemeClr val="bg1"/>
                </a:solidFill>
                <a:latin typeface="Franklin Gothic Medium Cond" panose="020B0606030402020204" pitchFamily="34" charset="0"/>
              </a:rPr>
              <a:t>Baah</a:t>
            </a:r>
            <a:r>
              <a:rPr kumimoji="1" lang="en-US" altLang="ko-KR" sz="1800" dirty="0">
                <a:solidFill>
                  <a:schemeClr val="bg1"/>
                </a:solidFill>
                <a:latin typeface="Franklin Gothic Medium Cond" panose="020B0606030402020204" pitchFamily="34" charset="0"/>
              </a:rPr>
              <a:t>, G.B. Marks, R. Long, V. </a:t>
            </a:r>
            <a:r>
              <a:rPr kumimoji="1" lang="en-US" altLang="ko-KR" sz="1800" dirty="0" err="1">
                <a:solidFill>
                  <a:schemeClr val="bg1"/>
                </a:solidFill>
                <a:latin typeface="Franklin Gothic Medium Cond" panose="020B0606030402020204" pitchFamily="34" charset="0"/>
              </a:rPr>
              <a:t>Hoeppner</a:t>
            </a:r>
            <a:r>
              <a:rPr kumimoji="1" lang="en-US" altLang="ko-KR" sz="1800" dirty="0">
                <a:solidFill>
                  <a:schemeClr val="bg1"/>
                </a:solidFill>
                <a:latin typeface="Franklin Gothic Medium Cond" panose="020B0606030402020204" pitchFamily="34" charset="0"/>
              </a:rPr>
              <a:t>, K. Elwood, H. Al‑</a:t>
            </a:r>
            <a:r>
              <a:rPr kumimoji="1" lang="en-US" altLang="ko-KR" sz="1800" dirty="0" err="1">
                <a:solidFill>
                  <a:schemeClr val="bg1"/>
                </a:solidFill>
                <a:latin typeface="Franklin Gothic Medium Cond" panose="020B0606030402020204" pitchFamily="34" charset="0"/>
              </a:rPr>
              <a:t>Jahdali</a:t>
            </a:r>
            <a:r>
              <a:rPr kumimoji="1" lang="en-US" altLang="ko-KR" sz="1800" dirty="0">
                <a:solidFill>
                  <a:schemeClr val="bg1"/>
                </a:solidFill>
                <a:latin typeface="Franklin Gothic Medium Cond" panose="020B0606030402020204" pitchFamily="34" charset="0"/>
              </a:rPr>
              <a:t>,</a:t>
            </a:r>
          </a:p>
          <a:p>
            <a:pPr algn="just"/>
            <a:r>
              <a:rPr kumimoji="1" lang="en-US" altLang="ko-KR" sz="1800" dirty="0">
                <a:solidFill>
                  <a:schemeClr val="bg1"/>
                </a:solidFill>
                <a:latin typeface="Franklin Gothic Medium Cond" panose="020B0606030402020204" pitchFamily="34" charset="0"/>
              </a:rPr>
              <a:t>M. </a:t>
            </a:r>
            <a:r>
              <a:rPr kumimoji="1" lang="en-US" altLang="ko-KR" sz="1800" dirty="0" err="1">
                <a:solidFill>
                  <a:schemeClr val="bg1"/>
                </a:solidFill>
                <a:latin typeface="Franklin Gothic Medium Cond" panose="020B0606030402020204" pitchFamily="34" charset="0"/>
              </a:rPr>
              <a:t>Gninafon</a:t>
            </a:r>
            <a:r>
              <a:rPr kumimoji="1" lang="en-US" altLang="ko-KR" sz="1800" dirty="0">
                <a:solidFill>
                  <a:schemeClr val="bg1"/>
                </a:solidFill>
                <a:latin typeface="Franklin Gothic Medium Cond" panose="020B0606030402020204" pitchFamily="34" charset="0"/>
              </a:rPr>
              <a:t>, L. </a:t>
            </a:r>
            <a:r>
              <a:rPr kumimoji="1" lang="en-US" altLang="ko-KR" sz="1800" dirty="0" err="1">
                <a:solidFill>
                  <a:schemeClr val="bg1"/>
                </a:solidFill>
                <a:latin typeface="Franklin Gothic Medium Cond" panose="020B0606030402020204" pitchFamily="34" charset="0"/>
              </a:rPr>
              <a:t>Apriani</a:t>
            </a:r>
            <a:r>
              <a:rPr kumimoji="1" lang="en-US" altLang="ko-KR" sz="1800" dirty="0">
                <a:solidFill>
                  <a:schemeClr val="bg1"/>
                </a:solidFill>
                <a:latin typeface="Franklin Gothic Medium Cond" panose="020B0606030402020204" pitchFamily="34" charset="0"/>
              </a:rPr>
              <a:t>, R.C. </a:t>
            </a:r>
            <a:r>
              <a:rPr kumimoji="1" lang="en-US" altLang="ko-KR" sz="1800" dirty="0" err="1">
                <a:solidFill>
                  <a:schemeClr val="bg1"/>
                </a:solidFill>
                <a:latin typeface="Franklin Gothic Medium Cond" panose="020B0606030402020204" pitchFamily="34" charset="0"/>
              </a:rPr>
              <a:t>Koesoemadinata</a:t>
            </a:r>
            <a:r>
              <a:rPr kumimoji="1" lang="en-US" altLang="ko-KR" sz="1800" dirty="0">
                <a:solidFill>
                  <a:schemeClr val="bg1"/>
                </a:solidFill>
                <a:latin typeface="Franklin Gothic Medium Cond" panose="020B0606030402020204" pitchFamily="34" charset="0"/>
              </a:rPr>
              <a:t>, A. </a:t>
            </a:r>
            <a:r>
              <a:rPr kumimoji="1" lang="en-US" altLang="ko-KR" sz="1800" dirty="0" err="1">
                <a:solidFill>
                  <a:schemeClr val="bg1"/>
                </a:solidFill>
                <a:latin typeface="Franklin Gothic Medium Cond" panose="020B0606030402020204" pitchFamily="34" charset="0"/>
              </a:rPr>
              <a:t>Kritski</a:t>
            </a:r>
            <a:r>
              <a:rPr kumimoji="1" lang="en-US" altLang="ko-KR" sz="1800" dirty="0">
                <a:solidFill>
                  <a:schemeClr val="bg1"/>
                </a:solidFill>
                <a:latin typeface="Franklin Gothic Medium Cond" panose="020B0606030402020204" pitchFamily="34" charset="0"/>
              </a:rPr>
              <a:t>, V. Rolla, B. Bah,</a:t>
            </a:r>
          </a:p>
          <a:p>
            <a:pPr algn="just"/>
            <a:r>
              <a:rPr kumimoji="1" lang="en-US" altLang="ko-KR" sz="1800" dirty="0">
                <a:solidFill>
                  <a:schemeClr val="bg1"/>
                </a:solidFill>
                <a:latin typeface="Franklin Gothic Medium Cond" panose="020B0606030402020204" pitchFamily="34" charset="0"/>
              </a:rPr>
              <a:t>A. </a:t>
            </a:r>
            <a:r>
              <a:rPr kumimoji="1" lang="en-US" altLang="ko-KR" sz="1800" dirty="0" err="1">
                <a:solidFill>
                  <a:schemeClr val="bg1"/>
                </a:solidFill>
                <a:latin typeface="Franklin Gothic Medium Cond" panose="020B0606030402020204" pitchFamily="34" charset="0"/>
              </a:rPr>
              <a:t>Camara</a:t>
            </a:r>
            <a:r>
              <a:rPr kumimoji="1" lang="en-US" altLang="ko-KR" sz="1800" dirty="0">
                <a:solidFill>
                  <a:schemeClr val="bg1"/>
                </a:solidFill>
                <a:latin typeface="Franklin Gothic Medium Cond" panose="020B0606030402020204" pitchFamily="34" charset="0"/>
              </a:rPr>
              <a:t>, I. </a:t>
            </a:r>
            <a:r>
              <a:rPr kumimoji="1" lang="en-US" altLang="ko-KR" sz="1800" dirty="0" err="1">
                <a:solidFill>
                  <a:schemeClr val="bg1"/>
                </a:solidFill>
                <a:latin typeface="Franklin Gothic Medium Cond" panose="020B0606030402020204" pitchFamily="34" charset="0"/>
              </a:rPr>
              <a:t>Boakye</a:t>
            </a:r>
            <a:r>
              <a:rPr kumimoji="1" lang="en-US" altLang="ko-KR" sz="1800" dirty="0">
                <a:solidFill>
                  <a:schemeClr val="bg1"/>
                </a:solidFill>
                <a:latin typeface="Franklin Gothic Medium Cond" panose="020B0606030402020204" pitchFamily="34" charset="0"/>
              </a:rPr>
              <a:t>, V.J. Cook, H. Goldberg, C. </a:t>
            </a:r>
            <a:r>
              <a:rPr kumimoji="1" lang="en-US" altLang="ko-KR" sz="1800" dirty="0" err="1">
                <a:solidFill>
                  <a:schemeClr val="bg1"/>
                </a:solidFill>
                <a:latin typeface="Franklin Gothic Medium Cond" panose="020B0606030402020204" pitchFamily="34" charset="0"/>
              </a:rPr>
              <a:t>Valiquette</a:t>
            </a:r>
            <a:r>
              <a:rPr kumimoji="1" lang="en-US" altLang="ko-KR" sz="1800" dirty="0">
                <a:solidFill>
                  <a:schemeClr val="bg1"/>
                </a:solidFill>
                <a:latin typeface="Franklin Gothic Medium Cond" panose="020B0606030402020204" pitchFamily="34" charset="0"/>
              </a:rPr>
              <a:t>, K. Hornby,</a:t>
            </a:r>
          </a:p>
          <a:p>
            <a:pPr algn="just"/>
            <a:r>
              <a:rPr kumimoji="1" lang="en-US" altLang="ko-KR" sz="1800" dirty="0">
                <a:solidFill>
                  <a:schemeClr val="bg1"/>
                </a:solidFill>
                <a:latin typeface="Franklin Gothic Medium Cond" panose="020B0606030402020204" pitchFamily="34" charset="0"/>
              </a:rPr>
              <a:t>M.-J. Dion, P.-Z. Li, P.C. Hill, K. Schwartzman, and A. Benedetti</a:t>
            </a:r>
            <a:endParaRPr kumimoji="1" lang="ko-KR" altLang="en-US" sz="1800" dirty="0">
              <a:solidFill>
                <a:schemeClr val="bg1"/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9" name="제목 1">
            <a:extLst>
              <a:ext uri="{FF2B5EF4-FFF2-40B4-BE49-F238E27FC236}">
                <a16:creationId xmlns="" xmlns:a16="http://schemas.microsoft.com/office/drawing/2014/main" id="{DEA71BD3-2245-944C-8FBA-9B6EFBA7976E}"/>
              </a:ext>
            </a:extLst>
          </p:cNvPr>
          <p:cNvSpPr txBox="1">
            <a:spLocks/>
          </p:cNvSpPr>
          <p:nvPr/>
        </p:nvSpPr>
        <p:spPr>
          <a:xfrm>
            <a:off x="405245" y="4533407"/>
            <a:ext cx="8323119" cy="35944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altLang="ko-KR" sz="1800" dirty="0">
                <a:solidFill>
                  <a:schemeClr val="bg1"/>
                </a:solidFill>
                <a:latin typeface="Franklin Gothic Medium Cond" panose="020B0606030402020204" pitchFamily="34" charset="0"/>
              </a:rPr>
              <a:t>N </a:t>
            </a:r>
            <a:r>
              <a:rPr lang="en-US" altLang="ko-KR" sz="1800" dirty="0" err="1">
                <a:solidFill>
                  <a:schemeClr val="bg1"/>
                </a:solidFill>
                <a:latin typeface="Franklin Gothic Medium Cond" panose="020B0606030402020204" pitchFamily="34" charset="0"/>
              </a:rPr>
              <a:t>Engl</a:t>
            </a:r>
            <a:r>
              <a:rPr lang="en-US" altLang="ko-KR" sz="1800" dirty="0">
                <a:solidFill>
                  <a:schemeClr val="bg1"/>
                </a:solidFill>
                <a:latin typeface="Franklin Gothic Medium Cond" panose="020B0606030402020204" pitchFamily="34" charset="0"/>
              </a:rPr>
              <a:t> J </a:t>
            </a:r>
            <a:r>
              <a:rPr lang="en-US" altLang="ko-KR" sz="1800" dirty="0" smtClean="0">
                <a:solidFill>
                  <a:schemeClr val="bg1"/>
                </a:solidFill>
                <a:latin typeface="Franklin Gothic Medium Cond" panose="020B0606030402020204" pitchFamily="34" charset="0"/>
              </a:rPr>
              <a:t>Med, August 2, 2018</a:t>
            </a:r>
            <a:endParaRPr kumimoji="1" lang="ko-KR" altLang="en-US" sz="1800" dirty="0">
              <a:solidFill>
                <a:schemeClr val="bg1"/>
              </a:solidFill>
              <a:latin typeface="Franklin Gothic Medium Cond" panose="020B06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3712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=""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=""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=""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858032"/>
          </a:xfrm>
        </p:spPr>
        <p:txBody>
          <a:bodyPr>
            <a:normAutofit/>
          </a:bodyPr>
          <a:lstStyle/>
          <a:p>
            <a:r>
              <a:rPr lang="en-US" altLang="ko-KR" sz="3200" b="1" spc="-150" dirty="0">
                <a:latin typeface="Myriad Pro" pitchFamily="34" charset="0"/>
                <a:cs typeface="Myriad Hebrew" pitchFamily="50" charset="-79"/>
              </a:rPr>
              <a:t>Characteristics of the Participants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440271"/>
            <a:ext cx="8401050" cy="5057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6601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=""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=""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=""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858032"/>
          </a:xfrm>
        </p:spPr>
        <p:txBody>
          <a:bodyPr>
            <a:normAutofit/>
          </a:bodyPr>
          <a:lstStyle/>
          <a:p>
            <a:r>
              <a:rPr lang="en-US" altLang="ko-KR" sz="3200" b="1" spc="-150" dirty="0">
                <a:latin typeface="Myriad Pro" pitchFamily="34" charset="0"/>
                <a:cs typeface="Myriad Hebrew" pitchFamily="50" charset="-79"/>
              </a:rPr>
              <a:t>Characteristics of the Participants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25" y="721387"/>
            <a:ext cx="8591550" cy="581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직사각형 12"/>
          <p:cNvSpPr/>
          <p:nvPr/>
        </p:nvSpPr>
        <p:spPr>
          <a:xfrm>
            <a:off x="546196" y="3984108"/>
            <a:ext cx="3651430" cy="343909"/>
          </a:xfrm>
          <a:prstGeom prst="rect">
            <a:avLst/>
          </a:prstGeom>
          <a:noFill/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546196" y="4603647"/>
            <a:ext cx="3651430" cy="343909"/>
          </a:xfrm>
          <a:prstGeom prst="rect">
            <a:avLst/>
          </a:prstGeom>
          <a:noFill/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7093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=""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=""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=""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25" y="1579419"/>
            <a:ext cx="8486775" cy="2181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25" y="3760644"/>
            <a:ext cx="8505825" cy="1504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093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=""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=""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=""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858032"/>
          </a:xfrm>
        </p:spPr>
        <p:txBody>
          <a:bodyPr>
            <a:normAutofit/>
          </a:bodyPr>
          <a:lstStyle/>
          <a:p>
            <a:r>
              <a:rPr lang="en-US" altLang="ko-KR" sz="3200" b="1" spc="-150" dirty="0">
                <a:latin typeface="Myriad Pro" pitchFamily="34" charset="0"/>
                <a:cs typeface="Myriad Hebrew" pitchFamily="50" charset="-79"/>
              </a:rPr>
              <a:t>Completion of Treatment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5959709" y="1894480"/>
            <a:ext cx="2851783" cy="343909"/>
          </a:xfrm>
          <a:prstGeom prst="rect">
            <a:avLst/>
          </a:prstGeom>
          <a:noFill/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315" y="1346130"/>
            <a:ext cx="8873370" cy="5511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135315" y="2156791"/>
            <a:ext cx="3047553" cy="526774"/>
          </a:xfrm>
          <a:prstGeom prst="rect">
            <a:avLst/>
          </a:prstGeom>
          <a:noFill/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80904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=""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=""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=""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14864" y="535858"/>
            <a:ext cx="8560667" cy="858032"/>
          </a:xfrm>
        </p:spPr>
        <p:txBody>
          <a:bodyPr>
            <a:normAutofit/>
          </a:bodyPr>
          <a:lstStyle/>
          <a:p>
            <a:r>
              <a:rPr lang="en-US" altLang="ko-KR" sz="3200" b="1" spc="-150" dirty="0">
                <a:latin typeface="Myriad Pro" pitchFamily="34" charset="0"/>
                <a:cs typeface="Myriad Hebrew" pitchFamily="50" charset="-79"/>
              </a:rPr>
              <a:t>Primary End </a:t>
            </a:r>
            <a:r>
              <a:rPr lang="en-US" altLang="ko-KR" sz="3200" b="1" spc="-150" dirty="0" smtClean="0">
                <a:latin typeface="Myriad Pro" pitchFamily="34" charset="0"/>
                <a:cs typeface="Myriad Hebrew" pitchFamily="50" charset="-79"/>
              </a:rPr>
              <a:t>Point : Occurrence </a:t>
            </a:r>
            <a:r>
              <a:rPr lang="en-US" altLang="ko-KR" sz="3200" b="1" spc="-150" dirty="0">
                <a:latin typeface="Myriad Pro" pitchFamily="34" charset="0"/>
                <a:cs typeface="Myriad Hebrew" pitchFamily="50" charset="-79"/>
              </a:rPr>
              <a:t>of </a:t>
            </a:r>
            <a:r>
              <a:rPr lang="en-US" altLang="ko-KR" sz="3200" b="1" spc="-150" dirty="0" smtClean="0">
                <a:latin typeface="Myriad Pro" pitchFamily="34" charset="0"/>
                <a:cs typeface="Myriad Hebrew" pitchFamily="50" charset="-79"/>
              </a:rPr>
              <a:t>Active TB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52" y="1276840"/>
            <a:ext cx="8811492" cy="5581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직사각형 13"/>
          <p:cNvSpPr/>
          <p:nvPr/>
        </p:nvSpPr>
        <p:spPr>
          <a:xfrm>
            <a:off x="3866322" y="3210339"/>
            <a:ext cx="2594113" cy="526774"/>
          </a:xfrm>
          <a:prstGeom prst="rect">
            <a:avLst/>
          </a:prstGeom>
          <a:noFill/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/>
          <p:cNvSpPr/>
          <p:nvPr/>
        </p:nvSpPr>
        <p:spPr>
          <a:xfrm>
            <a:off x="6460435" y="4187687"/>
            <a:ext cx="2440509" cy="526774"/>
          </a:xfrm>
          <a:prstGeom prst="rect">
            <a:avLst/>
          </a:prstGeom>
          <a:noFill/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84468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=""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=""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=""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535858"/>
            <a:ext cx="8560667" cy="858032"/>
          </a:xfrm>
        </p:spPr>
        <p:txBody>
          <a:bodyPr>
            <a:normAutofit/>
          </a:bodyPr>
          <a:lstStyle/>
          <a:p>
            <a:r>
              <a:rPr lang="en-US" altLang="ko-KR" sz="3200" b="1" spc="-150" dirty="0">
                <a:latin typeface="Myriad Pro" pitchFamily="34" charset="0"/>
                <a:cs typeface="Myriad Hebrew" pitchFamily="50" charset="-79"/>
              </a:rPr>
              <a:t>Occurrence of Active </a:t>
            </a:r>
            <a:r>
              <a:rPr lang="en-US" altLang="ko-KR" sz="3200" b="1" spc="-150" dirty="0" smtClean="0">
                <a:latin typeface="Myriad Pro" pitchFamily="34" charset="0"/>
                <a:cs typeface="Myriad Hebrew" pitchFamily="50" charset="-79"/>
              </a:rPr>
              <a:t>TB : Phase 3 Trial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192695"/>
            <a:ext cx="8783710" cy="5389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직사각형 8"/>
          <p:cNvSpPr/>
          <p:nvPr/>
        </p:nvSpPr>
        <p:spPr>
          <a:xfrm>
            <a:off x="6486485" y="3608550"/>
            <a:ext cx="2325007" cy="685154"/>
          </a:xfrm>
          <a:prstGeom prst="rect">
            <a:avLst/>
          </a:prstGeom>
          <a:noFill/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6486485" y="5875497"/>
            <a:ext cx="2325007" cy="685154"/>
          </a:xfrm>
          <a:prstGeom prst="rect">
            <a:avLst/>
          </a:prstGeom>
          <a:noFill/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51987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=""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=""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=""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535858"/>
            <a:ext cx="8560667" cy="858032"/>
          </a:xfrm>
        </p:spPr>
        <p:txBody>
          <a:bodyPr>
            <a:normAutofit/>
          </a:bodyPr>
          <a:lstStyle/>
          <a:p>
            <a:r>
              <a:rPr lang="en-US" altLang="ko-KR" sz="3200" b="1" spc="-150" dirty="0" smtClean="0">
                <a:latin typeface="Myriad Pro" pitchFamily="34" charset="0"/>
                <a:cs typeface="Myriad Hebrew" pitchFamily="50" charset="-79"/>
              </a:rPr>
              <a:t>Safety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30" y="1135023"/>
            <a:ext cx="7772400" cy="5622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직사각형 8"/>
          <p:cNvSpPr/>
          <p:nvPr/>
        </p:nvSpPr>
        <p:spPr>
          <a:xfrm>
            <a:off x="795130" y="2843236"/>
            <a:ext cx="3431360" cy="347225"/>
          </a:xfrm>
          <a:prstGeom prst="rect">
            <a:avLst/>
          </a:prstGeom>
          <a:noFill/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864704" y="5808410"/>
            <a:ext cx="3431360" cy="949356"/>
          </a:xfrm>
          <a:prstGeom prst="rect">
            <a:avLst/>
          </a:prstGeom>
          <a:noFill/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06191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=""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=""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=""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858032"/>
          </a:xfrm>
        </p:spPr>
        <p:txBody>
          <a:bodyPr>
            <a:normAutofit/>
          </a:bodyPr>
          <a:lstStyle/>
          <a:p>
            <a:r>
              <a:rPr lang="en-US" altLang="ko-KR" sz="3200" b="1" spc="-150" dirty="0" smtClean="0">
                <a:latin typeface="Myriad Pro" pitchFamily="34" charset="0"/>
                <a:cs typeface="Myriad Hebrew" pitchFamily="50" charset="-79"/>
              </a:rPr>
              <a:t>Discussion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6" y="1745673"/>
            <a:ext cx="8560666" cy="4773880"/>
          </a:xfrm>
        </p:spPr>
        <p:txBody>
          <a:bodyPr>
            <a:normAutofit/>
          </a:bodyPr>
          <a:lstStyle/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 smtClean="0">
                <a:latin typeface="Myriad Pro" pitchFamily="34" charset="0"/>
              </a:rPr>
              <a:t>More than 6800 adults in 9 countries</a:t>
            </a: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 smtClean="0">
                <a:latin typeface="Myriad Pro" pitchFamily="34" charset="0"/>
              </a:rPr>
              <a:t>4month Rifampin was </a:t>
            </a:r>
            <a:r>
              <a:rPr lang="en-US" altLang="ko-KR" sz="2400" dirty="0" smtClean="0">
                <a:solidFill>
                  <a:srgbClr val="FF0000"/>
                </a:solidFill>
                <a:latin typeface="Myriad Pro" pitchFamily="34" charset="0"/>
              </a:rPr>
              <a:t>not inferior</a:t>
            </a:r>
            <a:r>
              <a:rPr lang="en-US" altLang="ko-KR" sz="2400" dirty="0" smtClean="0">
                <a:latin typeface="Myriad Pro" pitchFamily="34" charset="0"/>
              </a:rPr>
              <a:t> to 9month isoniazid</a:t>
            </a: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 smtClean="0">
                <a:latin typeface="Myriad Pro" pitchFamily="34" charset="0"/>
              </a:rPr>
              <a:t>Not superior</a:t>
            </a:r>
          </a:p>
          <a:p>
            <a:pPr marL="285750" indent="-285750" algn="just">
              <a:buFont typeface="Wingdings" pitchFamily="2" charset="2"/>
              <a:buChar char="l"/>
            </a:pPr>
            <a:endParaRPr lang="en-US" altLang="ko-KR" sz="2400" dirty="0" smtClean="0">
              <a:latin typeface="Myriad Pro" pitchFamily="34" charset="0"/>
            </a:endParaRP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 smtClean="0">
                <a:latin typeface="Myriad Pro" pitchFamily="34" charset="0"/>
              </a:rPr>
              <a:t>Lower incidence of adverse events of grades 3 to 5, particularly hepatotoxic adverse events</a:t>
            </a:r>
          </a:p>
        </p:txBody>
      </p:sp>
    </p:spTree>
    <p:extLst>
      <p:ext uri="{BB962C8B-B14F-4D97-AF65-F5344CB8AC3E}">
        <p14:creationId xmlns:p14="http://schemas.microsoft.com/office/powerpoint/2010/main" val="409525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=""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=""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=""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858032"/>
          </a:xfrm>
        </p:spPr>
        <p:txBody>
          <a:bodyPr>
            <a:normAutofit/>
          </a:bodyPr>
          <a:lstStyle/>
          <a:p>
            <a:r>
              <a:rPr lang="en-US" altLang="ko-KR" sz="3200" b="1" spc="-150" dirty="0" smtClean="0">
                <a:latin typeface="Myriad Pro" pitchFamily="34" charset="0"/>
                <a:cs typeface="Myriad Hebrew" pitchFamily="50" charset="-79"/>
              </a:rPr>
              <a:t>Discussion-Strength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6" y="1745673"/>
            <a:ext cx="8560666" cy="4773880"/>
          </a:xfrm>
        </p:spPr>
        <p:txBody>
          <a:bodyPr>
            <a:normAutofit/>
          </a:bodyPr>
          <a:lstStyle/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 smtClean="0">
                <a:latin typeface="Myriad Pro" pitchFamily="34" charset="0"/>
              </a:rPr>
              <a:t>Selection bias </a:t>
            </a:r>
            <a:r>
              <a:rPr lang="en-US" altLang="ko-KR" sz="2400" dirty="0">
                <a:latin typeface="Myriad Pro" pitchFamily="34" charset="0"/>
              </a:rPr>
              <a:t>should have been minimized by randomization</a:t>
            </a:r>
            <a:endParaRPr lang="en-US" altLang="ko-KR" sz="2400" dirty="0" smtClean="0">
              <a:latin typeface="Myriad Pro" pitchFamily="34" charset="0"/>
            </a:endParaRP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 smtClean="0">
                <a:latin typeface="Myriad Pro" pitchFamily="34" charset="0"/>
              </a:rPr>
              <a:t>Absence </a:t>
            </a:r>
            <a:r>
              <a:rPr lang="en-US" altLang="ko-KR" sz="2400" dirty="0">
                <a:latin typeface="Myriad Pro" pitchFamily="34" charset="0"/>
              </a:rPr>
              <a:t>of differences in </a:t>
            </a:r>
            <a:r>
              <a:rPr lang="en-US" altLang="ko-KR" sz="2400" dirty="0" smtClean="0">
                <a:latin typeface="Myriad Pro" pitchFamily="34" charset="0"/>
              </a:rPr>
              <a:t>the demographic </a:t>
            </a:r>
            <a:r>
              <a:rPr lang="en-US" altLang="ko-KR" sz="2400" dirty="0">
                <a:latin typeface="Myriad Pro" pitchFamily="34" charset="0"/>
              </a:rPr>
              <a:t>and clinical characteristics </a:t>
            </a:r>
            <a:r>
              <a:rPr lang="en-US" altLang="ko-KR" sz="2400" dirty="0" smtClean="0">
                <a:latin typeface="Myriad Pro" pitchFamily="34" charset="0"/>
              </a:rPr>
              <a:t>between the </a:t>
            </a:r>
            <a:r>
              <a:rPr lang="en-US" altLang="ko-KR" sz="2400" dirty="0">
                <a:latin typeface="Myriad Pro" pitchFamily="34" charset="0"/>
              </a:rPr>
              <a:t>two trial </a:t>
            </a:r>
            <a:r>
              <a:rPr lang="en-US" altLang="ko-KR" sz="2400" dirty="0" smtClean="0">
                <a:latin typeface="Myriad Pro" pitchFamily="34" charset="0"/>
              </a:rPr>
              <a:t>groups</a:t>
            </a: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 smtClean="0">
                <a:latin typeface="Myriad Pro" pitchFamily="34" charset="0"/>
              </a:rPr>
              <a:t>Only 7.9</a:t>
            </a:r>
            <a:r>
              <a:rPr lang="en-US" altLang="ko-KR" sz="2400" dirty="0">
                <a:latin typeface="Myriad Pro" pitchFamily="34" charset="0"/>
              </a:rPr>
              <a:t>% did not complete 28 months of </a:t>
            </a:r>
            <a:r>
              <a:rPr lang="en-US" altLang="ko-KR" sz="2400" dirty="0" smtClean="0">
                <a:latin typeface="Myriad Pro" pitchFamily="34" charset="0"/>
              </a:rPr>
              <a:t>follow-up</a:t>
            </a: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 smtClean="0">
                <a:latin typeface="Myriad Pro" pitchFamily="34" charset="0"/>
              </a:rPr>
              <a:t>Trial </a:t>
            </a:r>
            <a:r>
              <a:rPr lang="en-US" altLang="ko-KR" sz="2400" dirty="0">
                <a:latin typeface="Myriad Pro" pitchFamily="34" charset="0"/>
              </a:rPr>
              <a:t>sites were </a:t>
            </a:r>
            <a:r>
              <a:rPr lang="en-US" altLang="ko-KR" sz="2400" dirty="0" smtClean="0">
                <a:latin typeface="Myriad Pro" pitchFamily="34" charset="0"/>
              </a:rPr>
              <a:t>had </a:t>
            </a:r>
            <a:r>
              <a:rPr lang="en-US" altLang="ko-KR" sz="2400" dirty="0">
                <a:latin typeface="Myriad Pro" pitchFamily="34" charset="0"/>
              </a:rPr>
              <a:t>widely varying levels of resources, </a:t>
            </a:r>
            <a:r>
              <a:rPr lang="en-US" altLang="ko-KR" sz="2400" dirty="0" smtClean="0">
                <a:latin typeface="Myriad Pro" pitchFamily="34" charset="0"/>
              </a:rPr>
              <a:t>which may </a:t>
            </a:r>
            <a:r>
              <a:rPr lang="en-US" altLang="ko-KR" sz="2400" dirty="0">
                <a:latin typeface="Myriad Pro" pitchFamily="34" charset="0"/>
              </a:rPr>
              <a:t>enhance the generalizability of the results</a:t>
            </a:r>
          </a:p>
          <a:p>
            <a:pPr marL="285750" indent="-285750" algn="just">
              <a:buFont typeface="Wingdings" pitchFamily="2" charset="2"/>
              <a:buChar char="l"/>
            </a:pPr>
            <a:endParaRPr lang="en-US" altLang="ko-KR" sz="2400" dirty="0" smtClean="0">
              <a:latin typeface="Myriad Pr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397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=""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=""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=""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858032"/>
          </a:xfrm>
        </p:spPr>
        <p:txBody>
          <a:bodyPr>
            <a:normAutofit/>
          </a:bodyPr>
          <a:lstStyle/>
          <a:p>
            <a:r>
              <a:rPr lang="en-US" altLang="ko-KR" sz="3200" b="1" spc="-150" dirty="0" smtClean="0">
                <a:latin typeface="Myriad Pro" pitchFamily="34" charset="0"/>
                <a:cs typeface="Myriad Hebrew" pitchFamily="50" charset="-79"/>
              </a:rPr>
              <a:t>Discussion-Limitation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6" y="1745673"/>
            <a:ext cx="8560666" cy="4773880"/>
          </a:xfrm>
        </p:spPr>
        <p:txBody>
          <a:bodyPr>
            <a:normAutofit/>
          </a:bodyPr>
          <a:lstStyle/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 smtClean="0">
                <a:latin typeface="Myriad Pro" pitchFamily="34" charset="0"/>
              </a:rPr>
              <a:t>Open-label </a:t>
            </a:r>
            <a:r>
              <a:rPr lang="en-US" altLang="ko-KR" sz="2400" dirty="0">
                <a:latin typeface="Myriad Pro" pitchFamily="34" charset="0"/>
              </a:rPr>
              <a:t>design may have </a:t>
            </a:r>
            <a:r>
              <a:rPr lang="en-US" altLang="ko-KR" sz="2400" dirty="0" smtClean="0">
                <a:latin typeface="Myriad Pro" pitchFamily="34" charset="0"/>
              </a:rPr>
              <a:t>introduced bias</a:t>
            </a:r>
            <a:endParaRPr lang="en-US" altLang="ko-KR" sz="2400" dirty="0">
              <a:latin typeface="Myriad Pro" pitchFamily="34" charset="0"/>
            </a:endParaRP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 smtClean="0">
                <a:solidFill>
                  <a:prstClr val="black"/>
                </a:solidFill>
                <a:latin typeface="Myriad Pro" pitchFamily="34" charset="0"/>
              </a:rPr>
              <a:t>Previously in trials of </a:t>
            </a:r>
            <a:r>
              <a:rPr lang="en-US" altLang="ko-KR" sz="2000" dirty="0" err="1" smtClean="0">
                <a:solidFill>
                  <a:prstClr val="black"/>
                </a:solidFill>
                <a:latin typeface="Myriad Pro" pitchFamily="34" charset="0"/>
              </a:rPr>
              <a:t>rifamycin</a:t>
            </a:r>
            <a:r>
              <a:rPr lang="en-US" altLang="ko-KR" sz="2000" dirty="0" smtClean="0">
                <a:solidFill>
                  <a:prstClr val="black"/>
                </a:solidFill>
                <a:latin typeface="Myriad Pro" pitchFamily="34" charset="0"/>
              </a:rPr>
              <a:t> based regimens.</a:t>
            </a:r>
          </a:p>
          <a:p>
            <a:pPr marL="285750" lvl="0" indent="-285750" algn="just">
              <a:buFont typeface="Wingdings" pitchFamily="2" charset="2"/>
              <a:buChar char="l"/>
            </a:pPr>
            <a:endParaRPr lang="en-US" altLang="ko-KR" sz="2400" dirty="0" smtClean="0">
              <a:solidFill>
                <a:prstClr val="black"/>
              </a:solidFill>
              <a:latin typeface="Myriad Pro" pitchFamily="34" charset="0"/>
            </a:endParaRP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>
                <a:solidFill>
                  <a:prstClr val="black"/>
                </a:solidFill>
                <a:latin typeface="Myriad Pro" pitchFamily="34" charset="0"/>
              </a:rPr>
              <a:t>Safeguard against bias</a:t>
            </a:r>
            <a:endParaRPr lang="en-US" altLang="ko-KR" sz="2400" dirty="0" smtClean="0">
              <a:latin typeface="Myriad Pro" pitchFamily="34" charset="0"/>
            </a:endParaRP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>
                <a:solidFill>
                  <a:prstClr val="black"/>
                </a:solidFill>
                <a:latin typeface="Myriad Pro" pitchFamily="34" charset="0"/>
              </a:rPr>
              <a:t>independent </a:t>
            </a:r>
            <a:r>
              <a:rPr lang="en-US" altLang="ko-KR" sz="2000" dirty="0" smtClean="0">
                <a:solidFill>
                  <a:prstClr val="black"/>
                </a:solidFill>
                <a:latin typeface="Myriad Pro" pitchFamily="34" charset="0"/>
              </a:rPr>
              <a:t>review panels</a:t>
            </a: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>
                <a:solidFill>
                  <a:prstClr val="black"/>
                </a:solidFill>
                <a:latin typeface="Myriad Pro" pitchFamily="34" charset="0"/>
              </a:rPr>
              <a:t>Treatment </a:t>
            </a:r>
            <a:r>
              <a:rPr lang="en-US" altLang="ko-KR" sz="2400" dirty="0" smtClean="0">
                <a:solidFill>
                  <a:prstClr val="black"/>
                </a:solidFill>
                <a:latin typeface="Myriad Pro" pitchFamily="34" charset="0"/>
              </a:rPr>
              <a:t>completion was </a:t>
            </a:r>
            <a:r>
              <a:rPr lang="en-US" altLang="ko-KR" sz="2400" dirty="0">
                <a:solidFill>
                  <a:prstClr val="black"/>
                </a:solidFill>
                <a:latin typeface="Myriad Pro" pitchFamily="34" charset="0"/>
              </a:rPr>
              <a:t>based on </a:t>
            </a:r>
            <a:r>
              <a:rPr lang="en-US" altLang="ko-KR" sz="2400" dirty="0" smtClean="0">
                <a:solidFill>
                  <a:prstClr val="black"/>
                </a:solidFill>
                <a:latin typeface="Myriad Pro" pitchFamily="34" charset="0"/>
              </a:rPr>
              <a:t>the pill counts</a:t>
            </a:r>
          </a:p>
          <a:p>
            <a:pPr marL="285750" indent="-285750" algn="just">
              <a:buFont typeface="Wingdings" pitchFamily="2" charset="2"/>
              <a:buChar char="l"/>
            </a:pPr>
            <a:endParaRPr lang="en-US" altLang="ko-KR" sz="2400" dirty="0" smtClean="0">
              <a:solidFill>
                <a:prstClr val="black"/>
              </a:solidFill>
              <a:latin typeface="Myriad Pro" pitchFamily="34" charset="0"/>
            </a:endParaRP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 smtClean="0">
                <a:latin typeface="Myriad Pro" pitchFamily="34" charset="0"/>
              </a:rPr>
              <a:t>Only 255 </a:t>
            </a:r>
            <a:r>
              <a:rPr lang="en-US" altLang="ko-KR" sz="2400" dirty="0">
                <a:latin typeface="Myriad Pro" pitchFamily="34" charset="0"/>
              </a:rPr>
              <a:t>participants with HIV infection were enrolled</a:t>
            </a:r>
          </a:p>
          <a:p>
            <a:pPr marL="285750" indent="-285750" algn="just">
              <a:buFont typeface="Wingdings" pitchFamily="2" charset="2"/>
              <a:buChar char="l"/>
            </a:pPr>
            <a:endParaRPr lang="en-US" altLang="ko-KR" sz="2000" dirty="0">
              <a:latin typeface="Myriad Pro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055165" y="2556134"/>
            <a:ext cx="50888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err="1"/>
              <a:t>Villarino</a:t>
            </a:r>
            <a:r>
              <a:rPr lang="en-US" altLang="ko-KR" dirty="0"/>
              <a:t> ME</a:t>
            </a:r>
            <a:r>
              <a:rPr lang="en-US" altLang="ko-KR" dirty="0" smtClean="0"/>
              <a:t> </a:t>
            </a:r>
            <a:r>
              <a:rPr lang="en-US" altLang="ko-KR" dirty="0" smtClean="0"/>
              <a:t>et al., </a:t>
            </a:r>
            <a:r>
              <a:rPr lang="pt-BR" altLang="ko-KR" dirty="0"/>
              <a:t>JAMA Pediatr 2015; 169: 247-55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90034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=""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=""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=""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858032"/>
          </a:xfrm>
        </p:spPr>
        <p:txBody>
          <a:bodyPr>
            <a:normAutofit/>
          </a:bodyPr>
          <a:lstStyle/>
          <a:p>
            <a:r>
              <a:rPr lang="en-US" altLang="ko-KR" sz="3200" b="1" spc="-150" dirty="0" smtClean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Latent Tuberculosis infection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6" y="1745673"/>
            <a:ext cx="8560666" cy="4773880"/>
          </a:xfrm>
        </p:spPr>
        <p:txBody>
          <a:bodyPr>
            <a:normAutofit/>
          </a:bodyPr>
          <a:lstStyle/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>
                <a:latin typeface="Myriad Pro" pitchFamily="34" charset="0"/>
              </a:rPr>
              <a:t>Key part of the End TB </a:t>
            </a:r>
            <a:r>
              <a:rPr lang="en-US" altLang="ko-KR" sz="2400" dirty="0" smtClean="0">
                <a:latin typeface="Myriad Pro" pitchFamily="34" charset="0"/>
              </a:rPr>
              <a:t>strategy</a:t>
            </a: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 smtClean="0">
                <a:latin typeface="Myriad Pro" pitchFamily="34" charset="0"/>
              </a:rPr>
              <a:t>Tuberculosis-elimination plans </a:t>
            </a:r>
            <a:r>
              <a:rPr lang="en-US" altLang="ko-KR" sz="2400" dirty="0">
                <a:latin typeface="Myriad Pro" pitchFamily="34" charset="0"/>
              </a:rPr>
              <a:t>in high-income </a:t>
            </a:r>
            <a:r>
              <a:rPr lang="en-US" altLang="ko-KR" sz="2400" dirty="0" smtClean="0">
                <a:latin typeface="Myriad Pro" pitchFamily="34" charset="0"/>
              </a:rPr>
              <a:t>countries</a:t>
            </a:r>
          </a:p>
          <a:p>
            <a:pPr marL="285750" indent="-285750" algn="just">
              <a:buFont typeface="Wingdings" pitchFamily="2" charset="2"/>
              <a:buChar char="l"/>
            </a:pPr>
            <a:endParaRPr lang="en-US" altLang="ko-KR" sz="2400" dirty="0">
              <a:latin typeface="Myriad Pro" pitchFamily="34" charset="0"/>
            </a:endParaRP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 smtClean="0">
                <a:latin typeface="Myriad Pro" pitchFamily="34" charset="0"/>
              </a:rPr>
              <a:t>WHO : Isoniazid for 6 or 9 months</a:t>
            </a: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 smtClean="0">
                <a:latin typeface="Myriad Pro" pitchFamily="34" charset="0"/>
              </a:rPr>
              <a:t>Poor rates of regimen completion, hepatotoxic effects</a:t>
            </a:r>
            <a:endParaRPr lang="en-US" altLang="ko-KR" sz="2400" dirty="0">
              <a:latin typeface="Myriad Pro" pitchFamily="34" charset="0"/>
            </a:endParaRPr>
          </a:p>
          <a:p>
            <a:pPr marL="285750" indent="-285750" algn="just">
              <a:buFont typeface="Wingdings" pitchFamily="2" charset="2"/>
              <a:buChar char="l"/>
            </a:pPr>
            <a:endParaRPr lang="en-US" altLang="ko-KR" sz="2400" dirty="0" smtClean="0">
              <a:latin typeface="Myriad Pr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984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=""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=""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=""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858032"/>
          </a:xfrm>
        </p:spPr>
        <p:txBody>
          <a:bodyPr>
            <a:normAutofit/>
          </a:bodyPr>
          <a:lstStyle/>
          <a:p>
            <a:r>
              <a:rPr lang="en-US" altLang="ko-KR" sz="3200" b="1" spc="-150" dirty="0" smtClean="0">
                <a:latin typeface="Myriad Pro" pitchFamily="34" charset="0"/>
                <a:cs typeface="Myriad Hebrew" pitchFamily="50" charset="-79"/>
              </a:rPr>
              <a:t>Conclusion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6" y="1745673"/>
            <a:ext cx="8560666" cy="4773880"/>
          </a:xfrm>
        </p:spPr>
        <p:txBody>
          <a:bodyPr>
            <a:normAutofit/>
          </a:bodyPr>
          <a:lstStyle/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 smtClean="0">
                <a:latin typeface="Myriad Pro" pitchFamily="34" charset="0"/>
              </a:rPr>
              <a:t>4month Rifampin was </a:t>
            </a:r>
            <a:r>
              <a:rPr lang="en-US" altLang="ko-KR" sz="2400" dirty="0">
                <a:latin typeface="Myriad Pro" pitchFamily="34" charset="0"/>
              </a:rPr>
              <a:t>not inferior to </a:t>
            </a:r>
            <a:r>
              <a:rPr lang="en-US" altLang="ko-KR" sz="2400" dirty="0" smtClean="0">
                <a:latin typeface="Myriad Pro" pitchFamily="34" charset="0"/>
              </a:rPr>
              <a:t>9month isoniazid for </a:t>
            </a:r>
            <a:r>
              <a:rPr lang="en-US" altLang="ko-KR" sz="2400" dirty="0">
                <a:latin typeface="Myriad Pro" pitchFamily="34" charset="0"/>
              </a:rPr>
              <a:t>the </a:t>
            </a:r>
            <a:r>
              <a:rPr lang="en-US" altLang="ko-KR" sz="2400" dirty="0">
                <a:solidFill>
                  <a:srgbClr val="FF0000"/>
                </a:solidFill>
                <a:latin typeface="Myriad Pro" pitchFamily="34" charset="0"/>
              </a:rPr>
              <a:t>prevention of active tuberculosis</a:t>
            </a:r>
            <a:r>
              <a:rPr lang="en-US" altLang="ko-KR" sz="2400" dirty="0" smtClean="0">
                <a:latin typeface="Myriad Pro" pitchFamily="34" charset="0"/>
              </a:rPr>
              <a:t>.</a:t>
            </a:r>
          </a:p>
          <a:p>
            <a:pPr marL="285750" indent="-285750" algn="just">
              <a:buFont typeface="Wingdings" pitchFamily="2" charset="2"/>
              <a:buChar char="l"/>
            </a:pPr>
            <a:endParaRPr lang="en-US" altLang="ko-KR" sz="2400" dirty="0" smtClean="0">
              <a:latin typeface="Myriad Pro" pitchFamily="34" charset="0"/>
            </a:endParaRP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 smtClean="0">
                <a:latin typeface="Myriad Pro" pitchFamily="34" charset="0"/>
              </a:rPr>
              <a:t>Rifampin </a:t>
            </a:r>
            <a:r>
              <a:rPr lang="en-US" altLang="ko-KR" sz="2400" dirty="0">
                <a:latin typeface="Myriad Pro" pitchFamily="34" charset="0"/>
              </a:rPr>
              <a:t>group had a significantly </a:t>
            </a:r>
            <a:r>
              <a:rPr lang="en-US" altLang="ko-KR" sz="2400" dirty="0">
                <a:solidFill>
                  <a:srgbClr val="FF0000"/>
                </a:solidFill>
                <a:latin typeface="Myriad Pro" pitchFamily="34" charset="0"/>
              </a:rPr>
              <a:t>higher rate </a:t>
            </a:r>
            <a:r>
              <a:rPr lang="en-US" altLang="ko-KR" sz="2400" dirty="0" smtClean="0">
                <a:solidFill>
                  <a:srgbClr val="FF0000"/>
                </a:solidFill>
                <a:latin typeface="Myriad Pro" pitchFamily="34" charset="0"/>
              </a:rPr>
              <a:t>of treatment </a:t>
            </a:r>
            <a:r>
              <a:rPr lang="en-US" altLang="ko-KR" sz="2400" dirty="0">
                <a:solidFill>
                  <a:srgbClr val="FF0000"/>
                </a:solidFill>
                <a:latin typeface="Myriad Pro" pitchFamily="34" charset="0"/>
              </a:rPr>
              <a:t>completion</a:t>
            </a:r>
            <a:r>
              <a:rPr lang="en-US" altLang="ko-KR" sz="2400" dirty="0">
                <a:latin typeface="Myriad Pro" pitchFamily="34" charset="0"/>
              </a:rPr>
              <a:t> and </a:t>
            </a:r>
            <a:r>
              <a:rPr lang="en-US" altLang="ko-KR" sz="2400" dirty="0">
                <a:solidFill>
                  <a:srgbClr val="FF0000"/>
                </a:solidFill>
                <a:latin typeface="Myriad Pro" pitchFamily="34" charset="0"/>
              </a:rPr>
              <a:t>fewer drug-related </a:t>
            </a:r>
            <a:r>
              <a:rPr lang="en-US" altLang="ko-KR" sz="2400" dirty="0" smtClean="0">
                <a:solidFill>
                  <a:srgbClr val="FF0000"/>
                </a:solidFill>
                <a:latin typeface="Myriad Pro" pitchFamily="34" charset="0"/>
              </a:rPr>
              <a:t>adverse events</a:t>
            </a:r>
            <a:r>
              <a:rPr lang="en-US" altLang="ko-KR" sz="2400" dirty="0" smtClean="0">
                <a:latin typeface="Myriad Pro" pitchFamily="34" charset="0"/>
              </a:rPr>
              <a:t> </a:t>
            </a:r>
            <a:r>
              <a:rPr lang="en-US" altLang="ko-KR" sz="2400" dirty="0">
                <a:latin typeface="Myriad Pro" pitchFamily="34" charset="0"/>
              </a:rPr>
              <a:t>of grades 3 to 5.</a:t>
            </a:r>
            <a:endParaRPr lang="en-US" altLang="ko-KR" sz="2000" dirty="0">
              <a:latin typeface="Myriad Pr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0517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2386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=""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=""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=""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858032"/>
          </a:xfrm>
        </p:spPr>
        <p:txBody>
          <a:bodyPr>
            <a:normAutofit/>
          </a:bodyPr>
          <a:lstStyle/>
          <a:p>
            <a:r>
              <a:rPr lang="en-US" altLang="ko-KR" sz="3200" b="1" spc="-150" dirty="0" smtClean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Latent Tuberculosis infection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6" y="1745673"/>
            <a:ext cx="8560666" cy="4773880"/>
          </a:xfrm>
        </p:spPr>
        <p:txBody>
          <a:bodyPr>
            <a:normAutofit/>
          </a:bodyPr>
          <a:lstStyle/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>
                <a:latin typeface="Myriad Pro" pitchFamily="34" charset="0"/>
              </a:rPr>
              <a:t>Key part of the End TB </a:t>
            </a:r>
            <a:r>
              <a:rPr lang="en-US" altLang="ko-KR" sz="2400" dirty="0" smtClean="0">
                <a:latin typeface="Myriad Pro" pitchFamily="34" charset="0"/>
              </a:rPr>
              <a:t>strategy</a:t>
            </a: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 smtClean="0">
                <a:latin typeface="Myriad Pro" pitchFamily="34" charset="0"/>
              </a:rPr>
              <a:t>Tuberculosis-elimination plans </a:t>
            </a:r>
            <a:r>
              <a:rPr lang="en-US" altLang="ko-KR" sz="2400" dirty="0">
                <a:latin typeface="Myriad Pro" pitchFamily="34" charset="0"/>
              </a:rPr>
              <a:t>in high-income </a:t>
            </a:r>
            <a:r>
              <a:rPr lang="en-US" altLang="ko-KR" sz="2400" dirty="0" smtClean="0">
                <a:latin typeface="Myriad Pro" pitchFamily="34" charset="0"/>
              </a:rPr>
              <a:t>countries</a:t>
            </a:r>
          </a:p>
          <a:p>
            <a:pPr marL="285750" indent="-285750" algn="just">
              <a:buFont typeface="Wingdings" pitchFamily="2" charset="2"/>
              <a:buChar char="l"/>
            </a:pPr>
            <a:endParaRPr lang="en-US" altLang="ko-KR" sz="2400" dirty="0">
              <a:latin typeface="Myriad Pro" pitchFamily="34" charset="0"/>
            </a:endParaRP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 smtClean="0">
                <a:latin typeface="Myriad Pro" pitchFamily="34" charset="0"/>
              </a:rPr>
              <a:t>WHO : Isoniazid for 6 or 9 months</a:t>
            </a: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 smtClean="0">
                <a:latin typeface="Myriad Pro" pitchFamily="34" charset="0"/>
              </a:rPr>
              <a:t>Poor rates of regimen completion, hepatotoxic effects</a:t>
            </a:r>
            <a:endParaRPr lang="en-US" altLang="ko-KR" sz="2400" dirty="0">
              <a:latin typeface="Myriad Pro" pitchFamily="34" charset="0"/>
            </a:endParaRPr>
          </a:p>
          <a:p>
            <a:pPr marL="285750" indent="-285750" algn="just">
              <a:buFont typeface="Wingdings" pitchFamily="2" charset="2"/>
              <a:buChar char="l"/>
            </a:pPr>
            <a:endParaRPr lang="en-US" altLang="ko-KR" sz="2400" dirty="0" smtClean="0">
              <a:latin typeface="Myriad Pro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0900" y="535858"/>
            <a:ext cx="5753100" cy="5772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345871" y="6334887"/>
            <a:ext cx="47140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WHO. Global Tuberculosis Report 2014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56892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=""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=""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=""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858032"/>
          </a:xfrm>
        </p:spPr>
        <p:txBody>
          <a:bodyPr>
            <a:normAutofit/>
          </a:bodyPr>
          <a:lstStyle/>
          <a:p>
            <a:r>
              <a:rPr lang="en-US" altLang="ko-KR" sz="3200" b="1" spc="-150" dirty="0" err="1" smtClean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Preveious</a:t>
            </a:r>
            <a:r>
              <a:rPr lang="en-US" altLang="ko-KR" sz="3200" b="1" spc="-150" dirty="0" smtClean="0">
                <a:latin typeface="Myriad Pro" pitchFamily="34" charset="0"/>
                <a:ea typeface="Noto Sans CJK KR Bold" pitchFamily="34" charset="-127"/>
                <a:cs typeface="Myriad Hebrew" pitchFamily="50" charset="-79"/>
              </a:rPr>
              <a:t> study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6" y="1745673"/>
            <a:ext cx="8560666" cy="4773880"/>
          </a:xfrm>
        </p:spPr>
        <p:txBody>
          <a:bodyPr>
            <a:normAutofit/>
          </a:bodyPr>
          <a:lstStyle/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 smtClean="0">
                <a:latin typeface="Myriad Pro" pitchFamily="34" charset="0"/>
              </a:rPr>
              <a:t>Superior rates of regimen completion and lower rates of hepatotoxic effects with 4month Rifampin than 9month Isoniazid</a:t>
            </a:r>
          </a:p>
          <a:p>
            <a:pPr marL="285750" indent="-285750" algn="just">
              <a:buFont typeface="Wingdings" pitchFamily="2" charset="2"/>
              <a:buChar char="l"/>
            </a:pPr>
            <a:endParaRPr lang="en-US" altLang="ko-KR" sz="2400" dirty="0" smtClean="0">
              <a:latin typeface="Myriad Pro" pitchFamily="34" charset="0"/>
            </a:endParaRP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 smtClean="0">
                <a:latin typeface="Myriad Pro" pitchFamily="34" charset="0"/>
              </a:rPr>
              <a:t>3month rifampin </a:t>
            </a:r>
            <a:r>
              <a:rPr lang="en-US" altLang="ko-KR" sz="2400" dirty="0">
                <a:latin typeface="Myriad Pro" pitchFamily="34" charset="0"/>
              </a:rPr>
              <a:t>was </a:t>
            </a:r>
            <a:r>
              <a:rPr lang="en-US" altLang="ko-KR" sz="2400" dirty="0" smtClean="0">
                <a:latin typeface="Myriad Pro" pitchFamily="34" charset="0"/>
              </a:rPr>
              <a:t>superior </a:t>
            </a:r>
            <a:r>
              <a:rPr lang="en-US" altLang="ko-KR" sz="2400" dirty="0">
                <a:latin typeface="Myriad Pro" pitchFamily="34" charset="0"/>
              </a:rPr>
              <a:t>to placebo and provided </a:t>
            </a:r>
            <a:r>
              <a:rPr lang="en-US" altLang="ko-KR" sz="2400" dirty="0" smtClean="0">
                <a:latin typeface="Myriad Pro" pitchFamily="34" charset="0"/>
              </a:rPr>
              <a:t>equivalent reduction </a:t>
            </a:r>
            <a:r>
              <a:rPr lang="en-US" altLang="ko-KR" sz="2400" dirty="0">
                <a:latin typeface="Myriad Pro" pitchFamily="34" charset="0"/>
              </a:rPr>
              <a:t>in the incidence of tuberculosis </a:t>
            </a:r>
            <a:r>
              <a:rPr lang="en-US" altLang="ko-KR" sz="2400" dirty="0" smtClean="0">
                <a:latin typeface="Myriad Pro" pitchFamily="34" charset="0"/>
              </a:rPr>
              <a:t>as the 6month isoniazid</a:t>
            </a:r>
          </a:p>
          <a:p>
            <a:pPr marL="285750" indent="-285750" algn="just">
              <a:buFont typeface="Wingdings" pitchFamily="2" charset="2"/>
              <a:buChar char="l"/>
            </a:pPr>
            <a:endParaRPr lang="en-US" altLang="ko-KR" sz="2400" dirty="0">
              <a:latin typeface="Myriad Pro" pitchFamily="34" charset="0"/>
            </a:endParaRP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 smtClean="0">
                <a:latin typeface="Myriad Pro" pitchFamily="34" charset="0"/>
              </a:rPr>
              <a:t>4month </a:t>
            </a:r>
            <a:r>
              <a:rPr lang="en-US" altLang="ko-KR" sz="2400" dirty="0">
                <a:latin typeface="Myriad Pro" pitchFamily="34" charset="0"/>
              </a:rPr>
              <a:t>rifampin was associated with </a:t>
            </a:r>
            <a:r>
              <a:rPr lang="en-US" altLang="ko-KR" sz="2400" dirty="0" smtClean="0">
                <a:latin typeface="Myriad Pro" pitchFamily="34" charset="0"/>
              </a:rPr>
              <a:t>lower </a:t>
            </a:r>
            <a:r>
              <a:rPr lang="en-US" altLang="ko-KR" sz="2400" dirty="0">
                <a:latin typeface="Myriad Pro" pitchFamily="34" charset="0"/>
              </a:rPr>
              <a:t>incidence of grade 3 or 4 </a:t>
            </a:r>
            <a:r>
              <a:rPr lang="en-US" altLang="ko-KR" sz="2400" dirty="0" smtClean="0">
                <a:latin typeface="Myriad Pro" pitchFamily="34" charset="0"/>
              </a:rPr>
              <a:t>drug-related adverse </a:t>
            </a:r>
            <a:r>
              <a:rPr lang="en-US" altLang="ko-KR" sz="2400" dirty="0">
                <a:latin typeface="Myriad Pro" pitchFamily="34" charset="0"/>
              </a:rPr>
              <a:t>events, lower costs, and a higher rate </a:t>
            </a:r>
            <a:r>
              <a:rPr lang="en-US" altLang="ko-KR" sz="2400" dirty="0" smtClean="0">
                <a:latin typeface="Myriad Pro" pitchFamily="34" charset="0"/>
              </a:rPr>
              <a:t>of treatment </a:t>
            </a:r>
            <a:r>
              <a:rPr lang="en-US" altLang="ko-KR" sz="2400" dirty="0">
                <a:latin typeface="Myriad Pro" pitchFamily="34" charset="0"/>
              </a:rPr>
              <a:t>completion than a </a:t>
            </a:r>
            <a:r>
              <a:rPr lang="en-US" altLang="ko-KR" sz="2400" dirty="0" smtClean="0">
                <a:latin typeface="Myriad Pro" pitchFamily="34" charset="0"/>
              </a:rPr>
              <a:t>9month isoniazid</a:t>
            </a:r>
            <a:endParaRPr lang="en-US" altLang="ko-KR" sz="2400" dirty="0">
              <a:latin typeface="Myriad Pro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097393" y="2644812"/>
            <a:ext cx="47140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Page </a:t>
            </a:r>
            <a:r>
              <a:rPr lang="en-US" altLang="ko-KR" dirty="0" smtClean="0"/>
              <a:t>et al., </a:t>
            </a:r>
            <a:r>
              <a:rPr lang="en-US" altLang="ko-KR" dirty="0" smtClean="0"/>
              <a:t>Arch intern Med. </a:t>
            </a:r>
            <a:r>
              <a:rPr lang="en-US" altLang="ko-KR" dirty="0"/>
              <a:t>2006; 166: </a:t>
            </a:r>
            <a:r>
              <a:rPr lang="en-US" altLang="ko-KR" dirty="0" smtClean="0"/>
              <a:t>1863-70</a:t>
            </a:r>
            <a:endParaRPr lang="ko-KR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118113" y="4187396"/>
            <a:ext cx="47140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Hong Kong Chest Service Tuberculosis</a:t>
            </a:r>
          </a:p>
          <a:p>
            <a:r>
              <a:rPr lang="en-US" altLang="ko-KR" dirty="0"/>
              <a:t>Research Centre, </a:t>
            </a:r>
            <a:r>
              <a:rPr lang="en-US" altLang="ko-KR" dirty="0" smtClean="0"/>
              <a:t>Am Rev </a:t>
            </a:r>
            <a:r>
              <a:rPr lang="en-US" altLang="ko-KR" dirty="0" err="1" smtClean="0"/>
              <a:t>Respir</a:t>
            </a:r>
            <a:r>
              <a:rPr lang="en-US" altLang="ko-KR" dirty="0" smtClean="0"/>
              <a:t> Dis. 1992</a:t>
            </a:r>
            <a:endParaRPr lang="ko-KR" alt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187687" y="6150221"/>
            <a:ext cx="47140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err="1"/>
              <a:t>Menzies</a:t>
            </a:r>
            <a:r>
              <a:rPr lang="en-US" altLang="ko-KR" dirty="0" smtClean="0"/>
              <a:t> </a:t>
            </a:r>
            <a:r>
              <a:rPr lang="en-US" altLang="ko-KR" dirty="0" smtClean="0"/>
              <a:t>et al., </a:t>
            </a:r>
            <a:r>
              <a:rPr lang="en-US" altLang="ko-KR" dirty="0"/>
              <a:t>Am J </a:t>
            </a:r>
            <a:r>
              <a:rPr lang="en-US" altLang="ko-KR" dirty="0" err="1" smtClean="0"/>
              <a:t>Respir</a:t>
            </a:r>
            <a:r>
              <a:rPr lang="en-US" altLang="ko-KR" dirty="0" smtClean="0"/>
              <a:t> </a:t>
            </a:r>
            <a:r>
              <a:rPr lang="en-US" altLang="ko-KR" dirty="0" err="1" smtClean="0"/>
              <a:t>Crit</a:t>
            </a:r>
            <a:r>
              <a:rPr lang="en-US" altLang="ko-KR" dirty="0" smtClean="0"/>
              <a:t> </a:t>
            </a:r>
            <a:r>
              <a:rPr lang="en-US" altLang="ko-KR" dirty="0"/>
              <a:t>Care Med </a:t>
            </a:r>
            <a:r>
              <a:rPr lang="en-US" altLang="ko-KR" dirty="0" smtClean="0"/>
              <a:t>2004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59533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=""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=""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=""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858032"/>
          </a:xfrm>
        </p:spPr>
        <p:txBody>
          <a:bodyPr>
            <a:normAutofit/>
          </a:bodyPr>
          <a:lstStyle/>
          <a:p>
            <a:r>
              <a:rPr lang="en-US" altLang="ko-KR" sz="3200" b="1" spc="-150" dirty="0" smtClean="0">
                <a:latin typeface="Myriad Pro" pitchFamily="34" charset="0"/>
                <a:cs typeface="Myriad Hebrew" pitchFamily="50" charset="-79"/>
              </a:rPr>
              <a:t>Study design and </a:t>
            </a:r>
            <a:r>
              <a:rPr lang="en-US" altLang="ko-KR" sz="3200" b="1" spc="-150" dirty="0" err="1" smtClean="0">
                <a:latin typeface="Myriad Pro" pitchFamily="34" charset="0"/>
                <a:cs typeface="Myriad Hebrew" pitchFamily="50" charset="-79"/>
              </a:rPr>
              <a:t>Obsective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6" y="1611066"/>
            <a:ext cx="8386278" cy="4968638"/>
          </a:xfrm>
        </p:spPr>
        <p:txBody>
          <a:bodyPr>
            <a:normAutofit/>
          </a:bodyPr>
          <a:lstStyle/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 smtClean="0">
                <a:latin typeface="Myriad Pro" pitchFamily="34" charset="0"/>
              </a:rPr>
              <a:t>Open-label</a:t>
            </a:r>
            <a:r>
              <a:rPr lang="en-US" altLang="ko-KR" sz="2400" dirty="0">
                <a:latin typeface="Myriad Pro" pitchFamily="34" charset="0"/>
              </a:rPr>
              <a:t>, Parallel-group, Randomized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 smtClean="0">
                <a:latin typeface="Myriad Pro" pitchFamily="34" charset="0"/>
              </a:rPr>
              <a:t>Oral </a:t>
            </a:r>
            <a:r>
              <a:rPr lang="en-US" altLang="ko-KR" sz="2000" dirty="0">
                <a:latin typeface="Myriad Pro" pitchFamily="34" charset="0"/>
              </a:rPr>
              <a:t>isoniazid : 5mg/kg(maximum 300mg) daily for 9months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>
                <a:latin typeface="Myriad Pro" pitchFamily="34" charset="0"/>
              </a:rPr>
              <a:t>Oral rifampin : 10mg/kg(maximum 600mg) daily for </a:t>
            </a:r>
            <a:r>
              <a:rPr lang="en-US" altLang="ko-KR" sz="2000" dirty="0" smtClean="0">
                <a:latin typeface="Myriad Pro" pitchFamily="34" charset="0"/>
              </a:rPr>
              <a:t>4months</a:t>
            </a: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>
                <a:latin typeface="Myriad Pro" pitchFamily="34" charset="0"/>
              </a:rPr>
              <a:t>Primary </a:t>
            </a:r>
            <a:r>
              <a:rPr lang="en-US" altLang="ko-KR" sz="2400" dirty="0" smtClean="0">
                <a:latin typeface="Myriad Pro" pitchFamily="34" charset="0"/>
              </a:rPr>
              <a:t>objective</a:t>
            </a:r>
            <a:endParaRPr lang="en-US" altLang="ko-KR" sz="2400" dirty="0">
              <a:latin typeface="Myriad Pro" pitchFamily="34" charset="0"/>
            </a:endParaRP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>
                <a:latin typeface="Myriad Pro" pitchFamily="34" charset="0"/>
              </a:rPr>
              <a:t>Confirmed active tuberculosis in the two groups among all eligible patients during 28 months after </a:t>
            </a:r>
            <a:r>
              <a:rPr lang="en-US" altLang="ko-KR" sz="2000" dirty="0" smtClean="0">
                <a:latin typeface="Myriad Pro" pitchFamily="34" charset="0"/>
              </a:rPr>
              <a:t>randomization</a:t>
            </a:r>
            <a:endParaRPr lang="en-US" altLang="ko-KR" sz="2000" dirty="0">
              <a:latin typeface="Myriad Pro" pitchFamily="34" charset="0"/>
            </a:endParaRP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>
                <a:latin typeface="Myriad Pro" pitchFamily="34" charset="0"/>
              </a:rPr>
              <a:t>Secondary objective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>
                <a:latin typeface="Myriad Pro" pitchFamily="34" charset="0"/>
              </a:rPr>
              <a:t>Rate of confirmed active TB plus clinically diagnosed active tuberculosis per 100 person-years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>
                <a:latin typeface="Myriad Pro" pitchFamily="34" charset="0"/>
              </a:rPr>
              <a:t>Rate of confirmed or clinically diagnosed tuberculosis per 100 person-years among patients who completed the trial therapy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>
                <a:latin typeface="Myriad Pro" pitchFamily="34" charset="0"/>
              </a:rPr>
              <a:t>Cumulative incidence of adverse events of grades 3 to 5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>
                <a:latin typeface="Myriad Pro" pitchFamily="34" charset="0"/>
              </a:rPr>
              <a:t>Percentage of patients who completed the trial therapy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>
                <a:latin typeface="Myriad Pro" pitchFamily="34" charset="0"/>
              </a:rPr>
              <a:t>Rate of drug-resistant active tuberculosis per 100 </a:t>
            </a:r>
            <a:r>
              <a:rPr lang="en-US" altLang="ko-KR" sz="2000" dirty="0" err="1">
                <a:latin typeface="Myriad Pro" pitchFamily="34" charset="0"/>
              </a:rPr>
              <a:t>personyears</a:t>
            </a:r>
            <a:endParaRPr lang="en-US" altLang="ko-KR" sz="2000" dirty="0">
              <a:latin typeface="Myriad Pro" pitchFamily="34" charset="0"/>
            </a:endParaRPr>
          </a:p>
          <a:p>
            <a:pPr lvl="2"/>
            <a:endParaRPr kumimoji="1" lang="en-US" altLang="ko-KR" sz="1600" dirty="0"/>
          </a:p>
        </p:txBody>
      </p:sp>
    </p:spTree>
    <p:extLst>
      <p:ext uri="{BB962C8B-B14F-4D97-AF65-F5344CB8AC3E}">
        <p14:creationId xmlns:p14="http://schemas.microsoft.com/office/powerpoint/2010/main" val="1156261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xmlns="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5" y="785191"/>
            <a:ext cx="8147739" cy="5834269"/>
          </a:xfrm>
        </p:spPr>
        <p:txBody>
          <a:bodyPr>
            <a:normAutofit/>
          </a:bodyPr>
          <a:lstStyle/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 smtClean="0">
                <a:latin typeface="Myriad Pro" pitchFamily="34" charset="0"/>
              </a:rPr>
              <a:t>Selected trial sites</a:t>
            </a:r>
            <a:endParaRPr lang="en-US" altLang="ko-KR" sz="2000" dirty="0">
              <a:latin typeface="Myriad Pro" pitchFamily="34" charset="0"/>
            </a:endParaRP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>
                <a:latin typeface="Myriad Pro" pitchFamily="34" charset="0"/>
              </a:rPr>
              <a:t>Australia, Benin, </a:t>
            </a:r>
            <a:r>
              <a:rPr lang="en-US" altLang="ko-KR" sz="2000" dirty="0" smtClean="0">
                <a:latin typeface="Myriad Pro" pitchFamily="34" charset="0"/>
              </a:rPr>
              <a:t>Brazil, Canada</a:t>
            </a:r>
            <a:r>
              <a:rPr lang="en-US" altLang="ko-KR" sz="2000" dirty="0">
                <a:latin typeface="Myriad Pro" pitchFamily="34" charset="0"/>
              </a:rPr>
              <a:t>, Ghana, Guinea, Indonesia, Saudi </a:t>
            </a:r>
            <a:r>
              <a:rPr lang="en-US" altLang="ko-KR" sz="2000" dirty="0" smtClean="0">
                <a:latin typeface="Myriad Pro" pitchFamily="34" charset="0"/>
              </a:rPr>
              <a:t>Arabia, and </a:t>
            </a:r>
            <a:r>
              <a:rPr lang="en-US" altLang="ko-KR" sz="2000" dirty="0">
                <a:latin typeface="Myriad Pro" pitchFamily="34" charset="0"/>
              </a:rPr>
              <a:t>South </a:t>
            </a:r>
            <a:r>
              <a:rPr lang="en-US" altLang="ko-KR" sz="2000" dirty="0" smtClean="0">
                <a:latin typeface="Myriad Pro" pitchFamily="34" charset="0"/>
              </a:rPr>
              <a:t>Korea</a:t>
            </a: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 smtClean="0">
                <a:latin typeface="Myriad Pro" pitchFamily="34" charset="0"/>
              </a:rPr>
              <a:t>18 years of age or older</a:t>
            </a:r>
            <a:endParaRPr lang="en-US" altLang="ko-KR" sz="2000" dirty="0">
              <a:latin typeface="Myriad Pro" pitchFamily="34" charset="0"/>
            </a:endParaRP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 smtClean="0">
                <a:latin typeface="Myriad Pro" pitchFamily="34" charset="0"/>
              </a:rPr>
              <a:t>TST(+) </a:t>
            </a:r>
            <a:r>
              <a:rPr lang="en-US" altLang="ko-KR" sz="2000" dirty="0">
                <a:latin typeface="Myriad Pro" pitchFamily="34" charset="0"/>
              </a:rPr>
              <a:t>or interferon-γ–release </a:t>
            </a:r>
            <a:r>
              <a:rPr lang="en-US" altLang="ko-KR" sz="2000" dirty="0" smtClean="0">
                <a:latin typeface="Myriad Pro" pitchFamily="34" charset="0"/>
              </a:rPr>
              <a:t>assay (+)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 smtClean="0">
                <a:latin typeface="Myriad Pro" pitchFamily="34" charset="0"/>
              </a:rPr>
              <a:t>Criteria </a:t>
            </a:r>
            <a:r>
              <a:rPr lang="en-US" altLang="ko-KR" sz="2000" dirty="0">
                <a:latin typeface="Myriad Pro" pitchFamily="34" charset="0"/>
              </a:rPr>
              <a:t>for </a:t>
            </a:r>
            <a:r>
              <a:rPr lang="en-US" altLang="ko-KR" sz="2000" dirty="0" smtClean="0">
                <a:latin typeface="Myriad Pro" pitchFamily="34" charset="0"/>
              </a:rPr>
              <a:t>increased </a:t>
            </a:r>
            <a:r>
              <a:rPr lang="en-US" altLang="ko-KR" sz="2000" dirty="0">
                <a:latin typeface="Myriad Pro" pitchFamily="34" charset="0"/>
              </a:rPr>
              <a:t>risk of </a:t>
            </a:r>
            <a:r>
              <a:rPr lang="en-US" altLang="ko-KR" sz="2000" dirty="0" smtClean="0">
                <a:latin typeface="Myriad Pro" pitchFamily="34" charset="0"/>
              </a:rPr>
              <a:t>reactivation to </a:t>
            </a:r>
            <a:r>
              <a:rPr lang="en-US" altLang="ko-KR" sz="2000" dirty="0">
                <a:latin typeface="Myriad Pro" pitchFamily="34" charset="0"/>
              </a:rPr>
              <a:t>active </a:t>
            </a:r>
            <a:r>
              <a:rPr lang="en-US" altLang="ko-KR" sz="2000" dirty="0" smtClean="0">
                <a:latin typeface="Myriad Pro" pitchFamily="34" charset="0"/>
              </a:rPr>
              <a:t>tuberculosis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 smtClean="0">
                <a:latin typeface="Myriad Pro" pitchFamily="34" charset="0"/>
              </a:rPr>
              <a:t>Provider recommended treatment </a:t>
            </a:r>
            <a:r>
              <a:rPr lang="en-US" altLang="ko-KR" sz="2000" dirty="0">
                <a:latin typeface="Myriad Pro" pitchFamily="34" charset="0"/>
              </a:rPr>
              <a:t>with isoniazid</a:t>
            </a: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 smtClean="0">
                <a:latin typeface="Myriad Pro" pitchFamily="34" charset="0"/>
              </a:rPr>
              <a:t>Exclusion criteria</a:t>
            </a:r>
            <a:endParaRPr lang="en-US" altLang="ko-KR" sz="2000" dirty="0">
              <a:latin typeface="Myriad Pro" pitchFamily="34" charset="0"/>
            </a:endParaRP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 smtClean="0">
                <a:latin typeface="Myriad Pro" pitchFamily="34" charset="0"/>
              </a:rPr>
              <a:t>Exposure </a:t>
            </a:r>
            <a:r>
              <a:rPr lang="en-US" altLang="ko-KR" sz="2000" dirty="0">
                <a:latin typeface="Myriad Pro" pitchFamily="34" charset="0"/>
              </a:rPr>
              <a:t>to a patient </a:t>
            </a:r>
            <a:r>
              <a:rPr lang="en-US" altLang="ko-KR" sz="2000" dirty="0" smtClean="0">
                <a:latin typeface="Myriad Pro" pitchFamily="34" charset="0"/>
              </a:rPr>
              <a:t>with active TB whose </a:t>
            </a:r>
            <a:r>
              <a:rPr lang="en-US" altLang="ko-KR" sz="2000" dirty="0">
                <a:latin typeface="Myriad Pro" pitchFamily="34" charset="0"/>
              </a:rPr>
              <a:t>isolates were </a:t>
            </a:r>
            <a:r>
              <a:rPr lang="en-US" altLang="ko-KR" sz="2000" dirty="0" smtClean="0">
                <a:latin typeface="Myriad Pro" pitchFamily="34" charset="0"/>
              </a:rPr>
              <a:t>resistant to </a:t>
            </a:r>
            <a:r>
              <a:rPr lang="en-US" altLang="ko-KR" sz="2000" dirty="0">
                <a:latin typeface="Myriad Pro" pitchFamily="34" charset="0"/>
              </a:rPr>
              <a:t>either trial </a:t>
            </a:r>
            <a:r>
              <a:rPr lang="en-US" altLang="ko-KR" sz="2000" dirty="0" smtClean="0">
                <a:latin typeface="Myriad Pro" pitchFamily="34" charset="0"/>
              </a:rPr>
              <a:t>drug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 smtClean="0">
                <a:latin typeface="Myriad Pro" pitchFamily="34" charset="0"/>
              </a:rPr>
              <a:t>Current </a:t>
            </a:r>
            <a:r>
              <a:rPr lang="en-US" altLang="ko-KR" sz="2000" dirty="0">
                <a:latin typeface="Myriad Pro" pitchFamily="34" charset="0"/>
              </a:rPr>
              <a:t>or planned pregnancy,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 smtClean="0">
                <a:latin typeface="Myriad Pro" pitchFamily="34" charset="0"/>
              </a:rPr>
              <a:t>Potentially serious </a:t>
            </a:r>
            <a:r>
              <a:rPr lang="en-US" altLang="ko-KR" sz="2000" dirty="0">
                <a:latin typeface="Myriad Pro" pitchFamily="34" charset="0"/>
              </a:rPr>
              <a:t>interactions with either trial </a:t>
            </a:r>
            <a:r>
              <a:rPr lang="en-US" altLang="ko-KR" sz="2000" dirty="0" smtClean="0">
                <a:latin typeface="Myriad Pro" pitchFamily="34" charset="0"/>
              </a:rPr>
              <a:t>drug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 smtClean="0">
                <a:latin typeface="Myriad Pro" pitchFamily="34" charset="0"/>
              </a:rPr>
              <a:t>History of </a:t>
            </a:r>
            <a:r>
              <a:rPr lang="en-US" altLang="ko-KR" sz="2000" dirty="0">
                <a:latin typeface="Myriad Pro" pitchFamily="34" charset="0"/>
              </a:rPr>
              <a:t>allergy to either trial </a:t>
            </a:r>
            <a:r>
              <a:rPr lang="en-US" altLang="ko-KR" sz="2000" dirty="0" smtClean="0">
                <a:latin typeface="Myriad Pro" pitchFamily="34" charset="0"/>
              </a:rPr>
              <a:t>drug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 smtClean="0">
                <a:latin typeface="Myriad Pro" pitchFamily="34" charset="0"/>
              </a:rPr>
              <a:t>Current active </a:t>
            </a:r>
            <a:r>
              <a:rPr lang="en-US" altLang="ko-KR" sz="2000" dirty="0">
                <a:latin typeface="Myriad Pro" pitchFamily="34" charset="0"/>
              </a:rPr>
              <a:t>tuberculosis</a:t>
            </a:r>
            <a:r>
              <a:rPr lang="en-US" altLang="ko-KR" sz="2000" dirty="0" smtClean="0">
                <a:latin typeface="Myriad Pro" pitchFamily="34" charset="0"/>
              </a:rPr>
              <a:t>.</a:t>
            </a:r>
            <a:endParaRPr lang="en-US" altLang="ko-KR" sz="2000" dirty="0" smtClean="0">
              <a:latin typeface="Myriad Pro" pitchFamily="34" charset="0"/>
            </a:endParaRPr>
          </a:p>
          <a:p>
            <a:pPr marL="742950" lvl="1" indent="-285750" algn="just">
              <a:buFont typeface="Wingdings" pitchFamily="2" charset="2"/>
              <a:buChar char="l"/>
            </a:pPr>
            <a:endParaRPr lang="en-US" altLang="ko-KR" sz="2000" dirty="0" smtClean="0">
              <a:latin typeface="Myriad Pro" pitchFamily="34" charset="0"/>
            </a:endParaRPr>
          </a:p>
          <a:p>
            <a:pPr marL="285750" lvl="0" indent="-285750" algn="just">
              <a:buFont typeface="Wingdings" pitchFamily="2" charset="2"/>
              <a:buChar char="l"/>
            </a:pPr>
            <a:endParaRPr lang="en-US" altLang="ko-KR" sz="2000" dirty="0" smtClean="0">
              <a:solidFill>
                <a:prstClr val="black"/>
              </a:solidFill>
              <a:latin typeface="Myriad Pro" pitchFamily="34" charset="0"/>
            </a:endParaRPr>
          </a:p>
          <a:p>
            <a:pPr marL="457200" lvl="1" indent="0" algn="just">
              <a:buNone/>
            </a:pPr>
            <a:endParaRPr lang="en-US" altLang="ko-KR" sz="2000" dirty="0" smtClean="0">
              <a:latin typeface="Myriad Pro" pitchFamily="34" charset="0"/>
            </a:endParaRPr>
          </a:p>
          <a:p>
            <a:pPr marL="742950" lvl="1" indent="-285750" algn="just">
              <a:buFont typeface="Wingdings" pitchFamily="2" charset="2"/>
              <a:buChar char="l"/>
            </a:pPr>
            <a:endParaRPr lang="en-US" altLang="ko-KR" sz="2000" dirty="0" smtClean="0">
              <a:latin typeface="Myriad Pr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6655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=""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=""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=""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858032"/>
          </a:xfrm>
        </p:spPr>
        <p:txBody>
          <a:bodyPr>
            <a:normAutofit/>
          </a:bodyPr>
          <a:lstStyle/>
          <a:p>
            <a:r>
              <a:rPr lang="en-US" altLang="ko-KR" sz="3200" b="1" spc="-150" dirty="0" smtClean="0">
                <a:latin typeface="Myriad Pro" pitchFamily="34" charset="0"/>
                <a:cs typeface="Myriad Hebrew" pitchFamily="50" charset="-79"/>
              </a:rPr>
              <a:t>Ascertainment of active TB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6" y="1611066"/>
            <a:ext cx="8386278" cy="4968638"/>
          </a:xfrm>
        </p:spPr>
        <p:txBody>
          <a:bodyPr>
            <a:normAutofit/>
          </a:bodyPr>
          <a:lstStyle/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 smtClean="0">
                <a:latin typeface="Myriad Pro" pitchFamily="34" charset="0"/>
              </a:rPr>
              <a:t>Follow-up monthly for the first 2months, minimum of every 8 weeks thereafter</a:t>
            </a: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>
                <a:latin typeface="Myriad Pro" pitchFamily="34" charset="0"/>
              </a:rPr>
              <a:t>Suspected active tuberculosis</a:t>
            </a:r>
            <a:endParaRPr lang="en-US" altLang="ko-KR" sz="2400" dirty="0" smtClean="0">
              <a:latin typeface="Myriad Pro" pitchFamily="34" charset="0"/>
            </a:endParaRP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 smtClean="0">
                <a:latin typeface="Myriad Pro" pitchFamily="34" charset="0"/>
              </a:rPr>
              <a:t>Did not complete </a:t>
            </a:r>
            <a:r>
              <a:rPr lang="en-US" altLang="ko-KR" sz="2000" dirty="0">
                <a:latin typeface="Myriad Pro" pitchFamily="34" charset="0"/>
              </a:rPr>
              <a:t>28 months of </a:t>
            </a:r>
            <a:r>
              <a:rPr lang="en-US" altLang="ko-KR" sz="2000" dirty="0" smtClean="0">
                <a:latin typeface="Myriad Pro" pitchFamily="34" charset="0"/>
              </a:rPr>
              <a:t>follow-up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 smtClean="0">
                <a:latin typeface="Myriad Pro" pitchFamily="34" charset="0"/>
              </a:rPr>
              <a:t>Had confirmed </a:t>
            </a:r>
            <a:r>
              <a:rPr lang="en-US" altLang="ko-KR" sz="2000" dirty="0">
                <a:latin typeface="Myriad Pro" pitchFamily="34" charset="0"/>
              </a:rPr>
              <a:t>or clinically diagnosed active </a:t>
            </a:r>
            <a:r>
              <a:rPr lang="en-US" altLang="ko-KR" sz="2000" dirty="0" smtClean="0">
                <a:latin typeface="Myriad Pro" pitchFamily="34" charset="0"/>
              </a:rPr>
              <a:t>tuberculosis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 smtClean="0">
                <a:latin typeface="Myriad Pro" pitchFamily="34" charset="0"/>
              </a:rPr>
              <a:t>Random </a:t>
            </a:r>
            <a:r>
              <a:rPr lang="en-US" altLang="ko-KR" sz="2000" dirty="0">
                <a:latin typeface="Myriad Pro" pitchFamily="34" charset="0"/>
              </a:rPr>
              <a:t>10% sample who completed </a:t>
            </a:r>
            <a:r>
              <a:rPr lang="en-US" altLang="ko-KR" sz="2000" dirty="0" smtClean="0">
                <a:latin typeface="Myriad Pro" pitchFamily="34" charset="0"/>
              </a:rPr>
              <a:t>follow-up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 smtClean="0">
                <a:latin typeface="Myriad Pro" pitchFamily="34" charset="0"/>
              </a:rPr>
              <a:t>Were sent </a:t>
            </a:r>
            <a:r>
              <a:rPr lang="en-US" altLang="ko-KR" sz="2000" dirty="0">
                <a:latin typeface="Myriad Pro" pitchFamily="34" charset="0"/>
              </a:rPr>
              <a:t>to the local tuberculosis program to </a:t>
            </a:r>
            <a:r>
              <a:rPr lang="en-US" altLang="ko-KR" sz="2000" dirty="0" smtClean="0">
                <a:latin typeface="Myriad Pro" pitchFamily="34" charset="0"/>
              </a:rPr>
              <a:t>ascertain</a:t>
            </a:r>
            <a:endParaRPr lang="en-US" altLang="ko-KR" sz="2000" dirty="0">
              <a:latin typeface="Myriad Pro" pitchFamily="34" charset="0"/>
            </a:endParaRP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>
                <a:latin typeface="Myriad Pro" pitchFamily="34" charset="0"/>
              </a:rPr>
              <a:t>Confirmed tuberculosis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 smtClean="0">
                <a:latin typeface="Myriad Pro" pitchFamily="34" charset="0"/>
              </a:rPr>
              <a:t>Culture (+)</a:t>
            </a:r>
            <a:endParaRPr lang="en-US" altLang="ko-KR" sz="2000" dirty="0">
              <a:latin typeface="Myriad Pro" pitchFamily="34" charset="0"/>
            </a:endParaRP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 err="1" smtClean="0">
                <a:latin typeface="Myriad Pro" pitchFamily="34" charset="0"/>
              </a:rPr>
              <a:t>Caseating</a:t>
            </a:r>
            <a:r>
              <a:rPr lang="en-US" altLang="ko-KR" sz="2000" dirty="0" smtClean="0">
                <a:latin typeface="Myriad Pro" pitchFamily="34" charset="0"/>
              </a:rPr>
              <a:t> granulomas in a biopsy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 smtClean="0">
                <a:latin typeface="Myriad Pro" pitchFamily="34" charset="0"/>
              </a:rPr>
              <a:t>Acid-fast smear(+) or PCR(+)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 smtClean="0">
                <a:latin typeface="Myriad Pro" pitchFamily="34" charset="0"/>
              </a:rPr>
              <a:t>Clinical, radiologic, microbiologic</a:t>
            </a:r>
            <a:endParaRPr lang="en-US" altLang="ko-KR" sz="2000" dirty="0">
              <a:latin typeface="Myriad Pro" pitchFamily="34" charset="0"/>
            </a:endParaRPr>
          </a:p>
          <a:p>
            <a:pPr marL="457200" lvl="1" indent="0" algn="just">
              <a:buNone/>
            </a:pPr>
            <a:r>
              <a:rPr lang="ko-KR" altLang="en-US" sz="2000" dirty="0" smtClean="0">
                <a:latin typeface="Myriad Pro" pitchFamily="34" charset="0"/>
              </a:rPr>
              <a:t>→ </a:t>
            </a:r>
            <a:r>
              <a:rPr lang="en-US" altLang="ko-KR" sz="2000" dirty="0">
                <a:latin typeface="Myriad Pro" pitchFamily="34" charset="0"/>
              </a:rPr>
              <a:t>Reviewed by a panel of three physicians</a:t>
            </a:r>
            <a:endParaRPr lang="en-US" altLang="ko-KR" sz="2000" dirty="0" smtClean="0">
              <a:latin typeface="Myriad Pr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8165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=""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=""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=""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858032"/>
          </a:xfrm>
        </p:spPr>
        <p:txBody>
          <a:bodyPr>
            <a:normAutofit/>
          </a:bodyPr>
          <a:lstStyle/>
          <a:p>
            <a:r>
              <a:rPr lang="en-US" altLang="ko-KR" sz="3200" b="1" spc="-150" dirty="0" smtClean="0">
                <a:latin typeface="Myriad Pro" pitchFamily="34" charset="0"/>
                <a:cs typeface="Myriad Hebrew" pitchFamily="50" charset="-79"/>
              </a:rPr>
              <a:t>Treatment Completion and Safety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6" y="1611066"/>
            <a:ext cx="8386278" cy="4968638"/>
          </a:xfrm>
        </p:spPr>
        <p:txBody>
          <a:bodyPr>
            <a:normAutofit/>
          </a:bodyPr>
          <a:lstStyle/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 smtClean="0">
                <a:latin typeface="Myriad Pro" pitchFamily="34" charset="0"/>
              </a:rPr>
              <a:t>Remaining doses of pill counts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>
                <a:latin typeface="Myriad Pro" pitchFamily="34" charset="0"/>
              </a:rPr>
              <a:t>at </a:t>
            </a:r>
            <a:r>
              <a:rPr lang="en-US" altLang="ko-KR" sz="2000" dirty="0" smtClean="0">
                <a:latin typeface="Myriad Pro" pitchFamily="34" charset="0"/>
              </a:rPr>
              <a:t>least 80</a:t>
            </a:r>
            <a:r>
              <a:rPr lang="en-US" altLang="ko-KR" sz="2000" dirty="0">
                <a:latin typeface="Myriad Pro" pitchFamily="34" charset="0"/>
              </a:rPr>
              <a:t>% of the </a:t>
            </a:r>
            <a:r>
              <a:rPr lang="en-US" altLang="ko-KR" sz="2000" dirty="0" smtClean="0">
                <a:latin typeface="Myriad Pro" pitchFamily="34" charset="0"/>
              </a:rPr>
              <a:t>doses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 smtClean="0">
                <a:latin typeface="Myriad Pro" pitchFamily="34" charset="0"/>
              </a:rPr>
              <a:t>12 </a:t>
            </a:r>
            <a:r>
              <a:rPr lang="en-US" altLang="ko-KR" sz="2000" dirty="0">
                <a:latin typeface="Myriad Pro" pitchFamily="34" charset="0"/>
              </a:rPr>
              <a:t>months for </a:t>
            </a:r>
            <a:r>
              <a:rPr lang="en-US" altLang="ko-KR" sz="2000" dirty="0" smtClean="0">
                <a:latin typeface="Myriad Pro" pitchFamily="34" charset="0"/>
              </a:rPr>
              <a:t>rifampin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 smtClean="0">
                <a:latin typeface="Myriad Pro" pitchFamily="34" charset="0"/>
              </a:rPr>
              <a:t>18 </a:t>
            </a:r>
            <a:r>
              <a:rPr lang="en-US" altLang="ko-KR" sz="2000" dirty="0">
                <a:latin typeface="Myriad Pro" pitchFamily="34" charset="0"/>
              </a:rPr>
              <a:t>months for </a:t>
            </a:r>
            <a:r>
              <a:rPr lang="en-US" altLang="ko-KR" sz="2000" dirty="0" smtClean="0">
                <a:latin typeface="Myriad Pro" pitchFamily="34" charset="0"/>
              </a:rPr>
              <a:t>isoniazid</a:t>
            </a:r>
            <a:endParaRPr lang="en-US" altLang="ko-KR" sz="2000" dirty="0">
              <a:latin typeface="Myriad Pro" pitchFamily="34" charset="0"/>
            </a:endParaRPr>
          </a:p>
          <a:p>
            <a:pPr marL="285750" indent="-285750" algn="just">
              <a:buFont typeface="Wingdings" pitchFamily="2" charset="2"/>
              <a:buChar char="l"/>
            </a:pPr>
            <a:r>
              <a:rPr lang="en-US" altLang="ko-KR" sz="2400" dirty="0" smtClean="0">
                <a:latin typeface="Myriad Pro" pitchFamily="34" charset="0"/>
              </a:rPr>
              <a:t>Adverse events</a:t>
            </a:r>
            <a:endParaRPr lang="en-US" altLang="ko-KR" sz="2400" dirty="0">
              <a:latin typeface="Myriad Pro" pitchFamily="34" charset="0"/>
            </a:endParaRP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 smtClean="0">
                <a:latin typeface="Myriad Pro" pitchFamily="34" charset="0"/>
              </a:rPr>
              <a:t>Not </a:t>
            </a:r>
            <a:r>
              <a:rPr lang="en-US" altLang="ko-KR" sz="2000" dirty="0">
                <a:latin typeface="Myriad Pro" pitchFamily="34" charset="0"/>
              </a:rPr>
              <a:t>related </a:t>
            </a:r>
            <a:r>
              <a:rPr lang="en-US" altLang="ko-KR" sz="2000" dirty="0" smtClean="0">
                <a:latin typeface="Myriad Pro" pitchFamily="34" charset="0"/>
              </a:rPr>
              <a:t>to a </a:t>
            </a:r>
            <a:r>
              <a:rPr lang="en-US" altLang="ko-KR" sz="2000" dirty="0">
                <a:latin typeface="Myriad Pro" pitchFamily="34" charset="0"/>
              </a:rPr>
              <a:t>trial drug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 smtClean="0">
                <a:latin typeface="Myriad Pro" pitchFamily="34" charset="0"/>
              </a:rPr>
              <a:t>Grade </a:t>
            </a:r>
            <a:r>
              <a:rPr lang="en-US" altLang="ko-KR" sz="2000" dirty="0">
                <a:latin typeface="Myriad Pro" pitchFamily="34" charset="0"/>
              </a:rPr>
              <a:t>1 or 2 </a:t>
            </a:r>
            <a:r>
              <a:rPr lang="en-US" altLang="ko-KR" sz="2000" dirty="0" smtClean="0">
                <a:latin typeface="Myriad Pro" pitchFamily="34" charset="0"/>
              </a:rPr>
              <a:t>: not serious</a:t>
            </a: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 smtClean="0">
                <a:latin typeface="Myriad Pro" pitchFamily="34" charset="0"/>
              </a:rPr>
              <a:t>Grade </a:t>
            </a:r>
            <a:r>
              <a:rPr lang="en-US" altLang="ko-KR" sz="2000" dirty="0">
                <a:latin typeface="Myriad Pro" pitchFamily="34" charset="0"/>
              </a:rPr>
              <a:t>3 or 4 </a:t>
            </a:r>
            <a:r>
              <a:rPr lang="en-US" altLang="ko-KR" sz="2000" dirty="0" smtClean="0">
                <a:latin typeface="Myriad Pro" pitchFamily="34" charset="0"/>
              </a:rPr>
              <a:t>: considered </a:t>
            </a:r>
            <a:r>
              <a:rPr lang="en-US" altLang="ko-KR" sz="2000" dirty="0">
                <a:latin typeface="Myriad Pro" pitchFamily="34" charset="0"/>
              </a:rPr>
              <a:t>to lead to </a:t>
            </a:r>
            <a:r>
              <a:rPr lang="en-US" altLang="ko-KR" sz="2000" dirty="0" smtClean="0">
                <a:latin typeface="Myriad Pro" pitchFamily="34" charset="0"/>
              </a:rPr>
              <a:t>trial drug discontinuation </a:t>
            </a:r>
            <a:r>
              <a:rPr lang="en-US" altLang="ko-KR" sz="2000" dirty="0">
                <a:latin typeface="Myriad Pro" pitchFamily="34" charset="0"/>
              </a:rPr>
              <a:t>if related to a trial </a:t>
            </a:r>
            <a:r>
              <a:rPr lang="en-US" altLang="ko-KR" sz="2000" dirty="0" smtClean="0">
                <a:latin typeface="Myriad Pro" pitchFamily="34" charset="0"/>
              </a:rPr>
              <a:t>drug</a:t>
            </a:r>
            <a:endParaRPr lang="en-US" altLang="ko-KR" sz="2000" dirty="0">
              <a:latin typeface="Myriad Pro" pitchFamily="34" charset="0"/>
            </a:endParaRPr>
          </a:p>
          <a:p>
            <a:pPr marL="742950" lvl="1" indent="-285750" algn="just">
              <a:buFont typeface="Wingdings" pitchFamily="2" charset="2"/>
              <a:buChar char="l"/>
            </a:pPr>
            <a:r>
              <a:rPr lang="en-US" altLang="ko-KR" sz="2000" dirty="0" smtClean="0">
                <a:latin typeface="Myriad Pro" pitchFamily="34" charset="0"/>
              </a:rPr>
              <a:t>Grade </a:t>
            </a:r>
            <a:r>
              <a:rPr lang="en-US" altLang="ko-KR" sz="2000" dirty="0">
                <a:latin typeface="Myriad Pro" pitchFamily="34" charset="0"/>
              </a:rPr>
              <a:t>5 event (death</a:t>
            </a:r>
            <a:r>
              <a:rPr lang="en-US" altLang="ko-KR" sz="2000" dirty="0" smtClean="0">
                <a:latin typeface="Myriad Pro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011735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=""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=""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=""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858032"/>
          </a:xfrm>
        </p:spPr>
        <p:txBody>
          <a:bodyPr>
            <a:normAutofit fontScale="90000"/>
          </a:bodyPr>
          <a:lstStyle/>
          <a:p>
            <a:r>
              <a:rPr lang="en-US" altLang="ko-KR" sz="3200" b="1" spc="-150" dirty="0" smtClean="0">
                <a:latin typeface="Myriad Pro" pitchFamily="34" charset="0"/>
                <a:cs typeface="Myriad Hebrew" pitchFamily="50" charset="-79"/>
              </a:rPr>
              <a:t>Adult </a:t>
            </a:r>
            <a:br>
              <a:rPr lang="en-US" altLang="ko-KR" sz="3200" b="1" spc="-150" dirty="0" smtClean="0">
                <a:latin typeface="Myriad Pro" pitchFamily="34" charset="0"/>
                <a:cs typeface="Myriad Hebrew" pitchFamily="50" charset="-79"/>
              </a:rPr>
            </a:br>
            <a:r>
              <a:rPr lang="en-US" altLang="ko-KR" sz="3200" b="1" spc="-150" dirty="0" smtClean="0">
                <a:latin typeface="Myriad Pro" pitchFamily="34" charset="0"/>
                <a:cs typeface="Myriad Hebrew" pitchFamily="50" charset="-79"/>
              </a:rPr>
              <a:t>Participants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0827" y="535858"/>
            <a:ext cx="6013174" cy="63274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직사각형 11"/>
          <p:cNvSpPr/>
          <p:nvPr/>
        </p:nvSpPr>
        <p:spPr>
          <a:xfrm>
            <a:off x="5413058" y="1628277"/>
            <a:ext cx="361577" cy="252372"/>
          </a:xfrm>
          <a:prstGeom prst="rect">
            <a:avLst/>
          </a:prstGeom>
          <a:noFill/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3696901" y="2367086"/>
            <a:ext cx="361577" cy="252372"/>
          </a:xfrm>
          <a:prstGeom prst="rect">
            <a:avLst/>
          </a:prstGeom>
          <a:noFill/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/>
          <p:cNvSpPr/>
          <p:nvPr/>
        </p:nvSpPr>
        <p:spPr>
          <a:xfrm>
            <a:off x="6609066" y="2367085"/>
            <a:ext cx="361577" cy="228021"/>
          </a:xfrm>
          <a:prstGeom prst="rect">
            <a:avLst/>
          </a:prstGeom>
          <a:noFill/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6137414" y="5912043"/>
            <a:ext cx="361577" cy="252372"/>
          </a:xfrm>
          <a:prstGeom prst="rect">
            <a:avLst/>
          </a:prstGeom>
          <a:noFill/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직사각형 17"/>
          <p:cNvSpPr/>
          <p:nvPr/>
        </p:nvSpPr>
        <p:spPr>
          <a:xfrm>
            <a:off x="3302193" y="5912043"/>
            <a:ext cx="361577" cy="252372"/>
          </a:xfrm>
          <a:prstGeom prst="rect">
            <a:avLst/>
          </a:prstGeom>
          <a:noFill/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1661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5396</TotalTime>
  <Words>1859</Words>
  <Application>Microsoft Office PowerPoint</Application>
  <PresentationFormat>화면 슬라이드 쇼(4:3)</PresentationFormat>
  <Paragraphs>209</Paragraphs>
  <Slides>21</Slides>
  <Notes>21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21</vt:i4>
      </vt:variant>
    </vt:vector>
  </HeadingPairs>
  <TitlesOfParts>
    <vt:vector size="22" baseType="lpstr">
      <vt:lpstr>Office 테마</vt:lpstr>
      <vt:lpstr>PowerPoint 프레젠테이션</vt:lpstr>
      <vt:lpstr>Latent Tuberculosis infection</vt:lpstr>
      <vt:lpstr>Latent Tuberculosis infection</vt:lpstr>
      <vt:lpstr>Preveious study</vt:lpstr>
      <vt:lpstr>Study design and Obsective</vt:lpstr>
      <vt:lpstr>PowerPoint 프레젠테이션</vt:lpstr>
      <vt:lpstr>Ascertainment of active TB</vt:lpstr>
      <vt:lpstr>Treatment Completion and Safety</vt:lpstr>
      <vt:lpstr>Adult  Participants</vt:lpstr>
      <vt:lpstr>Characteristics of the Participants</vt:lpstr>
      <vt:lpstr>Characteristics of the Participants</vt:lpstr>
      <vt:lpstr>PowerPoint 프레젠테이션</vt:lpstr>
      <vt:lpstr>Completion of Treatment</vt:lpstr>
      <vt:lpstr>Primary End Point : Occurrence of Active TB</vt:lpstr>
      <vt:lpstr>Occurrence of Active TB : Phase 3 Trial</vt:lpstr>
      <vt:lpstr>Safety</vt:lpstr>
      <vt:lpstr>Discussion</vt:lpstr>
      <vt:lpstr>Discussion-Strength</vt:lpstr>
      <vt:lpstr>Discussion-Limitation</vt:lpstr>
      <vt:lpstr>Conclusion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이소영</dc:creator>
  <cp:lastModifiedBy>SV34BO4WDS001</cp:lastModifiedBy>
  <cp:revision>414</cp:revision>
  <cp:lastPrinted>2018-05-31T06:44:46Z</cp:lastPrinted>
  <dcterms:created xsi:type="dcterms:W3CDTF">2018-05-02T05:10:17Z</dcterms:created>
  <dcterms:modified xsi:type="dcterms:W3CDTF">2018-10-01T19:35:47Z</dcterms:modified>
</cp:coreProperties>
</file>