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3"/>
  </p:notesMasterIdLst>
  <p:sldIdLst>
    <p:sldId id="256" r:id="rId2"/>
    <p:sldId id="257" r:id="rId3"/>
    <p:sldId id="258" r:id="rId4"/>
    <p:sldId id="344" r:id="rId5"/>
    <p:sldId id="346" r:id="rId6"/>
    <p:sldId id="259" r:id="rId7"/>
    <p:sldId id="287" r:id="rId8"/>
    <p:sldId id="347" r:id="rId9"/>
    <p:sldId id="299" r:id="rId10"/>
    <p:sldId id="301" r:id="rId11"/>
    <p:sldId id="305" r:id="rId12"/>
    <p:sldId id="303" r:id="rId13"/>
    <p:sldId id="304" r:id="rId14"/>
    <p:sldId id="307" r:id="rId15"/>
    <p:sldId id="309" r:id="rId16"/>
    <p:sldId id="310" r:id="rId17"/>
    <p:sldId id="313" r:id="rId18"/>
    <p:sldId id="314" r:id="rId19"/>
    <p:sldId id="267" r:id="rId20"/>
    <p:sldId id="319" r:id="rId21"/>
    <p:sldId id="320" r:id="rId22"/>
    <p:sldId id="321" r:id="rId23"/>
    <p:sldId id="322" r:id="rId24"/>
    <p:sldId id="262" r:id="rId25"/>
    <p:sldId id="260" r:id="rId26"/>
    <p:sldId id="271" r:id="rId27"/>
    <p:sldId id="294" r:id="rId28"/>
    <p:sldId id="295" r:id="rId29"/>
    <p:sldId id="296" r:id="rId30"/>
    <p:sldId id="273" r:id="rId31"/>
    <p:sldId id="298" r:id="rId32"/>
    <p:sldId id="326" r:id="rId33"/>
    <p:sldId id="274" r:id="rId34"/>
    <p:sldId id="328" r:id="rId35"/>
    <p:sldId id="275" r:id="rId36"/>
    <p:sldId id="329" r:id="rId37"/>
    <p:sldId id="276" r:id="rId38"/>
    <p:sldId id="277" r:id="rId39"/>
    <p:sldId id="330" r:id="rId40"/>
    <p:sldId id="331" r:id="rId41"/>
    <p:sldId id="279" r:id="rId42"/>
    <p:sldId id="281" r:id="rId43"/>
    <p:sldId id="332" r:id="rId44"/>
    <p:sldId id="282" r:id="rId45"/>
    <p:sldId id="338" r:id="rId46"/>
    <p:sldId id="337" r:id="rId47"/>
    <p:sldId id="339" r:id="rId48"/>
    <p:sldId id="353" r:id="rId49"/>
    <p:sldId id="354" r:id="rId50"/>
    <p:sldId id="334" r:id="rId51"/>
    <p:sldId id="335" r:id="rId52"/>
    <p:sldId id="283" r:id="rId53"/>
    <p:sldId id="284" r:id="rId54"/>
    <p:sldId id="340" r:id="rId55"/>
    <p:sldId id="348" r:id="rId56"/>
    <p:sldId id="341" r:id="rId57"/>
    <p:sldId id="343" r:id="rId58"/>
    <p:sldId id="261" r:id="rId59"/>
    <p:sldId id="351" r:id="rId60"/>
    <p:sldId id="352" r:id="rId61"/>
    <p:sldId id="355" r:id="rId62"/>
  </p:sldIdLst>
  <p:sldSz cx="9144000" cy="6858000" type="screen4x3"/>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83" autoAdjust="0"/>
    <p:restoredTop sz="94660"/>
  </p:normalViewPr>
  <p:slideViewPr>
    <p:cSldViewPr showGuides="1">
      <p:cViewPr varScale="1">
        <p:scale>
          <a:sx n="63" d="100"/>
          <a:sy n="63" d="100"/>
        </p:scale>
        <p:origin x="1368" y="6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PC\AppData\Local\Microsoft\Windows\INetCache\IE\MEK67HPR\&#44208;&#44284;&#54869;&#51064;_CRC.xls"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ko-KR" altLang="en-US"/>
              <a:t>연도별 </a:t>
            </a:r>
            <a:r>
              <a:rPr lang="en-US" altLang="ko-KR"/>
              <a:t>HFNC </a:t>
            </a:r>
            <a:r>
              <a:rPr lang="ko-KR" altLang="en-US"/>
              <a:t>적용 환자수</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ko-KR"/>
        </a:p>
      </c:txPr>
    </c:title>
    <c:autoTitleDeleted val="0"/>
    <c:plotArea>
      <c:layout/>
      <c:barChart>
        <c:barDir val="col"/>
        <c:grouping val="clustered"/>
        <c:varyColors val="0"/>
        <c:ser>
          <c:idx val="0"/>
          <c:order val="0"/>
          <c:spPr>
            <a:solidFill>
              <a:schemeClr val="accent1"/>
            </a:solidFill>
            <a:ln>
              <a:noFill/>
            </a:ln>
            <a:effectLst/>
          </c:spPr>
          <c:invertIfNegative val="0"/>
          <c:cat>
            <c:strRef>
              <c:f>[결과확인_CRC.xls]Sheet1!$B$31:$E$31</c:f>
              <c:strCache>
                <c:ptCount val="4"/>
                <c:pt idx="0">
                  <c:v>2014년</c:v>
                </c:pt>
                <c:pt idx="1">
                  <c:v>2015년</c:v>
                </c:pt>
                <c:pt idx="2">
                  <c:v>2016년</c:v>
                </c:pt>
                <c:pt idx="3">
                  <c:v>2017년</c:v>
                </c:pt>
              </c:strCache>
            </c:strRef>
          </c:cat>
          <c:val>
            <c:numRef>
              <c:f>[결과확인_CRC.xls]Sheet1!$B$32:$E$32</c:f>
              <c:numCache>
                <c:formatCode>General</c:formatCode>
                <c:ptCount val="4"/>
                <c:pt idx="0">
                  <c:v>179</c:v>
                </c:pt>
                <c:pt idx="1">
                  <c:v>359</c:v>
                </c:pt>
                <c:pt idx="2">
                  <c:v>546</c:v>
                </c:pt>
                <c:pt idx="3">
                  <c:v>796</c:v>
                </c:pt>
              </c:numCache>
            </c:numRef>
          </c:val>
          <c:extLst>
            <c:ext xmlns:c16="http://schemas.microsoft.com/office/drawing/2014/chart" uri="{C3380CC4-5D6E-409C-BE32-E72D297353CC}">
              <c16:uniqueId val="{00000000-8DF1-43C4-A4F8-D6A476BEC29C}"/>
            </c:ext>
          </c:extLst>
        </c:ser>
        <c:dLbls>
          <c:showLegendKey val="0"/>
          <c:showVal val="0"/>
          <c:showCatName val="0"/>
          <c:showSerName val="0"/>
          <c:showPercent val="0"/>
          <c:showBubbleSize val="0"/>
        </c:dLbls>
        <c:gapWidth val="219"/>
        <c:overlap val="-27"/>
        <c:axId val="618376856"/>
        <c:axId val="618373904"/>
      </c:barChart>
      <c:catAx>
        <c:axId val="618376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ko-KR"/>
          </a:p>
        </c:txPr>
        <c:crossAx val="618373904"/>
        <c:crosses val="autoZero"/>
        <c:auto val="1"/>
        <c:lblAlgn val="ctr"/>
        <c:lblOffset val="100"/>
        <c:noMultiLvlLbl val="0"/>
      </c:catAx>
      <c:valAx>
        <c:axId val="6183739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ko-KR"/>
          </a:p>
        </c:txPr>
        <c:crossAx val="61837685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ko-K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F84E52-2AB2-4BBE-B8DA-01273ED5ECA4}" type="datetimeFigureOut">
              <a:rPr lang="ko-KR" altLang="en-US" smtClean="0"/>
              <a:t>2018-04-11</a:t>
            </a:fld>
            <a:endParaRPr lang="ko-KR" altLang="en-US"/>
          </a:p>
        </p:txBody>
      </p:sp>
      <p:sp>
        <p:nvSpPr>
          <p:cNvPr id="4" name="슬라이드 이미지 개체 틀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42E29C-A1EC-44E1-9EE0-88454749D91F}" type="slidenum">
              <a:rPr lang="ko-KR" altLang="en-US" smtClean="0"/>
              <a:t>‹#›</a:t>
            </a:fld>
            <a:endParaRPr lang="ko-KR" altLang="en-US"/>
          </a:p>
        </p:txBody>
      </p:sp>
    </p:spTree>
    <p:extLst>
      <p:ext uri="{BB962C8B-B14F-4D97-AF65-F5344CB8AC3E}">
        <p14:creationId xmlns:p14="http://schemas.microsoft.com/office/powerpoint/2010/main" val="3537468730"/>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BA42E29C-A1EC-44E1-9EE0-88454749D91F}" type="slidenum">
              <a:rPr lang="ko-KR" altLang="en-US" smtClean="0"/>
              <a:t>60</a:t>
            </a:fld>
            <a:endParaRPr lang="ko-KR" altLang="en-US"/>
          </a:p>
        </p:txBody>
      </p:sp>
    </p:spTree>
    <p:extLst>
      <p:ext uri="{BB962C8B-B14F-4D97-AF65-F5344CB8AC3E}">
        <p14:creationId xmlns:p14="http://schemas.microsoft.com/office/powerpoint/2010/main" val="17351030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685800" y="2130425"/>
            <a:ext cx="7772400" cy="1470025"/>
          </a:xfrm>
        </p:spPr>
        <p:txBody>
          <a:bodyPr/>
          <a:lstStyle/>
          <a:p>
            <a:r>
              <a:rPr lang="ko-KR" altLang="en-US"/>
              <a:t>마스터 제목 스타일 편집</a:t>
            </a:r>
          </a:p>
        </p:txBody>
      </p:sp>
      <p:sp>
        <p:nvSpPr>
          <p:cNvPr id="3" name="부제목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a:t>마스터 부제목 스타일 편집</a:t>
            </a:r>
          </a:p>
        </p:txBody>
      </p:sp>
      <p:sp>
        <p:nvSpPr>
          <p:cNvPr id="4" name="날짜 개체 틀 3"/>
          <p:cNvSpPr>
            <a:spLocks noGrp="1"/>
          </p:cNvSpPr>
          <p:nvPr>
            <p:ph type="dt" sz="half" idx="10"/>
          </p:nvPr>
        </p:nvSpPr>
        <p:spPr/>
        <p:txBody>
          <a:bodyPr/>
          <a:lstStyle/>
          <a:p>
            <a:fld id="{10A8B46D-BFC6-4883-94C5-B7091A1FA990}" type="datetimeFigureOut">
              <a:rPr lang="ko-KR" altLang="en-US" smtClean="0"/>
              <a:t>2018-04-11</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C61C843E-B3C9-46A0-B023-6F9EC67FA5C7}" type="slidenum">
              <a:rPr lang="ko-KR" altLang="en-US" smtClean="0"/>
              <a:t>‹#›</a:t>
            </a:fld>
            <a:endParaRPr lang="ko-KR" altLang="en-US"/>
          </a:p>
        </p:txBody>
      </p:sp>
    </p:spTree>
    <p:extLst>
      <p:ext uri="{BB962C8B-B14F-4D97-AF65-F5344CB8AC3E}">
        <p14:creationId xmlns:p14="http://schemas.microsoft.com/office/powerpoint/2010/main" val="25477785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세로 텍스트 개체 틀 2"/>
          <p:cNvSpPr>
            <a:spLocks noGrp="1"/>
          </p:cNvSpPr>
          <p:nvPr>
            <p:ph type="body" orient="vert" idx="1"/>
          </p:nvPr>
        </p:nvSpPr>
        <p:spPr/>
        <p:txBody>
          <a:bodyPr vert="eaVert"/>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p>
            <a:fld id="{10A8B46D-BFC6-4883-94C5-B7091A1FA990}" type="datetimeFigureOut">
              <a:rPr lang="ko-KR" altLang="en-US" smtClean="0"/>
              <a:t>2018-04-11</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C61C843E-B3C9-46A0-B023-6F9EC67FA5C7}" type="slidenum">
              <a:rPr lang="ko-KR" altLang="en-US" smtClean="0"/>
              <a:t>‹#›</a:t>
            </a:fld>
            <a:endParaRPr lang="ko-KR" altLang="en-US"/>
          </a:p>
        </p:txBody>
      </p:sp>
    </p:spTree>
    <p:extLst>
      <p:ext uri="{BB962C8B-B14F-4D97-AF65-F5344CB8AC3E}">
        <p14:creationId xmlns:p14="http://schemas.microsoft.com/office/powerpoint/2010/main" val="8501949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629400" y="274638"/>
            <a:ext cx="2057400" cy="5851525"/>
          </a:xfrm>
        </p:spPr>
        <p:txBody>
          <a:bodyPr vert="eaVert"/>
          <a:lstStyle/>
          <a:p>
            <a:r>
              <a:rPr lang="ko-KR" altLang="en-US"/>
              <a:t>마스터 제목 스타일 편집</a:t>
            </a:r>
          </a:p>
        </p:txBody>
      </p:sp>
      <p:sp>
        <p:nvSpPr>
          <p:cNvPr id="3" name="세로 텍스트 개체 틀 2"/>
          <p:cNvSpPr>
            <a:spLocks noGrp="1"/>
          </p:cNvSpPr>
          <p:nvPr>
            <p:ph type="body" orient="vert" idx="1"/>
          </p:nvPr>
        </p:nvSpPr>
        <p:spPr>
          <a:xfrm>
            <a:off x="457200" y="274638"/>
            <a:ext cx="6019800" cy="5851525"/>
          </a:xfrm>
        </p:spPr>
        <p:txBody>
          <a:bodyPr vert="eaVert"/>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p>
            <a:fld id="{10A8B46D-BFC6-4883-94C5-B7091A1FA990}" type="datetimeFigureOut">
              <a:rPr lang="ko-KR" altLang="en-US" smtClean="0"/>
              <a:t>2018-04-11</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C61C843E-B3C9-46A0-B023-6F9EC67FA5C7}" type="slidenum">
              <a:rPr lang="ko-KR" altLang="en-US" smtClean="0"/>
              <a:t>‹#›</a:t>
            </a:fld>
            <a:endParaRPr lang="ko-KR" altLang="en-US"/>
          </a:p>
        </p:txBody>
      </p:sp>
    </p:spTree>
    <p:extLst>
      <p:ext uri="{BB962C8B-B14F-4D97-AF65-F5344CB8AC3E}">
        <p14:creationId xmlns:p14="http://schemas.microsoft.com/office/powerpoint/2010/main" val="23505570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extBox 1"/>
          <p:cNvSpPr txBox="1"/>
          <p:nvPr userDrawn="1"/>
        </p:nvSpPr>
        <p:spPr>
          <a:xfrm>
            <a:off x="152400" y="6477000"/>
            <a:ext cx="1135247" cy="246221"/>
          </a:xfrm>
          <a:prstGeom prst="rect">
            <a:avLst/>
          </a:prstGeom>
          <a:noFill/>
        </p:spPr>
        <p:txBody>
          <a:bodyPr wrap="none" rtlCol="0">
            <a:spAutoFit/>
          </a:bodyPr>
          <a:lstStyle/>
          <a:p>
            <a:r>
              <a:rPr lang="en-US" sz="1000" dirty="0"/>
              <a:t>Copyrights apply</a:t>
            </a:r>
          </a:p>
        </p:txBody>
      </p:sp>
    </p:spTree>
    <p:extLst>
      <p:ext uri="{BB962C8B-B14F-4D97-AF65-F5344CB8AC3E}">
        <p14:creationId xmlns:p14="http://schemas.microsoft.com/office/powerpoint/2010/main" val="3153132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내용 개체 틀 2"/>
          <p:cNvSpPr>
            <a:spLocks noGrp="1"/>
          </p:cNvSpPr>
          <p:nvPr>
            <p:ph idx="1"/>
          </p:nvPr>
        </p:nvSpPr>
        <p:spPr/>
        <p:txBody>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p>
            <a:fld id="{10A8B46D-BFC6-4883-94C5-B7091A1FA990}" type="datetimeFigureOut">
              <a:rPr lang="ko-KR" altLang="en-US" smtClean="0"/>
              <a:t>2018-04-11</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C61C843E-B3C9-46A0-B023-6F9EC67FA5C7}" type="slidenum">
              <a:rPr lang="ko-KR" altLang="en-US" smtClean="0"/>
              <a:t>‹#›</a:t>
            </a:fld>
            <a:endParaRPr lang="ko-KR" altLang="en-US"/>
          </a:p>
        </p:txBody>
      </p:sp>
    </p:spTree>
    <p:extLst>
      <p:ext uri="{BB962C8B-B14F-4D97-AF65-F5344CB8AC3E}">
        <p14:creationId xmlns:p14="http://schemas.microsoft.com/office/powerpoint/2010/main" val="2181012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a:t>마스터 제목 스타일 편집</a:t>
            </a:r>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a:t>마스터 텍스트 스타일을 편집합니다</a:t>
            </a:r>
          </a:p>
        </p:txBody>
      </p:sp>
      <p:sp>
        <p:nvSpPr>
          <p:cNvPr id="4" name="날짜 개체 틀 3"/>
          <p:cNvSpPr>
            <a:spLocks noGrp="1"/>
          </p:cNvSpPr>
          <p:nvPr>
            <p:ph type="dt" sz="half" idx="10"/>
          </p:nvPr>
        </p:nvSpPr>
        <p:spPr/>
        <p:txBody>
          <a:bodyPr/>
          <a:lstStyle/>
          <a:p>
            <a:fld id="{10A8B46D-BFC6-4883-94C5-B7091A1FA990}" type="datetimeFigureOut">
              <a:rPr lang="ko-KR" altLang="en-US" smtClean="0"/>
              <a:t>2018-04-11</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C61C843E-B3C9-46A0-B023-6F9EC67FA5C7}" type="slidenum">
              <a:rPr lang="ko-KR" altLang="en-US" smtClean="0"/>
              <a:t>‹#›</a:t>
            </a:fld>
            <a:endParaRPr lang="ko-KR" altLang="en-US"/>
          </a:p>
        </p:txBody>
      </p:sp>
    </p:spTree>
    <p:extLst>
      <p:ext uri="{BB962C8B-B14F-4D97-AF65-F5344CB8AC3E}">
        <p14:creationId xmlns:p14="http://schemas.microsoft.com/office/powerpoint/2010/main" val="29969793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내용 개체 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내용 개체 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날짜 개체 틀 4"/>
          <p:cNvSpPr>
            <a:spLocks noGrp="1"/>
          </p:cNvSpPr>
          <p:nvPr>
            <p:ph type="dt" sz="half" idx="10"/>
          </p:nvPr>
        </p:nvSpPr>
        <p:spPr/>
        <p:txBody>
          <a:bodyPr/>
          <a:lstStyle/>
          <a:p>
            <a:fld id="{10A8B46D-BFC6-4883-94C5-B7091A1FA990}" type="datetimeFigureOut">
              <a:rPr lang="ko-KR" altLang="en-US" smtClean="0"/>
              <a:t>2018-04-11</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C61C843E-B3C9-46A0-B023-6F9EC67FA5C7}" type="slidenum">
              <a:rPr lang="ko-KR" altLang="en-US" smtClean="0"/>
              <a:t>‹#›</a:t>
            </a:fld>
            <a:endParaRPr lang="ko-KR" altLang="en-US"/>
          </a:p>
        </p:txBody>
      </p:sp>
    </p:spTree>
    <p:extLst>
      <p:ext uri="{BB962C8B-B14F-4D97-AF65-F5344CB8AC3E}">
        <p14:creationId xmlns:p14="http://schemas.microsoft.com/office/powerpoint/2010/main" val="347428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lvl1pPr>
              <a:defRPr/>
            </a:lvl1pPr>
          </a:lstStyle>
          <a:p>
            <a:r>
              <a:rPr lang="ko-KR" altLang="en-US"/>
              <a:t>마스터 제목 스타일 편집</a:t>
            </a:r>
          </a:p>
        </p:txBody>
      </p:sp>
      <p:sp>
        <p:nvSpPr>
          <p:cNvPr id="3" name="텍스트 개체 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편집합니다</a:t>
            </a:r>
          </a:p>
        </p:txBody>
      </p:sp>
      <p:sp>
        <p:nvSpPr>
          <p:cNvPr id="4" name="내용 개체 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텍스트 개체 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편집합니다</a:t>
            </a:r>
          </a:p>
        </p:txBody>
      </p:sp>
      <p:sp>
        <p:nvSpPr>
          <p:cNvPr id="6" name="내용 개체 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7" name="날짜 개체 틀 6"/>
          <p:cNvSpPr>
            <a:spLocks noGrp="1"/>
          </p:cNvSpPr>
          <p:nvPr>
            <p:ph type="dt" sz="half" idx="10"/>
          </p:nvPr>
        </p:nvSpPr>
        <p:spPr/>
        <p:txBody>
          <a:bodyPr/>
          <a:lstStyle/>
          <a:p>
            <a:fld id="{10A8B46D-BFC6-4883-94C5-B7091A1FA990}" type="datetimeFigureOut">
              <a:rPr lang="ko-KR" altLang="en-US" smtClean="0"/>
              <a:t>2018-04-11</a:t>
            </a:fld>
            <a:endParaRPr lang="ko-KR" altLang="en-US"/>
          </a:p>
        </p:txBody>
      </p:sp>
      <p:sp>
        <p:nvSpPr>
          <p:cNvPr id="8" name="바닥글 개체 틀 7"/>
          <p:cNvSpPr>
            <a:spLocks noGrp="1"/>
          </p:cNvSpPr>
          <p:nvPr>
            <p:ph type="ftr" sz="quarter" idx="11"/>
          </p:nvPr>
        </p:nvSpPr>
        <p:spPr/>
        <p:txBody>
          <a:bodyPr/>
          <a:lstStyle/>
          <a:p>
            <a:endParaRPr lang="ko-KR" altLang="en-US"/>
          </a:p>
        </p:txBody>
      </p:sp>
      <p:sp>
        <p:nvSpPr>
          <p:cNvPr id="9" name="슬라이드 번호 개체 틀 8"/>
          <p:cNvSpPr>
            <a:spLocks noGrp="1"/>
          </p:cNvSpPr>
          <p:nvPr>
            <p:ph type="sldNum" sz="quarter" idx="12"/>
          </p:nvPr>
        </p:nvSpPr>
        <p:spPr/>
        <p:txBody>
          <a:bodyPr/>
          <a:lstStyle/>
          <a:p>
            <a:fld id="{C61C843E-B3C9-46A0-B023-6F9EC67FA5C7}" type="slidenum">
              <a:rPr lang="ko-KR" altLang="en-US" smtClean="0"/>
              <a:t>‹#›</a:t>
            </a:fld>
            <a:endParaRPr lang="ko-KR" altLang="en-US"/>
          </a:p>
        </p:txBody>
      </p:sp>
    </p:spTree>
    <p:extLst>
      <p:ext uri="{BB962C8B-B14F-4D97-AF65-F5344CB8AC3E}">
        <p14:creationId xmlns:p14="http://schemas.microsoft.com/office/powerpoint/2010/main" val="3877853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날짜 개체 틀 2"/>
          <p:cNvSpPr>
            <a:spLocks noGrp="1"/>
          </p:cNvSpPr>
          <p:nvPr>
            <p:ph type="dt" sz="half" idx="10"/>
          </p:nvPr>
        </p:nvSpPr>
        <p:spPr/>
        <p:txBody>
          <a:bodyPr/>
          <a:lstStyle/>
          <a:p>
            <a:fld id="{10A8B46D-BFC6-4883-94C5-B7091A1FA990}" type="datetimeFigureOut">
              <a:rPr lang="ko-KR" altLang="en-US" smtClean="0"/>
              <a:t>2018-04-11</a:t>
            </a:fld>
            <a:endParaRPr lang="ko-KR" altLang="en-US"/>
          </a:p>
        </p:txBody>
      </p:sp>
      <p:sp>
        <p:nvSpPr>
          <p:cNvPr id="4" name="바닥글 개체 틀 3"/>
          <p:cNvSpPr>
            <a:spLocks noGrp="1"/>
          </p:cNvSpPr>
          <p:nvPr>
            <p:ph type="ftr" sz="quarter" idx="11"/>
          </p:nvPr>
        </p:nvSpPr>
        <p:spPr/>
        <p:txBody>
          <a:bodyPr/>
          <a:lstStyle/>
          <a:p>
            <a:endParaRPr lang="ko-KR" altLang="en-US"/>
          </a:p>
        </p:txBody>
      </p:sp>
      <p:sp>
        <p:nvSpPr>
          <p:cNvPr id="5" name="슬라이드 번호 개체 틀 4"/>
          <p:cNvSpPr>
            <a:spLocks noGrp="1"/>
          </p:cNvSpPr>
          <p:nvPr>
            <p:ph type="sldNum" sz="quarter" idx="12"/>
          </p:nvPr>
        </p:nvSpPr>
        <p:spPr/>
        <p:txBody>
          <a:bodyPr/>
          <a:lstStyle/>
          <a:p>
            <a:fld id="{C61C843E-B3C9-46A0-B023-6F9EC67FA5C7}" type="slidenum">
              <a:rPr lang="ko-KR" altLang="en-US" smtClean="0"/>
              <a:t>‹#›</a:t>
            </a:fld>
            <a:endParaRPr lang="ko-KR" altLang="en-US"/>
          </a:p>
        </p:txBody>
      </p:sp>
    </p:spTree>
    <p:extLst>
      <p:ext uri="{BB962C8B-B14F-4D97-AF65-F5344CB8AC3E}">
        <p14:creationId xmlns:p14="http://schemas.microsoft.com/office/powerpoint/2010/main" val="31736194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10A8B46D-BFC6-4883-94C5-B7091A1FA990}" type="datetimeFigureOut">
              <a:rPr lang="ko-KR" altLang="en-US" smtClean="0"/>
              <a:t>2018-04-11</a:t>
            </a:fld>
            <a:endParaRPr lang="ko-KR" altLang="en-US"/>
          </a:p>
        </p:txBody>
      </p:sp>
      <p:sp>
        <p:nvSpPr>
          <p:cNvPr id="3" name="바닥글 개체 틀 2"/>
          <p:cNvSpPr>
            <a:spLocks noGrp="1"/>
          </p:cNvSpPr>
          <p:nvPr>
            <p:ph type="ftr" sz="quarter" idx="11"/>
          </p:nvPr>
        </p:nvSpPr>
        <p:spPr/>
        <p:txBody>
          <a:bodyPr/>
          <a:lstStyle/>
          <a:p>
            <a:endParaRPr lang="ko-KR" altLang="en-US"/>
          </a:p>
        </p:txBody>
      </p:sp>
      <p:sp>
        <p:nvSpPr>
          <p:cNvPr id="4" name="슬라이드 번호 개체 틀 3"/>
          <p:cNvSpPr>
            <a:spLocks noGrp="1"/>
          </p:cNvSpPr>
          <p:nvPr>
            <p:ph type="sldNum" sz="quarter" idx="12"/>
          </p:nvPr>
        </p:nvSpPr>
        <p:spPr/>
        <p:txBody>
          <a:bodyPr/>
          <a:lstStyle/>
          <a:p>
            <a:fld id="{C61C843E-B3C9-46A0-B023-6F9EC67FA5C7}" type="slidenum">
              <a:rPr lang="ko-KR" altLang="en-US" smtClean="0"/>
              <a:t>‹#›</a:t>
            </a:fld>
            <a:endParaRPr lang="ko-KR" altLang="en-US"/>
          </a:p>
        </p:txBody>
      </p:sp>
    </p:spTree>
    <p:extLst>
      <p:ext uri="{BB962C8B-B14F-4D97-AF65-F5344CB8AC3E}">
        <p14:creationId xmlns:p14="http://schemas.microsoft.com/office/powerpoint/2010/main" val="2975810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457200" y="273050"/>
            <a:ext cx="3008313" cy="1162050"/>
          </a:xfrm>
        </p:spPr>
        <p:txBody>
          <a:bodyPr anchor="b"/>
          <a:lstStyle>
            <a:lvl1pPr algn="l">
              <a:defRPr sz="2000" b="1"/>
            </a:lvl1pPr>
          </a:lstStyle>
          <a:p>
            <a:r>
              <a:rPr lang="ko-KR" altLang="en-US"/>
              <a:t>마스터 제목 스타일 편집</a:t>
            </a:r>
          </a:p>
        </p:txBody>
      </p:sp>
      <p:sp>
        <p:nvSpPr>
          <p:cNvPr id="3" name="내용 개체 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텍스트 개체 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a:t>마스터 텍스트 스타일을 편집합니다</a:t>
            </a:r>
          </a:p>
        </p:txBody>
      </p:sp>
      <p:sp>
        <p:nvSpPr>
          <p:cNvPr id="5" name="날짜 개체 틀 4"/>
          <p:cNvSpPr>
            <a:spLocks noGrp="1"/>
          </p:cNvSpPr>
          <p:nvPr>
            <p:ph type="dt" sz="half" idx="10"/>
          </p:nvPr>
        </p:nvSpPr>
        <p:spPr/>
        <p:txBody>
          <a:bodyPr/>
          <a:lstStyle/>
          <a:p>
            <a:fld id="{10A8B46D-BFC6-4883-94C5-B7091A1FA990}" type="datetimeFigureOut">
              <a:rPr lang="ko-KR" altLang="en-US" smtClean="0"/>
              <a:t>2018-04-11</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C61C843E-B3C9-46A0-B023-6F9EC67FA5C7}" type="slidenum">
              <a:rPr lang="ko-KR" altLang="en-US" smtClean="0"/>
              <a:t>‹#›</a:t>
            </a:fld>
            <a:endParaRPr lang="ko-KR" altLang="en-US"/>
          </a:p>
        </p:txBody>
      </p:sp>
    </p:spTree>
    <p:extLst>
      <p:ext uri="{BB962C8B-B14F-4D97-AF65-F5344CB8AC3E}">
        <p14:creationId xmlns:p14="http://schemas.microsoft.com/office/powerpoint/2010/main" val="3497098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792288" y="4800600"/>
            <a:ext cx="5486400" cy="566738"/>
          </a:xfrm>
        </p:spPr>
        <p:txBody>
          <a:bodyPr anchor="b"/>
          <a:lstStyle>
            <a:lvl1pPr algn="l">
              <a:defRPr sz="2000" b="1"/>
            </a:lvl1pPr>
          </a:lstStyle>
          <a:p>
            <a:r>
              <a:rPr lang="ko-KR" altLang="en-US"/>
              <a:t>마스터 제목 스타일 편집</a:t>
            </a:r>
          </a:p>
        </p:txBody>
      </p:sp>
      <p:sp>
        <p:nvSpPr>
          <p:cNvPr id="3" name="그림 개체 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a:t>마스터 텍스트 스타일을 편집합니다</a:t>
            </a:r>
          </a:p>
        </p:txBody>
      </p:sp>
      <p:sp>
        <p:nvSpPr>
          <p:cNvPr id="5" name="날짜 개체 틀 4"/>
          <p:cNvSpPr>
            <a:spLocks noGrp="1"/>
          </p:cNvSpPr>
          <p:nvPr>
            <p:ph type="dt" sz="half" idx="10"/>
          </p:nvPr>
        </p:nvSpPr>
        <p:spPr/>
        <p:txBody>
          <a:bodyPr/>
          <a:lstStyle/>
          <a:p>
            <a:fld id="{10A8B46D-BFC6-4883-94C5-B7091A1FA990}" type="datetimeFigureOut">
              <a:rPr lang="ko-KR" altLang="en-US" smtClean="0"/>
              <a:t>2018-04-11</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C61C843E-B3C9-46A0-B023-6F9EC67FA5C7}" type="slidenum">
              <a:rPr lang="ko-KR" altLang="en-US" smtClean="0"/>
              <a:t>‹#›</a:t>
            </a:fld>
            <a:endParaRPr lang="ko-KR" altLang="en-US"/>
          </a:p>
        </p:txBody>
      </p:sp>
    </p:spTree>
    <p:extLst>
      <p:ext uri="{BB962C8B-B14F-4D97-AF65-F5344CB8AC3E}">
        <p14:creationId xmlns:p14="http://schemas.microsoft.com/office/powerpoint/2010/main" val="38478216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ko-KR" altLang="en-US"/>
              <a:t>마스터 제목 스타일 편집</a:t>
            </a:r>
          </a:p>
        </p:txBody>
      </p:sp>
      <p:sp>
        <p:nvSpPr>
          <p:cNvPr id="3" name="텍스트 개체 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A8B46D-BFC6-4883-94C5-B7091A1FA990}" type="datetimeFigureOut">
              <a:rPr lang="ko-KR" altLang="en-US" smtClean="0"/>
              <a:t>2018-04-11</a:t>
            </a:fld>
            <a:endParaRPr lang="ko-KR" altLang="en-US"/>
          </a:p>
        </p:txBody>
      </p:sp>
      <p:sp>
        <p:nvSpPr>
          <p:cNvPr id="5" name="바닥글 개체 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슬라이드 번호 개체 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1C843E-B3C9-46A0-B023-6F9EC67FA5C7}" type="slidenum">
              <a:rPr lang="ko-KR" altLang="en-US" smtClean="0"/>
              <a:t>‹#›</a:t>
            </a:fld>
            <a:endParaRPr lang="ko-KR" altLang="en-US"/>
          </a:p>
        </p:txBody>
      </p:sp>
    </p:spTree>
    <p:extLst>
      <p:ext uri="{BB962C8B-B14F-4D97-AF65-F5344CB8AC3E}">
        <p14:creationId xmlns:p14="http://schemas.microsoft.com/office/powerpoint/2010/main" val="38811124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2.xml"/><Relationship Id="rId4" Type="http://schemas.openxmlformats.org/officeDocument/2006/relationships/image" Target="../media/image28.emf"/></Relationships>
</file>

<file path=ppt/slides/_rels/slide28.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emf"/><Relationship Id="rId1" Type="http://schemas.openxmlformats.org/officeDocument/2006/relationships/slideLayout" Target="../slideLayouts/slideLayout2.xml"/><Relationship Id="rId4" Type="http://schemas.openxmlformats.org/officeDocument/2006/relationships/image" Target="../media/image32.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5.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37.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emf"/><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41.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image" Target="../media/image55.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image" Target="../media/image57.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image" Target="../media/image59.png"/><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image" Target="../media/image65.emf"/><Relationship Id="rId1" Type="http://schemas.openxmlformats.org/officeDocument/2006/relationships/slideLayout" Target="../slideLayouts/slideLayout2.xml"/><Relationship Id="rId5" Type="http://schemas.openxmlformats.org/officeDocument/2006/relationships/image" Target="../media/image68.emf"/><Relationship Id="rId4" Type="http://schemas.openxmlformats.org/officeDocument/2006/relationships/image" Target="../media/image67.emf"/></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9.em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70.em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xml"/><Relationship Id="rId5" Type="http://schemas.openxmlformats.org/officeDocument/2006/relationships/image" Target="../media/image74.png"/><Relationship Id="rId4" Type="http://schemas.openxmlformats.org/officeDocument/2006/relationships/image" Target="../media/image73.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p:txBody>
          <a:bodyPr>
            <a:normAutofit/>
          </a:bodyPr>
          <a:lstStyle/>
          <a:p>
            <a:r>
              <a:rPr lang="en-US" altLang="ko-KR" sz="3600" b="1" dirty="0"/>
              <a:t>High-Flow Nasal Cannula Therapy</a:t>
            </a:r>
            <a:endParaRPr lang="ko-KR" altLang="en-US" sz="3600" b="1" dirty="0"/>
          </a:p>
        </p:txBody>
      </p:sp>
      <p:sp>
        <p:nvSpPr>
          <p:cNvPr id="3" name="부제목 2"/>
          <p:cNvSpPr>
            <a:spLocks noGrp="1"/>
          </p:cNvSpPr>
          <p:nvPr>
            <p:ph type="subTitle" idx="1"/>
          </p:nvPr>
        </p:nvSpPr>
        <p:spPr/>
        <p:txBody>
          <a:bodyPr/>
          <a:lstStyle/>
          <a:p>
            <a:endParaRPr lang="en-US" altLang="ko-KR" dirty="0"/>
          </a:p>
          <a:p>
            <a:r>
              <a:rPr lang="en-US" altLang="ko-KR" dirty="0"/>
              <a:t>R4 </a:t>
            </a:r>
            <a:r>
              <a:rPr lang="ko-KR" altLang="en-US" dirty="0"/>
              <a:t>기민서</a:t>
            </a:r>
          </a:p>
          <a:p>
            <a:endParaRPr lang="ko-KR" altLang="en-US" dirty="0"/>
          </a:p>
        </p:txBody>
      </p:sp>
      <p:sp>
        <p:nvSpPr>
          <p:cNvPr id="4" name="TextBox 3">
            <a:extLst>
              <a:ext uri="{FF2B5EF4-FFF2-40B4-BE49-F238E27FC236}">
                <a16:creationId xmlns:a16="http://schemas.microsoft.com/office/drawing/2014/main" id="{2A086801-B6F3-4107-BF09-B239F68E0309}"/>
              </a:ext>
            </a:extLst>
          </p:cNvPr>
          <p:cNvSpPr txBox="1"/>
          <p:nvPr/>
        </p:nvSpPr>
        <p:spPr>
          <a:xfrm>
            <a:off x="179512" y="179348"/>
            <a:ext cx="3120272" cy="369332"/>
          </a:xfrm>
          <a:prstGeom prst="rect">
            <a:avLst/>
          </a:prstGeom>
          <a:noFill/>
        </p:spPr>
        <p:txBody>
          <a:bodyPr wrap="square" rtlCol="0">
            <a:spAutoFit/>
          </a:bodyPr>
          <a:lstStyle/>
          <a:p>
            <a:r>
              <a:rPr lang="en-US" altLang="ko-KR" b="1" dirty="0"/>
              <a:t>2018.4.12 </a:t>
            </a:r>
            <a:r>
              <a:rPr lang="en-US" altLang="ko-KR" b="1" dirty="0" err="1"/>
              <a:t>Indepth</a:t>
            </a:r>
            <a:r>
              <a:rPr lang="en-US" altLang="ko-KR" b="1" dirty="0"/>
              <a:t> Review</a:t>
            </a:r>
            <a:endParaRPr lang="ko-KR" altLang="en-US" b="1" dirty="0"/>
          </a:p>
        </p:txBody>
      </p:sp>
    </p:spTree>
    <p:extLst>
      <p:ext uri="{BB962C8B-B14F-4D97-AF65-F5344CB8AC3E}">
        <p14:creationId xmlns:p14="http://schemas.microsoft.com/office/powerpoint/2010/main" val="13672057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5616" y="1196752"/>
            <a:ext cx="6802588" cy="1508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05927" y="3068960"/>
            <a:ext cx="5532145" cy="1396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3608" y="780294"/>
            <a:ext cx="2593678" cy="4164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564569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b="1" dirty="0"/>
              <a:t>Calculation of FiO2</a:t>
            </a:r>
            <a:endParaRPr lang="ko-KR" altLang="en-US" dirty="0"/>
          </a:p>
        </p:txBody>
      </p:sp>
      <p:sp>
        <p:nvSpPr>
          <p:cNvPr id="3" name="내용 개체 틀 2"/>
          <p:cNvSpPr>
            <a:spLocks noGrp="1"/>
          </p:cNvSpPr>
          <p:nvPr>
            <p:ph idx="1"/>
          </p:nvPr>
        </p:nvSpPr>
        <p:spPr/>
        <p:txBody>
          <a:bodyPr>
            <a:normAutofit fontScale="70000" lnSpcReduction="20000"/>
          </a:bodyPr>
          <a:lstStyle/>
          <a:p>
            <a:r>
              <a:rPr lang="en-US" altLang="ko-KR" dirty="0"/>
              <a:t>FiO2 (Fraction of inspired oxygen, </a:t>
            </a:r>
            <a:r>
              <a:rPr lang="ko-KR" altLang="en-US" dirty="0"/>
              <a:t>흡입산소분율</a:t>
            </a:r>
            <a:r>
              <a:rPr lang="en-US" altLang="ko-KR" dirty="0"/>
              <a:t>)</a:t>
            </a:r>
          </a:p>
          <a:p>
            <a:endParaRPr lang="en-US" altLang="ko-KR" dirty="0"/>
          </a:p>
          <a:p>
            <a:pPr>
              <a:lnSpc>
                <a:spcPct val="120000"/>
              </a:lnSpc>
            </a:pPr>
            <a:r>
              <a:rPr lang="ko-KR" altLang="en-US" dirty="0"/>
              <a:t>산소 농도의 심한 변화는 </a:t>
            </a:r>
            <a:r>
              <a:rPr lang="ko-KR" altLang="en-US" b="1" u="sng" dirty="0"/>
              <a:t>흡기와 호기 주기에 따라 일어나며</a:t>
            </a:r>
            <a:r>
              <a:rPr lang="en-US" altLang="ko-KR" u="sng" dirty="0"/>
              <a:t>, </a:t>
            </a:r>
            <a:r>
              <a:rPr lang="ko-KR" altLang="en-US" b="1" u="sng" dirty="0"/>
              <a:t>언제 어디서 측정하는 것이 가장 낫다는 것은 정해지지 않았다</a:t>
            </a:r>
            <a:r>
              <a:rPr lang="en-US" altLang="ko-KR" b="1" u="sng" dirty="0"/>
              <a:t>.</a:t>
            </a:r>
            <a:r>
              <a:rPr lang="en-US" altLang="ko-KR" b="1" dirty="0"/>
              <a:t> </a:t>
            </a:r>
            <a:r>
              <a:rPr lang="ko-KR" altLang="en-US" dirty="0"/>
              <a:t>기관에서 추출하는 것이 현재는 기술적으로 정확해졌으나 임상적으로는 이러한 침습적인 방법을 일반적으로 사용하기에는 어려움이 따른다</a:t>
            </a:r>
            <a:r>
              <a:rPr lang="en-US" altLang="ko-KR" dirty="0"/>
              <a:t>. </a:t>
            </a:r>
            <a:r>
              <a:rPr lang="ko-KR" altLang="en-US" dirty="0"/>
              <a:t>이러한 이유로 흡입 산소의 농도 </a:t>
            </a:r>
            <a:r>
              <a:rPr lang="ko-KR" altLang="en-US" dirty="0" err="1"/>
              <a:t>분율을</a:t>
            </a:r>
            <a:r>
              <a:rPr lang="ko-KR" altLang="en-US" dirty="0"/>
              <a:t> 임상적인 산소 흡입 농도의 기준으로 삼는다</a:t>
            </a:r>
            <a:r>
              <a:rPr lang="en-US" altLang="ko-KR" dirty="0"/>
              <a:t>.</a:t>
            </a:r>
          </a:p>
          <a:p>
            <a:pPr>
              <a:lnSpc>
                <a:spcPct val="120000"/>
              </a:lnSpc>
            </a:pPr>
            <a:endParaRPr lang="en-US" altLang="ko-KR" dirty="0"/>
          </a:p>
          <a:p>
            <a:pPr>
              <a:lnSpc>
                <a:spcPct val="120000"/>
              </a:lnSpc>
            </a:pPr>
            <a:r>
              <a:rPr lang="ko-KR" altLang="en-US" dirty="0"/>
              <a:t>산소요법이 적절한가에 대한 궁극적인 판단은 동맥혈 가스분석과 임상적인 관찰에 의하므로 </a:t>
            </a:r>
            <a:r>
              <a:rPr lang="ko-KR" altLang="en-US" b="1" u="sng" dirty="0"/>
              <a:t>산소투여에 있어 중요한 점은 그 투여 농도가 지속적이고 조절이 가능하여야 </a:t>
            </a:r>
            <a:r>
              <a:rPr lang="ko-KR" altLang="en-US" dirty="0"/>
              <a:t>한다</a:t>
            </a:r>
            <a:r>
              <a:rPr lang="en-US" altLang="ko-KR" dirty="0"/>
              <a:t>.</a:t>
            </a:r>
            <a:endParaRPr lang="ko-KR" altLang="en-US" dirty="0"/>
          </a:p>
        </p:txBody>
      </p:sp>
      <p:sp>
        <p:nvSpPr>
          <p:cNvPr id="4" name="TextBox 3"/>
          <p:cNvSpPr txBox="1"/>
          <p:nvPr/>
        </p:nvSpPr>
        <p:spPr>
          <a:xfrm>
            <a:off x="4716016" y="6444862"/>
            <a:ext cx="4248472" cy="276999"/>
          </a:xfrm>
          <a:prstGeom prst="rect">
            <a:avLst/>
          </a:prstGeom>
          <a:noFill/>
        </p:spPr>
        <p:txBody>
          <a:bodyPr wrap="square" rtlCol="0">
            <a:spAutoFit/>
          </a:bodyPr>
          <a:lstStyle/>
          <a:p>
            <a:r>
              <a:rPr lang="ko-KR" altLang="en-US" sz="1200" dirty="0"/>
              <a:t>산소요법</a:t>
            </a:r>
            <a:r>
              <a:rPr lang="en-US" altLang="ko-KR" sz="1200" dirty="0"/>
              <a:t>. </a:t>
            </a:r>
            <a:r>
              <a:rPr lang="ko-KR" altLang="en-US" sz="1200" dirty="0"/>
              <a:t>강정완</a:t>
            </a:r>
            <a:r>
              <a:rPr lang="en-US" altLang="ko-KR" sz="1200" dirty="0"/>
              <a:t>. </a:t>
            </a:r>
            <a:r>
              <a:rPr lang="ko-KR" altLang="en-US" sz="1200" dirty="0"/>
              <a:t>대한치과마취과학회지：</a:t>
            </a:r>
            <a:r>
              <a:rPr lang="en-US" altLang="ko-KR" sz="1200" dirty="0"/>
              <a:t>2008; 8: 10</a:t>
            </a:r>
            <a:r>
              <a:rPr lang="ko-KR" altLang="en-US" sz="1200" dirty="0"/>
              <a:t>～</a:t>
            </a:r>
            <a:r>
              <a:rPr lang="en-US" altLang="ko-KR" sz="1200" dirty="0"/>
              <a:t>15</a:t>
            </a:r>
            <a:endParaRPr lang="ko-KR" altLang="en-US" sz="1200" dirty="0"/>
          </a:p>
        </p:txBody>
      </p:sp>
    </p:spTree>
    <p:extLst>
      <p:ext uri="{BB962C8B-B14F-4D97-AF65-F5344CB8AC3E}">
        <p14:creationId xmlns:p14="http://schemas.microsoft.com/office/powerpoint/2010/main" val="30485062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417" y="620688"/>
            <a:ext cx="8390398" cy="2160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945" y="3068960"/>
            <a:ext cx="9009446"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직선 연결선 4"/>
          <p:cNvCxnSpPr/>
          <p:nvPr/>
        </p:nvCxnSpPr>
        <p:spPr>
          <a:xfrm>
            <a:off x="101945" y="3573016"/>
            <a:ext cx="8934551" cy="0"/>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직선 연결선 7"/>
          <p:cNvCxnSpPr/>
          <p:nvPr/>
        </p:nvCxnSpPr>
        <p:spPr>
          <a:xfrm>
            <a:off x="81417" y="3789040"/>
            <a:ext cx="4850623" cy="0"/>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직선 연결선 10"/>
          <p:cNvCxnSpPr/>
          <p:nvPr/>
        </p:nvCxnSpPr>
        <p:spPr>
          <a:xfrm>
            <a:off x="2005845" y="4005064"/>
            <a:ext cx="5950531" cy="0"/>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직선 연결선 12"/>
          <p:cNvCxnSpPr/>
          <p:nvPr/>
        </p:nvCxnSpPr>
        <p:spPr>
          <a:xfrm>
            <a:off x="7812360" y="4941168"/>
            <a:ext cx="1224136" cy="0"/>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직선 연결선 14"/>
          <p:cNvCxnSpPr/>
          <p:nvPr/>
        </p:nvCxnSpPr>
        <p:spPr>
          <a:xfrm>
            <a:off x="101945" y="5157192"/>
            <a:ext cx="7206359" cy="0"/>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직선 연결선 16"/>
          <p:cNvCxnSpPr/>
          <p:nvPr/>
        </p:nvCxnSpPr>
        <p:spPr>
          <a:xfrm>
            <a:off x="5850396" y="5373216"/>
            <a:ext cx="3186100" cy="0"/>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직선 연결선 19"/>
          <p:cNvCxnSpPr/>
          <p:nvPr/>
        </p:nvCxnSpPr>
        <p:spPr>
          <a:xfrm>
            <a:off x="101945" y="5589240"/>
            <a:ext cx="2597847" cy="0"/>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19605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036" y="38859"/>
            <a:ext cx="4989496" cy="21383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2636912"/>
            <a:ext cx="4141688" cy="3813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3666" y="2644861"/>
            <a:ext cx="3337278" cy="3216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42023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pPr algn="l"/>
            <a:r>
              <a:rPr lang="en-US" altLang="ko-KR" sz="3600" b="1" dirty="0"/>
              <a:t>② Anatomical dead space washout</a:t>
            </a:r>
            <a:endParaRPr lang="ko-KR" altLang="en-US" sz="3600" b="1" dirty="0"/>
          </a:p>
        </p:txBody>
      </p:sp>
      <p:sp>
        <p:nvSpPr>
          <p:cNvPr id="3" name="내용 개체 틀 2"/>
          <p:cNvSpPr>
            <a:spLocks noGrp="1"/>
          </p:cNvSpPr>
          <p:nvPr>
            <p:ph idx="1"/>
          </p:nvPr>
        </p:nvSpPr>
        <p:spPr/>
        <p:txBody>
          <a:bodyPr>
            <a:normAutofit/>
          </a:bodyPr>
          <a:lstStyle/>
          <a:p>
            <a:r>
              <a:rPr lang="en-US" altLang="ko-KR" sz="2400" dirty="0"/>
              <a:t>High flow washes out CO2 in anatomical dead space.</a:t>
            </a:r>
            <a:endParaRPr lang="ko-KR" altLang="en-US" sz="2400" dirty="0"/>
          </a:p>
        </p:txBody>
      </p:sp>
      <p:pic>
        <p:nvPicPr>
          <p:cNvPr id="4" name="그림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2564904"/>
            <a:ext cx="4831829" cy="3372829"/>
          </a:xfrm>
          <a:prstGeom prst="rect">
            <a:avLst/>
          </a:prstGeom>
        </p:spPr>
      </p:pic>
      <p:pic>
        <p:nvPicPr>
          <p:cNvPr id="5" name="내용 개체 틀 3"/>
          <p:cNvPicPr>
            <a:picLocks noGrp="1" noChangeAspect="1"/>
          </p:cNvPicPr>
          <p:nvPr/>
        </p:nvPicPr>
        <p:blipFill>
          <a:blip r:embed="rId3">
            <a:extLst>
              <a:ext uri="{28A0092B-C50C-407E-A947-70E740481C1C}">
                <a14:useLocalDpi xmlns:a14="http://schemas.microsoft.com/office/drawing/2010/main" val="0"/>
              </a:ext>
            </a:extLst>
          </a:blip>
          <a:stretch>
            <a:fillRect/>
          </a:stretch>
        </p:blipFill>
        <p:spPr>
          <a:xfrm>
            <a:off x="5364088" y="2564904"/>
            <a:ext cx="3556595" cy="3925428"/>
          </a:xfrm>
          <a:prstGeom prst="rect">
            <a:avLst/>
          </a:prstGeom>
        </p:spPr>
      </p:pic>
    </p:spTree>
    <p:extLst>
      <p:ext uri="{BB962C8B-B14F-4D97-AF65-F5344CB8AC3E}">
        <p14:creationId xmlns:p14="http://schemas.microsoft.com/office/powerpoint/2010/main" val="19259147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normAutofit/>
          </a:bodyPr>
          <a:lstStyle/>
          <a:p>
            <a:r>
              <a:rPr lang="en-US" altLang="ko-KR" sz="2400" dirty="0"/>
              <a:t>In a lung-injured-animal model, PaCO2 decreased as HFNC flow increased, and greater escape of gas more effectively decreased PaCO2.</a:t>
            </a:r>
            <a:endParaRPr lang="ko-KR" altLang="en-US" sz="2400" dirty="0"/>
          </a:p>
        </p:txBody>
      </p:sp>
    </p:spTree>
    <p:extLst>
      <p:ext uri="{BB962C8B-B14F-4D97-AF65-F5344CB8AC3E}">
        <p14:creationId xmlns:p14="http://schemas.microsoft.com/office/powerpoint/2010/main" val="5544257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8056" y="260647"/>
            <a:ext cx="7273938" cy="2240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3558" y="2708920"/>
            <a:ext cx="7002934" cy="33746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직선 연결선 5">
            <a:extLst>
              <a:ext uri="{FF2B5EF4-FFF2-40B4-BE49-F238E27FC236}">
                <a16:creationId xmlns:a16="http://schemas.microsoft.com/office/drawing/2014/main" id="{2FAAB96B-52AA-4D93-A060-A0BD9147FDBE}"/>
              </a:ext>
            </a:extLst>
          </p:cNvPr>
          <p:cNvCxnSpPr>
            <a:cxnSpLocks/>
          </p:cNvCxnSpPr>
          <p:nvPr/>
        </p:nvCxnSpPr>
        <p:spPr>
          <a:xfrm>
            <a:off x="933558" y="5229200"/>
            <a:ext cx="5654666" cy="0"/>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직선 연결선 8">
            <a:extLst>
              <a:ext uri="{FF2B5EF4-FFF2-40B4-BE49-F238E27FC236}">
                <a16:creationId xmlns:a16="http://schemas.microsoft.com/office/drawing/2014/main" id="{640FADFA-B214-4B1D-99EA-5D220035FE63}"/>
              </a:ext>
            </a:extLst>
          </p:cNvPr>
          <p:cNvCxnSpPr>
            <a:cxnSpLocks/>
          </p:cNvCxnSpPr>
          <p:nvPr/>
        </p:nvCxnSpPr>
        <p:spPr>
          <a:xfrm>
            <a:off x="6660232" y="4581128"/>
            <a:ext cx="1190170" cy="0"/>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직선 연결선 10">
            <a:extLst>
              <a:ext uri="{FF2B5EF4-FFF2-40B4-BE49-F238E27FC236}">
                <a16:creationId xmlns:a16="http://schemas.microsoft.com/office/drawing/2014/main" id="{70FAA1F9-8D8B-493C-A1AF-F4B446362CD0}"/>
              </a:ext>
            </a:extLst>
          </p:cNvPr>
          <p:cNvCxnSpPr>
            <a:cxnSpLocks/>
          </p:cNvCxnSpPr>
          <p:nvPr/>
        </p:nvCxnSpPr>
        <p:spPr>
          <a:xfrm>
            <a:off x="933558" y="4797152"/>
            <a:ext cx="6806794" cy="0"/>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직선 연결선 12">
            <a:extLst>
              <a:ext uri="{FF2B5EF4-FFF2-40B4-BE49-F238E27FC236}">
                <a16:creationId xmlns:a16="http://schemas.microsoft.com/office/drawing/2014/main" id="{B17530DE-37F3-4C27-ACE4-B41637D69ADE}"/>
              </a:ext>
            </a:extLst>
          </p:cNvPr>
          <p:cNvCxnSpPr>
            <a:cxnSpLocks/>
          </p:cNvCxnSpPr>
          <p:nvPr/>
        </p:nvCxnSpPr>
        <p:spPr>
          <a:xfrm>
            <a:off x="933558" y="5013176"/>
            <a:ext cx="1694226" cy="0"/>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직선 연결선 14">
            <a:extLst>
              <a:ext uri="{FF2B5EF4-FFF2-40B4-BE49-F238E27FC236}">
                <a16:creationId xmlns:a16="http://schemas.microsoft.com/office/drawing/2014/main" id="{3552E09F-38DC-4E51-92B3-2CB1F76FD273}"/>
              </a:ext>
            </a:extLst>
          </p:cNvPr>
          <p:cNvCxnSpPr>
            <a:cxnSpLocks/>
          </p:cNvCxnSpPr>
          <p:nvPr/>
        </p:nvCxnSpPr>
        <p:spPr>
          <a:xfrm>
            <a:off x="4355976" y="4221088"/>
            <a:ext cx="3494426" cy="0"/>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직선 연결선 17">
            <a:extLst>
              <a:ext uri="{FF2B5EF4-FFF2-40B4-BE49-F238E27FC236}">
                <a16:creationId xmlns:a16="http://schemas.microsoft.com/office/drawing/2014/main" id="{56A48AF7-E51E-4B69-AEC1-0B3D87B1AA17}"/>
              </a:ext>
            </a:extLst>
          </p:cNvPr>
          <p:cNvCxnSpPr>
            <a:cxnSpLocks/>
          </p:cNvCxnSpPr>
          <p:nvPr/>
        </p:nvCxnSpPr>
        <p:spPr>
          <a:xfrm>
            <a:off x="933558" y="4437112"/>
            <a:ext cx="4358522" cy="0"/>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20131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pPr algn="l"/>
            <a:r>
              <a:rPr lang="en-US" altLang="ko-KR" b="1" dirty="0"/>
              <a:t>③ PEEP effect</a:t>
            </a:r>
            <a:endParaRPr lang="ko-KR" altLang="en-US" b="1" dirty="0"/>
          </a:p>
        </p:txBody>
      </p:sp>
      <p:sp>
        <p:nvSpPr>
          <p:cNvPr id="3" name="내용 개체 틀 2"/>
          <p:cNvSpPr>
            <a:spLocks noGrp="1"/>
          </p:cNvSpPr>
          <p:nvPr>
            <p:ph idx="1"/>
          </p:nvPr>
        </p:nvSpPr>
        <p:spPr/>
        <p:txBody>
          <a:bodyPr>
            <a:normAutofit/>
          </a:bodyPr>
          <a:lstStyle/>
          <a:p>
            <a:r>
              <a:rPr lang="en-US" altLang="ko-KR" sz="2400" dirty="0"/>
              <a:t>Although HFNC is an open system, high flow from the nasal cannula </a:t>
            </a:r>
            <a:r>
              <a:rPr lang="en-US" altLang="ko-KR" sz="2400" b="1" dirty="0"/>
              <a:t>prevails against some of the resistance of expiratory flow and increases airway pressure.</a:t>
            </a:r>
          </a:p>
        </p:txBody>
      </p:sp>
    </p:spTree>
    <p:extLst>
      <p:ext uri="{BB962C8B-B14F-4D97-AF65-F5344CB8AC3E}">
        <p14:creationId xmlns:p14="http://schemas.microsoft.com/office/powerpoint/2010/main" val="35296435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7620" y="0"/>
            <a:ext cx="6848760" cy="1440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1440160"/>
            <a:ext cx="6828061" cy="14292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6542" y="3140968"/>
            <a:ext cx="3922192" cy="34154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직선 연결선 4">
            <a:extLst>
              <a:ext uri="{FF2B5EF4-FFF2-40B4-BE49-F238E27FC236}">
                <a16:creationId xmlns:a16="http://schemas.microsoft.com/office/drawing/2014/main" id="{235BE216-B40D-4EFB-A05C-140E772FB649}"/>
              </a:ext>
            </a:extLst>
          </p:cNvPr>
          <p:cNvCxnSpPr>
            <a:cxnSpLocks/>
          </p:cNvCxnSpPr>
          <p:nvPr/>
        </p:nvCxnSpPr>
        <p:spPr>
          <a:xfrm>
            <a:off x="2618616" y="2132856"/>
            <a:ext cx="3105512" cy="0"/>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84614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p:txBody>
          <a:bodyPr>
            <a:normAutofit/>
          </a:bodyPr>
          <a:lstStyle/>
          <a:p>
            <a:r>
              <a:rPr lang="en-US" altLang="ko-KR" sz="2400" dirty="0"/>
              <a:t>For every 10 L/min increase in gas flow, the mean airway pressure increases by 0.69 cmH2O in the mouth-closed position and by 0.35 cmH2O in the mouth-open position.</a:t>
            </a:r>
          </a:p>
          <a:p>
            <a:endParaRPr lang="en-US" altLang="ko-KR" sz="2400" dirty="0"/>
          </a:p>
          <a:p>
            <a:endParaRPr lang="en-US" altLang="ko-KR" sz="2400" dirty="0"/>
          </a:p>
          <a:p>
            <a:r>
              <a:rPr lang="en-US" altLang="ko-KR" sz="2400" dirty="0"/>
              <a:t>It results in recruitment of the atelectatic areas and thus increase of end-expiratory lung volume (EELV) by ∼25% </a:t>
            </a:r>
          </a:p>
          <a:p>
            <a:endParaRPr lang="ko-KR" altLang="en-US" dirty="0"/>
          </a:p>
        </p:txBody>
      </p:sp>
      <p:sp>
        <p:nvSpPr>
          <p:cNvPr id="4" name="TextBox 3">
            <a:extLst>
              <a:ext uri="{FF2B5EF4-FFF2-40B4-BE49-F238E27FC236}">
                <a16:creationId xmlns:a16="http://schemas.microsoft.com/office/drawing/2014/main" id="{93066610-9CCA-41DD-BEA9-5C3DEEAB82AF}"/>
              </a:ext>
            </a:extLst>
          </p:cNvPr>
          <p:cNvSpPr txBox="1"/>
          <p:nvPr/>
        </p:nvSpPr>
        <p:spPr>
          <a:xfrm>
            <a:off x="2627784" y="5517232"/>
            <a:ext cx="6336704" cy="600164"/>
          </a:xfrm>
          <a:prstGeom prst="rect">
            <a:avLst/>
          </a:prstGeom>
          <a:noFill/>
        </p:spPr>
        <p:txBody>
          <a:bodyPr wrap="square" rtlCol="0">
            <a:spAutoFit/>
          </a:bodyPr>
          <a:lstStyle/>
          <a:p>
            <a:r>
              <a:rPr lang="en-US" altLang="ko-KR" sz="1100" dirty="0"/>
              <a:t>Corley A, Caruana LR, Barnett AG, et al. Oxygen delivery through high-flow nasal </a:t>
            </a:r>
            <a:r>
              <a:rPr lang="en-US" altLang="ko-KR" sz="1100" dirty="0" err="1"/>
              <a:t>cannulae</a:t>
            </a:r>
            <a:r>
              <a:rPr lang="en-US" altLang="ko-KR" sz="1100" dirty="0"/>
              <a:t> increase end-expiratory lung volume and reduce respiratory rate in post-cardiac surgical patients. Br J </a:t>
            </a:r>
            <a:r>
              <a:rPr lang="en-US" altLang="ko-KR" sz="1100" dirty="0" err="1"/>
              <a:t>Anaesth</a:t>
            </a:r>
            <a:r>
              <a:rPr lang="en-US" altLang="ko-KR" sz="1100" dirty="0"/>
              <a:t> 2011; 107:998–1004.</a:t>
            </a:r>
            <a:endParaRPr lang="ko-KR" altLang="en-US" sz="1100" dirty="0"/>
          </a:p>
        </p:txBody>
      </p:sp>
      <p:sp>
        <p:nvSpPr>
          <p:cNvPr id="5" name="직사각형 4">
            <a:extLst>
              <a:ext uri="{FF2B5EF4-FFF2-40B4-BE49-F238E27FC236}">
                <a16:creationId xmlns:a16="http://schemas.microsoft.com/office/drawing/2014/main" id="{59B411F8-4C19-46CD-A8EF-F800E924A879}"/>
              </a:ext>
            </a:extLst>
          </p:cNvPr>
          <p:cNvSpPr/>
          <p:nvPr/>
        </p:nvSpPr>
        <p:spPr>
          <a:xfrm>
            <a:off x="2625120" y="3244739"/>
            <a:ext cx="6030416" cy="461665"/>
          </a:xfrm>
          <a:prstGeom prst="rect">
            <a:avLst/>
          </a:prstGeom>
        </p:spPr>
        <p:txBody>
          <a:bodyPr wrap="square">
            <a:spAutoFit/>
          </a:bodyPr>
          <a:lstStyle/>
          <a:p>
            <a:r>
              <a:rPr lang="en-US" altLang="ko-KR" sz="1200" dirty="0">
                <a:solidFill>
                  <a:srgbClr val="231F20"/>
                </a:solidFill>
                <a:latin typeface="AdvOT1ef757c0"/>
              </a:rPr>
              <a:t>Parke RL, Eccleston ML, McGuinness SP. The effects of flow on airway pressure during nasal high-flow oxygen therapy. </a:t>
            </a:r>
            <a:r>
              <a:rPr lang="en-US" altLang="ko-KR" sz="1200" dirty="0">
                <a:solidFill>
                  <a:srgbClr val="231F20"/>
                </a:solidFill>
                <a:latin typeface="AdvOT7d6df7ab.I"/>
              </a:rPr>
              <a:t>Respir Care </a:t>
            </a:r>
            <a:r>
              <a:rPr lang="en-US" altLang="ko-KR" sz="1200" dirty="0">
                <a:solidFill>
                  <a:srgbClr val="231F20"/>
                </a:solidFill>
                <a:latin typeface="AdvOT1ef757c0"/>
              </a:rPr>
              <a:t>2011; 56: 1151</a:t>
            </a:r>
            <a:r>
              <a:rPr lang="en-US" altLang="ko-KR" sz="1200" dirty="0">
                <a:solidFill>
                  <a:srgbClr val="231F20"/>
                </a:solidFill>
                <a:latin typeface="AdvOT1ef757c0+20"/>
              </a:rPr>
              <a:t>–</a:t>
            </a:r>
            <a:r>
              <a:rPr lang="en-US" altLang="ko-KR" sz="1200" dirty="0">
                <a:solidFill>
                  <a:srgbClr val="231F20"/>
                </a:solidFill>
                <a:latin typeface="AdvOT1ef757c0"/>
              </a:rPr>
              <a:t>1155.</a:t>
            </a:r>
            <a:endParaRPr lang="ko-KR" altLang="en-US" sz="1200" dirty="0"/>
          </a:p>
        </p:txBody>
      </p:sp>
    </p:spTree>
    <p:extLst>
      <p:ext uri="{BB962C8B-B14F-4D97-AF65-F5344CB8AC3E}">
        <p14:creationId xmlns:p14="http://schemas.microsoft.com/office/powerpoint/2010/main" val="12614589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pPr algn="l"/>
            <a:r>
              <a:rPr lang="en-US" altLang="ko-KR" b="1" dirty="0"/>
              <a:t>Contents</a:t>
            </a:r>
            <a:endParaRPr lang="ko-KR" altLang="en-US" b="1" dirty="0"/>
          </a:p>
        </p:txBody>
      </p:sp>
      <p:sp>
        <p:nvSpPr>
          <p:cNvPr id="3" name="내용 개체 틀 2"/>
          <p:cNvSpPr>
            <a:spLocks noGrp="1"/>
          </p:cNvSpPr>
          <p:nvPr>
            <p:ph idx="1"/>
          </p:nvPr>
        </p:nvSpPr>
        <p:spPr/>
        <p:txBody>
          <a:bodyPr/>
          <a:lstStyle/>
          <a:p>
            <a:r>
              <a:rPr lang="en-US" altLang="ko-KR" dirty="0"/>
              <a:t>Introduction</a:t>
            </a:r>
          </a:p>
          <a:p>
            <a:r>
              <a:rPr lang="en-US" altLang="ko-KR" dirty="0"/>
              <a:t>Mechanism of action</a:t>
            </a:r>
          </a:p>
          <a:p>
            <a:r>
              <a:rPr lang="en-US" altLang="ko-KR" dirty="0"/>
              <a:t>Clinical implications</a:t>
            </a:r>
          </a:p>
          <a:p>
            <a:r>
              <a:rPr lang="en-US" altLang="ko-KR" dirty="0"/>
              <a:t>Future research</a:t>
            </a:r>
          </a:p>
          <a:p>
            <a:endParaRPr lang="ko-KR" altLang="en-US" dirty="0"/>
          </a:p>
        </p:txBody>
      </p:sp>
    </p:spTree>
    <p:extLst>
      <p:ext uri="{BB962C8B-B14F-4D97-AF65-F5344CB8AC3E}">
        <p14:creationId xmlns:p14="http://schemas.microsoft.com/office/powerpoint/2010/main" val="11945095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pPr algn="l"/>
            <a:r>
              <a:rPr lang="en-US" altLang="ko-KR" b="1" dirty="0"/>
              <a:t>④ Humidification</a:t>
            </a:r>
            <a:endParaRPr lang="ko-KR" altLang="en-US" b="1" dirty="0"/>
          </a:p>
        </p:txBody>
      </p:sp>
      <p:sp>
        <p:nvSpPr>
          <p:cNvPr id="3" name="내용 개체 틀 2"/>
          <p:cNvSpPr>
            <a:spLocks noGrp="1"/>
          </p:cNvSpPr>
          <p:nvPr>
            <p:ph idx="1"/>
          </p:nvPr>
        </p:nvSpPr>
        <p:spPr/>
        <p:txBody>
          <a:bodyPr>
            <a:normAutofit/>
          </a:bodyPr>
          <a:lstStyle/>
          <a:p>
            <a:r>
              <a:rPr lang="en-US" altLang="ko-KR" sz="2400" dirty="0"/>
              <a:t>Conventional oxygen devices delivering dry and </a:t>
            </a:r>
            <a:r>
              <a:rPr lang="en-US" altLang="ko-KR" sz="2400" dirty="0" err="1"/>
              <a:t>unwarmed</a:t>
            </a:r>
            <a:r>
              <a:rPr lang="en-US" altLang="ko-KR" sz="2400" dirty="0"/>
              <a:t> gas are associated with mask discomfort, nasal dryness, oral dryness, eye irritation, nasal and eye trauma, gastric distension, and aspiration</a:t>
            </a:r>
          </a:p>
          <a:p>
            <a:endParaRPr lang="en-US" altLang="ko-KR" sz="2400" dirty="0"/>
          </a:p>
          <a:p>
            <a:r>
              <a:rPr lang="en-US" altLang="ko-KR" sz="2400" dirty="0"/>
              <a:t>It is well known that cold air induces bronchoconstriction</a:t>
            </a:r>
            <a:endParaRPr lang="ko-KR" altLang="en-US" sz="2400" dirty="0"/>
          </a:p>
        </p:txBody>
      </p:sp>
    </p:spTree>
    <p:extLst>
      <p:ext uri="{BB962C8B-B14F-4D97-AF65-F5344CB8AC3E}">
        <p14:creationId xmlns:p14="http://schemas.microsoft.com/office/powerpoint/2010/main" val="13485234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normAutofit/>
          </a:bodyPr>
          <a:lstStyle/>
          <a:p>
            <a:r>
              <a:rPr lang="en-US" altLang="ko-KR" sz="2400" dirty="0"/>
              <a:t>Conditioning of the gas </a:t>
            </a:r>
          </a:p>
          <a:p>
            <a:r>
              <a:rPr lang="en-US" altLang="ko-KR" sz="2400" dirty="0">
                <a:sym typeface="Wingdings" panose="05000000000000000000" pitchFamily="2" charset="2"/>
              </a:rPr>
              <a:t> </a:t>
            </a:r>
            <a:r>
              <a:rPr lang="en-US" altLang="ko-KR" sz="2400" dirty="0"/>
              <a:t>minimizes airway constriction </a:t>
            </a:r>
          </a:p>
          <a:p>
            <a:r>
              <a:rPr lang="en-US" altLang="ko-KR" sz="2400" dirty="0">
                <a:sym typeface="Wingdings" panose="05000000000000000000" pitchFamily="2" charset="2"/>
              </a:rPr>
              <a:t> </a:t>
            </a:r>
            <a:r>
              <a:rPr lang="en-US" altLang="ko-KR" sz="2400" dirty="0"/>
              <a:t>reduces the work of breathing</a:t>
            </a:r>
          </a:p>
          <a:p>
            <a:r>
              <a:rPr lang="en-US" altLang="ko-KR" sz="2400" dirty="0">
                <a:sym typeface="Wingdings" panose="05000000000000000000" pitchFamily="2" charset="2"/>
              </a:rPr>
              <a:t> </a:t>
            </a:r>
            <a:r>
              <a:rPr lang="en-US" altLang="ko-KR" sz="2400" dirty="0"/>
              <a:t>improves </a:t>
            </a:r>
            <a:r>
              <a:rPr lang="en-US" altLang="ko-KR" sz="2400" dirty="0" err="1"/>
              <a:t>mucociliary</a:t>
            </a:r>
            <a:r>
              <a:rPr lang="en-US" altLang="ko-KR" sz="2400" dirty="0"/>
              <a:t> function</a:t>
            </a:r>
          </a:p>
          <a:p>
            <a:r>
              <a:rPr lang="en-US" altLang="ko-KR" sz="2400" dirty="0">
                <a:sym typeface="Wingdings" panose="05000000000000000000" pitchFamily="2" charset="2"/>
              </a:rPr>
              <a:t></a:t>
            </a:r>
            <a:r>
              <a:rPr lang="en-US" altLang="ko-KR" sz="2400" dirty="0"/>
              <a:t> facilitates clearance of secretions</a:t>
            </a:r>
          </a:p>
          <a:p>
            <a:r>
              <a:rPr lang="en-US" altLang="ko-KR" sz="2400" dirty="0">
                <a:sym typeface="Wingdings" panose="05000000000000000000" pitchFamily="2" charset="2"/>
              </a:rPr>
              <a:t> </a:t>
            </a:r>
            <a:r>
              <a:rPr lang="en-US" altLang="ko-KR" sz="2400" dirty="0"/>
              <a:t>less atelectasis, resulting in a good ventilation/perfusion ratio and better oxygenation.</a:t>
            </a:r>
          </a:p>
          <a:p>
            <a:r>
              <a:rPr lang="en-US" altLang="ko-KR" sz="2400" dirty="0">
                <a:sym typeface="Wingdings" pitchFamily="2" charset="2"/>
              </a:rPr>
              <a:t> </a:t>
            </a:r>
            <a:r>
              <a:rPr lang="en-US" altLang="ko-KR" sz="2400" dirty="0"/>
              <a:t>particularly important for patients with secretion problems, such as those with COPD.</a:t>
            </a:r>
            <a:endParaRPr lang="ko-KR" altLang="en-US" sz="2400" dirty="0"/>
          </a:p>
        </p:txBody>
      </p:sp>
    </p:spTree>
    <p:extLst>
      <p:ext uri="{BB962C8B-B14F-4D97-AF65-F5344CB8AC3E}">
        <p14:creationId xmlns:p14="http://schemas.microsoft.com/office/powerpoint/2010/main" val="30028381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normAutofit/>
          </a:bodyPr>
          <a:lstStyle/>
          <a:p>
            <a:r>
              <a:rPr lang="en-US" altLang="ko-KR" sz="2400" dirty="0"/>
              <a:t>While bubble humidifiers deliver poor levels of humidity and are associated with significant discomfort, a heated humidifier was associated with a decrease of dryness</a:t>
            </a:r>
            <a:endParaRPr lang="ko-KR" altLang="en-US" sz="2400" dirty="0"/>
          </a:p>
        </p:txBody>
      </p:sp>
    </p:spTree>
    <p:extLst>
      <p:ext uri="{BB962C8B-B14F-4D97-AF65-F5344CB8AC3E}">
        <p14:creationId xmlns:p14="http://schemas.microsoft.com/office/powerpoint/2010/main" val="33441433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88640"/>
            <a:ext cx="8340998" cy="27180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275856" y="2554508"/>
            <a:ext cx="5400600" cy="1200329"/>
          </a:xfrm>
          <a:prstGeom prst="rect">
            <a:avLst/>
          </a:prstGeom>
          <a:noFill/>
        </p:spPr>
        <p:txBody>
          <a:bodyPr wrap="square" rtlCol="0">
            <a:spAutoFit/>
          </a:bodyPr>
          <a:lstStyle/>
          <a:p>
            <a:r>
              <a:rPr lang="en-US" altLang="ko-KR" dirty="0"/>
              <a:t>A randomized cross-over study in critically ill patients during a 3-day period</a:t>
            </a:r>
          </a:p>
          <a:p>
            <a:endParaRPr lang="en-US" altLang="ko-KR" dirty="0"/>
          </a:p>
          <a:p>
            <a:endParaRPr lang="ko-KR" altLang="en-US" dirty="0"/>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3493661"/>
            <a:ext cx="6232575" cy="2891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91602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993900" y="336376"/>
            <a:ext cx="5143500" cy="6477000"/>
          </a:xfrm>
          <a:prstGeom prst="rect">
            <a:avLst/>
          </a:prstGeom>
        </p:spPr>
      </p:pic>
    </p:spTree>
    <p:extLst>
      <p:ext uri="{BB962C8B-B14F-4D97-AF65-F5344CB8AC3E}">
        <p14:creationId xmlns:p14="http://schemas.microsoft.com/office/powerpoint/2010/main" val="35856267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pPr algn="l"/>
            <a:r>
              <a:rPr lang="en-US" altLang="ko-KR" b="1" dirty="0"/>
              <a:t>Clinical implications</a:t>
            </a:r>
            <a:endParaRPr lang="ko-KR" altLang="en-US" b="1" dirty="0"/>
          </a:p>
        </p:txBody>
      </p:sp>
      <p:sp>
        <p:nvSpPr>
          <p:cNvPr id="3" name="내용 개체 틀 2"/>
          <p:cNvSpPr>
            <a:spLocks noGrp="1"/>
          </p:cNvSpPr>
          <p:nvPr>
            <p:ph idx="1"/>
          </p:nvPr>
        </p:nvSpPr>
        <p:spPr/>
        <p:txBody>
          <a:bodyPr>
            <a:normAutofit/>
          </a:bodyPr>
          <a:lstStyle/>
          <a:p>
            <a:r>
              <a:rPr lang="en-US" altLang="ko-KR" sz="2400" dirty="0"/>
              <a:t>Acute </a:t>
            </a:r>
            <a:r>
              <a:rPr lang="en-US" altLang="ko-KR" sz="2400" dirty="0" err="1"/>
              <a:t>hypoxaemic</a:t>
            </a:r>
            <a:r>
              <a:rPr lang="en-US" altLang="ko-KR" sz="2400" dirty="0"/>
              <a:t> respiratory failure </a:t>
            </a:r>
          </a:p>
          <a:p>
            <a:r>
              <a:rPr lang="en-US" altLang="ko-KR" sz="2400" dirty="0"/>
              <a:t>Post-</a:t>
            </a:r>
            <a:r>
              <a:rPr lang="en-US" altLang="ko-KR" sz="2400" dirty="0" err="1"/>
              <a:t>extubation</a:t>
            </a:r>
            <a:r>
              <a:rPr lang="en-US" altLang="ko-KR" sz="2400" dirty="0"/>
              <a:t> in the ICU </a:t>
            </a:r>
          </a:p>
          <a:p>
            <a:r>
              <a:rPr lang="en-US" altLang="ko-KR" sz="2400" dirty="0"/>
              <a:t>Post-</a:t>
            </a:r>
            <a:r>
              <a:rPr lang="en-US" altLang="ko-KR" sz="2400" dirty="0" err="1"/>
              <a:t>extubation</a:t>
            </a:r>
            <a:r>
              <a:rPr lang="en-US" altLang="ko-KR" sz="2400" dirty="0"/>
              <a:t> following surgery </a:t>
            </a:r>
          </a:p>
          <a:p>
            <a:r>
              <a:rPr lang="en-US" altLang="ko-KR" sz="2400" dirty="0"/>
              <a:t>Pre- and </a:t>
            </a:r>
            <a:r>
              <a:rPr lang="en-US" altLang="ko-KR" sz="2400" dirty="0" err="1"/>
              <a:t>peri</a:t>
            </a:r>
            <a:r>
              <a:rPr lang="en-US" altLang="ko-KR" sz="2400" dirty="0"/>
              <a:t>-oxygenation during intubation </a:t>
            </a:r>
          </a:p>
          <a:p>
            <a:r>
              <a:rPr lang="en-US" altLang="ko-KR" sz="2400" dirty="0"/>
              <a:t>Acute </a:t>
            </a:r>
            <a:r>
              <a:rPr lang="en-US" altLang="ko-KR" sz="2400" dirty="0" err="1"/>
              <a:t>hypoxaemic</a:t>
            </a:r>
            <a:r>
              <a:rPr lang="en-US" altLang="ko-KR" sz="2400" dirty="0"/>
              <a:t> respiratory failure in immunocompromised patients </a:t>
            </a:r>
          </a:p>
          <a:p>
            <a:r>
              <a:rPr lang="en-US" altLang="ko-KR" sz="2400" dirty="0"/>
              <a:t>HFNC in other clinical conditions </a:t>
            </a:r>
          </a:p>
          <a:p>
            <a:pPr marL="0" indent="0">
              <a:buNone/>
            </a:pPr>
            <a:r>
              <a:rPr lang="en-US" altLang="ko-KR" sz="2400" dirty="0"/>
              <a:t>	- COPD, HF, during the bronchoscopy</a:t>
            </a:r>
            <a:endParaRPr lang="ko-KR" altLang="en-US" sz="2400" dirty="0"/>
          </a:p>
        </p:txBody>
      </p:sp>
    </p:spTree>
    <p:extLst>
      <p:ext uri="{BB962C8B-B14F-4D97-AF65-F5344CB8AC3E}">
        <p14:creationId xmlns:p14="http://schemas.microsoft.com/office/powerpoint/2010/main" val="12739387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80A1164E-EC29-4306-8FF9-C324799BE42F}"/>
              </a:ext>
            </a:extLst>
          </p:cNvPr>
          <p:cNvSpPr>
            <a:spLocks noGrp="1"/>
          </p:cNvSpPr>
          <p:nvPr>
            <p:ph type="title"/>
          </p:nvPr>
        </p:nvSpPr>
        <p:spPr/>
        <p:txBody>
          <a:bodyPr>
            <a:normAutofit/>
          </a:bodyPr>
          <a:lstStyle/>
          <a:p>
            <a:pPr algn="l"/>
            <a:r>
              <a:rPr lang="ko-KR" altLang="en-US" sz="2800" b="1" dirty="0"/>
              <a:t>① </a:t>
            </a:r>
            <a:r>
              <a:rPr lang="en-US" altLang="ko-KR" sz="2800" b="1" dirty="0"/>
              <a:t>Acute </a:t>
            </a:r>
            <a:r>
              <a:rPr lang="en-US" altLang="ko-KR" sz="2800" b="1" dirty="0" err="1"/>
              <a:t>hypoxaemic</a:t>
            </a:r>
            <a:r>
              <a:rPr lang="en-US" altLang="ko-KR" sz="2800" b="1" dirty="0"/>
              <a:t> respiratory failure</a:t>
            </a:r>
            <a:br>
              <a:rPr lang="en-US" altLang="ko-KR" sz="2800" b="1" dirty="0"/>
            </a:br>
            <a:r>
              <a:rPr lang="en-US" altLang="ko-KR" sz="2800" b="1" i="1" dirty="0"/>
              <a:t>- Benefit</a:t>
            </a:r>
            <a:r>
              <a:rPr lang="ko-KR" altLang="en-US" sz="2800" b="1" i="1" dirty="0"/>
              <a:t> </a:t>
            </a:r>
            <a:r>
              <a:rPr lang="en-US" altLang="ko-KR" sz="2800" b="1" i="1" dirty="0"/>
              <a:t> </a:t>
            </a:r>
            <a:endParaRPr lang="ko-KR" altLang="en-US" sz="3600" b="1" i="1" dirty="0"/>
          </a:p>
        </p:txBody>
      </p:sp>
      <p:grpSp>
        <p:nvGrpSpPr>
          <p:cNvPr id="42" name="그룹 41">
            <a:extLst>
              <a:ext uri="{FF2B5EF4-FFF2-40B4-BE49-F238E27FC236}">
                <a16:creationId xmlns:a16="http://schemas.microsoft.com/office/drawing/2014/main" id="{6BDC778C-772E-4D20-8FD8-C33138CC2E48}"/>
              </a:ext>
            </a:extLst>
          </p:cNvPr>
          <p:cNvGrpSpPr/>
          <p:nvPr/>
        </p:nvGrpSpPr>
        <p:grpSpPr>
          <a:xfrm>
            <a:off x="250962" y="1401978"/>
            <a:ext cx="8658151" cy="5004840"/>
            <a:chOff x="250962" y="1401978"/>
            <a:chExt cx="8658151" cy="5004840"/>
          </a:xfrm>
        </p:grpSpPr>
        <p:pic>
          <p:nvPicPr>
            <p:cNvPr id="4" name="그림 3">
              <a:extLst>
                <a:ext uri="{FF2B5EF4-FFF2-40B4-BE49-F238E27FC236}">
                  <a16:creationId xmlns:a16="http://schemas.microsoft.com/office/drawing/2014/main" id="{36DB3BC8-AF68-4AAA-807A-C7C0506ACDC7}"/>
                </a:ext>
              </a:extLst>
            </p:cNvPr>
            <p:cNvPicPr>
              <a:picLocks noChangeAspect="1"/>
            </p:cNvPicPr>
            <p:nvPr/>
          </p:nvPicPr>
          <p:blipFill>
            <a:blip r:embed="rId2"/>
            <a:stretch>
              <a:fillRect/>
            </a:stretch>
          </p:blipFill>
          <p:spPr>
            <a:xfrm>
              <a:off x="286874" y="1401978"/>
              <a:ext cx="8570251" cy="2805000"/>
            </a:xfrm>
            <a:prstGeom prst="rect">
              <a:avLst/>
            </a:prstGeom>
          </p:spPr>
        </p:pic>
        <p:pic>
          <p:nvPicPr>
            <p:cNvPr id="5" name="그림 4">
              <a:extLst>
                <a:ext uri="{FF2B5EF4-FFF2-40B4-BE49-F238E27FC236}">
                  <a16:creationId xmlns:a16="http://schemas.microsoft.com/office/drawing/2014/main" id="{0F8749E0-08C2-474A-B225-184D8234798D}"/>
                </a:ext>
              </a:extLst>
            </p:cNvPr>
            <p:cNvPicPr>
              <a:picLocks noChangeAspect="1"/>
            </p:cNvPicPr>
            <p:nvPr/>
          </p:nvPicPr>
          <p:blipFill>
            <a:blip r:embed="rId3"/>
            <a:stretch>
              <a:fillRect/>
            </a:stretch>
          </p:blipFill>
          <p:spPr>
            <a:xfrm>
              <a:off x="250962" y="4261818"/>
              <a:ext cx="8658151" cy="2145000"/>
            </a:xfrm>
            <a:prstGeom prst="rect">
              <a:avLst/>
            </a:prstGeom>
          </p:spPr>
        </p:pic>
        <p:cxnSp>
          <p:nvCxnSpPr>
            <p:cNvPr id="11" name="직선 연결선 10">
              <a:extLst>
                <a:ext uri="{FF2B5EF4-FFF2-40B4-BE49-F238E27FC236}">
                  <a16:creationId xmlns:a16="http://schemas.microsoft.com/office/drawing/2014/main" id="{11C40DDF-E6C5-4F14-A9DB-54829D199219}"/>
                </a:ext>
              </a:extLst>
            </p:cNvPr>
            <p:cNvCxnSpPr>
              <a:cxnSpLocks/>
            </p:cNvCxnSpPr>
            <p:nvPr/>
          </p:nvCxnSpPr>
          <p:spPr>
            <a:xfrm>
              <a:off x="6660232" y="2996952"/>
              <a:ext cx="1956690" cy="0"/>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직선 연결선 12">
              <a:extLst>
                <a:ext uri="{FF2B5EF4-FFF2-40B4-BE49-F238E27FC236}">
                  <a16:creationId xmlns:a16="http://schemas.microsoft.com/office/drawing/2014/main" id="{3762B95C-550F-4E6A-A635-ECDF4456345B}"/>
                </a:ext>
              </a:extLst>
            </p:cNvPr>
            <p:cNvCxnSpPr>
              <a:cxnSpLocks/>
            </p:cNvCxnSpPr>
            <p:nvPr/>
          </p:nvCxnSpPr>
          <p:spPr>
            <a:xfrm>
              <a:off x="6660232" y="2420888"/>
              <a:ext cx="1956690" cy="0"/>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직선 연결선 14">
              <a:extLst>
                <a:ext uri="{FF2B5EF4-FFF2-40B4-BE49-F238E27FC236}">
                  <a16:creationId xmlns:a16="http://schemas.microsoft.com/office/drawing/2014/main" id="{4CE2D9CA-4022-481E-9ED6-061511B14280}"/>
                </a:ext>
              </a:extLst>
            </p:cNvPr>
            <p:cNvCxnSpPr>
              <a:cxnSpLocks/>
            </p:cNvCxnSpPr>
            <p:nvPr/>
          </p:nvCxnSpPr>
          <p:spPr>
            <a:xfrm>
              <a:off x="5004048" y="2636912"/>
              <a:ext cx="2880320" cy="0"/>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직선 연결선 17">
              <a:extLst>
                <a:ext uri="{FF2B5EF4-FFF2-40B4-BE49-F238E27FC236}">
                  <a16:creationId xmlns:a16="http://schemas.microsoft.com/office/drawing/2014/main" id="{855C5BC7-4B66-4C0E-9186-4957ADE9BFC9}"/>
                </a:ext>
              </a:extLst>
            </p:cNvPr>
            <p:cNvCxnSpPr>
              <a:cxnSpLocks/>
            </p:cNvCxnSpPr>
            <p:nvPr/>
          </p:nvCxnSpPr>
          <p:spPr>
            <a:xfrm>
              <a:off x="5292080" y="3356992"/>
              <a:ext cx="3394720" cy="0"/>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직선 연결선 20">
              <a:extLst>
                <a:ext uri="{FF2B5EF4-FFF2-40B4-BE49-F238E27FC236}">
                  <a16:creationId xmlns:a16="http://schemas.microsoft.com/office/drawing/2014/main" id="{8A199F4F-4364-48AA-8317-53FFCCE62D66}"/>
                </a:ext>
              </a:extLst>
            </p:cNvPr>
            <p:cNvCxnSpPr>
              <a:cxnSpLocks/>
            </p:cNvCxnSpPr>
            <p:nvPr/>
          </p:nvCxnSpPr>
          <p:spPr>
            <a:xfrm>
              <a:off x="6588224" y="3717032"/>
              <a:ext cx="2098576" cy="0"/>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직선 연결선 22">
              <a:extLst>
                <a:ext uri="{FF2B5EF4-FFF2-40B4-BE49-F238E27FC236}">
                  <a16:creationId xmlns:a16="http://schemas.microsoft.com/office/drawing/2014/main" id="{8CDFBB45-47CC-423D-AEA9-4787EAD0FF02}"/>
                </a:ext>
              </a:extLst>
            </p:cNvPr>
            <p:cNvCxnSpPr>
              <a:cxnSpLocks/>
            </p:cNvCxnSpPr>
            <p:nvPr/>
          </p:nvCxnSpPr>
          <p:spPr>
            <a:xfrm>
              <a:off x="5004048" y="3869432"/>
              <a:ext cx="3661007" cy="0"/>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직선 연결선 24">
              <a:extLst>
                <a:ext uri="{FF2B5EF4-FFF2-40B4-BE49-F238E27FC236}">
                  <a16:creationId xmlns:a16="http://schemas.microsoft.com/office/drawing/2014/main" id="{088D0407-422F-48B8-83B4-01BB8469DB0B}"/>
                </a:ext>
              </a:extLst>
            </p:cNvPr>
            <p:cNvCxnSpPr>
              <a:cxnSpLocks/>
            </p:cNvCxnSpPr>
            <p:nvPr/>
          </p:nvCxnSpPr>
          <p:spPr>
            <a:xfrm>
              <a:off x="5076056" y="4005064"/>
              <a:ext cx="3540866" cy="0"/>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직선 연결선 26">
              <a:extLst>
                <a:ext uri="{FF2B5EF4-FFF2-40B4-BE49-F238E27FC236}">
                  <a16:creationId xmlns:a16="http://schemas.microsoft.com/office/drawing/2014/main" id="{F0C92516-7A2C-497B-948B-32F7CAFCAF93}"/>
                </a:ext>
              </a:extLst>
            </p:cNvPr>
            <p:cNvCxnSpPr>
              <a:cxnSpLocks/>
            </p:cNvCxnSpPr>
            <p:nvPr/>
          </p:nvCxnSpPr>
          <p:spPr>
            <a:xfrm>
              <a:off x="6372200" y="4437112"/>
              <a:ext cx="2244722" cy="0"/>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직선 연결선 28">
              <a:extLst>
                <a:ext uri="{FF2B5EF4-FFF2-40B4-BE49-F238E27FC236}">
                  <a16:creationId xmlns:a16="http://schemas.microsoft.com/office/drawing/2014/main" id="{54713A3F-2DD1-404F-9E09-EC3DBC28A1C5}"/>
                </a:ext>
              </a:extLst>
            </p:cNvPr>
            <p:cNvCxnSpPr>
              <a:cxnSpLocks/>
            </p:cNvCxnSpPr>
            <p:nvPr/>
          </p:nvCxnSpPr>
          <p:spPr>
            <a:xfrm>
              <a:off x="5465863" y="4581128"/>
              <a:ext cx="2994569" cy="0"/>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직선 연결선 30">
              <a:extLst>
                <a:ext uri="{FF2B5EF4-FFF2-40B4-BE49-F238E27FC236}">
                  <a16:creationId xmlns:a16="http://schemas.microsoft.com/office/drawing/2014/main" id="{5C13C62F-3CC8-4388-B229-2E06D723B9D8}"/>
                </a:ext>
              </a:extLst>
            </p:cNvPr>
            <p:cNvCxnSpPr>
              <a:cxnSpLocks/>
            </p:cNvCxnSpPr>
            <p:nvPr/>
          </p:nvCxnSpPr>
          <p:spPr>
            <a:xfrm>
              <a:off x="5004048" y="6165304"/>
              <a:ext cx="1368152" cy="0"/>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직선 연결선 32">
              <a:extLst>
                <a:ext uri="{FF2B5EF4-FFF2-40B4-BE49-F238E27FC236}">
                  <a16:creationId xmlns:a16="http://schemas.microsoft.com/office/drawing/2014/main" id="{F30DEB9D-FF1D-4192-A86B-DAE5DB5BDB8C}"/>
                </a:ext>
              </a:extLst>
            </p:cNvPr>
            <p:cNvCxnSpPr>
              <a:cxnSpLocks/>
            </p:cNvCxnSpPr>
            <p:nvPr/>
          </p:nvCxnSpPr>
          <p:spPr>
            <a:xfrm>
              <a:off x="6444208" y="6165304"/>
              <a:ext cx="2242592" cy="0"/>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 name="직선 연결선 37">
              <a:extLst>
                <a:ext uri="{FF2B5EF4-FFF2-40B4-BE49-F238E27FC236}">
                  <a16:creationId xmlns:a16="http://schemas.microsoft.com/office/drawing/2014/main" id="{F1F50F4F-9FB0-47A9-83EB-57944111D7F0}"/>
                </a:ext>
              </a:extLst>
            </p:cNvPr>
            <p:cNvCxnSpPr>
              <a:cxnSpLocks/>
            </p:cNvCxnSpPr>
            <p:nvPr/>
          </p:nvCxnSpPr>
          <p:spPr>
            <a:xfrm>
              <a:off x="5904148" y="6381328"/>
              <a:ext cx="1908212" cy="0"/>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41" name="사각형: 둥근 모서리 40">
            <a:extLst>
              <a:ext uri="{FF2B5EF4-FFF2-40B4-BE49-F238E27FC236}">
                <a16:creationId xmlns:a16="http://schemas.microsoft.com/office/drawing/2014/main" id="{4F9B62AC-B7C0-4D8F-8306-72376947E452}"/>
              </a:ext>
            </a:extLst>
          </p:cNvPr>
          <p:cNvSpPr/>
          <p:nvPr/>
        </p:nvSpPr>
        <p:spPr>
          <a:xfrm>
            <a:off x="286874" y="4783040"/>
            <a:ext cx="8533598" cy="878207"/>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36329884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a:extLst>
              <a:ext uri="{FF2B5EF4-FFF2-40B4-BE49-F238E27FC236}">
                <a16:creationId xmlns:a16="http://schemas.microsoft.com/office/drawing/2014/main" id="{98605169-0100-4404-89F3-0FDDC0C6C8C4}"/>
              </a:ext>
            </a:extLst>
          </p:cNvPr>
          <p:cNvPicPr>
            <a:picLocks noChangeAspect="1"/>
          </p:cNvPicPr>
          <p:nvPr/>
        </p:nvPicPr>
        <p:blipFill>
          <a:blip r:embed="rId2"/>
          <a:stretch>
            <a:fillRect/>
          </a:stretch>
        </p:blipFill>
        <p:spPr>
          <a:xfrm>
            <a:off x="899592" y="438784"/>
            <a:ext cx="7514537" cy="2304256"/>
          </a:xfrm>
          <a:prstGeom prst="rect">
            <a:avLst/>
          </a:prstGeom>
        </p:spPr>
      </p:pic>
      <p:pic>
        <p:nvPicPr>
          <p:cNvPr id="6" name="그림 5">
            <a:extLst>
              <a:ext uri="{FF2B5EF4-FFF2-40B4-BE49-F238E27FC236}">
                <a16:creationId xmlns:a16="http://schemas.microsoft.com/office/drawing/2014/main" id="{6059F97B-0260-481C-A206-94573276A6EC}"/>
              </a:ext>
            </a:extLst>
          </p:cNvPr>
          <p:cNvPicPr>
            <a:picLocks noChangeAspect="1"/>
          </p:cNvPicPr>
          <p:nvPr/>
        </p:nvPicPr>
        <p:blipFill>
          <a:blip r:embed="rId3"/>
          <a:stretch>
            <a:fillRect/>
          </a:stretch>
        </p:blipFill>
        <p:spPr>
          <a:xfrm>
            <a:off x="179512" y="168691"/>
            <a:ext cx="2592288" cy="216270"/>
          </a:xfrm>
          <a:prstGeom prst="rect">
            <a:avLst/>
          </a:prstGeom>
        </p:spPr>
      </p:pic>
      <p:sp>
        <p:nvSpPr>
          <p:cNvPr id="7" name="TextBox 6">
            <a:extLst>
              <a:ext uri="{FF2B5EF4-FFF2-40B4-BE49-F238E27FC236}">
                <a16:creationId xmlns:a16="http://schemas.microsoft.com/office/drawing/2014/main" id="{7A483D92-5B0C-49C9-A1A1-80255A274481}"/>
              </a:ext>
            </a:extLst>
          </p:cNvPr>
          <p:cNvSpPr txBox="1"/>
          <p:nvPr/>
        </p:nvSpPr>
        <p:spPr>
          <a:xfrm>
            <a:off x="719573" y="2807663"/>
            <a:ext cx="8640960" cy="1477328"/>
          </a:xfrm>
          <a:prstGeom prst="rect">
            <a:avLst/>
          </a:prstGeom>
          <a:noFill/>
        </p:spPr>
        <p:txBody>
          <a:bodyPr wrap="square" rtlCol="0">
            <a:spAutoFit/>
          </a:bodyPr>
          <a:lstStyle/>
          <a:p>
            <a:r>
              <a:rPr lang="en-US" altLang="ko-KR" dirty="0"/>
              <a:t>Multicenter, open-label, randomized controlled trial</a:t>
            </a:r>
          </a:p>
          <a:p>
            <a:r>
              <a:rPr lang="en-US" altLang="ko-KR" dirty="0"/>
              <a:t>310 patients included in the analysis</a:t>
            </a:r>
          </a:p>
          <a:p>
            <a:r>
              <a:rPr lang="en-US" altLang="ko-KR" dirty="0"/>
              <a:t>- Primary outcome : % of pts intubated at day 28</a:t>
            </a:r>
          </a:p>
          <a:p>
            <a:r>
              <a:rPr lang="en-US" altLang="ko-KR" dirty="0"/>
              <a:t>- Secondary outcomes : all-cause mortality in and at 90 days, ventilator-free</a:t>
            </a:r>
          </a:p>
          <a:p>
            <a:r>
              <a:rPr lang="en-US" altLang="ko-KR" dirty="0"/>
              <a:t>days at day 28</a:t>
            </a:r>
          </a:p>
        </p:txBody>
      </p:sp>
      <p:pic>
        <p:nvPicPr>
          <p:cNvPr id="2" name="그림 1">
            <a:extLst>
              <a:ext uri="{FF2B5EF4-FFF2-40B4-BE49-F238E27FC236}">
                <a16:creationId xmlns:a16="http://schemas.microsoft.com/office/drawing/2014/main" id="{0DFC3EAA-A9FC-482A-A522-B51AE18D4E47}"/>
              </a:ext>
            </a:extLst>
          </p:cNvPr>
          <p:cNvPicPr>
            <a:picLocks noChangeAspect="1"/>
          </p:cNvPicPr>
          <p:nvPr/>
        </p:nvPicPr>
        <p:blipFill>
          <a:blip r:embed="rId4"/>
          <a:stretch>
            <a:fillRect/>
          </a:stretch>
        </p:blipFill>
        <p:spPr>
          <a:xfrm>
            <a:off x="2051720" y="4284991"/>
            <a:ext cx="5724637" cy="2522041"/>
          </a:xfrm>
          <a:prstGeom prst="rect">
            <a:avLst/>
          </a:prstGeom>
        </p:spPr>
      </p:pic>
    </p:spTree>
    <p:extLst>
      <p:ext uri="{BB962C8B-B14F-4D97-AF65-F5344CB8AC3E}">
        <p14:creationId xmlns:p14="http://schemas.microsoft.com/office/powerpoint/2010/main" val="23840896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a:extLst>
              <a:ext uri="{FF2B5EF4-FFF2-40B4-BE49-F238E27FC236}">
                <a16:creationId xmlns:a16="http://schemas.microsoft.com/office/drawing/2014/main" id="{AFCDA00D-DECB-4EB9-ACEA-BB9BF408F3B2}"/>
              </a:ext>
            </a:extLst>
          </p:cNvPr>
          <p:cNvPicPr>
            <a:picLocks noChangeAspect="1"/>
          </p:cNvPicPr>
          <p:nvPr/>
        </p:nvPicPr>
        <p:blipFill>
          <a:blip r:embed="rId2"/>
          <a:stretch>
            <a:fillRect/>
          </a:stretch>
        </p:blipFill>
        <p:spPr>
          <a:xfrm>
            <a:off x="1770187" y="703750"/>
            <a:ext cx="5603626" cy="5450500"/>
          </a:xfrm>
          <a:prstGeom prst="rect">
            <a:avLst/>
          </a:prstGeom>
        </p:spPr>
      </p:pic>
      <p:sp>
        <p:nvSpPr>
          <p:cNvPr id="2" name="모서리가 둥근 직사각형 1"/>
          <p:cNvSpPr/>
          <p:nvPr/>
        </p:nvSpPr>
        <p:spPr>
          <a:xfrm>
            <a:off x="1770187" y="2276872"/>
            <a:ext cx="5491537" cy="1368152"/>
          </a:xfrm>
          <a:prstGeom prst="round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2572078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a:extLst>
              <a:ext uri="{FF2B5EF4-FFF2-40B4-BE49-F238E27FC236}">
                <a16:creationId xmlns:a16="http://schemas.microsoft.com/office/drawing/2014/main" id="{985FA190-548C-4148-96A6-8A5F682817DF}"/>
              </a:ext>
            </a:extLst>
          </p:cNvPr>
          <p:cNvPicPr>
            <a:picLocks noChangeAspect="1"/>
          </p:cNvPicPr>
          <p:nvPr/>
        </p:nvPicPr>
        <p:blipFill>
          <a:blip r:embed="rId2"/>
          <a:stretch>
            <a:fillRect/>
          </a:stretch>
        </p:blipFill>
        <p:spPr>
          <a:xfrm>
            <a:off x="139656" y="-11296"/>
            <a:ext cx="3995544" cy="5271086"/>
          </a:xfrm>
          <a:prstGeom prst="rect">
            <a:avLst/>
          </a:prstGeom>
        </p:spPr>
      </p:pic>
      <p:pic>
        <p:nvPicPr>
          <p:cNvPr id="5" name="그림 4">
            <a:extLst>
              <a:ext uri="{FF2B5EF4-FFF2-40B4-BE49-F238E27FC236}">
                <a16:creationId xmlns:a16="http://schemas.microsoft.com/office/drawing/2014/main" id="{43D711EA-FCE9-43E7-8DBF-0DED34DAA151}"/>
              </a:ext>
            </a:extLst>
          </p:cNvPr>
          <p:cNvPicPr>
            <a:picLocks noChangeAspect="1"/>
          </p:cNvPicPr>
          <p:nvPr/>
        </p:nvPicPr>
        <p:blipFill>
          <a:blip r:embed="rId3"/>
          <a:stretch>
            <a:fillRect/>
          </a:stretch>
        </p:blipFill>
        <p:spPr>
          <a:xfrm>
            <a:off x="4381109" y="1196752"/>
            <a:ext cx="4655387" cy="2927865"/>
          </a:xfrm>
          <a:prstGeom prst="rect">
            <a:avLst/>
          </a:prstGeom>
        </p:spPr>
      </p:pic>
      <p:pic>
        <p:nvPicPr>
          <p:cNvPr id="6" name="그림 5">
            <a:extLst>
              <a:ext uri="{FF2B5EF4-FFF2-40B4-BE49-F238E27FC236}">
                <a16:creationId xmlns:a16="http://schemas.microsoft.com/office/drawing/2014/main" id="{0FC00FB9-3DBC-4112-8671-7D22F4A9A3CF}"/>
              </a:ext>
            </a:extLst>
          </p:cNvPr>
          <p:cNvPicPr>
            <a:picLocks noChangeAspect="1"/>
          </p:cNvPicPr>
          <p:nvPr/>
        </p:nvPicPr>
        <p:blipFill>
          <a:blip r:embed="rId4"/>
          <a:stretch>
            <a:fillRect/>
          </a:stretch>
        </p:blipFill>
        <p:spPr>
          <a:xfrm>
            <a:off x="1223120" y="4911432"/>
            <a:ext cx="7920880" cy="1936368"/>
          </a:xfrm>
          <a:prstGeom prst="rect">
            <a:avLst/>
          </a:prstGeom>
        </p:spPr>
      </p:pic>
    </p:spTree>
    <p:extLst>
      <p:ext uri="{BB962C8B-B14F-4D97-AF65-F5344CB8AC3E}">
        <p14:creationId xmlns:p14="http://schemas.microsoft.com/office/powerpoint/2010/main" val="26410919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pPr algn="l"/>
            <a:r>
              <a:rPr lang="en-US" altLang="ko-KR" b="1" dirty="0"/>
              <a:t>Introduction</a:t>
            </a:r>
            <a:endParaRPr lang="ko-KR" altLang="en-US" b="1" dirty="0"/>
          </a:p>
        </p:txBody>
      </p:sp>
      <p:sp>
        <p:nvSpPr>
          <p:cNvPr id="3" name="내용 개체 틀 2"/>
          <p:cNvSpPr>
            <a:spLocks noGrp="1"/>
          </p:cNvSpPr>
          <p:nvPr>
            <p:ph idx="1"/>
          </p:nvPr>
        </p:nvSpPr>
        <p:spPr/>
        <p:txBody>
          <a:bodyPr>
            <a:noAutofit/>
          </a:bodyPr>
          <a:lstStyle/>
          <a:p>
            <a:r>
              <a:rPr lang="en-US" altLang="ko-KR" sz="2400" dirty="0"/>
              <a:t>Supplemental O2 is an FIO2 &gt; 21% and is a drug.</a:t>
            </a:r>
          </a:p>
          <a:p>
            <a:pPr marL="0" indent="0">
              <a:buNone/>
            </a:pPr>
            <a:endParaRPr lang="en-US" altLang="ko-KR" sz="2400" dirty="0"/>
          </a:p>
          <a:p>
            <a:r>
              <a:rPr lang="en-US" altLang="ko-KR" sz="2400" dirty="0"/>
              <a:t>Conventional oxygen therapy</a:t>
            </a:r>
          </a:p>
          <a:p>
            <a:pPr marL="0" indent="0">
              <a:buNone/>
            </a:pPr>
            <a:r>
              <a:rPr lang="en-US" altLang="ko-KR" sz="2400" dirty="0"/>
              <a:t>   - </a:t>
            </a:r>
            <a:r>
              <a:rPr lang="en-US" altLang="ko-KR" sz="2400" dirty="0">
                <a:effectLst/>
              </a:rPr>
              <a:t>low-flow systems : Nasal </a:t>
            </a:r>
            <a:r>
              <a:rPr lang="en-US" altLang="ko-KR" sz="2400" dirty="0" err="1">
                <a:effectLst/>
              </a:rPr>
              <a:t>cannulae</a:t>
            </a:r>
            <a:r>
              <a:rPr lang="en-US" altLang="ko-KR" sz="2400" dirty="0">
                <a:effectLst/>
              </a:rPr>
              <a:t> or Simple, Non-</a:t>
            </a:r>
            <a:r>
              <a:rPr lang="en-US" altLang="ko-KR" sz="2400" dirty="0" err="1">
                <a:effectLst/>
              </a:rPr>
              <a:t>rebreather</a:t>
            </a:r>
            <a:r>
              <a:rPr lang="en-US" altLang="ko-KR" sz="2400" dirty="0">
                <a:effectLst/>
              </a:rPr>
              <a:t>, Partial </a:t>
            </a:r>
            <a:r>
              <a:rPr lang="en-US" altLang="ko-KR" sz="2400" dirty="0" err="1">
                <a:effectLst/>
              </a:rPr>
              <a:t>rebreather</a:t>
            </a:r>
            <a:r>
              <a:rPr lang="en-US" altLang="ko-KR" sz="2400" dirty="0">
                <a:effectLst/>
              </a:rPr>
              <a:t> masks</a:t>
            </a:r>
          </a:p>
          <a:p>
            <a:pPr marL="0" indent="0">
              <a:buNone/>
            </a:pPr>
            <a:r>
              <a:rPr lang="en-US" altLang="ko-KR" sz="2400" dirty="0"/>
              <a:t>   - </a:t>
            </a:r>
            <a:r>
              <a:rPr lang="en-US" altLang="ko-KR" sz="2400" dirty="0">
                <a:effectLst/>
              </a:rPr>
              <a:t>high-flow systems : </a:t>
            </a:r>
            <a:r>
              <a:rPr lang="en-US" altLang="ko-KR" sz="2400" dirty="0" err="1">
                <a:effectLst/>
              </a:rPr>
              <a:t>Venturi</a:t>
            </a:r>
            <a:r>
              <a:rPr lang="en-US" altLang="ko-KR" sz="2400" dirty="0">
                <a:effectLst/>
              </a:rPr>
              <a:t> masks</a:t>
            </a:r>
          </a:p>
          <a:p>
            <a:pPr>
              <a:buFont typeface="Wingdings"/>
              <a:buChar char="à"/>
            </a:pPr>
            <a:endParaRPr lang="en-US" altLang="ko-KR" sz="2400" dirty="0">
              <a:effectLst/>
            </a:endParaRPr>
          </a:p>
          <a:p>
            <a:pPr>
              <a:buFont typeface="Wingdings"/>
              <a:buChar char="à"/>
            </a:pPr>
            <a:r>
              <a:rPr lang="en-US" altLang="ko-KR" sz="2400" dirty="0">
                <a:effectLst/>
              </a:rPr>
              <a:t> do not deliver a reliable fraction of inspired oxygen</a:t>
            </a:r>
          </a:p>
          <a:p>
            <a:pPr>
              <a:buFont typeface="Wingdings"/>
              <a:buChar char="à"/>
            </a:pPr>
            <a:r>
              <a:rPr lang="en-US" altLang="ko-KR" sz="2400" dirty="0">
                <a:effectLst/>
              </a:rPr>
              <a:t> poorly tolerated for prolonged periods due to inadequate warming and humidification of inspired gas</a:t>
            </a:r>
            <a:endParaRPr lang="ko-KR" altLang="en-US" sz="2400" dirty="0"/>
          </a:p>
        </p:txBody>
      </p:sp>
    </p:spTree>
    <p:extLst>
      <p:ext uri="{BB962C8B-B14F-4D97-AF65-F5344CB8AC3E}">
        <p14:creationId xmlns:p14="http://schemas.microsoft.com/office/powerpoint/2010/main" val="39528472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제목 1">
            <a:extLst>
              <a:ext uri="{FF2B5EF4-FFF2-40B4-BE49-F238E27FC236}">
                <a16:creationId xmlns:a16="http://schemas.microsoft.com/office/drawing/2014/main" id="{A154BCE6-E8F0-4B69-83DD-146A7D55567F}"/>
              </a:ext>
            </a:extLst>
          </p:cNvPr>
          <p:cNvSpPr>
            <a:spLocks noGrp="1"/>
          </p:cNvSpPr>
          <p:nvPr>
            <p:ph type="title"/>
          </p:nvPr>
        </p:nvSpPr>
        <p:spPr>
          <a:xfrm>
            <a:off x="457200" y="274638"/>
            <a:ext cx="8229600" cy="1143000"/>
          </a:xfrm>
        </p:spPr>
        <p:txBody>
          <a:bodyPr>
            <a:normAutofit/>
          </a:bodyPr>
          <a:lstStyle/>
          <a:p>
            <a:pPr algn="l"/>
            <a:r>
              <a:rPr lang="ko-KR" altLang="en-US" sz="2800" b="1" dirty="0"/>
              <a:t>① </a:t>
            </a:r>
            <a:r>
              <a:rPr lang="en-US" altLang="ko-KR" sz="2800" b="1" dirty="0"/>
              <a:t>Acute </a:t>
            </a:r>
            <a:r>
              <a:rPr lang="en-US" altLang="ko-KR" sz="2800" b="1" dirty="0" err="1"/>
              <a:t>hypoxaemic</a:t>
            </a:r>
            <a:r>
              <a:rPr lang="en-US" altLang="ko-KR" sz="2800" b="1" dirty="0"/>
              <a:t> respiratory failure</a:t>
            </a:r>
            <a:br>
              <a:rPr lang="en-US" altLang="ko-KR" sz="2800" b="1" dirty="0"/>
            </a:br>
            <a:r>
              <a:rPr lang="en-US" altLang="ko-KR" sz="2800" b="1" i="1" dirty="0"/>
              <a:t>- No benefit</a:t>
            </a:r>
            <a:r>
              <a:rPr lang="ko-KR" altLang="en-US" sz="2800" b="1" i="1" dirty="0"/>
              <a:t> </a:t>
            </a:r>
            <a:r>
              <a:rPr lang="en-US" altLang="ko-KR" sz="2800" b="1" i="1" dirty="0"/>
              <a:t> </a:t>
            </a:r>
            <a:endParaRPr lang="ko-KR" altLang="en-US" sz="3600" b="1" i="1" dirty="0"/>
          </a:p>
        </p:txBody>
      </p:sp>
      <p:pic>
        <p:nvPicPr>
          <p:cNvPr id="8" name="그림 7">
            <a:extLst>
              <a:ext uri="{FF2B5EF4-FFF2-40B4-BE49-F238E27FC236}">
                <a16:creationId xmlns:a16="http://schemas.microsoft.com/office/drawing/2014/main" id="{7CC4826C-A4B5-40E7-9B18-7A4DE4A4897F}"/>
              </a:ext>
            </a:extLst>
          </p:cNvPr>
          <p:cNvPicPr>
            <a:picLocks noChangeAspect="1"/>
          </p:cNvPicPr>
          <p:nvPr/>
        </p:nvPicPr>
        <p:blipFill>
          <a:blip r:embed="rId2"/>
          <a:stretch>
            <a:fillRect/>
          </a:stretch>
        </p:blipFill>
        <p:spPr>
          <a:xfrm>
            <a:off x="308849" y="3066000"/>
            <a:ext cx="8526301" cy="726000"/>
          </a:xfrm>
          <a:prstGeom prst="rect">
            <a:avLst/>
          </a:prstGeom>
        </p:spPr>
      </p:pic>
      <p:pic>
        <p:nvPicPr>
          <p:cNvPr id="4" name="그림 3">
            <a:extLst>
              <a:ext uri="{FF2B5EF4-FFF2-40B4-BE49-F238E27FC236}">
                <a16:creationId xmlns:a16="http://schemas.microsoft.com/office/drawing/2014/main" id="{590FD8BA-FB78-4C97-BD08-2991C2C57CA2}"/>
              </a:ext>
            </a:extLst>
          </p:cNvPr>
          <p:cNvPicPr>
            <a:picLocks noChangeAspect="1"/>
          </p:cNvPicPr>
          <p:nvPr/>
        </p:nvPicPr>
        <p:blipFill>
          <a:blip r:embed="rId3"/>
          <a:stretch>
            <a:fillRect/>
          </a:stretch>
        </p:blipFill>
        <p:spPr>
          <a:xfrm>
            <a:off x="286874" y="2636912"/>
            <a:ext cx="8548276" cy="313500"/>
          </a:xfrm>
          <a:prstGeom prst="rect">
            <a:avLst/>
          </a:prstGeom>
        </p:spPr>
      </p:pic>
      <p:sp>
        <p:nvSpPr>
          <p:cNvPr id="2" name="직사각형 1">
            <a:extLst>
              <a:ext uri="{FF2B5EF4-FFF2-40B4-BE49-F238E27FC236}">
                <a16:creationId xmlns:a16="http://schemas.microsoft.com/office/drawing/2014/main" id="{5FF0CF32-AB73-40A3-B293-0EBC7D7A899E}"/>
              </a:ext>
            </a:extLst>
          </p:cNvPr>
          <p:cNvSpPr/>
          <p:nvPr/>
        </p:nvSpPr>
        <p:spPr>
          <a:xfrm>
            <a:off x="1115616" y="4365104"/>
            <a:ext cx="7182544" cy="1200329"/>
          </a:xfrm>
          <a:prstGeom prst="rect">
            <a:avLst/>
          </a:prstGeom>
        </p:spPr>
        <p:txBody>
          <a:bodyPr wrap="square">
            <a:spAutoFit/>
          </a:bodyPr>
          <a:lstStyle/>
          <a:p>
            <a:r>
              <a:rPr lang="en-US" altLang="ko-KR" dirty="0">
                <a:sym typeface="Wingdings" pitchFamily="2" charset="2"/>
              </a:rPr>
              <a:t> </a:t>
            </a:r>
            <a:r>
              <a:rPr lang="en-US" altLang="ko-KR" b="1" u="sng" dirty="0"/>
              <a:t>a </a:t>
            </a:r>
            <a:r>
              <a:rPr lang="en-US" altLang="ko-KR" b="1" i="1" u="sng" dirty="0"/>
              <a:t>post hoc </a:t>
            </a:r>
            <a:r>
              <a:rPr lang="en-US" altLang="ko-KR" b="1" u="sng" dirty="0"/>
              <a:t>analysis : fewer participants in the NHF group required mechanical ventilation either in the emergency department or within 24 h of leaving the emergency department</a:t>
            </a:r>
            <a:endParaRPr lang="ko-KR" altLang="en-US" b="1" u="sng" dirty="0"/>
          </a:p>
        </p:txBody>
      </p:sp>
    </p:spTree>
    <p:extLst>
      <p:ext uri="{BB962C8B-B14F-4D97-AF65-F5344CB8AC3E}">
        <p14:creationId xmlns:p14="http://schemas.microsoft.com/office/powerpoint/2010/main" val="6704979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60648"/>
            <a:ext cx="3114675" cy="19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548680"/>
            <a:ext cx="8100020" cy="20989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7824" y="1690327"/>
            <a:ext cx="3333750" cy="191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51520" y="3748746"/>
            <a:ext cx="6912768" cy="923330"/>
          </a:xfrm>
          <a:prstGeom prst="rect">
            <a:avLst/>
          </a:prstGeom>
          <a:noFill/>
        </p:spPr>
        <p:txBody>
          <a:bodyPr wrap="square" rtlCol="0">
            <a:spAutoFit/>
          </a:bodyPr>
          <a:lstStyle/>
          <a:p>
            <a:r>
              <a:rPr lang="en-US" altLang="ko-KR" dirty="0"/>
              <a:t>Retrospective observational study</a:t>
            </a:r>
          </a:p>
          <a:p>
            <a:r>
              <a:rPr lang="en-US" altLang="ko-KR" dirty="0"/>
              <a:t>175 enrolled pts. who failed HFNC and then required intubation  </a:t>
            </a:r>
          </a:p>
          <a:p>
            <a:r>
              <a:rPr lang="en-US" altLang="ko-KR" dirty="0"/>
              <a:t>Jan. 2013 ~ Mar 2014</a:t>
            </a:r>
          </a:p>
        </p:txBody>
      </p:sp>
    </p:spTree>
    <p:extLst>
      <p:ext uri="{BB962C8B-B14F-4D97-AF65-F5344CB8AC3E}">
        <p14:creationId xmlns:p14="http://schemas.microsoft.com/office/powerpoint/2010/main" val="27872290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그룹 3"/>
          <p:cNvGrpSpPr/>
          <p:nvPr/>
        </p:nvGrpSpPr>
        <p:grpSpPr>
          <a:xfrm>
            <a:off x="223961" y="1628800"/>
            <a:ext cx="8796660" cy="2545571"/>
            <a:chOff x="223961" y="1628800"/>
            <a:chExt cx="8796660" cy="2545571"/>
          </a:xfrm>
        </p:grpSpPr>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961" y="2276872"/>
              <a:ext cx="8796660" cy="1897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961" y="1628800"/>
              <a:ext cx="8696077" cy="659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8" name="모서리가 둥근 직사각형 7"/>
          <p:cNvSpPr/>
          <p:nvPr/>
        </p:nvSpPr>
        <p:spPr>
          <a:xfrm>
            <a:off x="138030" y="2276872"/>
            <a:ext cx="8882591" cy="96487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TextBox 4"/>
          <p:cNvSpPr txBox="1"/>
          <p:nvPr/>
        </p:nvSpPr>
        <p:spPr>
          <a:xfrm>
            <a:off x="323528" y="4437112"/>
            <a:ext cx="8424936" cy="2031325"/>
          </a:xfrm>
          <a:prstGeom prst="rect">
            <a:avLst/>
          </a:prstGeom>
          <a:noFill/>
        </p:spPr>
        <p:txBody>
          <a:bodyPr wrap="square" rtlCol="0">
            <a:spAutoFit/>
          </a:bodyPr>
          <a:lstStyle/>
          <a:p>
            <a:r>
              <a:rPr lang="en-US" altLang="ko-KR" dirty="0">
                <a:sym typeface="Wingdings" pitchFamily="2" charset="2"/>
              </a:rPr>
              <a:t> </a:t>
            </a:r>
            <a:r>
              <a:rPr lang="en-US" altLang="ko-KR" b="1" dirty="0"/>
              <a:t>early intubation (i.e., within 48 h of starting HFNC) is associated with</a:t>
            </a:r>
          </a:p>
          <a:p>
            <a:r>
              <a:rPr lang="en-US" altLang="ko-KR" b="1" dirty="0"/>
              <a:t>lower overall ICU mortality than late intubation </a:t>
            </a:r>
          </a:p>
          <a:p>
            <a:r>
              <a:rPr lang="en-US" altLang="ko-KR" dirty="0">
                <a:sym typeface="Wingdings" pitchFamily="2" charset="2"/>
              </a:rPr>
              <a:t> </a:t>
            </a:r>
            <a:r>
              <a:rPr lang="en-US" altLang="ko-KR" dirty="0"/>
              <a:t>may be because prolonged intubation delay in patients with uncontrolled disease can induce </a:t>
            </a:r>
            <a:r>
              <a:rPr lang="en-US" altLang="ko-KR" b="1" dirty="0"/>
              <a:t>respiratory muscle fatigue and cardiac dysfunction, </a:t>
            </a:r>
            <a:r>
              <a:rPr lang="en-US" altLang="ko-KR" dirty="0"/>
              <a:t>which in turn lead to poor hospital outcomes.</a:t>
            </a:r>
          </a:p>
          <a:p>
            <a:endParaRPr lang="en-US" altLang="ko-KR" dirty="0">
              <a:sym typeface="Wingdings" pitchFamily="2" charset="2"/>
            </a:endParaRPr>
          </a:p>
          <a:p>
            <a:r>
              <a:rPr lang="en-US" altLang="ko-KR" dirty="0">
                <a:sym typeface="Wingdings" pitchFamily="2" charset="2"/>
              </a:rPr>
              <a:t> Similarly with</a:t>
            </a:r>
            <a:r>
              <a:rPr lang="en-US" altLang="ko-KR" dirty="0"/>
              <a:t> late NIV failure.. (</a:t>
            </a:r>
            <a:r>
              <a:rPr lang="en-US" altLang="ko-KR" dirty="0" err="1"/>
              <a:t>Moretti</a:t>
            </a:r>
            <a:r>
              <a:rPr lang="en-US" altLang="ko-KR" dirty="0"/>
              <a:t> M et al. Thorax 55:819–825)</a:t>
            </a:r>
            <a:endParaRPr lang="ko-KR" altLang="en-US" dirty="0"/>
          </a:p>
        </p:txBody>
      </p:sp>
    </p:spTree>
    <p:extLst>
      <p:ext uri="{BB962C8B-B14F-4D97-AF65-F5344CB8AC3E}">
        <p14:creationId xmlns:p14="http://schemas.microsoft.com/office/powerpoint/2010/main" val="3843175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제목 1">
            <a:extLst>
              <a:ext uri="{FF2B5EF4-FFF2-40B4-BE49-F238E27FC236}">
                <a16:creationId xmlns:a16="http://schemas.microsoft.com/office/drawing/2014/main" id="{A154BCE6-E8F0-4B69-83DD-146A7D55567F}"/>
              </a:ext>
            </a:extLst>
          </p:cNvPr>
          <p:cNvSpPr>
            <a:spLocks noGrp="1"/>
          </p:cNvSpPr>
          <p:nvPr>
            <p:ph type="title"/>
          </p:nvPr>
        </p:nvSpPr>
        <p:spPr>
          <a:xfrm>
            <a:off x="457200" y="274638"/>
            <a:ext cx="8229600" cy="1143000"/>
          </a:xfrm>
        </p:spPr>
        <p:txBody>
          <a:bodyPr>
            <a:normAutofit/>
          </a:bodyPr>
          <a:lstStyle/>
          <a:p>
            <a:pPr algn="l"/>
            <a:r>
              <a:rPr lang="ko-KR" altLang="en-US" sz="2800" b="1" dirty="0"/>
              <a:t>② </a:t>
            </a:r>
            <a:r>
              <a:rPr lang="en-US" altLang="ko-KR" sz="2800" b="1" dirty="0"/>
              <a:t>Post-</a:t>
            </a:r>
            <a:r>
              <a:rPr lang="en-US" altLang="ko-KR" sz="2800" b="1" dirty="0" err="1"/>
              <a:t>extubation</a:t>
            </a:r>
            <a:r>
              <a:rPr lang="en-US" altLang="ko-KR" sz="2800" b="1" dirty="0"/>
              <a:t> in the ICU </a:t>
            </a:r>
            <a:br>
              <a:rPr lang="en-US" altLang="ko-KR" sz="2800" b="1" dirty="0"/>
            </a:br>
            <a:r>
              <a:rPr lang="en-US" altLang="ko-KR" sz="2800" b="1" dirty="0"/>
              <a:t>- </a:t>
            </a:r>
            <a:r>
              <a:rPr lang="en-US" altLang="ko-KR" sz="2800" b="1" i="1" dirty="0"/>
              <a:t>Benefit</a:t>
            </a:r>
            <a:endParaRPr lang="ko-KR" altLang="en-US" sz="3600" b="1" i="1" dirty="0"/>
          </a:p>
        </p:txBody>
      </p:sp>
      <p:pic>
        <p:nvPicPr>
          <p:cNvPr id="2" name="그림 1">
            <a:extLst>
              <a:ext uri="{FF2B5EF4-FFF2-40B4-BE49-F238E27FC236}">
                <a16:creationId xmlns:a16="http://schemas.microsoft.com/office/drawing/2014/main" id="{279FB29F-32CE-4DC2-A984-D008C9B497BC}"/>
              </a:ext>
            </a:extLst>
          </p:cNvPr>
          <p:cNvPicPr>
            <a:picLocks noChangeAspect="1"/>
          </p:cNvPicPr>
          <p:nvPr/>
        </p:nvPicPr>
        <p:blipFill>
          <a:blip r:embed="rId2"/>
          <a:stretch>
            <a:fillRect/>
          </a:stretch>
        </p:blipFill>
        <p:spPr>
          <a:xfrm>
            <a:off x="286874" y="1944000"/>
            <a:ext cx="8570251" cy="2970000"/>
          </a:xfrm>
          <a:prstGeom prst="rect">
            <a:avLst/>
          </a:prstGeom>
        </p:spPr>
      </p:pic>
      <p:sp>
        <p:nvSpPr>
          <p:cNvPr id="5" name="사각형: 둥근 모서리 4">
            <a:extLst>
              <a:ext uri="{FF2B5EF4-FFF2-40B4-BE49-F238E27FC236}">
                <a16:creationId xmlns:a16="http://schemas.microsoft.com/office/drawing/2014/main" id="{31A97E9F-C7FA-4C9C-8BB6-F3274F6DB7AB}"/>
              </a:ext>
            </a:extLst>
          </p:cNvPr>
          <p:cNvSpPr/>
          <p:nvPr/>
        </p:nvSpPr>
        <p:spPr>
          <a:xfrm>
            <a:off x="286874" y="4221089"/>
            <a:ext cx="8533598" cy="79208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6443354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7750" y="332656"/>
            <a:ext cx="7048500" cy="216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96" y="53344"/>
            <a:ext cx="2591396" cy="279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979884" y="2636912"/>
            <a:ext cx="7048500" cy="923330"/>
          </a:xfrm>
          <a:prstGeom prst="rect">
            <a:avLst/>
          </a:prstGeom>
          <a:noFill/>
        </p:spPr>
        <p:txBody>
          <a:bodyPr wrap="square" rtlCol="0">
            <a:spAutoFit/>
          </a:bodyPr>
          <a:lstStyle/>
          <a:p>
            <a:r>
              <a:rPr lang="en-US" altLang="ko-KR" dirty="0"/>
              <a:t>Multicenter randomized clinical trial</a:t>
            </a:r>
          </a:p>
          <a:p>
            <a:r>
              <a:rPr lang="en-US" altLang="ko-KR" dirty="0"/>
              <a:t>Sep. 2012 ~ Oct. 2014 in 7 ICUs in Spain</a:t>
            </a:r>
          </a:p>
          <a:p>
            <a:r>
              <a:rPr lang="en-US" altLang="ko-KR" dirty="0"/>
              <a:t>527 adult critical patients at low risk for </a:t>
            </a:r>
            <a:r>
              <a:rPr lang="en-US" altLang="ko-KR" dirty="0" err="1"/>
              <a:t>reintubation</a:t>
            </a:r>
            <a:endParaRPr lang="ko-KR" altLang="en-US" dirty="0"/>
          </a:p>
        </p:txBody>
      </p:sp>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970" y="3674402"/>
            <a:ext cx="2959996" cy="24193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5292080" y="3632244"/>
            <a:ext cx="3240360" cy="2893100"/>
          </a:xfrm>
          <a:prstGeom prst="rect">
            <a:avLst/>
          </a:prstGeom>
          <a:noFill/>
        </p:spPr>
        <p:txBody>
          <a:bodyPr wrap="square" rtlCol="0">
            <a:spAutoFit/>
          </a:bodyPr>
          <a:lstStyle/>
          <a:p>
            <a:r>
              <a:rPr lang="en-US" altLang="ko-KR" sz="1400" b="1" dirty="0"/>
              <a:t>Low risk for </a:t>
            </a:r>
            <a:r>
              <a:rPr lang="en-US" altLang="ko-KR" sz="1400" b="1" dirty="0" err="1"/>
              <a:t>reintubation</a:t>
            </a:r>
            <a:r>
              <a:rPr lang="en-US" altLang="ko-KR" sz="1400" b="1" dirty="0"/>
              <a:t> :</a:t>
            </a:r>
          </a:p>
          <a:p>
            <a:r>
              <a:rPr lang="en-US" altLang="ko-KR" sz="1400" dirty="0"/>
              <a:t>- &lt; 65yrs</a:t>
            </a:r>
          </a:p>
          <a:p>
            <a:r>
              <a:rPr lang="en-US" altLang="ko-KR" sz="1400" dirty="0"/>
              <a:t>- APACHE II &lt; 12 on day of </a:t>
            </a:r>
            <a:r>
              <a:rPr lang="en-US" altLang="ko-KR" sz="1400" dirty="0" err="1"/>
              <a:t>extubation</a:t>
            </a:r>
            <a:endParaRPr lang="en-US" altLang="ko-KR" sz="1400" dirty="0"/>
          </a:p>
          <a:p>
            <a:r>
              <a:rPr lang="en-US" altLang="ko-KR" sz="1400" dirty="0"/>
              <a:t>- BMI &lt; 30</a:t>
            </a:r>
          </a:p>
          <a:p>
            <a:r>
              <a:rPr lang="en-US" altLang="ko-KR" sz="1400" dirty="0"/>
              <a:t>- Adequate secretions management</a:t>
            </a:r>
          </a:p>
          <a:p>
            <a:r>
              <a:rPr lang="en-US" altLang="ko-KR" sz="1400" dirty="0"/>
              <a:t>- Simple weaning</a:t>
            </a:r>
          </a:p>
          <a:p>
            <a:r>
              <a:rPr lang="en-US" altLang="ko-KR" sz="1400" dirty="0"/>
              <a:t>- 0 or 1 comorbidity</a:t>
            </a:r>
          </a:p>
          <a:p>
            <a:r>
              <a:rPr lang="en-US" altLang="ko-KR" sz="1400" dirty="0"/>
              <a:t>- Absence of HF, COPD (mod to severe), airway patency problems, prolonged mechanical ventilation </a:t>
            </a:r>
          </a:p>
          <a:p>
            <a:endParaRPr lang="en-US" altLang="ko-KR" sz="1400" dirty="0"/>
          </a:p>
          <a:p>
            <a:endParaRPr lang="ko-KR" altLang="en-US" sz="1400" dirty="0"/>
          </a:p>
        </p:txBody>
      </p:sp>
      <p:sp>
        <p:nvSpPr>
          <p:cNvPr id="6" name="TextBox 5"/>
          <p:cNvSpPr txBox="1"/>
          <p:nvPr/>
        </p:nvSpPr>
        <p:spPr>
          <a:xfrm>
            <a:off x="539552" y="6093296"/>
            <a:ext cx="8352928" cy="830997"/>
          </a:xfrm>
          <a:prstGeom prst="rect">
            <a:avLst/>
          </a:prstGeom>
          <a:noFill/>
        </p:spPr>
        <p:txBody>
          <a:bodyPr wrap="square" rtlCol="0">
            <a:spAutoFit/>
          </a:bodyPr>
          <a:lstStyle/>
          <a:p>
            <a:r>
              <a:rPr lang="en-US" altLang="ko-KR" sz="1600" dirty="0">
                <a:sym typeface="Wingdings" pitchFamily="2" charset="2"/>
              </a:rPr>
              <a:t> </a:t>
            </a:r>
            <a:r>
              <a:rPr lang="en-US" altLang="ko-KR" sz="1600" dirty="0"/>
              <a:t>Among </a:t>
            </a:r>
            <a:r>
              <a:rPr lang="en-US" altLang="ko-KR" sz="1600" dirty="0" err="1"/>
              <a:t>extubated</a:t>
            </a:r>
            <a:r>
              <a:rPr lang="en-US" altLang="ko-KR" sz="1600" dirty="0"/>
              <a:t> patients </a:t>
            </a:r>
            <a:r>
              <a:rPr lang="en-US" altLang="ko-KR" sz="1600" b="1" u="sng" dirty="0"/>
              <a:t>at low risk for </a:t>
            </a:r>
            <a:r>
              <a:rPr lang="en-US" altLang="ko-KR" sz="1600" b="1" u="sng" dirty="0" err="1"/>
              <a:t>reintubation</a:t>
            </a:r>
            <a:r>
              <a:rPr lang="en-US" altLang="ko-KR" sz="1600" u="sng" dirty="0"/>
              <a:t>, </a:t>
            </a:r>
            <a:r>
              <a:rPr lang="en-US" altLang="ko-KR" sz="1600" b="1" u="sng" dirty="0"/>
              <a:t>the use of high-flow nasal cannula oxygen compared with conventional oxygen therapy reduced the risk of </a:t>
            </a:r>
            <a:r>
              <a:rPr lang="en-US" altLang="ko-KR" sz="1600" b="1" u="sng" dirty="0" err="1"/>
              <a:t>reintubation</a:t>
            </a:r>
            <a:r>
              <a:rPr lang="en-US" altLang="ko-KR" sz="1600" b="1" u="sng" dirty="0"/>
              <a:t> within 72 hours.</a:t>
            </a:r>
            <a:endParaRPr lang="ko-KR" altLang="en-US" sz="1600" b="1" u="sng" dirty="0"/>
          </a:p>
        </p:txBody>
      </p:sp>
    </p:spTree>
    <p:extLst>
      <p:ext uri="{BB962C8B-B14F-4D97-AF65-F5344CB8AC3E}">
        <p14:creationId xmlns:p14="http://schemas.microsoft.com/office/powerpoint/2010/main" val="36107932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제목 1">
            <a:extLst>
              <a:ext uri="{FF2B5EF4-FFF2-40B4-BE49-F238E27FC236}">
                <a16:creationId xmlns:a16="http://schemas.microsoft.com/office/drawing/2014/main" id="{A154BCE6-E8F0-4B69-83DD-146A7D55567F}"/>
              </a:ext>
            </a:extLst>
          </p:cNvPr>
          <p:cNvSpPr>
            <a:spLocks noGrp="1"/>
          </p:cNvSpPr>
          <p:nvPr>
            <p:ph type="title"/>
          </p:nvPr>
        </p:nvSpPr>
        <p:spPr>
          <a:xfrm>
            <a:off x="457200" y="274638"/>
            <a:ext cx="8229600" cy="1143000"/>
          </a:xfrm>
        </p:spPr>
        <p:txBody>
          <a:bodyPr>
            <a:normAutofit/>
          </a:bodyPr>
          <a:lstStyle/>
          <a:p>
            <a:pPr algn="l"/>
            <a:r>
              <a:rPr lang="ko-KR" altLang="en-US" sz="2800" b="1" dirty="0"/>
              <a:t>② </a:t>
            </a:r>
            <a:r>
              <a:rPr lang="en-US" altLang="ko-KR" sz="2800" b="1" dirty="0"/>
              <a:t>Post-</a:t>
            </a:r>
            <a:r>
              <a:rPr lang="en-US" altLang="ko-KR" sz="2800" b="1" dirty="0" err="1"/>
              <a:t>extubation</a:t>
            </a:r>
            <a:r>
              <a:rPr lang="en-US" altLang="ko-KR" sz="2800" b="1" dirty="0"/>
              <a:t> in the ICU </a:t>
            </a:r>
            <a:br>
              <a:rPr lang="en-US" altLang="ko-KR" sz="2800" b="1" dirty="0"/>
            </a:br>
            <a:r>
              <a:rPr lang="en-US" altLang="ko-KR" sz="2800" b="1" dirty="0"/>
              <a:t>- </a:t>
            </a:r>
            <a:r>
              <a:rPr lang="en-US" altLang="ko-KR" sz="2800" b="1" i="1" dirty="0"/>
              <a:t>No benefit</a:t>
            </a:r>
            <a:endParaRPr lang="ko-KR" altLang="en-US" sz="3600" b="1" i="1" dirty="0"/>
          </a:p>
        </p:txBody>
      </p:sp>
      <p:pic>
        <p:nvPicPr>
          <p:cNvPr id="3" name="그림 2">
            <a:extLst>
              <a:ext uri="{FF2B5EF4-FFF2-40B4-BE49-F238E27FC236}">
                <a16:creationId xmlns:a16="http://schemas.microsoft.com/office/drawing/2014/main" id="{CEB3ACF8-1255-46D5-9F51-2FA6FD81481E}"/>
              </a:ext>
            </a:extLst>
          </p:cNvPr>
          <p:cNvPicPr>
            <a:picLocks noChangeAspect="1"/>
          </p:cNvPicPr>
          <p:nvPr/>
        </p:nvPicPr>
        <p:blipFill>
          <a:blip r:embed="rId2"/>
          <a:stretch>
            <a:fillRect/>
          </a:stretch>
        </p:blipFill>
        <p:spPr>
          <a:xfrm>
            <a:off x="286874" y="2924944"/>
            <a:ext cx="8570251" cy="308000"/>
          </a:xfrm>
          <a:prstGeom prst="rect">
            <a:avLst/>
          </a:prstGeom>
        </p:spPr>
      </p:pic>
      <p:pic>
        <p:nvPicPr>
          <p:cNvPr id="5" name="그림 4">
            <a:extLst>
              <a:ext uri="{FF2B5EF4-FFF2-40B4-BE49-F238E27FC236}">
                <a16:creationId xmlns:a16="http://schemas.microsoft.com/office/drawing/2014/main" id="{C7978EC6-5070-4331-A20C-C3C44F779980}"/>
              </a:ext>
            </a:extLst>
          </p:cNvPr>
          <p:cNvPicPr>
            <a:picLocks noChangeAspect="1"/>
          </p:cNvPicPr>
          <p:nvPr/>
        </p:nvPicPr>
        <p:blipFill>
          <a:blip r:embed="rId3"/>
          <a:stretch>
            <a:fillRect/>
          </a:stretch>
        </p:blipFill>
        <p:spPr>
          <a:xfrm>
            <a:off x="264899" y="3327350"/>
            <a:ext cx="8592226" cy="1380500"/>
          </a:xfrm>
          <a:prstGeom prst="rect">
            <a:avLst/>
          </a:prstGeom>
        </p:spPr>
      </p:pic>
      <p:sp>
        <p:nvSpPr>
          <p:cNvPr id="6" name="사각형: 둥근 모서리 5">
            <a:extLst>
              <a:ext uri="{FF2B5EF4-FFF2-40B4-BE49-F238E27FC236}">
                <a16:creationId xmlns:a16="http://schemas.microsoft.com/office/drawing/2014/main" id="{65008707-E1C7-48D1-9A5C-E7F0AC613125}"/>
              </a:ext>
            </a:extLst>
          </p:cNvPr>
          <p:cNvSpPr/>
          <p:nvPr/>
        </p:nvSpPr>
        <p:spPr>
          <a:xfrm>
            <a:off x="323527" y="4005009"/>
            <a:ext cx="8533598" cy="79724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42694099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404664"/>
            <a:ext cx="7144676" cy="18333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3" y="116632"/>
            <a:ext cx="2295255" cy="216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755576" y="2289646"/>
            <a:ext cx="7048500" cy="923330"/>
          </a:xfrm>
          <a:prstGeom prst="rect">
            <a:avLst/>
          </a:prstGeom>
          <a:noFill/>
        </p:spPr>
        <p:txBody>
          <a:bodyPr wrap="square" rtlCol="0">
            <a:spAutoFit/>
          </a:bodyPr>
          <a:lstStyle/>
          <a:p>
            <a:r>
              <a:rPr lang="en-US" altLang="ko-KR" dirty="0"/>
              <a:t>Multicenter randomized clinical trial</a:t>
            </a:r>
          </a:p>
          <a:p>
            <a:r>
              <a:rPr lang="en-US" altLang="ko-KR" dirty="0"/>
              <a:t>September 2012-October 2014 in 3 ICUs in Spain</a:t>
            </a:r>
          </a:p>
          <a:p>
            <a:r>
              <a:rPr lang="en-US" altLang="ko-KR" dirty="0"/>
              <a:t>604 adult critical patients at high risk for </a:t>
            </a:r>
            <a:r>
              <a:rPr lang="en-US" altLang="ko-KR" dirty="0" err="1"/>
              <a:t>reintubation</a:t>
            </a:r>
            <a:endParaRPr lang="ko-KR" altLang="en-US" dirty="0"/>
          </a:p>
        </p:txBody>
      </p:sp>
      <p:sp>
        <p:nvSpPr>
          <p:cNvPr id="8" name="TextBox 7"/>
          <p:cNvSpPr txBox="1"/>
          <p:nvPr/>
        </p:nvSpPr>
        <p:spPr>
          <a:xfrm>
            <a:off x="5940152" y="3429000"/>
            <a:ext cx="3240360" cy="3108543"/>
          </a:xfrm>
          <a:prstGeom prst="rect">
            <a:avLst/>
          </a:prstGeom>
          <a:noFill/>
        </p:spPr>
        <p:txBody>
          <a:bodyPr wrap="square" rtlCol="0">
            <a:spAutoFit/>
          </a:bodyPr>
          <a:lstStyle/>
          <a:p>
            <a:r>
              <a:rPr lang="en-US" altLang="ko-KR" sz="1400" b="1" dirty="0"/>
              <a:t>High risks for </a:t>
            </a:r>
            <a:r>
              <a:rPr lang="en-US" altLang="ko-KR" sz="1400" b="1" dirty="0" err="1"/>
              <a:t>reintubation</a:t>
            </a:r>
            <a:r>
              <a:rPr lang="en-US" altLang="ko-KR" sz="1400" b="1" dirty="0"/>
              <a:t> :</a:t>
            </a:r>
          </a:p>
          <a:p>
            <a:r>
              <a:rPr lang="en-US" altLang="ko-KR" sz="1400" dirty="0"/>
              <a:t>- &gt; 65yrs</a:t>
            </a:r>
          </a:p>
          <a:p>
            <a:r>
              <a:rPr lang="en-US" altLang="ko-KR" sz="1400" dirty="0"/>
              <a:t>- APACHE II &gt; 12 on day of </a:t>
            </a:r>
            <a:r>
              <a:rPr lang="en-US" altLang="ko-KR" sz="1400" dirty="0" err="1"/>
              <a:t>extubation</a:t>
            </a:r>
            <a:endParaRPr lang="en-US" altLang="ko-KR" sz="1400" dirty="0"/>
          </a:p>
          <a:p>
            <a:r>
              <a:rPr lang="en-US" altLang="ko-KR" sz="1400" dirty="0"/>
              <a:t>- BMI &lt; 30</a:t>
            </a:r>
          </a:p>
          <a:p>
            <a:r>
              <a:rPr lang="en-US" altLang="ko-KR" sz="1400" dirty="0"/>
              <a:t>- Inadequate secretions management</a:t>
            </a:r>
          </a:p>
          <a:p>
            <a:r>
              <a:rPr lang="en-US" altLang="ko-KR" sz="1400" dirty="0"/>
              <a:t>- difficult or prolonged weaning</a:t>
            </a:r>
          </a:p>
          <a:p>
            <a:r>
              <a:rPr lang="en-US" altLang="ko-KR" sz="1400" dirty="0"/>
              <a:t>- &gt;1 comorbidity</a:t>
            </a:r>
          </a:p>
          <a:p>
            <a:pPr marL="285750" indent="-285750">
              <a:buFontTx/>
              <a:buChar char="-"/>
            </a:pPr>
            <a:r>
              <a:rPr lang="en-US" altLang="ko-KR" sz="1400" dirty="0"/>
              <a:t>HF</a:t>
            </a:r>
          </a:p>
          <a:p>
            <a:pPr marL="285750" indent="-285750">
              <a:buFontTx/>
              <a:buChar char="-"/>
            </a:pPr>
            <a:r>
              <a:rPr lang="en-US" altLang="ko-KR" sz="1400" dirty="0"/>
              <a:t>COPD (mod to severe), airway patency problems, prolonged mechanical ventilation </a:t>
            </a:r>
          </a:p>
          <a:p>
            <a:endParaRPr lang="en-US" altLang="ko-KR" sz="1400" dirty="0"/>
          </a:p>
          <a:p>
            <a:endParaRPr lang="ko-KR" altLang="en-US" sz="1400" dirty="0"/>
          </a:p>
        </p:txBody>
      </p:sp>
      <p:pic>
        <p:nvPicPr>
          <p:cNvPr id="717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351" y="3501008"/>
            <a:ext cx="5370874" cy="989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96244" y="4725144"/>
            <a:ext cx="5760640" cy="1477328"/>
          </a:xfrm>
          <a:prstGeom prst="rect">
            <a:avLst/>
          </a:prstGeom>
          <a:noFill/>
        </p:spPr>
        <p:txBody>
          <a:bodyPr wrap="square" rtlCol="0">
            <a:spAutoFit/>
          </a:bodyPr>
          <a:lstStyle/>
          <a:p>
            <a:r>
              <a:rPr lang="en-US" altLang="ko-KR" dirty="0">
                <a:sym typeface="Wingdings" pitchFamily="2" charset="2"/>
              </a:rPr>
              <a:t> </a:t>
            </a:r>
            <a:r>
              <a:rPr lang="en-US" altLang="ko-KR" dirty="0"/>
              <a:t>Among high-risk adults who have undergone </a:t>
            </a:r>
            <a:r>
              <a:rPr lang="en-US" altLang="ko-KR" dirty="0" err="1"/>
              <a:t>extubation</a:t>
            </a:r>
            <a:r>
              <a:rPr lang="en-US" altLang="ko-KR" dirty="0"/>
              <a:t>, high-flow conditioned oxygen therapy was </a:t>
            </a:r>
            <a:r>
              <a:rPr lang="en-US" altLang="ko-KR" b="1" dirty="0"/>
              <a:t>not inferior to NIV for preventing reintubation and </a:t>
            </a:r>
            <a:r>
              <a:rPr lang="en-US" altLang="ko-KR" b="1" dirty="0" err="1"/>
              <a:t>postextubation</a:t>
            </a:r>
            <a:r>
              <a:rPr lang="en-US" altLang="ko-KR" b="1" dirty="0"/>
              <a:t> respiratory failure</a:t>
            </a:r>
            <a:r>
              <a:rPr lang="en-US" altLang="ko-KR" dirty="0"/>
              <a:t>. </a:t>
            </a:r>
            <a:endParaRPr lang="ko-KR" altLang="en-US" dirty="0"/>
          </a:p>
        </p:txBody>
      </p:sp>
    </p:spTree>
    <p:extLst>
      <p:ext uri="{BB962C8B-B14F-4D97-AF65-F5344CB8AC3E}">
        <p14:creationId xmlns:p14="http://schemas.microsoft.com/office/powerpoint/2010/main" val="30150767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제목 1">
            <a:extLst>
              <a:ext uri="{FF2B5EF4-FFF2-40B4-BE49-F238E27FC236}">
                <a16:creationId xmlns:a16="http://schemas.microsoft.com/office/drawing/2014/main" id="{A154BCE6-E8F0-4B69-83DD-146A7D55567F}"/>
              </a:ext>
            </a:extLst>
          </p:cNvPr>
          <p:cNvSpPr>
            <a:spLocks noGrp="1"/>
          </p:cNvSpPr>
          <p:nvPr>
            <p:ph type="title"/>
          </p:nvPr>
        </p:nvSpPr>
        <p:spPr>
          <a:xfrm>
            <a:off x="457200" y="274638"/>
            <a:ext cx="8229600" cy="1143000"/>
          </a:xfrm>
        </p:spPr>
        <p:txBody>
          <a:bodyPr>
            <a:normAutofit/>
          </a:bodyPr>
          <a:lstStyle/>
          <a:p>
            <a:pPr algn="l"/>
            <a:r>
              <a:rPr lang="ko-KR" altLang="en-US" sz="2800" b="1" dirty="0"/>
              <a:t>③ </a:t>
            </a:r>
            <a:r>
              <a:rPr lang="en-US" altLang="ko-KR" sz="2800" b="1" dirty="0"/>
              <a:t>Post-</a:t>
            </a:r>
            <a:r>
              <a:rPr lang="en-US" altLang="ko-KR" sz="2800" b="1" dirty="0" err="1"/>
              <a:t>extubation</a:t>
            </a:r>
            <a:r>
              <a:rPr lang="en-US" altLang="ko-KR" sz="2800" b="1" dirty="0"/>
              <a:t> following surgery </a:t>
            </a:r>
            <a:br>
              <a:rPr lang="en-US" altLang="ko-KR" sz="2800" b="1" dirty="0"/>
            </a:br>
            <a:r>
              <a:rPr lang="en-US" altLang="ko-KR" sz="2800" b="1" dirty="0"/>
              <a:t>- </a:t>
            </a:r>
            <a:r>
              <a:rPr lang="en-US" altLang="ko-KR" sz="2800" b="1" i="1" dirty="0"/>
              <a:t>Benefit</a:t>
            </a:r>
            <a:endParaRPr lang="ko-KR" altLang="en-US" sz="3600" b="1" i="1" dirty="0"/>
          </a:p>
        </p:txBody>
      </p:sp>
      <p:pic>
        <p:nvPicPr>
          <p:cNvPr id="2" name="그림 1">
            <a:extLst>
              <a:ext uri="{FF2B5EF4-FFF2-40B4-BE49-F238E27FC236}">
                <a16:creationId xmlns:a16="http://schemas.microsoft.com/office/drawing/2014/main" id="{F52F3946-ED2D-4496-8080-CF440E751F86}"/>
              </a:ext>
            </a:extLst>
          </p:cNvPr>
          <p:cNvPicPr>
            <a:picLocks noChangeAspect="1"/>
          </p:cNvPicPr>
          <p:nvPr/>
        </p:nvPicPr>
        <p:blipFill>
          <a:blip r:embed="rId2"/>
          <a:stretch>
            <a:fillRect/>
          </a:stretch>
        </p:blipFill>
        <p:spPr>
          <a:xfrm>
            <a:off x="297862" y="1768000"/>
            <a:ext cx="8548276" cy="3322000"/>
          </a:xfrm>
          <a:prstGeom prst="rect">
            <a:avLst/>
          </a:prstGeom>
        </p:spPr>
      </p:pic>
    </p:spTree>
    <p:extLst>
      <p:ext uri="{BB962C8B-B14F-4D97-AF65-F5344CB8AC3E}">
        <p14:creationId xmlns:p14="http://schemas.microsoft.com/office/powerpoint/2010/main" val="7468947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제목 1">
            <a:extLst>
              <a:ext uri="{FF2B5EF4-FFF2-40B4-BE49-F238E27FC236}">
                <a16:creationId xmlns:a16="http://schemas.microsoft.com/office/drawing/2014/main" id="{A154BCE6-E8F0-4B69-83DD-146A7D55567F}"/>
              </a:ext>
            </a:extLst>
          </p:cNvPr>
          <p:cNvSpPr>
            <a:spLocks noGrp="1"/>
          </p:cNvSpPr>
          <p:nvPr>
            <p:ph type="title"/>
          </p:nvPr>
        </p:nvSpPr>
        <p:spPr>
          <a:xfrm>
            <a:off x="457200" y="274638"/>
            <a:ext cx="8229600" cy="1143000"/>
          </a:xfrm>
        </p:spPr>
        <p:txBody>
          <a:bodyPr>
            <a:normAutofit/>
          </a:bodyPr>
          <a:lstStyle/>
          <a:p>
            <a:pPr algn="l"/>
            <a:r>
              <a:rPr lang="ko-KR" altLang="en-US" sz="2800" b="1" dirty="0"/>
              <a:t>③ </a:t>
            </a:r>
            <a:r>
              <a:rPr lang="en-US" altLang="ko-KR" sz="2800" b="1" dirty="0"/>
              <a:t>Post-</a:t>
            </a:r>
            <a:r>
              <a:rPr lang="en-US" altLang="ko-KR" sz="2800" b="1" dirty="0" err="1"/>
              <a:t>extubation</a:t>
            </a:r>
            <a:r>
              <a:rPr lang="en-US" altLang="ko-KR" sz="2800" b="1" dirty="0"/>
              <a:t> following surgery </a:t>
            </a:r>
            <a:br>
              <a:rPr lang="en-US" altLang="ko-KR" sz="2800" b="1" dirty="0"/>
            </a:br>
            <a:r>
              <a:rPr lang="en-US" altLang="ko-KR" sz="2800" b="1" dirty="0"/>
              <a:t>- </a:t>
            </a:r>
            <a:r>
              <a:rPr lang="en-US" altLang="ko-KR" sz="2800" b="1" i="1" dirty="0"/>
              <a:t>No benefit</a:t>
            </a:r>
            <a:endParaRPr lang="ko-KR" altLang="en-US" sz="3600" b="1" i="1" dirty="0"/>
          </a:p>
        </p:txBody>
      </p:sp>
      <p:pic>
        <p:nvPicPr>
          <p:cNvPr id="3" name="그림 2">
            <a:extLst>
              <a:ext uri="{FF2B5EF4-FFF2-40B4-BE49-F238E27FC236}">
                <a16:creationId xmlns:a16="http://schemas.microsoft.com/office/drawing/2014/main" id="{54544810-1DC4-41FF-ADDD-3C2B56B401EE}"/>
              </a:ext>
            </a:extLst>
          </p:cNvPr>
          <p:cNvPicPr>
            <a:picLocks noChangeAspect="1"/>
          </p:cNvPicPr>
          <p:nvPr/>
        </p:nvPicPr>
        <p:blipFill>
          <a:blip r:embed="rId2"/>
          <a:stretch>
            <a:fillRect/>
          </a:stretch>
        </p:blipFill>
        <p:spPr>
          <a:xfrm>
            <a:off x="286874" y="2122785"/>
            <a:ext cx="8570251" cy="3333000"/>
          </a:xfrm>
          <a:prstGeom prst="rect">
            <a:avLst/>
          </a:prstGeom>
        </p:spPr>
      </p:pic>
      <p:pic>
        <p:nvPicPr>
          <p:cNvPr id="4" name="그림 3">
            <a:extLst>
              <a:ext uri="{FF2B5EF4-FFF2-40B4-BE49-F238E27FC236}">
                <a16:creationId xmlns:a16="http://schemas.microsoft.com/office/drawing/2014/main" id="{D8FD58AF-8DF0-4C84-A6CA-320A56D658EB}"/>
              </a:ext>
            </a:extLst>
          </p:cNvPr>
          <p:cNvPicPr>
            <a:picLocks noChangeAspect="1"/>
          </p:cNvPicPr>
          <p:nvPr/>
        </p:nvPicPr>
        <p:blipFill>
          <a:blip r:embed="rId3"/>
          <a:stretch>
            <a:fillRect/>
          </a:stretch>
        </p:blipFill>
        <p:spPr>
          <a:xfrm>
            <a:off x="275886" y="1618961"/>
            <a:ext cx="8592226" cy="302500"/>
          </a:xfrm>
          <a:prstGeom prst="rect">
            <a:avLst/>
          </a:prstGeom>
        </p:spPr>
      </p:pic>
      <p:sp>
        <p:nvSpPr>
          <p:cNvPr id="5" name="사각형: 둥근 모서리 4">
            <a:extLst>
              <a:ext uri="{FF2B5EF4-FFF2-40B4-BE49-F238E27FC236}">
                <a16:creationId xmlns:a16="http://schemas.microsoft.com/office/drawing/2014/main" id="{19CBE7BA-FE28-45E5-B773-D5276DF3F10C}"/>
              </a:ext>
            </a:extLst>
          </p:cNvPr>
          <p:cNvSpPr/>
          <p:nvPr/>
        </p:nvSpPr>
        <p:spPr>
          <a:xfrm>
            <a:off x="323527" y="4005008"/>
            <a:ext cx="8533598" cy="874953"/>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사각형: 둥근 모서리 5">
            <a:extLst>
              <a:ext uri="{FF2B5EF4-FFF2-40B4-BE49-F238E27FC236}">
                <a16:creationId xmlns:a16="http://schemas.microsoft.com/office/drawing/2014/main" id="{0B3EA6CC-B51E-4620-BF00-8A2EEE81DA15}"/>
              </a:ext>
            </a:extLst>
          </p:cNvPr>
          <p:cNvSpPr/>
          <p:nvPr/>
        </p:nvSpPr>
        <p:spPr>
          <a:xfrm>
            <a:off x="342554" y="4879962"/>
            <a:ext cx="8533598" cy="79724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6987417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Autofit/>
          </a:bodyPr>
          <a:lstStyle/>
          <a:p>
            <a:pPr algn="l"/>
            <a:r>
              <a:rPr lang="ko-KR" altLang="en-US" sz="2800" b="1" dirty="0"/>
              <a:t>④ </a:t>
            </a:r>
            <a:r>
              <a:rPr lang="en-US" altLang="ko-KR" sz="2800" b="1" dirty="0"/>
              <a:t>Pre- and </a:t>
            </a:r>
            <a:r>
              <a:rPr lang="en-US" altLang="ko-KR" sz="2800" b="1" dirty="0" err="1"/>
              <a:t>peri</a:t>
            </a:r>
            <a:r>
              <a:rPr lang="en-US" altLang="ko-KR" sz="2800" b="1" dirty="0"/>
              <a:t>-oxygenation during intubation </a:t>
            </a:r>
            <a:endParaRPr lang="ko-KR" altLang="en-US" sz="2800" dirty="0"/>
          </a:p>
        </p:txBody>
      </p:sp>
      <p:sp>
        <p:nvSpPr>
          <p:cNvPr id="3" name="내용 개체 틀 2"/>
          <p:cNvSpPr>
            <a:spLocks noGrp="1"/>
          </p:cNvSpPr>
          <p:nvPr>
            <p:ph idx="1"/>
          </p:nvPr>
        </p:nvSpPr>
        <p:spPr/>
        <p:txBody>
          <a:bodyPr>
            <a:normAutofit fontScale="92500" lnSpcReduction="20000"/>
          </a:bodyPr>
          <a:lstStyle/>
          <a:p>
            <a:r>
              <a:rPr lang="en-US" altLang="ko-KR" sz="2400" dirty="0"/>
              <a:t>Endotracheal intubation in the ICU is one of the highest risk procedures, resulting in complications up to 40% or cases.</a:t>
            </a:r>
          </a:p>
          <a:p>
            <a:endParaRPr lang="en-US" altLang="ko-KR" sz="2400" dirty="0"/>
          </a:p>
          <a:p>
            <a:r>
              <a:rPr lang="en-US" altLang="ko-KR" sz="2400" b="1" dirty="0"/>
              <a:t>Pre-existing </a:t>
            </a:r>
            <a:r>
              <a:rPr lang="en-US" altLang="ko-KR" sz="2400" b="1" dirty="0" err="1"/>
              <a:t>hypoxaemia</a:t>
            </a:r>
            <a:r>
              <a:rPr lang="en-US" altLang="ko-KR" sz="2400" b="1" dirty="0"/>
              <a:t> and </a:t>
            </a:r>
            <a:r>
              <a:rPr lang="en-US" altLang="ko-KR" sz="2400" b="1" dirty="0" err="1"/>
              <a:t>haemodynamic</a:t>
            </a:r>
            <a:r>
              <a:rPr lang="en-US" altLang="ko-KR" sz="2400" b="1" dirty="0"/>
              <a:t> instability </a:t>
            </a:r>
            <a:r>
              <a:rPr lang="en-US" altLang="ko-KR" sz="2400" dirty="0"/>
              <a:t>of ICU patients are the main reasons for insufficient pre-oxygenation and severe desaturations during laryngoscopy, throughout which pre-oxygenation is interrupted, even for a short period</a:t>
            </a:r>
          </a:p>
          <a:p>
            <a:endParaRPr lang="en-US" altLang="ko-KR" sz="2400" dirty="0"/>
          </a:p>
          <a:p>
            <a:r>
              <a:rPr lang="en-US" altLang="ko-KR" sz="2400" b="1" dirty="0"/>
              <a:t>NHF (60 L/min) VS non-rebreathing bag reservoir face mask (15 L/min) </a:t>
            </a:r>
            <a:r>
              <a:rPr lang="en-US" altLang="ko-KR" sz="2400" dirty="0"/>
              <a:t>for pre- and peri-oxygenation during the intubation procedure : </a:t>
            </a:r>
            <a:r>
              <a:rPr lang="en-US" altLang="ko-KR" sz="2400" b="1" dirty="0" err="1"/>
              <a:t>nonrandomised</a:t>
            </a:r>
            <a:r>
              <a:rPr lang="en-US" altLang="ko-KR" sz="2400" b="1" dirty="0"/>
              <a:t> prospective study</a:t>
            </a:r>
          </a:p>
          <a:p>
            <a:r>
              <a:rPr lang="en-US" altLang="ko-KR" sz="2400" dirty="0">
                <a:sym typeface="Wingdings" pitchFamily="2" charset="2"/>
              </a:rPr>
              <a:t> </a:t>
            </a:r>
            <a:r>
              <a:rPr lang="en-US" altLang="ko-KR" sz="2400" b="1" u="sng" dirty="0"/>
              <a:t>HFNC significantly improved preoxygenation and reduced prevalence of severe hypoxemia </a:t>
            </a:r>
            <a:r>
              <a:rPr lang="en-US" altLang="ko-KR" sz="2400" dirty="0"/>
              <a:t>compared with nonrebreathing bag reservoir facemask. </a:t>
            </a:r>
          </a:p>
          <a:p>
            <a:endParaRPr lang="en-US" altLang="ko-KR" sz="2400" dirty="0"/>
          </a:p>
          <a:p>
            <a:endParaRPr lang="ko-KR" altLang="en-US" sz="2400" dirty="0"/>
          </a:p>
        </p:txBody>
      </p:sp>
      <p:sp>
        <p:nvSpPr>
          <p:cNvPr id="4" name="TextBox 3"/>
          <p:cNvSpPr txBox="1"/>
          <p:nvPr/>
        </p:nvSpPr>
        <p:spPr>
          <a:xfrm>
            <a:off x="1691680" y="6125235"/>
            <a:ext cx="7848872" cy="600164"/>
          </a:xfrm>
          <a:prstGeom prst="rect">
            <a:avLst/>
          </a:prstGeom>
          <a:noFill/>
        </p:spPr>
        <p:txBody>
          <a:bodyPr wrap="square" rtlCol="0">
            <a:spAutoFit/>
          </a:bodyPr>
          <a:lstStyle/>
          <a:p>
            <a:r>
              <a:rPr lang="en-US" altLang="ko-KR" sz="1100" dirty="0"/>
              <a:t>Miguel-</a:t>
            </a:r>
            <a:r>
              <a:rPr lang="en-US" altLang="ko-KR" sz="1100" dirty="0" err="1"/>
              <a:t>Montanes</a:t>
            </a:r>
            <a:r>
              <a:rPr lang="en-US" altLang="ko-KR" sz="1100" dirty="0"/>
              <a:t> R, </a:t>
            </a:r>
            <a:r>
              <a:rPr lang="en-US" altLang="ko-KR" sz="1100" dirty="0" err="1"/>
              <a:t>Hajage</a:t>
            </a:r>
            <a:r>
              <a:rPr lang="en-US" altLang="ko-KR" sz="1100" dirty="0"/>
              <a:t> D, </a:t>
            </a:r>
            <a:r>
              <a:rPr lang="en-US" altLang="ko-KR" sz="1100" dirty="0" err="1"/>
              <a:t>Messika</a:t>
            </a:r>
            <a:r>
              <a:rPr lang="en-US" altLang="ko-KR" sz="1100" dirty="0"/>
              <a:t> J, et al. Use of high-flow nasal cannula oxygen therapy to prevent</a:t>
            </a:r>
          </a:p>
          <a:p>
            <a:r>
              <a:rPr lang="en-US" altLang="ko-KR" sz="1100" dirty="0"/>
              <a:t>desaturation during tracheal intubation of intensive care patients with mild-to-moderate hypoxemia. </a:t>
            </a:r>
            <a:r>
              <a:rPr lang="en-US" altLang="ko-KR" sz="1100" dirty="0" err="1"/>
              <a:t>Crit</a:t>
            </a:r>
            <a:r>
              <a:rPr lang="en-US" altLang="ko-KR" sz="1100" dirty="0"/>
              <a:t> Care</a:t>
            </a:r>
          </a:p>
          <a:p>
            <a:r>
              <a:rPr lang="en-US" altLang="ko-KR" sz="1100" dirty="0"/>
              <a:t>Med 2015; 43: 574–583.)</a:t>
            </a:r>
            <a:endParaRPr lang="ko-KR" altLang="en-US" sz="1100" dirty="0"/>
          </a:p>
        </p:txBody>
      </p:sp>
    </p:spTree>
    <p:extLst>
      <p:ext uri="{BB962C8B-B14F-4D97-AF65-F5344CB8AC3E}">
        <p14:creationId xmlns:p14="http://schemas.microsoft.com/office/powerpoint/2010/main" val="29915144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5616" y="1424587"/>
            <a:ext cx="7972768" cy="4029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795697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4577009" cy="216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901" y="434416"/>
            <a:ext cx="8815338" cy="3324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467544" y="3861048"/>
            <a:ext cx="8280920" cy="2031325"/>
          </a:xfrm>
          <a:prstGeom prst="rect">
            <a:avLst/>
          </a:prstGeom>
          <a:noFill/>
        </p:spPr>
        <p:txBody>
          <a:bodyPr wrap="square" rtlCol="0">
            <a:spAutoFit/>
          </a:bodyPr>
          <a:lstStyle/>
          <a:p>
            <a:r>
              <a:rPr lang="en-US" altLang="ko-KR" dirty="0"/>
              <a:t>Multicenter, randomized, open-</a:t>
            </a:r>
            <a:r>
              <a:rPr lang="en-US" altLang="ko-KR" dirty="0" err="1"/>
              <a:t>labelled</a:t>
            </a:r>
            <a:r>
              <a:rPr lang="en-US" altLang="ko-KR" dirty="0"/>
              <a:t>, controlled PREOXYFLOW</a:t>
            </a:r>
          </a:p>
          <a:p>
            <a:r>
              <a:rPr lang="en-US" altLang="ko-KR" dirty="0"/>
              <a:t>trial in six French ICUs</a:t>
            </a:r>
          </a:p>
          <a:p>
            <a:r>
              <a:rPr lang="fr-FR" altLang="ko-KR" dirty="0"/>
              <a:t>119 patients (HFNC n = 62; </a:t>
            </a:r>
            <a:r>
              <a:rPr lang="en-US" altLang="ko-KR" dirty="0"/>
              <a:t>HFFM n = 57)</a:t>
            </a:r>
          </a:p>
          <a:p>
            <a:r>
              <a:rPr lang="en-US" altLang="ko-KR" dirty="0"/>
              <a:t>Primary outcome : the lowest saturation throughout intubation procedure</a:t>
            </a:r>
          </a:p>
          <a:p>
            <a:endParaRPr lang="en-US" altLang="ko-KR" dirty="0"/>
          </a:p>
          <a:p>
            <a:r>
              <a:rPr lang="en-US" altLang="ko-KR" dirty="0">
                <a:sym typeface="Wingdings" pitchFamily="2" charset="2"/>
              </a:rPr>
              <a:t> </a:t>
            </a:r>
            <a:r>
              <a:rPr lang="en-US" altLang="ko-KR" b="1" u="sng" dirty="0"/>
              <a:t>Compared to HFFM, HFNC as a </a:t>
            </a:r>
            <a:r>
              <a:rPr lang="en-US" altLang="ko-KR" b="1" u="sng" dirty="0" err="1"/>
              <a:t>preoxygenation</a:t>
            </a:r>
            <a:r>
              <a:rPr lang="en-US" altLang="ko-KR" b="1" u="sng" dirty="0"/>
              <a:t> device did not reduce the lowest level of desaturation.</a:t>
            </a:r>
            <a:endParaRPr lang="ko-KR" altLang="en-US" b="1" u="sng" dirty="0"/>
          </a:p>
        </p:txBody>
      </p:sp>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1172" y="2636912"/>
            <a:ext cx="6562067" cy="871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646575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제목 1">
            <a:extLst>
              <a:ext uri="{FF2B5EF4-FFF2-40B4-BE49-F238E27FC236}">
                <a16:creationId xmlns:a16="http://schemas.microsoft.com/office/drawing/2014/main" id="{A154BCE6-E8F0-4B69-83DD-146A7D55567F}"/>
              </a:ext>
            </a:extLst>
          </p:cNvPr>
          <p:cNvSpPr>
            <a:spLocks noGrp="1"/>
          </p:cNvSpPr>
          <p:nvPr>
            <p:ph type="title"/>
          </p:nvPr>
        </p:nvSpPr>
        <p:spPr>
          <a:xfrm>
            <a:off x="457200" y="274638"/>
            <a:ext cx="8229600" cy="1143000"/>
          </a:xfrm>
        </p:spPr>
        <p:txBody>
          <a:bodyPr>
            <a:noAutofit/>
          </a:bodyPr>
          <a:lstStyle/>
          <a:p>
            <a:pPr algn="l"/>
            <a:r>
              <a:rPr lang="ko-KR" altLang="en-US" sz="2400" b="1" dirty="0"/>
              <a:t>⑤ </a:t>
            </a:r>
            <a:r>
              <a:rPr lang="en-US" altLang="ko-KR" sz="2400" b="1" dirty="0"/>
              <a:t>Acute </a:t>
            </a:r>
            <a:r>
              <a:rPr lang="en-US" altLang="ko-KR" sz="2400" b="1" dirty="0" err="1"/>
              <a:t>hypoxaemic</a:t>
            </a:r>
            <a:r>
              <a:rPr lang="en-US" altLang="ko-KR" sz="2400" b="1" dirty="0"/>
              <a:t> respiratory failure in immunocompromised patients </a:t>
            </a:r>
            <a:br>
              <a:rPr lang="en-US" altLang="ko-KR" sz="2400" b="1" dirty="0"/>
            </a:br>
            <a:r>
              <a:rPr lang="en-US" altLang="ko-KR" sz="2400" b="1" dirty="0"/>
              <a:t>- </a:t>
            </a:r>
            <a:r>
              <a:rPr lang="en-US" altLang="ko-KR" sz="2400" b="1" i="1" dirty="0"/>
              <a:t>Benefit</a:t>
            </a:r>
            <a:endParaRPr lang="ko-KR" altLang="en-US" sz="3200" b="1" i="1" dirty="0"/>
          </a:p>
        </p:txBody>
      </p:sp>
      <p:grpSp>
        <p:nvGrpSpPr>
          <p:cNvPr id="2" name="그룹 1">
            <a:extLst>
              <a:ext uri="{FF2B5EF4-FFF2-40B4-BE49-F238E27FC236}">
                <a16:creationId xmlns:a16="http://schemas.microsoft.com/office/drawing/2014/main" id="{5157F96E-E597-4681-A106-5506DB35F950}"/>
              </a:ext>
            </a:extLst>
          </p:cNvPr>
          <p:cNvGrpSpPr/>
          <p:nvPr/>
        </p:nvGrpSpPr>
        <p:grpSpPr>
          <a:xfrm>
            <a:off x="457200" y="1628800"/>
            <a:ext cx="8548276" cy="4966500"/>
            <a:chOff x="457200" y="1628800"/>
            <a:chExt cx="8548276" cy="4966500"/>
          </a:xfrm>
        </p:grpSpPr>
        <p:pic>
          <p:nvPicPr>
            <p:cNvPr id="3" name="그림 2">
              <a:extLst>
                <a:ext uri="{FF2B5EF4-FFF2-40B4-BE49-F238E27FC236}">
                  <a16:creationId xmlns:a16="http://schemas.microsoft.com/office/drawing/2014/main" id="{52F9636E-A9C6-45C0-8132-025B82EB0B2F}"/>
                </a:ext>
              </a:extLst>
            </p:cNvPr>
            <p:cNvPicPr>
              <a:picLocks noChangeAspect="1"/>
            </p:cNvPicPr>
            <p:nvPr/>
          </p:nvPicPr>
          <p:blipFill>
            <a:blip r:embed="rId2"/>
            <a:stretch>
              <a:fillRect/>
            </a:stretch>
          </p:blipFill>
          <p:spPr>
            <a:xfrm>
              <a:off x="457200" y="1628800"/>
              <a:ext cx="8548276" cy="2964500"/>
            </a:xfrm>
            <a:prstGeom prst="rect">
              <a:avLst/>
            </a:prstGeom>
          </p:spPr>
        </p:pic>
        <p:pic>
          <p:nvPicPr>
            <p:cNvPr id="4" name="그림 3">
              <a:extLst>
                <a:ext uri="{FF2B5EF4-FFF2-40B4-BE49-F238E27FC236}">
                  <a16:creationId xmlns:a16="http://schemas.microsoft.com/office/drawing/2014/main" id="{1692FFBC-5629-4A2E-A93D-8226E1D34197}"/>
                </a:ext>
              </a:extLst>
            </p:cNvPr>
            <p:cNvPicPr>
              <a:picLocks noChangeAspect="1"/>
            </p:cNvPicPr>
            <p:nvPr/>
          </p:nvPicPr>
          <p:blipFill>
            <a:blip r:embed="rId3"/>
            <a:stretch>
              <a:fillRect/>
            </a:stretch>
          </p:blipFill>
          <p:spPr>
            <a:xfrm>
              <a:off x="479175" y="4593300"/>
              <a:ext cx="8526301" cy="2002000"/>
            </a:xfrm>
            <a:prstGeom prst="rect">
              <a:avLst/>
            </a:prstGeom>
          </p:spPr>
        </p:pic>
      </p:grpSp>
      <p:sp>
        <p:nvSpPr>
          <p:cNvPr id="6" name="사각형: 둥근 모서리 5">
            <a:extLst>
              <a:ext uri="{FF2B5EF4-FFF2-40B4-BE49-F238E27FC236}">
                <a16:creationId xmlns:a16="http://schemas.microsoft.com/office/drawing/2014/main" id="{0B3EA6CC-B51E-4620-BF00-8A2EEE81DA15}"/>
              </a:ext>
            </a:extLst>
          </p:cNvPr>
          <p:cNvSpPr/>
          <p:nvPr/>
        </p:nvSpPr>
        <p:spPr>
          <a:xfrm>
            <a:off x="467544" y="5877272"/>
            <a:ext cx="8533598" cy="71802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1023772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제목 1">
            <a:extLst>
              <a:ext uri="{FF2B5EF4-FFF2-40B4-BE49-F238E27FC236}">
                <a16:creationId xmlns:a16="http://schemas.microsoft.com/office/drawing/2014/main" id="{A154BCE6-E8F0-4B69-83DD-146A7D55567F}"/>
              </a:ext>
            </a:extLst>
          </p:cNvPr>
          <p:cNvSpPr>
            <a:spLocks noGrp="1"/>
          </p:cNvSpPr>
          <p:nvPr>
            <p:ph type="title"/>
          </p:nvPr>
        </p:nvSpPr>
        <p:spPr>
          <a:xfrm>
            <a:off x="457200" y="274638"/>
            <a:ext cx="8229600" cy="1143000"/>
          </a:xfrm>
        </p:spPr>
        <p:txBody>
          <a:bodyPr>
            <a:noAutofit/>
          </a:bodyPr>
          <a:lstStyle/>
          <a:p>
            <a:pPr algn="l"/>
            <a:r>
              <a:rPr lang="ko-KR" altLang="en-US" sz="2400" b="1" dirty="0"/>
              <a:t>⑤ </a:t>
            </a:r>
            <a:r>
              <a:rPr lang="en-US" altLang="ko-KR" sz="2400" b="1" dirty="0"/>
              <a:t>Acute </a:t>
            </a:r>
            <a:r>
              <a:rPr lang="en-US" altLang="ko-KR" sz="2400" b="1" dirty="0" err="1"/>
              <a:t>hypoxaemic</a:t>
            </a:r>
            <a:r>
              <a:rPr lang="en-US" altLang="ko-KR" sz="2400" b="1" dirty="0"/>
              <a:t> respiratory failure in immunocompromised patients </a:t>
            </a:r>
            <a:br>
              <a:rPr lang="en-US" altLang="ko-KR" sz="2400" b="1" dirty="0"/>
            </a:br>
            <a:r>
              <a:rPr lang="en-US" altLang="ko-KR" sz="2400" b="1" dirty="0"/>
              <a:t>- </a:t>
            </a:r>
            <a:r>
              <a:rPr lang="en-US" altLang="ko-KR" sz="2400" b="1" i="1" dirty="0"/>
              <a:t>No benefit</a:t>
            </a:r>
            <a:endParaRPr lang="ko-KR" altLang="en-US" sz="3200" b="1" i="1" dirty="0"/>
          </a:p>
        </p:txBody>
      </p:sp>
      <p:pic>
        <p:nvPicPr>
          <p:cNvPr id="2" name="그림 1">
            <a:extLst>
              <a:ext uri="{FF2B5EF4-FFF2-40B4-BE49-F238E27FC236}">
                <a16:creationId xmlns:a16="http://schemas.microsoft.com/office/drawing/2014/main" id="{C08E43D7-D8E0-4B60-A143-495EEEE7E1F9}"/>
              </a:ext>
            </a:extLst>
          </p:cNvPr>
          <p:cNvPicPr>
            <a:picLocks noChangeAspect="1"/>
          </p:cNvPicPr>
          <p:nvPr/>
        </p:nvPicPr>
        <p:blipFill>
          <a:blip r:embed="rId2"/>
          <a:stretch>
            <a:fillRect/>
          </a:stretch>
        </p:blipFill>
        <p:spPr>
          <a:xfrm>
            <a:off x="297862" y="2132856"/>
            <a:ext cx="8548276" cy="302500"/>
          </a:xfrm>
          <a:prstGeom prst="rect">
            <a:avLst/>
          </a:prstGeom>
        </p:spPr>
      </p:pic>
      <p:pic>
        <p:nvPicPr>
          <p:cNvPr id="3" name="그림 2">
            <a:extLst>
              <a:ext uri="{FF2B5EF4-FFF2-40B4-BE49-F238E27FC236}">
                <a16:creationId xmlns:a16="http://schemas.microsoft.com/office/drawing/2014/main" id="{A47011BD-97B7-4B80-8BB2-657A82D9350C}"/>
              </a:ext>
            </a:extLst>
          </p:cNvPr>
          <p:cNvPicPr>
            <a:picLocks noChangeAspect="1"/>
          </p:cNvPicPr>
          <p:nvPr/>
        </p:nvPicPr>
        <p:blipFill>
          <a:blip r:embed="rId3"/>
          <a:stretch>
            <a:fillRect/>
          </a:stretch>
        </p:blipFill>
        <p:spPr>
          <a:xfrm>
            <a:off x="308849" y="2636912"/>
            <a:ext cx="8526301" cy="1397000"/>
          </a:xfrm>
          <a:prstGeom prst="rect">
            <a:avLst/>
          </a:prstGeom>
        </p:spPr>
      </p:pic>
    </p:spTree>
    <p:extLst>
      <p:ext uri="{BB962C8B-B14F-4D97-AF65-F5344CB8AC3E}">
        <p14:creationId xmlns:p14="http://schemas.microsoft.com/office/powerpoint/2010/main" val="16209985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4759" y="348726"/>
            <a:ext cx="7658497" cy="1477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349" y="68048"/>
            <a:ext cx="5057775"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65864" y="2132856"/>
            <a:ext cx="9131468" cy="1631216"/>
          </a:xfrm>
          <a:prstGeom prst="rect">
            <a:avLst/>
          </a:prstGeom>
          <a:noFill/>
        </p:spPr>
        <p:txBody>
          <a:bodyPr wrap="square" rtlCol="0">
            <a:spAutoFit/>
          </a:bodyPr>
          <a:lstStyle/>
          <a:p>
            <a:r>
              <a:rPr lang="en-US" altLang="ko-KR" sz="2000" b="1" dirty="0"/>
              <a:t>Retrospective analysis </a:t>
            </a:r>
            <a:r>
              <a:rPr lang="en-US" altLang="ko-KR" sz="2000" dirty="0"/>
              <a:t>of a prospectively assessed cohort of </a:t>
            </a:r>
            <a:r>
              <a:rPr lang="en-US" altLang="ko-KR" sz="2000" dirty="0" err="1"/>
              <a:t>LTx</a:t>
            </a:r>
            <a:r>
              <a:rPr lang="en-US" altLang="ko-KR" sz="2000" dirty="0"/>
              <a:t> patients</a:t>
            </a:r>
          </a:p>
          <a:p>
            <a:r>
              <a:rPr lang="en-US" altLang="ko-KR" sz="2000" b="1" dirty="0"/>
              <a:t>37 </a:t>
            </a:r>
            <a:r>
              <a:rPr lang="en-US" altLang="ko-KR" sz="2000" b="1" dirty="0" err="1"/>
              <a:t>LTx</a:t>
            </a:r>
            <a:r>
              <a:rPr lang="en-US" altLang="ko-KR" sz="2000" b="1" dirty="0"/>
              <a:t> recipients </a:t>
            </a:r>
            <a:r>
              <a:rPr lang="en-US" altLang="ko-KR" sz="2000" dirty="0"/>
              <a:t>required readmission to the ICU, with a total of 40 episodes</a:t>
            </a:r>
          </a:p>
          <a:p>
            <a:endParaRPr lang="en-US" altLang="ko-KR" sz="2000" dirty="0"/>
          </a:p>
          <a:p>
            <a:endParaRPr lang="ko-KR" altLang="en-US" sz="2000"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70" y="3140968"/>
            <a:ext cx="8997859" cy="3489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직선 연결선 8"/>
          <p:cNvCxnSpPr>
            <a:cxnSpLocks/>
          </p:cNvCxnSpPr>
          <p:nvPr/>
        </p:nvCxnSpPr>
        <p:spPr>
          <a:xfrm>
            <a:off x="3419872" y="5229200"/>
            <a:ext cx="547260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직선 연결선 11"/>
          <p:cNvCxnSpPr/>
          <p:nvPr/>
        </p:nvCxnSpPr>
        <p:spPr>
          <a:xfrm>
            <a:off x="251520" y="5445224"/>
            <a:ext cx="439248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직선 연결선 13"/>
          <p:cNvCxnSpPr/>
          <p:nvPr/>
        </p:nvCxnSpPr>
        <p:spPr>
          <a:xfrm>
            <a:off x="4453632" y="6021288"/>
            <a:ext cx="443884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직선 연결선 15"/>
          <p:cNvCxnSpPr/>
          <p:nvPr/>
        </p:nvCxnSpPr>
        <p:spPr>
          <a:xfrm>
            <a:off x="265864" y="6237312"/>
            <a:ext cx="418776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00884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제목 1">
            <a:extLst>
              <a:ext uri="{FF2B5EF4-FFF2-40B4-BE49-F238E27FC236}">
                <a16:creationId xmlns:a16="http://schemas.microsoft.com/office/drawing/2014/main" id="{A154BCE6-E8F0-4B69-83DD-146A7D55567F}"/>
              </a:ext>
            </a:extLst>
          </p:cNvPr>
          <p:cNvSpPr>
            <a:spLocks noGrp="1"/>
          </p:cNvSpPr>
          <p:nvPr>
            <p:ph type="title"/>
          </p:nvPr>
        </p:nvSpPr>
        <p:spPr/>
        <p:txBody>
          <a:bodyPr>
            <a:normAutofit/>
          </a:bodyPr>
          <a:lstStyle/>
          <a:p>
            <a:pPr algn="l"/>
            <a:r>
              <a:rPr lang="ko-KR" altLang="en-US" sz="2800" b="1" dirty="0"/>
              <a:t>⑥ </a:t>
            </a:r>
            <a:r>
              <a:rPr lang="en-US" altLang="ko-KR" sz="2800" b="1" dirty="0"/>
              <a:t>HFNC in other clinical conditions </a:t>
            </a:r>
            <a:endParaRPr lang="ko-KR" altLang="en-US" sz="3600" b="1" i="1" dirty="0"/>
          </a:p>
        </p:txBody>
      </p:sp>
      <p:sp>
        <p:nvSpPr>
          <p:cNvPr id="2" name="내용 개체 틀 1"/>
          <p:cNvSpPr>
            <a:spLocks noGrp="1"/>
          </p:cNvSpPr>
          <p:nvPr>
            <p:ph idx="1"/>
          </p:nvPr>
        </p:nvSpPr>
        <p:spPr/>
        <p:txBody>
          <a:bodyPr/>
          <a:lstStyle/>
          <a:p>
            <a:r>
              <a:rPr lang="en-US" altLang="ko-KR" sz="2400" dirty="0"/>
              <a:t>COPD</a:t>
            </a:r>
          </a:p>
          <a:p>
            <a:r>
              <a:rPr lang="en-US" altLang="ko-KR" sz="2400" dirty="0"/>
              <a:t>IPF</a:t>
            </a:r>
          </a:p>
          <a:p>
            <a:r>
              <a:rPr lang="en-US" altLang="ko-KR" sz="2400" dirty="0"/>
              <a:t>Heart failure</a:t>
            </a:r>
          </a:p>
          <a:p>
            <a:r>
              <a:rPr lang="en-US" altLang="ko-KR" sz="2400" dirty="0"/>
              <a:t>during bronchoscopy</a:t>
            </a:r>
          </a:p>
          <a:p>
            <a:endParaRPr lang="ko-KR" altLang="en-US" dirty="0"/>
          </a:p>
        </p:txBody>
      </p:sp>
    </p:spTree>
    <p:extLst>
      <p:ext uri="{BB962C8B-B14F-4D97-AF65-F5344CB8AC3E}">
        <p14:creationId xmlns:p14="http://schemas.microsoft.com/office/powerpoint/2010/main" val="29676274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pPr algn="l"/>
            <a:r>
              <a:rPr lang="en-US" altLang="ko-KR" sz="3600" b="1" dirty="0"/>
              <a:t>HFNC in COPD</a:t>
            </a:r>
            <a:endParaRPr lang="ko-KR" altLang="en-US" sz="3600" dirty="0"/>
          </a:p>
        </p:txBody>
      </p:sp>
      <p:sp>
        <p:nvSpPr>
          <p:cNvPr id="3" name="내용 개체 틀 2"/>
          <p:cNvSpPr>
            <a:spLocks noGrp="1"/>
          </p:cNvSpPr>
          <p:nvPr>
            <p:ph idx="1"/>
          </p:nvPr>
        </p:nvSpPr>
        <p:spPr/>
        <p:txBody>
          <a:bodyPr>
            <a:normAutofit/>
          </a:bodyPr>
          <a:lstStyle/>
          <a:p>
            <a:r>
              <a:rPr lang="en-US" altLang="ko-KR" sz="2400" dirty="0"/>
              <a:t>Stable COPD </a:t>
            </a:r>
            <a:r>
              <a:rPr lang="en-US" altLang="ko-KR" sz="2400" dirty="0" err="1"/>
              <a:t>pts</a:t>
            </a:r>
            <a:r>
              <a:rPr lang="en-US" altLang="ko-KR" sz="2400" dirty="0"/>
              <a:t> with chronic respiratory failure could benefit from NHF application through </a:t>
            </a:r>
            <a:r>
              <a:rPr lang="en-US" altLang="ko-KR" sz="2400" b="1" dirty="0"/>
              <a:t>a reduction of anatomical dead space, improvement </a:t>
            </a:r>
            <a:r>
              <a:rPr lang="en-US" altLang="ko-KR" sz="2400" b="1" dirty="0" err="1"/>
              <a:t>inmucociliary</a:t>
            </a:r>
            <a:r>
              <a:rPr lang="en-US" altLang="ko-KR" sz="2400" b="1" dirty="0"/>
              <a:t> clearance</a:t>
            </a:r>
            <a:r>
              <a:rPr lang="en-US" altLang="ko-KR" sz="2400" dirty="0"/>
              <a:t> in conducting airways and </a:t>
            </a:r>
            <a:r>
              <a:rPr lang="en-US" altLang="ko-KR" sz="2400" b="1" dirty="0"/>
              <a:t>passive elevation in end-expiratory pressure.</a:t>
            </a:r>
            <a:endParaRPr lang="ko-KR" altLang="en-US" sz="2400" b="1" dirty="0"/>
          </a:p>
          <a:p>
            <a:endParaRPr lang="ko-KR" altLang="en-US" sz="2400" dirty="0"/>
          </a:p>
        </p:txBody>
      </p:sp>
    </p:spTree>
    <p:extLst>
      <p:ext uri="{BB962C8B-B14F-4D97-AF65-F5344CB8AC3E}">
        <p14:creationId xmlns:p14="http://schemas.microsoft.com/office/powerpoint/2010/main" val="25738216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60648"/>
            <a:ext cx="24765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692696"/>
            <a:ext cx="3528392" cy="2346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3356992"/>
            <a:ext cx="4804695" cy="29288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TextBox 18"/>
          <p:cNvSpPr txBox="1"/>
          <p:nvPr/>
        </p:nvSpPr>
        <p:spPr>
          <a:xfrm>
            <a:off x="4572992" y="1582340"/>
            <a:ext cx="4588350" cy="3693319"/>
          </a:xfrm>
          <a:prstGeom prst="rect">
            <a:avLst/>
          </a:prstGeom>
          <a:noFill/>
        </p:spPr>
        <p:txBody>
          <a:bodyPr wrap="square" rtlCol="0">
            <a:spAutoFit/>
          </a:bodyPr>
          <a:lstStyle/>
          <a:p>
            <a:r>
              <a:rPr lang="ko-KR" altLang="en-US" dirty="0"/>
              <a:t>√ </a:t>
            </a:r>
            <a:r>
              <a:rPr lang="en-US" altLang="ko-KR" dirty="0" err="1"/>
              <a:t>Randomised</a:t>
            </a:r>
            <a:r>
              <a:rPr lang="en-US" altLang="ko-KR" dirty="0"/>
              <a:t> crossover study</a:t>
            </a:r>
          </a:p>
          <a:p>
            <a:r>
              <a:rPr lang="ko-KR" altLang="en-US" dirty="0"/>
              <a:t>√ </a:t>
            </a:r>
            <a:r>
              <a:rPr lang="en-US" altLang="ko-KR" dirty="0"/>
              <a:t>Assessing short-term physiological  responses to NHF therapy in 30 males chronically treated with LTOT</a:t>
            </a:r>
          </a:p>
          <a:p>
            <a:endParaRPr lang="en-US" altLang="ko-KR" dirty="0"/>
          </a:p>
          <a:p>
            <a:r>
              <a:rPr lang="ko-KR" altLang="en-US" dirty="0"/>
              <a:t>√ </a:t>
            </a:r>
            <a:r>
              <a:rPr lang="en-US" altLang="ko-KR" dirty="0"/>
              <a:t>LTOT (2–4 L/min via NC) </a:t>
            </a:r>
            <a:r>
              <a:rPr lang="en-US" altLang="ko-KR" dirty="0" err="1"/>
              <a:t>vs</a:t>
            </a:r>
            <a:r>
              <a:rPr lang="en-US" altLang="ko-KR" dirty="0"/>
              <a:t> NHF at 30 L/min</a:t>
            </a:r>
          </a:p>
          <a:p>
            <a:endParaRPr lang="en-US" altLang="ko-KR" dirty="0"/>
          </a:p>
          <a:p>
            <a:endParaRPr lang="en-US" altLang="ko-KR" dirty="0"/>
          </a:p>
          <a:p>
            <a:pPr marL="285750" indent="-285750">
              <a:buFont typeface="Wingdings"/>
              <a:buChar char="à"/>
            </a:pPr>
            <a:r>
              <a:rPr lang="en-US" altLang="ko-KR" dirty="0"/>
              <a:t>NHF </a:t>
            </a:r>
            <a:r>
              <a:rPr lang="en-US" altLang="ko-KR" b="1" dirty="0"/>
              <a:t>decreased TcCO2, I:E ratio and RR</a:t>
            </a:r>
            <a:r>
              <a:rPr lang="en-US" altLang="ko-KR" dirty="0"/>
              <a:t>, with a concurrent </a:t>
            </a:r>
            <a:r>
              <a:rPr lang="en-US" altLang="ko-KR" b="1" dirty="0"/>
              <a:t>increase in EELV and </a:t>
            </a:r>
            <a:r>
              <a:rPr lang="en-US" altLang="ko-KR" b="1" dirty="0" err="1"/>
              <a:t>Vt</a:t>
            </a:r>
            <a:r>
              <a:rPr lang="en-US" altLang="ko-KR" dirty="0"/>
              <a:t> compared with LTOT</a:t>
            </a:r>
          </a:p>
          <a:p>
            <a:pPr marL="285750" indent="-285750">
              <a:buFont typeface="Wingdings"/>
              <a:buChar char="à"/>
            </a:pPr>
            <a:endParaRPr lang="en-US" altLang="ko-KR" dirty="0"/>
          </a:p>
        </p:txBody>
      </p:sp>
    </p:spTree>
    <p:extLst>
      <p:ext uri="{BB962C8B-B14F-4D97-AF65-F5344CB8AC3E}">
        <p14:creationId xmlns:p14="http://schemas.microsoft.com/office/powerpoint/2010/main" val="41651009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pPr algn="l"/>
            <a:r>
              <a:rPr lang="en-US" altLang="ko-KR" sz="3600" b="1" dirty="0" err="1"/>
              <a:t>Hypercapnic</a:t>
            </a:r>
            <a:r>
              <a:rPr lang="en-US" altLang="ko-KR" sz="3600" b="1" dirty="0"/>
              <a:t> Respiratory Failure</a:t>
            </a:r>
            <a:endParaRPr lang="ko-KR" altLang="en-US" sz="3600" dirty="0"/>
          </a:p>
        </p:txBody>
      </p:sp>
      <p:sp>
        <p:nvSpPr>
          <p:cNvPr id="3" name="내용 개체 틀 2"/>
          <p:cNvSpPr>
            <a:spLocks noGrp="1"/>
          </p:cNvSpPr>
          <p:nvPr>
            <p:ph idx="1"/>
          </p:nvPr>
        </p:nvSpPr>
        <p:spPr/>
        <p:txBody>
          <a:bodyPr>
            <a:noAutofit/>
          </a:bodyPr>
          <a:lstStyle/>
          <a:p>
            <a:r>
              <a:rPr lang="en-US" altLang="ko-KR" sz="2400" dirty="0"/>
              <a:t>Since NIV is used currently as a treatment option in patients with COPD and chronic </a:t>
            </a:r>
            <a:r>
              <a:rPr lang="en-US" altLang="ko-KR" sz="2400" dirty="0" err="1"/>
              <a:t>hypercapnia</a:t>
            </a:r>
            <a:r>
              <a:rPr lang="en-US" altLang="ko-KR" sz="2400" dirty="0"/>
              <a:t>, it seems that </a:t>
            </a:r>
            <a:r>
              <a:rPr lang="en-US" altLang="ko-KR" sz="2400" b="1" dirty="0"/>
              <a:t>NHF could be used instead of NIV in the least tolerant and compliant patients, or in association with NIV, to reduce mask-related side-effects</a:t>
            </a:r>
          </a:p>
          <a:p>
            <a:endParaRPr lang="en-US" altLang="ko-KR" sz="2400" dirty="0"/>
          </a:p>
        </p:txBody>
      </p:sp>
    </p:spTree>
    <p:extLst>
      <p:ext uri="{BB962C8B-B14F-4D97-AF65-F5344CB8AC3E}">
        <p14:creationId xmlns:p14="http://schemas.microsoft.com/office/powerpoint/2010/main" val="59060444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a:extLst>
              <a:ext uri="{FF2B5EF4-FFF2-40B4-BE49-F238E27FC236}">
                <a16:creationId xmlns:a16="http://schemas.microsoft.com/office/drawing/2014/main" id="{CD9DD280-FA3A-4DB1-8C86-29A4EB42687B}"/>
              </a:ext>
            </a:extLst>
          </p:cNvPr>
          <p:cNvSpPr>
            <a:spLocks noGrp="1"/>
          </p:cNvSpPr>
          <p:nvPr>
            <p:ph idx="1"/>
          </p:nvPr>
        </p:nvSpPr>
        <p:spPr/>
        <p:txBody>
          <a:bodyPr>
            <a:normAutofit/>
          </a:bodyPr>
          <a:lstStyle/>
          <a:p>
            <a:r>
              <a:rPr lang="en-US" altLang="ko-KR" sz="2400" dirty="0"/>
              <a:t>In IPF, in which prognosis is extremely poor after mechanical ventilation, HFNC appears to be an alternative modality for treating patients with hypoxemia who do not require immediate intubation, providing better oxygenation, dyspnea relief and comfort.</a:t>
            </a:r>
            <a:endParaRPr lang="ko-KR" altLang="en-US" sz="2400" dirty="0"/>
          </a:p>
        </p:txBody>
      </p:sp>
      <p:sp>
        <p:nvSpPr>
          <p:cNvPr id="5" name="제목 1">
            <a:extLst>
              <a:ext uri="{FF2B5EF4-FFF2-40B4-BE49-F238E27FC236}">
                <a16:creationId xmlns:a16="http://schemas.microsoft.com/office/drawing/2014/main" id="{23140456-7E7B-4BE4-A44E-D76F9F94FC37}"/>
              </a:ext>
            </a:extLst>
          </p:cNvPr>
          <p:cNvSpPr>
            <a:spLocks noGrp="1"/>
          </p:cNvSpPr>
          <p:nvPr>
            <p:ph type="title"/>
          </p:nvPr>
        </p:nvSpPr>
        <p:spPr>
          <a:xfrm>
            <a:off x="457200" y="274638"/>
            <a:ext cx="8229600" cy="1143000"/>
          </a:xfrm>
        </p:spPr>
        <p:txBody>
          <a:bodyPr>
            <a:normAutofit/>
          </a:bodyPr>
          <a:lstStyle/>
          <a:p>
            <a:pPr algn="l"/>
            <a:r>
              <a:rPr lang="en-US" altLang="ko-KR" sz="3600" b="1" dirty="0"/>
              <a:t>HFNC in IPF</a:t>
            </a:r>
            <a:endParaRPr lang="ko-KR" altLang="en-US" sz="3600" dirty="0"/>
          </a:p>
        </p:txBody>
      </p:sp>
      <p:sp>
        <p:nvSpPr>
          <p:cNvPr id="7" name="TextBox 6">
            <a:extLst>
              <a:ext uri="{FF2B5EF4-FFF2-40B4-BE49-F238E27FC236}">
                <a16:creationId xmlns:a16="http://schemas.microsoft.com/office/drawing/2014/main" id="{295F7620-15FC-4DC6-BF97-EF4CAD366E3D}"/>
              </a:ext>
            </a:extLst>
          </p:cNvPr>
          <p:cNvSpPr txBox="1"/>
          <p:nvPr/>
        </p:nvSpPr>
        <p:spPr>
          <a:xfrm>
            <a:off x="4716016" y="6142761"/>
            <a:ext cx="4114331" cy="461665"/>
          </a:xfrm>
          <a:prstGeom prst="rect">
            <a:avLst/>
          </a:prstGeom>
          <a:noFill/>
        </p:spPr>
        <p:txBody>
          <a:bodyPr wrap="none" rtlCol="0">
            <a:spAutoFit/>
          </a:bodyPr>
          <a:lstStyle/>
          <a:p>
            <a:r>
              <a:rPr lang="en-US" altLang="ko-KR" sz="1200" dirty="0"/>
              <a:t>New perspectives for the use of high-flow nasal oxygen</a:t>
            </a:r>
          </a:p>
          <a:p>
            <a:r>
              <a:rPr lang="nn-NO" altLang="ko-KR" sz="1200" dirty="0"/>
              <a:t>Rev Port Pneumol. 2016;</a:t>
            </a:r>
            <a:r>
              <a:rPr lang="nn-NO" altLang="ko-KR" sz="1200" b="1" dirty="0"/>
              <a:t>22(6)</a:t>
            </a:r>
            <a:r>
              <a:rPr lang="nn-NO" altLang="ko-KR" sz="1200" dirty="0"/>
              <a:t>:368</a:t>
            </a:r>
            <a:endParaRPr lang="ko-KR" altLang="en-US" sz="1200" dirty="0"/>
          </a:p>
        </p:txBody>
      </p:sp>
    </p:spTree>
    <p:extLst>
      <p:ext uri="{BB962C8B-B14F-4D97-AF65-F5344CB8AC3E}">
        <p14:creationId xmlns:p14="http://schemas.microsoft.com/office/powerpoint/2010/main" val="25524075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a:extLst>
              <a:ext uri="{FF2B5EF4-FFF2-40B4-BE49-F238E27FC236}">
                <a16:creationId xmlns:a16="http://schemas.microsoft.com/office/drawing/2014/main" id="{90810390-7CFF-4E6B-B15F-BF5890BC7110}"/>
              </a:ext>
            </a:extLst>
          </p:cNvPr>
          <p:cNvPicPr>
            <a:picLocks noChangeAspect="1"/>
          </p:cNvPicPr>
          <p:nvPr/>
        </p:nvPicPr>
        <p:blipFill>
          <a:blip r:embed="rId2"/>
          <a:stretch>
            <a:fillRect/>
          </a:stretch>
        </p:blipFill>
        <p:spPr>
          <a:xfrm>
            <a:off x="2123728" y="620688"/>
            <a:ext cx="5230051" cy="1661000"/>
          </a:xfrm>
          <a:prstGeom prst="rect">
            <a:avLst/>
          </a:prstGeom>
        </p:spPr>
      </p:pic>
      <p:pic>
        <p:nvPicPr>
          <p:cNvPr id="5" name="그림 4">
            <a:extLst>
              <a:ext uri="{FF2B5EF4-FFF2-40B4-BE49-F238E27FC236}">
                <a16:creationId xmlns:a16="http://schemas.microsoft.com/office/drawing/2014/main" id="{5E57F141-9C54-4585-8ED8-CBD4AC1929C5}"/>
              </a:ext>
            </a:extLst>
          </p:cNvPr>
          <p:cNvPicPr>
            <a:picLocks noChangeAspect="1"/>
          </p:cNvPicPr>
          <p:nvPr/>
        </p:nvPicPr>
        <p:blipFill>
          <a:blip r:embed="rId3"/>
          <a:stretch>
            <a:fillRect/>
          </a:stretch>
        </p:blipFill>
        <p:spPr>
          <a:xfrm>
            <a:off x="16480" y="13357"/>
            <a:ext cx="3003796" cy="284774"/>
          </a:xfrm>
          <a:prstGeom prst="rect">
            <a:avLst/>
          </a:prstGeom>
        </p:spPr>
      </p:pic>
      <p:pic>
        <p:nvPicPr>
          <p:cNvPr id="6" name="그림 5">
            <a:extLst>
              <a:ext uri="{FF2B5EF4-FFF2-40B4-BE49-F238E27FC236}">
                <a16:creationId xmlns:a16="http://schemas.microsoft.com/office/drawing/2014/main" id="{633BB8C9-4F81-4DA7-ABFF-33403249A079}"/>
              </a:ext>
            </a:extLst>
          </p:cNvPr>
          <p:cNvPicPr>
            <a:picLocks noChangeAspect="1"/>
          </p:cNvPicPr>
          <p:nvPr/>
        </p:nvPicPr>
        <p:blipFill>
          <a:blip r:embed="rId4"/>
          <a:stretch>
            <a:fillRect/>
          </a:stretch>
        </p:blipFill>
        <p:spPr>
          <a:xfrm>
            <a:off x="3923928" y="3212976"/>
            <a:ext cx="4890981" cy="2448272"/>
          </a:xfrm>
          <a:prstGeom prst="rect">
            <a:avLst/>
          </a:prstGeom>
        </p:spPr>
      </p:pic>
      <p:pic>
        <p:nvPicPr>
          <p:cNvPr id="8" name="그림 7">
            <a:extLst>
              <a:ext uri="{FF2B5EF4-FFF2-40B4-BE49-F238E27FC236}">
                <a16:creationId xmlns:a16="http://schemas.microsoft.com/office/drawing/2014/main" id="{E0303093-6CE4-4B2F-A8C8-06176990AE9E}"/>
              </a:ext>
            </a:extLst>
          </p:cNvPr>
          <p:cNvPicPr>
            <a:picLocks noChangeAspect="1"/>
          </p:cNvPicPr>
          <p:nvPr/>
        </p:nvPicPr>
        <p:blipFill>
          <a:blip r:embed="rId5"/>
          <a:stretch>
            <a:fillRect/>
          </a:stretch>
        </p:blipFill>
        <p:spPr>
          <a:xfrm>
            <a:off x="746261" y="2473286"/>
            <a:ext cx="2754934" cy="4206054"/>
          </a:xfrm>
          <a:prstGeom prst="rect">
            <a:avLst/>
          </a:prstGeom>
        </p:spPr>
      </p:pic>
      <p:cxnSp>
        <p:nvCxnSpPr>
          <p:cNvPr id="11" name="직선 연결선 10">
            <a:extLst>
              <a:ext uri="{FF2B5EF4-FFF2-40B4-BE49-F238E27FC236}">
                <a16:creationId xmlns:a16="http://schemas.microsoft.com/office/drawing/2014/main" id="{7E1F922D-F0BF-4BF4-B0C7-060E3BE941A7}"/>
              </a:ext>
            </a:extLst>
          </p:cNvPr>
          <p:cNvCxnSpPr>
            <a:cxnSpLocks/>
          </p:cNvCxnSpPr>
          <p:nvPr/>
        </p:nvCxnSpPr>
        <p:spPr>
          <a:xfrm>
            <a:off x="4471891" y="3717032"/>
            <a:ext cx="4204565"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직선 연결선 13">
            <a:extLst>
              <a:ext uri="{FF2B5EF4-FFF2-40B4-BE49-F238E27FC236}">
                <a16:creationId xmlns:a16="http://schemas.microsoft.com/office/drawing/2014/main" id="{31BAC70E-790E-426A-89C0-7DDDCA9A21A2}"/>
              </a:ext>
            </a:extLst>
          </p:cNvPr>
          <p:cNvCxnSpPr>
            <a:cxnSpLocks/>
          </p:cNvCxnSpPr>
          <p:nvPr/>
        </p:nvCxnSpPr>
        <p:spPr>
          <a:xfrm>
            <a:off x="3923928" y="3933056"/>
            <a:ext cx="475252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직선 연결선 15">
            <a:extLst>
              <a:ext uri="{FF2B5EF4-FFF2-40B4-BE49-F238E27FC236}">
                <a16:creationId xmlns:a16="http://schemas.microsoft.com/office/drawing/2014/main" id="{D6EDF236-8D7E-4BBA-A5BD-26912FDF20E7}"/>
              </a:ext>
            </a:extLst>
          </p:cNvPr>
          <p:cNvCxnSpPr>
            <a:cxnSpLocks/>
          </p:cNvCxnSpPr>
          <p:nvPr/>
        </p:nvCxnSpPr>
        <p:spPr>
          <a:xfrm>
            <a:off x="3923928" y="4149080"/>
            <a:ext cx="1224136"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10618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내용 개체 틀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72" y="692658"/>
            <a:ext cx="3240888" cy="3384414"/>
          </a:xfrm>
        </p:spPr>
      </p:pic>
      <p:pic>
        <p:nvPicPr>
          <p:cNvPr id="5" name="그림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31840" y="301293"/>
            <a:ext cx="3245369" cy="3991803"/>
          </a:xfrm>
          <a:prstGeom prst="rect">
            <a:avLst/>
          </a:prstGeom>
        </p:spPr>
      </p:pic>
      <p:pic>
        <p:nvPicPr>
          <p:cNvPr id="6" name="그림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32240" y="764704"/>
            <a:ext cx="2153750" cy="3312368"/>
          </a:xfrm>
          <a:prstGeom prst="rect">
            <a:avLst/>
          </a:prstGeom>
        </p:spPr>
      </p:pic>
      <p:graphicFrame>
        <p:nvGraphicFramePr>
          <p:cNvPr id="2" name="표 1"/>
          <p:cNvGraphicFramePr>
            <a:graphicFrameLocks noGrp="1"/>
          </p:cNvGraphicFramePr>
          <p:nvPr>
            <p:extLst>
              <p:ext uri="{D42A27DB-BD31-4B8C-83A1-F6EECF244321}">
                <p14:modId xmlns:p14="http://schemas.microsoft.com/office/powerpoint/2010/main" val="661914984"/>
              </p:ext>
            </p:extLst>
          </p:nvPr>
        </p:nvGraphicFramePr>
        <p:xfrm>
          <a:off x="0" y="4365104"/>
          <a:ext cx="9144000" cy="1598976"/>
        </p:xfrm>
        <a:graphic>
          <a:graphicData uri="http://schemas.openxmlformats.org/drawingml/2006/table">
            <a:tbl>
              <a:tblPr firstRow="1" bandRow="1">
                <a:tableStyleId>{5C22544A-7EE6-4342-B048-85BDC9FD1C3A}</a:tableStyleId>
              </a:tblPr>
              <a:tblGrid>
                <a:gridCol w="1835696">
                  <a:extLst>
                    <a:ext uri="{9D8B030D-6E8A-4147-A177-3AD203B41FA5}">
                      <a16:colId xmlns:a16="http://schemas.microsoft.com/office/drawing/2014/main" val="20000"/>
                    </a:ext>
                  </a:extLst>
                </a:gridCol>
                <a:gridCol w="2016224">
                  <a:extLst>
                    <a:ext uri="{9D8B030D-6E8A-4147-A177-3AD203B41FA5}">
                      <a16:colId xmlns:a16="http://schemas.microsoft.com/office/drawing/2014/main" val="20001"/>
                    </a:ext>
                  </a:extLst>
                </a:gridCol>
                <a:gridCol w="2736304">
                  <a:extLst>
                    <a:ext uri="{9D8B030D-6E8A-4147-A177-3AD203B41FA5}">
                      <a16:colId xmlns:a16="http://schemas.microsoft.com/office/drawing/2014/main" val="20002"/>
                    </a:ext>
                  </a:extLst>
                </a:gridCol>
                <a:gridCol w="2555776">
                  <a:extLst>
                    <a:ext uri="{9D8B030D-6E8A-4147-A177-3AD203B41FA5}">
                      <a16:colId xmlns:a16="http://schemas.microsoft.com/office/drawing/2014/main" val="20003"/>
                    </a:ext>
                  </a:extLst>
                </a:gridCol>
              </a:tblGrid>
              <a:tr h="720080">
                <a:tc>
                  <a:txBody>
                    <a:bodyPr/>
                    <a:lstStyle/>
                    <a:p>
                      <a:pPr latinLnBrk="1"/>
                      <a:endParaRPr lang="ko-KR" altLang="en-US" dirty="0"/>
                    </a:p>
                  </a:txBody>
                  <a:tcPr/>
                </a:tc>
                <a:tc>
                  <a:txBody>
                    <a:bodyPr/>
                    <a:lstStyle/>
                    <a:p>
                      <a:pPr latinLnBrk="1"/>
                      <a:r>
                        <a:rPr lang="en-US" altLang="ko-KR" dirty="0"/>
                        <a:t>simple</a:t>
                      </a:r>
                      <a:r>
                        <a:rPr lang="en-US" altLang="ko-KR" baseline="0" dirty="0"/>
                        <a:t> mask</a:t>
                      </a:r>
                      <a:endParaRPr lang="ko-KR" altLang="en-US" dirty="0"/>
                    </a:p>
                  </a:txBody>
                  <a:tcPr/>
                </a:tc>
                <a:tc>
                  <a:txBody>
                    <a:bodyPr/>
                    <a:lstStyle/>
                    <a:p>
                      <a:pPr latinLnBrk="1"/>
                      <a:r>
                        <a:rPr lang="en-US" altLang="ko-KR" dirty="0"/>
                        <a:t>non-</a:t>
                      </a:r>
                      <a:r>
                        <a:rPr lang="en-US" altLang="ko-KR" dirty="0" err="1"/>
                        <a:t>rebreather</a:t>
                      </a:r>
                      <a:r>
                        <a:rPr lang="en-US" altLang="ko-KR" baseline="0" dirty="0"/>
                        <a:t> mask</a:t>
                      </a:r>
                      <a:endParaRPr lang="ko-KR" altLang="en-US" dirty="0"/>
                    </a:p>
                  </a:txBody>
                  <a:tcPr/>
                </a:tc>
                <a:tc>
                  <a:txBody>
                    <a:bodyPr/>
                    <a:lstStyle/>
                    <a:p>
                      <a:pPr latinLnBrk="1"/>
                      <a:r>
                        <a:rPr lang="en-US" altLang="ko-KR" dirty="0"/>
                        <a:t>partial</a:t>
                      </a:r>
                      <a:r>
                        <a:rPr lang="en-US" altLang="ko-KR" baseline="0" dirty="0"/>
                        <a:t> </a:t>
                      </a:r>
                      <a:r>
                        <a:rPr lang="en-US" altLang="ko-KR" baseline="0" dirty="0" err="1"/>
                        <a:t>rebreather</a:t>
                      </a:r>
                      <a:r>
                        <a:rPr lang="en-US" altLang="ko-KR" baseline="0" dirty="0"/>
                        <a:t> mask</a:t>
                      </a:r>
                      <a:endParaRPr lang="ko-KR" altLang="en-US" dirty="0"/>
                    </a:p>
                  </a:txBody>
                  <a:tcPr/>
                </a:tc>
                <a:extLst>
                  <a:ext uri="{0D108BD9-81ED-4DB2-BD59-A6C34878D82A}">
                    <a16:rowId xmlns:a16="http://schemas.microsoft.com/office/drawing/2014/main" val="10000"/>
                  </a:ext>
                </a:extLst>
              </a:tr>
              <a:tr h="452353">
                <a:tc>
                  <a:txBody>
                    <a:bodyPr/>
                    <a:lstStyle/>
                    <a:p>
                      <a:pPr latinLnBrk="1"/>
                      <a:r>
                        <a:rPr lang="en-US" altLang="ko-KR" dirty="0"/>
                        <a:t>Flow rate</a:t>
                      </a:r>
                      <a:endParaRPr lang="ko-KR" altLang="en-US" dirty="0"/>
                    </a:p>
                  </a:txBody>
                  <a:tcPr/>
                </a:tc>
                <a:tc>
                  <a:txBody>
                    <a:bodyPr/>
                    <a:lstStyle/>
                    <a:p>
                      <a:pPr latinLnBrk="1"/>
                      <a:r>
                        <a:rPr lang="en-US" altLang="ko-KR" dirty="0"/>
                        <a:t>5-10 L/min</a:t>
                      </a:r>
                      <a:endParaRPr lang="ko-KR" altLang="en-US" dirty="0"/>
                    </a:p>
                  </a:txBody>
                  <a:tcPr/>
                </a:tc>
                <a:tc>
                  <a:txBody>
                    <a:bodyPr/>
                    <a:lstStyle/>
                    <a:p>
                      <a:pPr latinLnBrk="1"/>
                      <a:r>
                        <a:rPr lang="en-US" altLang="ko-KR" dirty="0"/>
                        <a:t>12-15 L/min</a:t>
                      </a:r>
                      <a:endParaRPr lang="ko-KR" altLang="en-US" dirty="0"/>
                    </a:p>
                  </a:txBody>
                  <a:tcPr/>
                </a:tc>
                <a:tc>
                  <a:txBody>
                    <a:bodyPr/>
                    <a:lstStyle/>
                    <a:p>
                      <a:pPr latinLnBrk="1"/>
                      <a:r>
                        <a:rPr lang="en-US" altLang="ko-KR" dirty="0"/>
                        <a:t>5-15 L/min</a:t>
                      </a:r>
                      <a:endParaRPr lang="ko-KR" altLang="en-US" dirty="0"/>
                    </a:p>
                  </a:txBody>
                  <a:tcPr/>
                </a:tc>
                <a:extLst>
                  <a:ext uri="{0D108BD9-81ED-4DB2-BD59-A6C34878D82A}">
                    <a16:rowId xmlns:a16="http://schemas.microsoft.com/office/drawing/2014/main" val="10001"/>
                  </a:ext>
                </a:extLst>
              </a:tr>
              <a:tr h="426543">
                <a:tc>
                  <a:txBody>
                    <a:bodyPr/>
                    <a:lstStyle/>
                    <a:p>
                      <a:pPr latinLnBrk="1"/>
                      <a:r>
                        <a:rPr lang="en-US" altLang="ko-KR" dirty="0"/>
                        <a:t>estimated</a:t>
                      </a:r>
                      <a:r>
                        <a:rPr lang="en-US" altLang="ko-KR" baseline="0" dirty="0"/>
                        <a:t> </a:t>
                      </a:r>
                      <a:r>
                        <a:rPr lang="en-US" altLang="ko-KR" dirty="0"/>
                        <a:t>FiO2</a:t>
                      </a:r>
                      <a:endParaRPr lang="ko-KR" altLang="en-US" dirty="0"/>
                    </a:p>
                  </a:txBody>
                  <a:tcPr/>
                </a:tc>
                <a:tc>
                  <a:txBody>
                    <a:bodyPr/>
                    <a:lstStyle/>
                    <a:p>
                      <a:pPr latinLnBrk="1"/>
                      <a:r>
                        <a:rPr lang="en-US" altLang="ko-KR" dirty="0"/>
                        <a:t>25-50%</a:t>
                      </a:r>
                      <a:endParaRPr lang="ko-KR" altLang="en-US" dirty="0"/>
                    </a:p>
                  </a:txBody>
                  <a:tcPr/>
                </a:tc>
                <a:tc>
                  <a:txBody>
                    <a:bodyPr/>
                    <a:lstStyle/>
                    <a:p>
                      <a:pPr latinLnBrk="1"/>
                      <a:r>
                        <a:rPr lang="en-US" altLang="ko-KR" dirty="0"/>
                        <a:t>80-100%</a:t>
                      </a:r>
                      <a:endParaRPr lang="ko-KR" altLang="en-US" dirty="0"/>
                    </a:p>
                  </a:txBody>
                  <a:tcPr/>
                </a:tc>
                <a:tc>
                  <a:txBody>
                    <a:bodyPr/>
                    <a:lstStyle/>
                    <a:p>
                      <a:pPr latinLnBrk="1"/>
                      <a:r>
                        <a:rPr lang="en-US" altLang="ko-KR" dirty="0"/>
                        <a:t>40-70%</a:t>
                      </a:r>
                      <a:endParaRPr lang="ko-KR" altLang="en-US" dirty="0"/>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8932983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pPr algn="l"/>
            <a:r>
              <a:rPr lang="en-US" altLang="ko-KR" sz="3600" b="1" dirty="0"/>
              <a:t>HFNC in HF</a:t>
            </a:r>
            <a:endParaRPr lang="ko-KR" altLang="en-US" sz="3600" dirty="0"/>
          </a:p>
        </p:txBody>
      </p:sp>
      <p:sp>
        <p:nvSpPr>
          <p:cNvPr id="3" name="내용 개체 틀 2"/>
          <p:cNvSpPr>
            <a:spLocks noGrp="1"/>
          </p:cNvSpPr>
          <p:nvPr>
            <p:ph idx="1"/>
          </p:nvPr>
        </p:nvSpPr>
        <p:spPr/>
        <p:txBody>
          <a:bodyPr>
            <a:normAutofit/>
          </a:bodyPr>
          <a:lstStyle/>
          <a:p>
            <a:r>
              <a:rPr lang="en-US" altLang="ko-KR" sz="2400" dirty="0"/>
              <a:t>NHF application in patients with </a:t>
            </a:r>
            <a:r>
              <a:rPr lang="en-US" altLang="ko-KR" sz="2400" b="1" dirty="0"/>
              <a:t>decompensated heart failure</a:t>
            </a:r>
            <a:r>
              <a:rPr lang="en-US" altLang="ko-KR" sz="2400" dirty="0"/>
              <a:t> improved the intensity of </a:t>
            </a:r>
            <a:r>
              <a:rPr lang="en-US" altLang="ko-KR" sz="2400" dirty="0" err="1"/>
              <a:t>dyspnoea</a:t>
            </a:r>
            <a:r>
              <a:rPr lang="en-US" altLang="ko-KR" sz="2400" dirty="0"/>
              <a:t>, respiratory rate and oxygenation indices</a:t>
            </a:r>
          </a:p>
          <a:p>
            <a:endParaRPr lang="en-US" altLang="ko-KR" sz="2400" dirty="0"/>
          </a:p>
          <a:p>
            <a:endParaRPr lang="en-US" altLang="ko-KR" sz="2400" dirty="0"/>
          </a:p>
          <a:p>
            <a:endParaRPr lang="en-US" altLang="ko-KR" sz="2400" dirty="0"/>
          </a:p>
          <a:p>
            <a:r>
              <a:rPr lang="en-US" altLang="ko-KR" sz="2400" dirty="0">
                <a:sym typeface="Wingdings" pitchFamily="2" charset="2"/>
              </a:rPr>
              <a:t> </a:t>
            </a:r>
            <a:r>
              <a:rPr lang="en-US" altLang="ko-KR" sz="2400" dirty="0"/>
              <a:t>more </a:t>
            </a:r>
            <a:r>
              <a:rPr lang="en-US" altLang="ko-KR" sz="2400" dirty="0" err="1"/>
              <a:t>randomised</a:t>
            </a:r>
            <a:r>
              <a:rPr lang="en-US" altLang="ko-KR" sz="2400" dirty="0"/>
              <a:t> trials are needed in order to compare NHF versus NIV in the intubation rates and mortality of patients with decompensated heart failure.</a:t>
            </a:r>
            <a:endParaRPr lang="ko-KR" altLang="en-US" sz="2400" dirty="0"/>
          </a:p>
        </p:txBody>
      </p:sp>
      <p:sp>
        <p:nvSpPr>
          <p:cNvPr id="4" name="TextBox 3">
            <a:extLst>
              <a:ext uri="{FF2B5EF4-FFF2-40B4-BE49-F238E27FC236}">
                <a16:creationId xmlns:a16="http://schemas.microsoft.com/office/drawing/2014/main" id="{123DC4DD-C48D-4C35-96CF-80BBA01C60AB}"/>
              </a:ext>
            </a:extLst>
          </p:cNvPr>
          <p:cNvSpPr txBox="1"/>
          <p:nvPr/>
        </p:nvSpPr>
        <p:spPr>
          <a:xfrm>
            <a:off x="1115616" y="3023215"/>
            <a:ext cx="7917296" cy="461665"/>
          </a:xfrm>
          <a:prstGeom prst="rect">
            <a:avLst/>
          </a:prstGeom>
          <a:noFill/>
        </p:spPr>
        <p:txBody>
          <a:bodyPr wrap="none" rtlCol="0">
            <a:spAutoFit/>
          </a:bodyPr>
          <a:lstStyle/>
          <a:p>
            <a:r>
              <a:rPr lang="en-US" altLang="ko-KR" sz="1200" dirty="0" err="1"/>
              <a:t>Carratalá</a:t>
            </a:r>
            <a:r>
              <a:rPr lang="en-US" altLang="ko-KR" sz="1200" dirty="0"/>
              <a:t> Perales JM, </a:t>
            </a:r>
            <a:r>
              <a:rPr lang="en-US" altLang="ko-KR" sz="1200" dirty="0" err="1"/>
              <a:t>Llorens</a:t>
            </a:r>
            <a:r>
              <a:rPr lang="en-US" altLang="ko-KR" sz="1200" dirty="0"/>
              <a:t> P, </a:t>
            </a:r>
            <a:r>
              <a:rPr lang="en-US" altLang="ko-KR" sz="1200" dirty="0" err="1"/>
              <a:t>Brouzet</a:t>
            </a:r>
            <a:r>
              <a:rPr lang="en-US" altLang="ko-KR" sz="1200" dirty="0"/>
              <a:t> B, et al. High-flow therapy via nasal cannula in acute heart failure. Rev</a:t>
            </a:r>
          </a:p>
          <a:p>
            <a:r>
              <a:rPr lang="en-US" altLang="ko-KR" sz="1200" dirty="0" err="1"/>
              <a:t>Esp</a:t>
            </a:r>
            <a:r>
              <a:rPr lang="en-US" altLang="ko-KR" sz="1200" dirty="0"/>
              <a:t> </a:t>
            </a:r>
            <a:r>
              <a:rPr lang="en-US" altLang="ko-KR" sz="1200" dirty="0" err="1"/>
              <a:t>Cardiol</a:t>
            </a:r>
            <a:r>
              <a:rPr lang="en-US" altLang="ko-KR" sz="1200" dirty="0"/>
              <a:t> 2011; 64: 723–725.</a:t>
            </a:r>
            <a:endParaRPr lang="ko-KR" altLang="en-US" sz="1200" dirty="0"/>
          </a:p>
        </p:txBody>
      </p:sp>
    </p:spTree>
    <p:extLst>
      <p:ext uri="{BB962C8B-B14F-4D97-AF65-F5344CB8AC3E}">
        <p14:creationId xmlns:p14="http://schemas.microsoft.com/office/powerpoint/2010/main" val="4912732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pPr algn="l"/>
            <a:r>
              <a:rPr lang="en-US" altLang="ko-KR" sz="3600" b="1" dirty="0"/>
              <a:t>HFNC during Bronchoscopy</a:t>
            </a:r>
            <a:endParaRPr lang="ko-KR" altLang="en-US" sz="3600" dirty="0"/>
          </a:p>
        </p:txBody>
      </p:sp>
      <p:sp>
        <p:nvSpPr>
          <p:cNvPr id="3" name="내용 개체 틀 2"/>
          <p:cNvSpPr>
            <a:spLocks noGrp="1"/>
          </p:cNvSpPr>
          <p:nvPr>
            <p:ph idx="1"/>
          </p:nvPr>
        </p:nvSpPr>
        <p:spPr/>
        <p:txBody>
          <a:bodyPr>
            <a:normAutofit/>
          </a:bodyPr>
          <a:lstStyle/>
          <a:p>
            <a:r>
              <a:rPr lang="en-US" altLang="ko-KR" sz="2400" dirty="0"/>
              <a:t>High flow rates (50–60 L/min) protect patients from </a:t>
            </a:r>
            <a:r>
              <a:rPr lang="en-US" altLang="ko-KR" sz="2400" dirty="0" err="1"/>
              <a:t>hypoxaemia</a:t>
            </a:r>
            <a:r>
              <a:rPr lang="en-US" altLang="ko-KR" sz="2400" dirty="0"/>
              <a:t> during bronchoscopy with remarkable tolerance and minimal variations in SpO2.</a:t>
            </a:r>
          </a:p>
          <a:p>
            <a:endParaRPr lang="en-US" altLang="ko-KR" sz="2400" dirty="0"/>
          </a:p>
          <a:p>
            <a:r>
              <a:rPr lang="en-US" altLang="ko-KR" sz="2400" dirty="0">
                <a:solidFill>
                  <a:srgbClr val="001D35"/>
                </a:solidFill>
                <a:cs typeface="Arial" charset="0"/>
              </a:rPr>
              <a:t>Mask</a:t>
            </a:r>
            <a:r>
              <a:rPr lang="ko-KR" altLang="en-US" sz="2400" dirty="0">
                <a:solidFill>
                  <a:srgbClr val="001D35"/>
                </a:solidFill>
                <a:cs typeface="Arial" charset="0"/>
              </a:rPr>
              <a:t>를 적용하면서 검사하기 어려운 경우 </a:t>
            </a:r>
            <a:r>
              <a:rPr lang="en-US" altLang="ko-KR" sz="2400" dirty="0">
                <a:solidFill>
                  <a:srgbClr val="001D35"/>
                </a:solidFill>
                <a:cs typeface="Arial" charset="0"/>
              </a:rPr>
              <a:t>: Bronchoscopy, Endoscopy..</a:t>
            </a:r>
          </a:p>
          <a:p>
            <a:endParaRPr lang="ko-KR" altLang="en-US" sz="2400" dirty="0"/>
          </a:p>
        </p:txBody>
      </p:sp>
    </p:spTree>
    <p:extLst>
      <p:ext uri="{BB962C8B-B14F-4D97-AF65-F5344CB8AC3E}">
        <p14:creationId xmlns:p14="http://schemas.microsoft.com/office/powerpoint/2010/main" val="26472606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EC6737BF-AC6F-47EC-B1F6-48F0596ECBBC}"/>
              </a:ext>
            </a:extLst>
          </p:cNvPr>
          <p:cNvSpPr>
            <a:spLocks noGrp="1"/>
          </p:cNvSpPr>
          <p:nvPr>
            <p:ph type="title"/>
          </p:nvPr>
        </p:nvSpPr>
        <p:spPr/>
        <p:txBody>
          <a:bodyPr>
            <a:normAutofit/>
          </a:bodyPr>
          <a:lstStyle/>
          <a:p>
            <a:pPr algn="l"/>
            <a:r>
              <a:rPr lang="en-US" altLang="ko-KR" sz="3600" b="1" dirty="0"/>
              <a:t>Algorithm for clinical use</a:t>
            </a:r>
            <a:endParaRPr lang="ko-KR" altLang="en-US" sz="3600" b="1" dirty="0"/>
          </a:p>
        </p:txBody>
      </p:sp>
      <p:pic>
        <p:nvPicPr>
          <p:cNvPr id="4" name="그림 3">
            <a:extLst>
              <a:ext uri="{FF2B5EF4-FFF2-40B4-BE49-F238E27FC236}">
                <a16:creationId xmlns:a16="http://schemas.microsoft.com/office/drawing/2014/main" id="{9F5F3290-C539-4F1B-AF1A-94C903573B4D}"/>
              </a:ext>
            </a:extLst>
          </p:cNvPr>
          <p:cNvPicPr>
            <a:picLocks noChangeAspect="1"/>
          </p:cNvPicPr>
          <p:nvPr/>
        </p:nvPicPr>
        <p:blipFill>
          <a:blip r:embed="rId2"/>
          <a:stretch>
            <a:fillRect/>
          </a:stretch>
        </p:blipFill>
        <p:spPr>
          <a:xfrm>
            <a:off x="849155" y="1700808"/>
            <a:ext cx="7607362" cy="3928998"/>
          </a:xfrm>
          <a:prstGeom prst="rect">
            <a:avLst/>
          </a:prstGeom>
        </p:spPr>
      </p:pic>
      <p:sp>
        <p:nvSpPr>
          <p:cNvPr id="6" name="직사각형 5">
            <a:extLst>
              <a:ext uri="{FF2B5EF4-FFF2-40B4-BE49-F238E27FC236}">
                <a16:creationId xmlns:a16="http://schemas.microsoft.com/office/drawing/2014/main" id="{446799C3-3932-4ADB-9E42-79AA0F862B3C}"/>
              </a:ext>
            </a:extLst>
          </p:cNvPr>
          <p:cNvSpPr/>
          <p:nvPr/>
        </p:nvSpPr>
        <p:spPr>
          <a:xfrm>
            <a:off x="1270164" y="6382191"/>
            <a:ext cx="8280920" cy="461665"/>
          </a:xfrm>
          <a:prstGeom prst="rect">
            <a:avLst/>
          </a:prstGeom>
        </p:spPr>
        <p:txBody>
          <a:bodyPr wrap="square">
            <a:spAutoFit/>
          </a:bodyPr>
          <a:lstStyle/>
          <a:p>
            <a:r>
              <a:rPr lang="en-US" altLang="ko-KR" sz="1200" dirty="0" err="1">
                <a:solidFill>
                  <a:srgbClr val="231F20"/>
                </a:solidFill>
                <a:latin typeface="AdvOT1ef757c0"/>
              </a:rPr>
              <a:t>Ischaki</a:t>
            </a:r>
            <a:r>
              <a:rPr lang="en-US" altLang="ko-KR" sz="1200" dirty="0">
                <a:solidFill>
                  <a:srgbClr val="231F20"/>
                </a:solidFill>
                <a:latin typeface="AdvOT1ef757c0"/>
              </a:rPr>
              <a:t> E, </a:t>
            </a:r>
            <a:r>
              <a:rPr lang="en-US" altLang="ko-KR" sz="1200" dirty="0" err="1">
                <a:solidFill>
                  <a:srgbClr val="231F20"/>
                </a:solidFill>
                <a:latin typeface="AdvOT1ef757c0"/>
              </a:rPr>
              <a:t>Pantazopoulos</a:t>
            </a:r>
            <a:r>
              <a:rPr lang="en-US" altLang="ko-KR" sz="1200" dirty="0">
                <a:solidFill>
                  <a:srgbClr val="231F20"/>
                </a:solidFill>
                <a:latin typeface="AdvOT1ef757c0"/>
              </a:rPr>
              <a:t> I, </a:t>
            </a:r>
            <a:r>
              <a:rPr lang="en-US" altLang="ko-KR" sz="1200" dirty="0" err="1">
                <a:solidFill>
                  <a:srgbClr val="231F20"/>
                </a:solidFill>
                <a:latin typeface="AdvOT1ef757c0"/>
              </a:rPr>
              <a:t>Zakynthinos</a:t>
            </a:r>
            <a:r>
              <a:rPr lang="en-US" altLang="ko-KR" sz="1200" dirty="0">
                <a:solidFill>
                  <a:srgbClr val="231F20"/>
                </a:solidFill>
                <a:latin typeface="AdvOT1ef757c0"/>
              </a:rPr>
              <a:t> S. Nasal high flow therapy: a novel treatment rather than a more expensive oxygen device. </a:t>
            </a:r>
            <a:r>
              <a:rPr lang="en-US" altLang="ko-KR" sz="1200" dirty="0" err="1">
                <a:solidFill>
                  <a:srgbClr val="231F20"/>
                </a:solidFill>
                <a:latin typeface="AdvOT7d6df7ab.I"/>
              </a:rPr>
              <a:t>Eur</a:t>
            </a:r>
            <a:r>
              <a:rPr lang="en-US" altLang="ko-KR" sz="1200" dirty="0">
                <a:solidFill>
                  <a:srgbClr val="231F20"/>
                </a:solidFill>
                <a:latin typeface="AdvOT7d6df7ab.I"/>
              </a:rPr>
              <a:t> Respir Rev </a:t>
            </a:r>
            <a:r>
              <a:rPr lang="en-US" altLang="ko-KR" sz="1200" dirty="0">
                <a:solidFill>
                  <a:srgbClr val="231F20"/>
                </a:solidFill>
                <a:latin typeface="AdvOT1ef757c0"/>
              </a:rPr>
              <a:t>2017; 26: 170028</a:t>
            </a:r>
            <a:endParaRPr lang="ko-KR" altLang="en-US" sz="1200" dirty="0"/>
          </a:p>
        </p:txBody>
      </p:sp>
    </p:spTree>
    <p:extLst>
      <p:ext uri="{BB962C8B-B14F-4D97-AF65-F5344CB8AC3E}">
        <p14:creationId xmlns:p14="http://schemas.microsoft.com/office/powerpoint/2010/main" val="23016970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a:extLst>
              <a:ext uri="{FF2B5EF4-FFF2-40B4-BE49-F238E27FC236}">
                <a16:creationId xmlns:a16="http://schemas.microsoft.com/office/drawing/2014/main" id="{F3EE7513-F259-4F62-8AF3-E14C3522FB30}"/>
              </a:ext>
            </a:extLst>
          </p:cNvPr>
          <p:cNvPicPr>
            <a:picLocks noChangeAspect="1"/>
          </p:cNvPicPr>
          <p:nvPr/>
        </p:nvPicPr>
        <p:blipFill>
          <a:blip r:embed="rId2"/>
          <a:stretch>
            <a:fillRect/>
          </a:stretch>
        </p:blipFill>
        <p:spPr>
          <a:xfrm>
            <a:off x="1238300" y="980728"/>
            <a:ext cx="6866537" cy="4637272"/>
          </a:xfrm>
          <a:prstGeom prst="rect">
            <a:avLst/>
          </a:prstGeom>
        </p:spPr>
      </p:pic>
      <p:sp>
        <p:nvSpPr>
          <p:cNvPr id="5" name="직사각형 4">
            <a:extLst>
              <a:ext uri="{FF2B5EF4-FFF2-40B4-BE49-F238E27FC236}">
                <a16:creationId xmlns:a16="http://schemas.microsoft.com/office/drawing/2014/main" id="{446799C3-3932-4ADB-9E42-79AA0F862B3C}"/>
              </a:ext>
            </a:extLst>
          </p:cNvPr>
          <p:cNvSpPr/>
          <p:nvPr/>
        </p:nvSpPr>
        <p:spPr>
          <a:xfrm>
            <a:off x="1270164" y="6382191"/>
            <a:ext cx="8280920" cy="461665"/>
          </a:xfrm>
          <a:prstGeom prst="rect">
            <a:avLst/>
          </a:prstGeom>
        </p:spPr>
        <p:txBody>
          <a:bodyPr wrap="square">
            <a:spAutoFit/>
          </a:bodyPr>
          <a:lstStyle/>
          <a:p>
            <a:r>
              <a:rPr lang="en-US" altLang="ko-KR" sz="1200" dirty="0" err="1">
                <a:solidFill>
                  <a:srgbClr val="231F20"/>
                </a:solidFill>
                <a:latin typeface="AdvOT1ef757c0"/>
              </a:rPr>
              <a:t>Ischaki</a:t>
            </a:r>
            <a:r>
              <a:rPr lang="en-US" altLang="ko-KR" sz="1200" dirty="0">
                <a:solidFill>
                  <a:srgbClr val="231F20"/>
                </a:solidFill>
                <a:latin typeface="AdvOT1ef757c0"/>
              </a:rPr>
              <a:t> E, </a:t>
            </a:r>
            <a:r>
              <a:rPr lang="en-US" altLang="ko-KR" sz="1200" dirty="0" err="1">
                <a:solidFill>
                  <a:srgbClr val="231F20"/>
                </a:solidFill>
                <a:latin typeface="AdvOT1ef757c0"/>
              </a:rPr>
              <a:t>Pantazopoulos</a:t>
            </a:r>
            <a:r>
              <a:rPr lang="en-US" altLang="ko-KR" sz="1200" dirty="0">
                <a:solidFill>
                  <a:srgbClr val="231F20"/>
                </a:solidFill>
                <a:latin typeface="AdvOT1ef757c0"/>
              </a:rPr>
              <a:t> I, </a:t>
            </a:r>
            <a:r>
              <a:rPr lang="en-US" altLang="ko-KR" sz="1200" dirty="0" err="1">
                <a:solidFill>
                  <a:srgbClr val="231F20"/>
                </a:solidFill>
                <a:latin typeface="AdvOT1ef757c0"/>
              </a:rPr>
              <a:t>Zakynthinos</a:t>
            </a:r>
            <a:r>
              <a:rPr lang="en-US" altLang="ko-KR" sz="1200" dirty="0">
                <a:solidFill>
                  <a:srgbClr val="231F20"/>
                </a:solidFill>
                <a:latin typeface="AdvOT1ef757c0"/>
              </a:rPr>
              <a:t> S. Nasal high flow therapy: a novel treatment rather than a more expensive oxygen device. </a:t>
            </a:r>
            <a:r>
              <a:rPr lang="en-US" altLang="ko-KR" sz="1200" dirty="0" err="1">
                <a:solidFill>
                  <a:srgbClr val="231F20"/>
                </a:solidFill>
                <a:latin typeface="AdvOT7d6df7ab.I"/>
              </a:rPr>
              <a:t>Eur</a:t>
            </a:r>
            <a:r>
              <a:rPr lang="en-US" altLang="ko-KR" sz="1200" dirty="0">
                <a:solidFill>
                  <a:srgbClr val="231F20"/>
                </a:solidFill>
                <a:latin typeface="AdvOT7d6df7ab.I"/>
              </a:rPr>
              <a:t> Respir Rev </a:t>
            </a:r>
            <a:r>
              <a:rPr lang="en-US" altLang="ko-KR" sz="1200" dirty="0">
                <a:solidFill>
                  <a:srgbClr val="231F20"/>
                </a:solidFill>
                <a:latin typeface="AdvOT1ef757c0"/>
              </a:rPr>
              <a:t>2017; 26: 170028</a:t>
            </a:r>
            <a:endParaRPr lang="ko-KR" altLang="en-US" sz="1200" dirty="0"/>
          </a:p>
        </p:txBody>
      </p:sp>
    </p:spTree>
    <p:extLst>
      <p:ext uri="{BB962C8B-B14F-4D97-AF65-F5344CB8AC3E}">
        <p14:creationId xmlns:p14="http://schemas.microsoft.com/office/powerpoint/2010/main" val="41973751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pPr algn="l"/>
            <a:r>
              <a:rPr lang="en-US" altLang="ko-KR" sz="3600" b="1" dirty="0"/>
              <a:t>Titration of HFNC</a:t>
            </a:r>
            <a:endParaRPr lang="ko-KR" altLang="en-US" sz="3600" b="1" dirty="0"/>
          </a:p>
        </p:txBody>
      </p:sp>
      <p:sp>
        <p:nvSpPr>
          <p:cNvPr id="3" name="내용 개체 틀 2"/>
          <p:cNvSpPr>
            <a:spLocks noGrp="1"/>
          </p:cNvSpPr>
          <p:nvPr>
            <p:ph idx="1"/>
          </p:nvPr>
        </p:nvSpPr>
        <p:spPr/>
        <p:txBody>
          <a:bodyPr>
            <a:noAutofit/>
          </a:bodyPr>
          <a:lstStyle/>
          <a:p>
            <a:r>
              <a:rPr lang="en-US" altLang="ko-KR" sz="1800" dirty="0"/>
              <a:t>The proposed initial flow rate differs between the studies</a:t>
            </a:r>
          </a:p>
          <a:p>
            <a:r>
              <a:rPr lang="en-US" altLang="ko-KR" sz="1800" dirty="0">
                <a:sym typeface="Wingdings" pitchFamily="2" charset="2"/>
              </a:rPr>
              <a:t> </a:t>
            </a:r>
            <a:r>
              <a:rPr lang="en-US" altLang="ko-KR" sz="1800" dirty="0"/>
              <a:t>initial maximum flow rate values (60 L/min) to rapidly relieve </a:t>
            </a:r>
            <a:r>
              <a:rPr lang="en-US" altLang="ko-KR" sz="1800" dirty="0" err="1"/>
              <a:t>dyspnoea</a:t>
            </a:r>
            <a:r>
              <a:rPr lang="en-US" altLang="ko-KR" sz="1800" dirty="0"/>
              <a:t> and avoid the occurrence of muscle fatigue</a:t>
            </a:r>
          </a:p>
          <a:p>
            <a:endParaRPr lang="en-US" altLang="ko-KR" sz="1800" dirty="0"/>
          </a:p>
          <a:p>
            <a:r>
              <a:rPr lang="en-US" altLang="ko-KR" sz="1800" dirty="0"/>
              <a:t>Flow rate could be adjusted downwards by 5–10 L/min per 1–2 h if none of the negative prognostic factors are present. </a:t>
            </a:r>
          </a:p>
          <a:p>
            <a:endParaRPr lang="en-US" altLang="ko-KR" sz="1800" dirty="0"/>
          </a:p>
          <a:p>
            <a:r>
              <a:rPr lang="en-US" altLang="ko-KR" sz="1800" dirty="0"/>
              <a:t>If targets of arterial oxygen saturation measured by pulse oximetry (SpO2) and respiratory rate are not achieved, while the flow rate is &lt;60 L/min, increase of flow rate by 5–10 L/min is preferred to raising FiO2</a:t>
            </a:r>
          </a:p>
          <a:p>
            <a:endParaRPr lang="en-US" altLang="ko-KR" sz="1800" dirty="0">
              <a:sym typeface="Wingdings" pitchFamily="2" charset="2"/>
            </a:endParaRPr>
          </a:p>
          <a:p>
            <a:r>
              <a:rPr lang="en-US" altLang="ko-KR" sz="1800" dirty="0">
                <a:sym typeface="Wingdings" pitchFamily="2" charset="2"/>
              </a:rPr>
              <a:t> </a:t>
            </a:r>
            <a:r>
              <a:rPr lang="en-US" altLang="ko-KR" sz="1800" dirty="0"/>
              <a:t>higher flow rates reduce entrainment of room air during inspiration and increase the airway pressure linearly, thus recruiting more alveolar units.</a:t>
            </a:r>
          </a:p>
          <a:p>
            <a:endParaRPr lang="en-US" altLang="ko-KR" sz="1800" dirty="0"/>
          </a:p>
        </p:txBody>
      </p:sp>
      <p:sp>
        <p:nvSpPr>
          <p:cNvPr id="5" name="직사각형 4">
            <a:extLst>
              <a:ext uri="{FF2B5EF4-FFF2-40B4-BE49-F238E27FC236}">
                <a16:creationId xmlns:a16="http://schemas.microsoft.com/office/drawing/2014/main" id="{446799C3-3932-4ADB-9E42-79AA0F862B3C}"/>
              </a:ext>
            </a:extLst>
          </p:cNvPr>
          <p:cNvSpPr/>
          <p:nvPr/>
        </p:nvSpPr>
        <p:spPr>
          <a:xfrm>
            <a:off x="1270164" y="6382191"/>
            <a:ext cx="8280920" cy="461665"/>
          </a:xfrm>
          <a:prstGeom prst="rect">
            <a:avLst/>
          </a:prstGeom>
        </p:spPr>
        <p:txBody>
          <a:bodyPr wrap="square">
            <a:spAutoFit/>
          </a:bodyPr>
          <a:lstStyle/>
          <a:p>
            <a:r>
              <a:rPr lang="en-US" altLang="ko-KR" sz="1200" dirty="0" err="1">
                <a:solidFill>
                  <a:srgbClr val="231F20"/>
                </a:solidFill>
                <a:latin typeface="AdvOT1ef757c0"/>
              </a:rPr>
              <a:t>Ischaki</a:t>
            </a:r>
            <a:r>
              <a:rPr lang="en-US" altLang="ko-KR" sz="1200" dirty="0">
                <a:solidFill>
                  <a:srgbClr val="231F20"/>
                </a:solidFill>
                <a:latin typeface="AdvOT1ef757c0"/>
              </a:rPr>
              <a:t> E, </a:t>
            </a:r>
            <a:r>
              <a:rPr lang="en-US" altLang="ko-KR" sz="1200" dirty="0" err="1">
                <a:solidFill>
                  <a:srgbClr val="231F20"/>
                </a:solidFill>
                <a:latin typeface="AdvOT1ef757c0"/>
              </a:rPr>
              <a:t>Pantazopoulos</a:t>
            </a:r>
            <a:r>
              <a:rPr lang="en-US" altLang="ko-KR" sz="1200" dirty="0">
                <a:solidFill>
                  <a:srgbClr val="231F20"/>
                </a:solidFill>
                <a:latin typeface="AdvOT1ef757c0"/>
              </a:rPr>
              <a:t> I, </a:t>
            </a:r>
            <a:r>
              <a:rPr lang="en-US" altLang="ko-KR" sz="1200" dirty="0" err="1">
                <a:solidFill>
                  <a:srgbClr val="231F20"/>
                </a:solidFill>
                <a:latin typeface="AdvOT1ef757c0"/>
              </a:rPr>
              <a:t>Zakynthinos</a:t>
            </a:r>
            <a:r>
              <a:rPr lang="en-US" altLang="ko-KR" sz="1200" dirty="0">
                <a:solidFill>
                  <a:srgbClr val="231F20"/>
                </a:solidFill>
                <a:latin typeface="AdvOT1ef757c0"/>
              </a:rPr>
              <a:t> S. Nasal high flow therapy: a novel treatment rather than a more expensive oxygen device. </a:t>
            </a:r>
            <a:r>
              <a:rPr lang="en-US" altLang="ko-KR" sz="1200" dirty="0" err="1">
                <a:solidFill>
                  <a:srgbClr val="231F20"/>
                </a:solidFill>
                <a:latin typeface="AdvOT7d6df7ab.I"/>
              </a:rPr>
              <a:t>Eur</a:t>
            </a:r>
            <a:r>
              <a:rPr lang="en-US" altLang="ko-KR" sz="1200" dirty="0">
                <a:solidFill>
                  <a:srgbClr val="231F20"/>
                </a:solidFill>
                <a:latin typeface="AdvOT7d6df7ab.I"/>
              </a:rPr>
              <a:t> Respir Rev </a:t>
            </a:r>
            <a:r>
              <a:rPr lang="en-US" altLang="ko-KR" sz="1200" dirty="0">
                <a:solidFill>
                  <a:srgbClr val="231F20"/>
                </a:solidFill>
                <a:latin typeface="AdvOT1ef757c0"/>
              </a:rPr>
              <a:t>2017; 26: 170028</a:t>
            </a:r>
            <a:endParaRPr lang="ko-KR" altLang="en-US" sz="1200" dirty="0"/>
          </a:p>
        </p:txBody>
      </p:sp>
    </p:spTree>
    <p:extLst>
      <p:ext uri="{BB962C8B-B14F-4D97-AF65-F5344CB8AC3E}">
        <p14:creationId xmlns:p14="http://schemas.microsoft.com/office/powerpoint/2010/main" val="51207430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p:txBody>
          <a:bodyPr>
            <a:normAutofit/>
          </a:bodyPr>
          <a:lstStyle/>
          <a:p>
            <a:r>
              <a:rPr lang="en-US" altLang="ko-KR" sz="2000" dirty="0"/>
              <a:t>If SpO2 remains low, then an increase of FiO2 is required</a:t>
            </a:r>
          </a:p>
          <a:p>
            <a:endParaRPr lang="en-US" altLang="ko-KR" sz="2000" dirty="0"/>
          </a:p>
          <a:p>
            <a:r>
              <a:rPr lang="en-US" altLang="ko-KR" sz="2000" dirty="0"/>
              <a:t>Temperature can be set at 37°C or lower (31–34°C), based on the patient’s comfort</a:t>
            </a:r>
          </a:p>
          <a:p>
            <a:endParaRPr lang="en-US" altLang="ko-KR" sz="2000" dirty="0"/>
          </a:p>
          <a:p>
            <a:r>
              <a:rPr lang="en-US" altLang="ko-KR" sz="2000" dirty="0"/>
              <a:t>It is necessary to monitor closely the patient under NHF to avoid undesired respiratory and cardiac complications with a maximum time frame of 48 h.</a:t>
            </a:r>
          </a:p>
          <a:p>
            <a:endParaRPr lang="en-US" altLang="ko-KR" sz="2000" dirty="0">
              <a:sym typeface="Wingdings" pitchFamily="2" charset="2"/>
            </a:endParaRPr>
          </a:p>
          <a:p>
            <a:r>
              <a:rPr lang="en-US" altLang="ko-KR" sz="2000" dirty="0">
                <a:sym typeface="Wingdings" pitchFamily="2" charset="2"/>
              </a:rPr>
              <a:t> </a:t>
            </a:r>
            <a:r>
              <a:rPr lang="en-US" altLang="ko-KR" sz="2000" dirty="0"/>
              <a:t>If the patient </a:t>
            </a:r>
            <a:r>
              <a:rPr lang="en-US" altLang="ko-KR" sz="2000" b="1" u="sng" dirty="0"/>
              <a:t>does not improve within 48 h</a:t>
            </a:r>
            <a:r>
              <a:rPr lang="en-US" altLang="ko-KR" sz="2000" dirty="0"/>
              <a:t>, </a:t>
            </a:r>
            <a:r>
              <a:rPr lang="en-US" altLang="ko-KR" sz="2000" b="1" u="sng" dirty="0"/>
              <a:t>NHF treatment should be considered to have failed and we should proceed to intubation and invasive mechanical ventilation as soon as possible</a:t>
            </a:r>
            <a:r>
              <a:rPr lang="en-US" altLang="ko-KR" sz="2000" dirty="0"/>
              <a:t>.</a:t>
            </a:r>
            <a:endParaRPr lang="ko-KR" altLang="en-US" sz="2000" dirty="0"/>
          </a:p>
          <a:p>
            <a:endParaRPr lang="ko-KR" altLang="en-US" sz="2000" dirty="0"/>
          </a:p>
        </p:txBody>
      </p:sp>
      <p:sp>
        <p:nvSpPr>
          <p:cNvPr id="5" name="제목 1"/>
          <p:cNvSpPr>
            <a:spLocks noGrp="1"/>
          </p:cNvSpPr>
          <p:nvPr>
            <p:ph type="title"/>
          </p:nvPr>
        </p:nvSpPr>
        <p:spPr>
          <a:xfrm>
            <a:off x="457200" y="274638"/>
            <a:ext cx="8229600" cy="1143000"/>
          </a:xfrm>
        </p:spPr>
        <p:txBody>
          <a:bodyPr>
            <a:normAutofit/>
          </a:bodyPr>
          <a:lstStyle/>
          <a:p>
            <a:pPr algn="l"/>
            <a:r>
              <a:rPr lang="en-US" altLang="ko-KR" sz="3600" b="1" dirty="0"/>
              <a:t>Titration of HFNC</a:t>
            </a:r>
            <a:endParaRPr lang="ko-KR" altLang="en-US" sz="3600" b="1" dirty="0"/>
          </a:p>
        </p:txBody>
      </p:sp>
      <p:sp>
        <p:nvSpPr>
          <p:cNvPr id="6" name="직사각형 5">
            <a:extLst>
              <a:ext uri="{FF2B5EF4-FFF2-40B4-BE49-F238E27FC236}">
                <a16:creationId xmlns:a16="http://schemas.microsoft.com/office/drawing/2014/main" id="{446799C3-3932-4ADB-9E42-79AA0F862B3C}"/>
              </a:ext>
            </a:extLst>
          </p:cNvPr>
          <p:cNvSpPr/>
          <p:nvPr/>
        </p:nvSpPr>
        <p:spPr>
          <a:xfrm>
            <a:off x="1270164" y="6382191"/>
            <a:ext cx="8280920" cy="461665"/>
          </a:xfrm>
          <a:prstGeom prst="rect">
            <a:avLst/>
          </a:prstGeom>
        </p:spPr>
        <p:txBody>
          <a:bodyPr wrap="square">
            <a:spAutoFit/>
          </a:bodyPr>
          <a:lstStyle/>
          <a:p>
            <a:r>
              <a:rPr lang="en-US" altLang="ko-KR" sz="1200" dirty="0" err="1">
                <a:solidFill>
                  <a:srgbClr val="231F20"/>
                </a:solidFill>
                <a:latin typeface="AdvOT1ef757c0"/>
              </a:rPr>
              <a:t>Ischaki</a:t>
            </a:r>
            <a:r>
              <a:rPr lang="en-US" altLang="ko-KR" sz="1200" dirty="0">
                <a:solidFill>
                  <a:srgbClr val="231F20"/>
                </a:solidFill>
                <a:latin typeface="AdvOT1ef757c0"/>
              </a:rPr>
              <a:t> E, </a:t>
            </a:r>
            <a:r>
              <a:rPr lang="en-US" altLang="ko-KR" sz="1200" dirty="0" err="1">
                <a:solidFill>
                  <a:srgbClr val="231F20"/>
                </a:solidFill>
                <a:latin typeface="AdvOT1ef757c0"/>
              </a:rPr>
              <a:t>Pantazopoulos</a:t>
            </a:r>
            <a:r>
              <a:rPr lang="en-US" altLang="ko-KR" sz="1200" dirty="0">
                <a:solidFill>
                  <a:srgbClr val="231F20"/>
                </a:solidFill>
                <a:latin typeface="AdvOT1ef757c0"/>
              </a:rPr>
              <a:t> I, </a:t>
            </a:r>
            <a:r>
              <a:rPr lang="en-US" altLang="ko-KR" sz="1200" dirty="0" err="1">
                <a:solidFill>
                  <a:srgbClr val="231F20"/>
                </a:solidFill>
                <a:latin typeface="AdvOT1ef757c0"/>
              </a:rPr>
              <a:t>Zakynthinos</a:t>
            </a:r>
            <a:r>
              <a:rPr lang="en-US" altLang="ko-KR" sz="1200" dirty="0">
                <a:solidFill>
                  <a:srgbClr val="231F20"/>
                </a:solidFill>
                <a:latin typeface="AdvOT1ef757c0"/>
              </a:rPr>
              <a:t> S. Nasal high flow therapy: a novel treatment rather than a more expensive oxygen device. </a:t>
            </a:r>
            <a:r>
              <a:rPr lang="en-US" altLang="ko-KR" sz="1200" dirty="0" err="1">
                <a:solidFill>
                  <a:srgbClr val="231F20"/>
                </a:solidFill>
                <a:latin typeface="AdvOT7d6df7ab.I"/>
              </a:rPr>
              <a:t>Eur</a:t>
            </a:r>
            <a:r>
              <a:rPr lang="en-US" altLang="ko-KR" sz="1200" dirty="0">
                <a:solidFill>
                  <a:srgbClr val="231F20"/>
                </a:solidFill>
                <a:latin typeface="AdvOT7d6df7ab.I"/>
              </a:rPr>
              <a:t> Respir Rev </a:t>
            </a:r>
            <a:r>
              <a:rPr lang="en-US" altLang="ko-KR" sz="1200" dirty="0">
                <a:solidFill>
                  <a:srgbClr val="231F20"/>
                </a:solidFill>
                <a:latin typeface="AdvOT1ef757c0"/>
              </a:rPr>
              <a:t>2017; 26: 170028</a:t>
            </a:r>
            <a:endParaRPr lang="ko-KR" altLang="en-US" sz="1200" dirty="0"/>
          </a:p>
        </p:txBody>
      </p:sp>
    </p:spTree>
    <p:extLst>
      <p:ext uri="{BB962C8B-B14F-4D97-AF65-F5344CB8AC3E}">
        <p14:creationId xmlns:p14="http://schemas.microsoft.com/office/powerpoint/2010/main" val="124084289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p:txBody>
          <a:bodyPr>
            <a:noAutofit/>
          </a:bodyPr>
          <a:lstStyle/>
          <a:p>
            <a:r>
              <a:rPr lang="en-US" altLang="ko-KR" sz="2000" dirty="0"/>
              <a:t>If the patient’s clinical and </a:t>
            </a:r>
            <a:r>
              <a:rPr lang="en-US" altLang="ko-KR" sz="2000" dirty="0" err="1"/>
              <a:t>gasometric</a:t>
            </a:r>
            <a:r>
              <a:rPr lang="en-US" altLang="ko-KR" sz="2000" dirty="0"/>
              <a:t> parameters gradually improve, then </a:t>
            </a:r>
            <a:r>
              <a:rPr lang="en-US" altLang="ko-KR" sz="2000" b="1" dirty="0"/>
              <a:t>FiO2 should first be lowered to 40–50%, proceeding with a stepped decrease in flow rate of 5–10 L/min.</a:t>
            </a:r>
          </a:p>
          <a:p>
            <a:endParaRPr lang="en-US" altLang="ko-KR" sz="2000" dirty="0"/>
          </a:p>
          <a:p>
            <a:r>
              <a:rPr lang="en-US" altLang="ko-KR" sz="2000" dirty="0"/>
              <a:t>When the patient is stable for 1–2 h with FiO2 40% and flow rate &lt;15 L/min, NHF should be stopped and a </a:t>
            </a:r>
            <a:r>
              <a:rPr lang="en-US" altLang="ko-KR" sz="2000" dirty="0" err="1"/>
              <a:t>Venturi</a:t>
            </a:r>
            <a:r>
              <a:rPr lang="en-US" altLang="ko-KR" sz="2000" dirty="0"/>
              <a:t> mask or nasal oxygen could be started.</a:t>
            </a:r>
            <a:endParaRPr lang="ko-KR" altLang="en-US" sz="2000" dirty="0"/>
          </a:p>
        </p:txBody>
      </p:sp>
      <p:sp>
        <p:nvSpPr>
          <p:cNvPr id="4" name="직사각형 3">
            <a:extLst>
              <a:ext uri="{FF2B5EF4-FFF2-40B4-BE49-F238E27FC236}">
                <a16:creationId xmlns:a16="http://schemas.microsoft.com/office/drawing/2014/main" id="{446799C3-3932-4ADB-9E42-79AA0F862B3C}"/>
              </a:ext>
            </a:extLst>
          </p:cNvPr>
          <p:cNvSpPr/>
          <p:nvPr/>
        </p:nvSpPr>
        <p:spPr>
          <a:xfrm>
            <a:off x="1270164" y="6382191"/>
            <a:ext cx="8280920" cy="461665"/>
          </a:xfrm>
          <a:prstGeom prst="rect">
            <a:avLst/>
          </a:prstGeom>
        </p:spPr>
        <p:txBody>
          <a:bodyPr wrap="square">
            <a:spAutoFit/>
          </a:bodyPr>
          <a:lstStyle/>
          <a:p>
            <a:r>
              <a:rPr lang="en-US" altLang="ko-KR" sz="1200" dirty="0" err="1">
                <a:solidFill>
                  <a:srgbClr val="231F20"/>
                </a:solidFill>
                <a:latin typeface="AdvOT1ef757c0"/>
              </a:rPr>
              <a:t>Ischaki</a:t>
            </a:r>
            <a:r>
              <a:rPr lang="en-US" altLang="ko-KR" sz="1200" dirty="0">
                <a:solidFill>
                  <a:srgbClr val="231F20"/>
                </a:solidFill>
                <a:latin typeface="AdvOT1ef757c0"/>
              </a:rPr>
              <a:t> E, </a:t>
            </a:r>
            <a:r>
              <a:rPr lang="en-US" altLang="ko-KR" sz="1200" dirty="0" err="1">
                <a:solidFill>
                  <a:srgbClr val="231F20"/>
                </a:solidFill>
                <a:latin typeface="AdvOT1ef757c0"/>
              </a:rPr>
              <a:t>Pantazopoulos</a:t>
            </a:r>
            <a:r>
              <a:rPr lang="en-US" altLang="ko-KR" sz="1200" dirty="0">
                <a:solidFill>
                  <a:srgbClr val="231F20"/>
                </a:solidFill>
                <a:latin typeface="AdvOT1ef757c0"/>
              </a:rPr>
              <a:t> I, </a:t>
            </a:r>
            <a:r>
              <a:rPr lang="en-US" altLang="ko-KR" sz="1200" dirty="0" err="1">
                <a:solidFill>
                  <a:srgbClr val="231F20"/>
                </a:solidFill>
                <a:latin typeface="AdvOT1ef757c0"/>
              </a:rPr>
              <a:t>Zakynthinos</a:t>
            </a:r>
            <a:r>
              <a:rPr lang="en-US" altLang="ko-KR" sz="1200" dirty="0">
                <a:solidFill>
                  <a:srgbClr val="231F20"/>
                </a:solidFill>
                <a:latin typeface="AdvOT1ef757c0"/>
              </a:rPr>
              <a:t> S. Nasal high flow therapy: a novel treatment rather than a more expensive oxygen device. </a:t>
            </a:r>
            <a:r>
              <a:rPr lang="en-US" altLang="ko-KR" sz="1200" dirty="0" err="1">
                <a:solidFill>
                  <a:srgbClr val="231F20"/>
                </a:solidFill>
                <a:latin typeface="AdvOT7d6df7ab.I"/>
              </a:rPr>
              <a:t>Eur</a:t>
            </a:r>
            <a:r>
              <a:rPr lang="en-US" altLang="ko-KR" sz="1200" dirty="0">
                <a:solidFill>
                  <a:srgbClr val="231F20"/>
                </a:solidFill>
                <a:latin typeface="AdvOT7d6df7ab.I"/>
              </a:rPr>
              <a:t> Respir Rev </a:t>
            </a:r>
            <a:r>
              <a:rPr lang="en-US" altLang="ko-KR" sz="1200" dirty="0">
                <a:solidFill>
                  <a:srgbClr val="231F20"/>
                </a:solidFill>
                <a:latin typeface="AdvOT1ef757c0"/>
              </a:rPr>
              <a:t>2017; 26: 170028</a:t>
            </a:r>
            <a:endParaRPr lang="ko-KR" altLang="en-US" sz="1200" dirty="0"/>
          </a:p>
        </p:txBody>
      </p:sp>
      <p:sp>
        <p:nvSpPr>
          <p:cNvPr id="5" name="제목 1"/>
          <p:cNvSpPr>
            <a:spLocks noGrp="1"/>
          </p:cNvSpPr>
          <p:nvPr>
            <p:ph type="title"/>
          </p:nvPr>
        </p:nvSpPr>
        <p:spPr>
          <a:xfrm>
            <a:off x="457200" y="274638"/>
            <a:ext cx="8229600" cy="1143000"/>
          </a:xfrm>
        </p:spPr>
        <p:txBody>
          <a:bodyPr>
            <a:normAutofit/>
          </a:bodyPr>
          <a:lstStyle/>
          <a:p>
            <a:pPr algn="l"/>
            <a:r>
              <a:rPr lang="en-US" altLang="ko-KR" sz="3600" b="1" dirty="0"/>
              <a:t>Titration of HFNC</a:t>
            </a:r>
            <a:endParaRPr lang="ko-KR" altLang="en-US" sz="3600" b="1" dirty="0"/>
          </a:p>
        </p:txBody>
      </p:sp>
    </p:spTree>
    <p:extLst>
      <p:ext uri="{BB962C8B-B14F-4D97-AF65-F5344CB8AC3E}">
        <p14:creationId xmlns:p14="http://schemas.microsoft.com/office/powerpoint/2010/main" val="33456917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463" y="2042904"/>
            <a:ext cx="7336135" cy="13817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349" y="332656"/>
            <a:ext cx="3995936" cy="170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3463" y="620688"/>
            <a:ext cx="3877047" cy="1206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3"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552" y="3698115"/>
            <a:ext cx="9076838" cy="1472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2672164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pPr algn="l"/>
            <a:r>
              <a:rPr lang="en-US" altLang="ko-KR" b="1" dirty="0"/>
              <a:t>Future research</a:t>
            </a:r>
            <a:endParaRPr lang="ko-KR" altLang="en-US" b="1" dirty="0"/>
          </a:p>
        </p:txBody>
      </p:sp>
      <p:sp>
        <p:nvSpPr>
          <p:cNvPr id="3" name="내용 개체 틀 2"/>
          <p:cNvSpPr>
            <a:spLocks noGrp="1"/>
          </p:cNvSpPr>
          <p:nvPr>
            <p:ph idx="1"/>
          </p:nvPr>
        </p:nvSpPr>
        <p:spPr/>
        <p:txBody>
          <a:bodyPr>
            <a:normAutofit fontScale="70000" lnSpcReduction="20000"/>
          </a:bodyPr>
          <a:lstStyle/>
          <a:p>
            <a:r>
              <a:rPr lang="en-US" altLang="ko-KR" b="1" dirty="0"/>
              <a:t>Specific </a:t>
            </a:r>
            <a:r>
              <a:rPr lang="en-US" altLang="ko-KR" b="1" dirty="0" err="1"/>
              <a:t>randomised</a:t>
            </a:r>
            <a:r>
              <a:rPr lang="en-US" altLang="ko-KR" b="1" dirty="0"/>
              <a:t> clinical trials </a:t>
            </a:r>
            <a:r>
              <a:rPr lang="en-US" altLang="ko-KR" dirty="0"/>
              <a:t>are needed to make recommendations </a:t>
            </a:r>
            <a:r>
              <a:rPr lang="en-US" altLang="ko-KR" b="1" dirty="0"/>
              <a:t>for each separate cause. </a:t>
            </a:r>
          </a:p>
          <a:p>
            <a:endParaRPr lang="en-US" altLang="ko-KR" dirty="0"/>
          </a:p>
          <a:p>
            <a:r>
              <a:rPr lang="en-US" altLang="ko-KR" dirty="0"/>
              <a:t>Different NHF </a:t>
            </a:r>
            <a:r>
              <a:rPr lang="en-US" altLang="ko-KR" b="1" dirty="0"/>
              <a:t>initial settings, titration and weaning approaches</a:t>
            </a:r>
            <a:r>
              <a:rPr lang="en-US" altLang="ko-KR" dirty="0"/>
              <a:t> could potentially be required in each separate disease, given the different pathophysiological underlying mechanisms.</a:t>
            </a:r>
          </a:p>
          <a:p>
            <a:endParaRPr lang="en-US" altLang="ko-KR" dirty="0"/>
          </a:p>
          <a:p>
            <a:r>
              <a:rPr lang="en-US" altLang="ko-KR" dirty="0"/>
              <a:t>In case of </a:t>
            </a:r>
            <a:r>
              <a:rPr lang="en-US" altLang="ko-KR" b="1" dirty="0" err="1"/>
              <a:t>hypercapnic</a:t>
            </a:r>
            <a:r>
              <a:rPr lang="en-US" altLang="ko-KR" b="1" dirty="0"/>
              <a:t> ARF</a:t>
            </a:r>
            <a:r>
              <a:rPr lang="en-US" altLang="ko-KR" dirty="0"/>
              <a:t>, controlled trials are needed to clarify the role of NHF and whether it could be used instead of and/or during breaks in NIV.  </a:t>
            </a:r>
          </a:p>
          <a:p>
            <a:endParaRPr lang="en-US" altLang="ko-KR" dirty="0"/>
          </a:p>
          <a:p>
            <a:r>
              <a:rPr lang="en-US" altLang="ko-KR" b="1" dirty="0"/>
              <a:t>The </a:t>
            </a:r>
            <a:r>
              <a:rPr lang="en-US" altLang="ko-KR" b="1" dirty="0" err="1"/>
              <a:t>haemodynamic</a:t>
            </a:r>
            <a:r>
              <a:rPr lang="en-US" altLang="ko-KR" b="1" dirty="0"/>
              <a:t> effects of NHF </a:t>
            </a:r>
            <a:r>
              <a:rPr lang="en-US" altLang="ko-KR" dirty="0"/>
              <a:t>should be studied in detail, such as NHF effects on cardiac output, heart pressures and pulmonary vascular resistance.</a:t>
            </a:r>
          </a:p>
          <a:p>
            <a:endParaRPr lang="ko-KR" altLang="en-US" dirty="0"/>
          </a:p>
        </p:txBody>
      </p:sp>
    </p:spTree>
    <p:extLst>
      <p:ext uri="{BB962C8B-B14F-4D97-AF65-F5344CB8AC3E}">
        <p14:creationId xmlns:p14="http://schemas.microsoft.com/office/powerpoint/2010/main" val="200268095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1CB955DB-B0A4-43E6-8952-6B2ECDFD67F7}"/>
              </a:ext>
            </a:extLst>
          </p:cNvPr>
          <p:cNvSpPr>
            <a:spLocks noGrp="1"/>
          </p:cNvSpPr>
          <p:nvPr>
            <p:ph type="title"/>
          </p:nvPr>
        </p:nvSpPr>
        <p:spPr/>
        <p:txBody>
          <a:bodyPr/>
          <a:lstStyle/>
          <a:p>
            <a:r>
              <a:rPr lang="en-US" altLang="ko-KR" b="1" dirty="0"/>
              <a:t>HFNC in Severance</a:t>
            </a:r>
            <a:endParaRPr lang="ko-KR" altLang="en-US" b="1" dirty="0"/>
          </a:p>
        </p:txBody>
      </p:sp>
      <p:sp>
        <p:nvSpPr>
          <p:cNvPr id="3" name="내용 개체 틀 2">
            <a:extLst>
              <a:ext uri="{FF2B5EF4-FFF2-40B4-BE49-F238E27FC236}">
                <a16:creationId xmlns:a16="http://schemas.microsoft.com/office/drawing/2014/main" id="{7822127A-B209-4F7E-AFB1-511DBF9EC0A2}"/>
              </a:ext>
            </a:extLst>
          </p:cNvPr>
          <p:cNvSpPr>
            <a:spLocks noGrp="1"/>
          </p:cNvSpPr>
          <p:nvPr>
            <p:ph idx="1"/>
          </p:nvPr>
        </p:nvSpPr>
        <p:spPr/>
        <p:txBody>
          <a:bodyPr/>
          <a:lstStyle/>
          <a:p>
            <a:r>
              <a:rPr lang="ko-KR" altLang="en-US" dirty="0"/>
              <a:t>기간 </a:t>
            </a:r>
            <a:r>
              <a:rPr lang="en-US" altLang="ko-KR" dirty="0"/>
              <a:t>: 2013.10 ~ 2018.3</a:t>
            </a:r>
          </a:p>
          <a:p>
            <a:r>
              <a:rPr lang="en-US" altLang="ko-KR" dirty="0"/>
              <a:t>HFNC</a:t>
            </a:r>
            <a:r>
              <a:rPr lang="ko-KR" altLang="en-US" dirty="0"/>
              <a:t> 적용된 환자수 </a:t>
            </a:r>
            <a:r>
              <a:rPr lang="en-US" altLang="ko-KR" dirty="0"/>
              <a:t>: 2237</a:t>
            </a:r>
            <a:r>
              <a:rPr lang="ko-KR" altLang="en-US" dirty="0"/>
              <a:t>명</a:t>
            </a:r>
          </a:p>
        </p:txBody>
      </p:sp>
      <p:graphicFrame>
        <p:nvGraphicFramePr>
          <p:cNvPr id="4" name="차트 3">
            <a:extLst>
              <a:ext uri="{FF2B5EF4-FFF2-40B4-BE49-F238E27FC236}">
                <a16:creationId xmlns:a16="http://schemas.microsoft.com/office/drawing/2014/main" id="{3A26953F-34A3-419B-9CF9-3E79413CD48B}"/>
              </a:ext>
            </a:extLst>
          </p:cNvPr>
          <p:cNvGraphicFramePr>
            <a:graphicFrameLocks/>
          </p:cNvGraphicFramePr>
          <p:nvPr>
            <p:extLst>
              <p:ext uri="{D42A27DB-BD31-4B8C-83A1-F6EECF244321}">
                <p14:modId xmlns:p14="http://schemas.microsoft.com/office/powerpoint/2010/main" val="3419304765"/>
              </p:ext>
            </p:extLst>
          </p:nvPr>
        </p:nvGraphicFramePr>
        <p:xfrm>
          <a:off x="1871700" y="3062064"/>
          <a:ext cx="5400600" cy="331926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013155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Autofit/>
          </a:bodyPr>
          <a:lstStyle/>
          <a:p>
            <a:pPr algn="l"/>
            <a:r>
              <a:rPr lang="en-US" altLang="ko-KR" sz="3200" b="1" dirty="0"/>
              <a:t>High-flow nasal cannula therapy (HFNC)</a:t>
            </a:r>
            <a:endParaRPr lang="ko-KR" altLang="en-US" sz="3200" b="1" dirty="0"/>
          </a:p>
        </p:txBody>
      </p:sp>
      <p:sp>
        <p:nvSpPr>
          <p:cNvPr id="3" name="내용 개체 틀 2"/>
          <p:cNvSpPr>
            <a:spLocks noGrp="1"/>
          </p:cNvSpPr>
          <p:nvPr>
            <p:ph idx="1"/>
          </p:nvPr>
        </p:nvSpPr>
        <p:spPr/>
        <p:txBody>
          <a:bodyPr>
            <a:normAutofit/>
          </a:bodyPr>
          <a:lstStyle/>
          <a:p>
            <a:r>
              <a:rPr lang="en-US" altLang="ko-KR" sz="2400" b="1" u="sng" dirty="0"/>
              <a:t>Heated and humidified oxygen/air mixtures</a:t>
            </a:r>
            <a:r>
              <a:rPr lang="en-US" altLang="ko-KR" sz="2400" b="1" dirty="0"/>
              <a:t> </a:t>
            </a:r>
            <a:r>
              <a:rPr lang="en-US" altLang="ko-KR" sz="2400" b="1" u="sng" dirty="0"/>
              <a:t>at flow rates that match or exceed the patient’s inspiratory flow rate</a:t>
            </a:r>
          </a:p>
          <a:p>
            <a:endParaRPr lang="en-US" altLang="ko-KR" sz="2400" b="1" u="sng" dirty="0"/>
          </a:p>
          <a:p>
            <a:r>
              <a:rPr lang="en-US" altLang="ko-KR" sz="2400" dirty="0">
                <a:sym typeface="Wingdings" panose="05000000000000000000" pitchFamily="2" charset="2"/>
              </a:rPr>
              <a:t></a:t>
            </a:r>
            <a:r>
              <a:rPr lang="en-US" altLang="ko-KR" sz="2400" dirty="0"/>
              <a:t> </a:t>
            </a:r>
            <a:r>
              <a:rPr lang="en-US" altLang="ko-KR" sz="2400" b="1" dirty="0"/>
              <a:t>reducing entrainment of room air and dilution of administered oxygen</a:t>
            </a:r>
            <a:endParaRPr lang="ko-KR" altLang="en-US" sz="2400" b="1" dirty="0"/>
          </a:p>
          <a:p>
            <a:r>
              <a:rPr lang="en-US" altLang="ko-KR" sz="2400" dirty="0">
                <a:sym typeface="Wingdings" pitchFamily="2" charset="2"/>
              </a:rPr>
              <a:t></a:t>
            </a:r>
            <a:r>
              <a:rPr lang="en-US" altLang="ko-KR" sz="2400" dirty="0"/>
              <a:t> </a:t>
            </a:r>
            <a:r>
              <a:rPr lang="en-US" altLang="ko-KR" sz="2400" b="1" dirty="0"/>
              <a:t>more stable and higher FiO2 </a:t>
            </a:r>
            <a:r>
              <a:rPr lang="en-US" altLang="ko-KR" sz="2400" dirty="0"/>
              <a:t>than those of standard oxygen delivery systems</a:t>
            </a:r>
          </a:p>
          <a:p>
            <a:endParaRPr lang="en-US" altLang="ko-KR" sz="2400" dirty="0"/>
          </a:p>
          <a:p>
            <a:r>
              <a:rPr lang="en-US" altLang="ko-KR" sz="2400" dirty="0"/>
              <a:t>A natural extension of its use in neonates and children</a:t>
            </a:r>
            <a:endParaRPr lang="ko-KR" altLang="en-US" sz="2400" dirty="0"/>
          </a:p>
        </p:txBody>
      </p:sp>
    </p:spTree>
    <p:extLst>
      <p:ext uri="{BB962C8B-B14F-4D97-AF65-F5344CB8AC3E}">
        <p14:creationId xmlns:p14="http://schemas.microsoft.com/office/powerpoint/2010/main" val="7662262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그림 6">
            <a:extLst>
              <a:ext uri="{FF2B5EF4-FFF2-40B4-BE49-F238E27FC236}">
                <a16:creationId xmlns:a16="http://schemas.microsoft.com/office/drawing/2014/main" id="{E1509EAA-A961-44F1-BAB2-4440BBB9A409}"/>
              </a:ext>
            </a:extLst>
          </p:cNvPr>
          <p:cNvPicPr>
            <a:picLocks noChangeAspect="1"/>
          </p:cNvPicPr>
          <p:nvPr/>
        </p:nvPicPr>
        <p:blipFill rotWithShape="1">
          <a:blip r:embed="rId3"/>
          <a:srcRect l="10010" t="2218" r="10656" b="2384"/>
          <a:stretch/>
        </p:blipFill>
        <p:spPr>
          <a:xfrm>
            <a:off x="0" y="1484784"/>
            <a:ext cx="4283968" cy="3096344"/>
          </a:xfrm>
          <a:prstGeom prst="rect">
            <a:avLst/>
          </a:prstGeom>
        </p:spPr>
      </p:pic>
      <p:pic>
        <p:nvPicPr>
          <p:cNvPr id="9" name="그림 8">
            <a:extLst>
              <a:ext uri="{FF2B5EF4-FFF2-40B4-BE49-F238E27FC236}">
                <a16:creationId xmlns:a16="http://schemas.microsoft.com/office/drawing/2014/main" id="{C3A80624-F133-4F2B-A83D-9108CD67F248}"/>
              </a:ext>
            </a:extLst>
          </p:cNvPr>
          <p:cNvPicPr>
            <a:picLocks noChangeAspect="1"/>
          </p:cNvPicPr>
          <p:nvPr/>
        </p:nvPicPr>
        <p:blipFill rotWithShape="1">
          <a:blip r:embed="rId4"/>
          <a:srcRect l="5334" t="2488" r="5323" b="2383"/>
          <a:stretch/>
        </p:blipFill>
        <p:spPr>
          <a:xfrm>
            <a:off x="4283968" y="1493520"/>
            <a:ext cx="4824536" cy="3087608"/>
          </a:xfrm>
          <a:prstGeom prst="rect">
            <a:avLst/>
          </a:prstGeom>
        </p:spPr>
      </p:pic>
    </p:spTree>
    <p:extLst>
      <p:ext uri="{BB962C8B-B14F-4D97-AF65-F5344CB8AC3E}">
        <p14:creationId xmlns:p14="http://schemas.microsoft.com/office/powerpoint/2010/main" val="216431276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9CD510A-06AD-4A53-81BA-158DE62F2318}"/>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88BE44DA-1AD8-4B00-ADCB-D04436385932}"/>
              </a:ext>
            </a:extLst>
          </p:cNvPr>
          <p:cNvSpPr>
            <a:spLocks noGrp="1"/>
          </p:cNvSpPr>
          <p:nvPr>
            <p:ph idx="1"/>
          </p:nvPr>
        </p:nvSpPr>
        <p:spPr/>
        <p:txBody>
          <a:bodyPr/>
          <a:lstStyle/>
          <a:p>
            <a:pPr algn="ctr"/>
            <a:r>
              <a:rPr lang="ko-KR" altLang="en-US" dirty="0"/>
              <a:t>감사합니다</a:t>
            </a:r>
          </a:p>
        </p:txBody>
      </p:sp>
    </p:spTree>
    <p:extLst>
      <p:ext uri="{BB962C8B-B14F-4D97-AF65-F5344CB8AC3E}">
        <p14:creationId xmlns:p14="http://schemas.microsoft.com/office/powerpoint/2010/main" val="12393814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pPr algn="l"/>
            <a:r>
              <a:rPr lang="en-US" altLang="ko-KR" b="1" dirty="0"/>
              <a:t>Mechanisms of action</a:t>
            </a:r>
            <a:endParaRPr lang="ko-KR" altLang="en-US" b="1"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628800"/>
            <a:ext cx="7080895" cy="4366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5580112" y="6444862"/>
            <a:ext cx="3888432" cy="276999"/>
          </a:xfrm>
          <a:prstGeom prst="rect">
            <a:avLst/>
          </a:prstGeom>
          <a:noFill/>
        </p:spPr>
        <p:txBody>
          <a:bodyPr wrap="square" rtlCol="0">
            <a:spAutoFit/>
          </a:bodyPr>
          <a:lstStyle/>
          <a:p>
            <a:r>
              <a:rPr lang="en-US" altLang="ko-KR" sz="1200" dirty="0"/>
              <a:t>Nishimura Journal of Intensive Care (2015) 3:15</a:t>
            </a:r>
            <a:endParaRPr lang="ko-KR" altLang="en-US" sz="1200" dirty="0"/>
          </a:p>
        </p:txBody>
      </p:sp>
    </p:spTree>
    <p:extLst>
      <p:ext uri="{BB962C8B-B14F-4D97-AF65-F5344CB8AC3E}">
        <p14:creationId xmlns:p14="http://schemas.microsoft.com/office/powerpoint/2010/main" val="33756674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pPr algn="l"/>
            <a:r>
              <a:rPr lang="en-US" altLang="ko-KR" sz="4000" b="1" dirty="0"/>
              <a:t>Physiological effect</a:t>
            </a:r>
            <a:endParaRPr lang="ko-KR" altLang="en-US" sz="4000" b="1" dirty="0"/>
          </a:p>
        </p:txBody>
      </p:sp>
      <p:sp>
        <p:nvSpPr>
          <p:cNvPr id="3" name="내용 개체 틀 2"/>
          <p:cNvSpPr>
            <a:spLocks noGrp="1"/>
          </p:cNvSpPr>
          <p:nvPr>
            <p:ph idx="1"/>
          </p:nvPr>
        </p:nvSpPr>
        <p:spPr/>
        <p:txBody>
          <a:bodyPr>
            <a:normAutofit/>
          </a:bodyPr>
          <a:lstStyle/>
          <a:p>
            <a:pPr marL="0" indent="0">
              <a:buNone/>
            </a:pPr>
            <a:r>
              <a:rPr lang="en-US" altLang="ko-KR" dirty="0"/>
              <a:t>1. Fraction of inspired oxygen</a:t>
            </a:r>
          </a:p>
          <a:p>
            <a:pPr marL="0" indent="0">
              <a:buNone/>
            </a:pPr>
            <a:r>
              <a:rPr lang="en-US" altLang="ko-KR" dirty="0"/>
              <a:t>2. Anatomical dead space washout</a:t>
            </a:r>
          </a:p>
          <a:p>
            <a:pPr marL="0" indent="0">
              <a:buNone/>
            </a:pPr>
            <a:r>
              <a:rPr lang="en-US" altLang="ko-KR" dirty="0"/>
              <a:t>3. PEEP effect</a:t>
            </a:r>
          </a:p>
          <a:p>
            <a:pPr marL="0" indent="0">
              <a:buNone/>
            </a:pPr>
            <a:r>
              <a:rPr lang="en-US" altLang="ko-KR" dirty="0"/>
              <a:t>4. Humidification </a:t>
            </a:r>
            <a:endParaRPr lang="ko-KR" altLang="en-US" dirty="0"/>
          </a:p>
        </p:txBody>
      </p:sp>
    </p:spTree>
    <p:extLst>
      <p:ext uri="{BB962C8B-B14F-4D97-AF65-F5344CB8AC3E}">
        <p14:creationId xmlns:p14="http://schemas.microsoft.com/office/powerpoint/2010/main" val="41274563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pPr algn="l"/>
            <a:r>
              <a:rPr lang="en-US" altLang="ko-KR" b="1" dirty="0"/>
              <a:t>① Fraction of Inspired Oxygen</a:t>
            </a:r>
            <a:endParaRPr lang="ko-KR" altLang="en-US" dirty="0"/>
          </a:p>
        </p:txBody>
      </p:sp>
      <p:sp>
        <p:nvSpPr>
          <p:cNvPr id="3" name="내용 개체 틀 2"/>
          <p:cNvSpPr>
            <a:spLocks noGrp="1"/>
          </p:cNvSpPr>
          <p:nvPr>
            <p:ph idx="1"/>
          </p:nvPr>
        </p:nvSpPr>
        <p:spPr/>
        <p:txBody>
          <a:bodyPr>
            <a:normAutofit/>
          </a:bodyPr>
          <a:lstStyle/>
          <a:p>
            <a:r>
              <a:rPr lang="en-US" altLang="ko-KR" sz="2400" dirty="0"/>
              <a:t>Physiologically, inspiratory flow is not constant, and VT (inspiratory flow) varies breath-by-breath.</a:t>
            </a:r>
          </a:p>
          <a:p>
            <a:endParaRPr lang="en-US" altLang="ko-KR" sz="2400" dirty="0"/>
          </a:p>
          <a:p>
            <a:r>
              <a:rPr lang="en-US" altLang="ko-KR" sz="2400" dirty="0"/>
              <a:t>Even with quiet breathing, the inspiratory flow rate at the nares of an adult usually </a:t>
            </a:r>
            <a:r>
              <a:rPr lang="en-US" altLang="ko-KR" sz="2400" b="1" dirty="0"/>
              <a:t>exceeds 12L/min</a:t>
            </a:r>
            <a:r>
              <a:rPr lang="en-US" altLang="ko-KR" sz="2400" dirty="0"/>
              <a:t>, and can exceed 30L/min for someone with mild respiratory distress.</a:t>
            </a:r>
            <a:endParaRPr lang="ko-KR" altLang="en-US" sz="2400" dirty="0"/>
          </a:p>
          <a:p>
            <a:endParaRPr lang="en-US" altLang="ko-KR" sz="2400" dirty="0"/>
          </a:p>
          <a:p>
            <a:r>
              <a:rPr lang="en-US" altLang="ko-KR" sz="2400" dirty="0">
                <a:sym typeface="Wingdings" panose="05000000000000000000" pitchFamily="2" charset="2"/>
              </a:rPr>
              <a:t> </a:t>
            </a:r>
            <a:r>
              <a:rPr lang="en-US" altLang="ko-KR" sz="2400" dirty="0"/>
              <a:t>Actual FIO2 during low-flow oxygen delivery is generally much lower than predicted by equipment algorithms</a:t>
            </a:r>
            <a:endParaRPr lang="ko-KR" altLang="en-US" sz="2400" dirty="0"/>
          </a:p>
          <a:p>
            <a:endParaRPr lang="en-US" altLang="ko-KR" sz="2400" dirty="0"/>
          </a:p>
        </p:txBody>
      </p:sp>
    </p:spTree>
    <p:extLst>
      <p:ext uri="{BB962C8B-B14F-4D97-AF65-F5344CB8AC3E}">
        <p14:creationId xmlns:p14="http://schemas.microsoft.com/office/powerpoint/2010/main" val="4056462505"/>
      </p:ext>
    </p:extLst>
  </p:cSld>
  <p:clrMapOvr>
    <a:masterClrMapping/>
  </p:clrMapOvr>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1661</TotalTime>
  <Words>2278</Words>
  <Application>Microsoft Office PowerPoint</Application>
  <PresentationFormat>화면 슬라이드 쇼(4:3)</PresentationFormat>
  <Paragraphs>226</Paragraphs>
  <Slides>61</Slides>
  <Notes>1</Notes>
  <HiddenSlides>0</HiddenSlides>
  <MMClips>0</MMClips>
  <ScaleCrop>false</ScaleCrop>
  <HeadingPairs>
    <vt:vector size="6" baseType="variant">
      <vt:variant>
        <vt:lpstr>사용한 글꼴</vt:lpstr>
      </vt:variant>
      <vt:variant>
        <vt:i4>6</vt:i4>
      </vt:variant>
      <vt:variant>
        <vt:lpstr>테마</vt:lpstr>
      </vt:variant>
      <vt:variant>
        <vt:i4>1</vt:i4>
      </vt:variant>
      <vt:variant>
        <vt:lpstr>슬라이드 제목</vt:lpstr>
      </vt:variant>
      <vt:variant>
        <vt:i4>61</vt:i4>
      </vt:variant>
    </vt:vector>
  </HeadingPairs>
  <TitlesOfParts>
    <vt:vector size="68" baseType="lpstr">
      <vt:lpstr>AdvOT1ef757c0</vt:lpstr>
      <vt:lpstr>AdvOT1ef757c0+20</vt:lpstr>
      <vt:lpstr>AdvOT7d6df7ab.I</vt:lpstr>
      <vt:lpstr>맑은 고딕</vt:lpstr>
      <vt:lpstr>Arial</vt:lpstr>
      <vt:lpstr>Wingdings</vt:lpstr>
      <vt:lpstr>Office 테마</vt:lpstr>
      <vt:lpstr>High-Flow Nasal Cannula Therapy</vt:lpstr>
      <vt:lpstr>Contents</vt:lpstr>
      <vt:lpstr>Introduction</vt:lpstr>
      <vt:lpstr>PowerPoint 프레젠테이션</vt:lpstr>
      <vt:lpstr>PowerPoint 프레젠테이션</vt:lpstr>
      <vt:lpstr>High-flow nasal cannula therapy (HFNC)</vt:lpstr>
      <vt:lpstr>Mechanisms of action</vt:lpstr>
      <vt:lpstr>Physiological effect</vt:lpstr>
      <vt:lpstr>① Fraction of Inspired Oxygen</vt:lpstr>
      <vt:lpstr>PowerPoint 프레젠테이션</vt:lpstr>
      <vt:lpstr>Calculation of FiO2</vt:lpstr>
      <vt:lpstr>PowerPoint 프레젠테이션</vt:lpstr>
      <vt:lpstr>PowerPoint 프레젠테이션</vt:lpstr>
      <vt:lpstr>② Anatomical dead space washout</vt:lpstr>
      <vt:lpstr>PowerPoint 프레젠테이션</vt:lpstr>
      <vt:lpstr>PowerPoint 프레젠테이션</vt:lpstr>
      <vt:lpstr>③ PEEP effect</vt:lpstr>
      <vt:lpstr>PowerPoint 프레젠테이션</vt:lpstr>
      <vt:lpstr>PowerPoint 프레젠테이션</vt:lpstr>
      <vt:lpstr>④ Humidification</vt:lpstr>
      <vt:lpstr>PowerPoint 프레젠테이션</vt:lpstr>
      <vt:lpstr>PowerPoint 프레젠테이션</vt:lpstr>
      <vt:lpstr>PowerPoint 프레젠테이션</vt:lpstr>
      <vt:lpstr>PowerPoint 프레젠테이션</vt:lpstr>
      <vt:lpstr>Clinical implications</vt:lpstr>
      <vt:lpstr>① Acute hypoxaemic respiratory failure - Benefit  </vt:lpstr>
      <vt:lpstr>PowerPoint 프레젠테이션</vt:lpstr>
      <vt:lpstr>PowerPoint 프레젠테이션</vt:lpstr>
      <vt:lpstr>PowerPoint 프레젠테이션</vt:lpstr>
      <vt:lpstr>① Acute hypoxaemic respiratory failure - No benefit  </vt:lpstr>
      <vt:lpstr>PowerPoint 프레젠테이션</vt:lpstr>
      <vt:lpstr>PowerPoint 프레젠테이션</vt:lpstr>
      <vt:lpstr>② Post-extubation in the ICU  - Benefit</vt:lpstr>
      <vt:lpstr>PowerPoint 프레젠테이션</vt:lpstr>
      <vt:lpstr>② Post-extubation in the ICU  - No benefit</vt:lpstr>
      <vt:lpstr>PowerPoint 프레젠테이션</vt:lpstr>
      <vt:lpstr>③ Post-extubation following surgery  - Benefit</vt:lpstr>
      <vt:lpstr>③ Post-extubation following surgery  - No benefit</vt:lpstr>
      <vt:lpstr>④ Pre- and peri-oxygenation during intubation </vt:lpstr>
      <vt:lpstr>PowerPoint 프레젠테이션</vt:lpstr>
      <vt:lpstr>⑤ Acute hypoxaemic respiratory failure in immunocompromised patients  - Benefit</vt:lpstr>
      <vt:lpstr>⑤ Acute hypoxaemic respiratory failure in immunocompromised patients  - No benefit</vt:lpstr>
      <vt:lpstr>PowerPoint 프레젠테이션</vt:lpstr>
      <vt:lpstr>⑥ HFNC in other clinical conditions </vt:lpstr>
      <vt:lpstr>HFNC in COPD</vt:lpstr>
      <vt:lpstr>PowerPoint 프레젠테이션</vt:lpstr>
      <vt:lpstr>Hypercapnic Respiratory Failure</vt:lpstr>
      <vt:lpstr>HFNC in IPF</vt:lpstr>
      <vt:lpstr>PowerPoint 프레젠테이션</vt:lpstr>
      <vt:lpstr>HFNC in HF</vt:lpstr>
      <vt:lpstr>HFNC during Bronchoscopy</vt:lpstr>
      <vt:lpstr>Algorithm for clinical use</vt:lpstr>
      <vt:lpstr>PowerPoint 프레젠테이션</vt:lpstr>
      <vt:lpstr>Titration of HFNC</vt:lpstr>
      <vt:lpstr>Titration of HFNC</vt:lpstr>
      <vt:lpstr>Titration of HFNC</vt:lpstr>
      <vt:lpstr>PowerPoint 프레젠테이션</vt:lpstr>
      <vt:lpstr>Future research</vt:lpstr>
      <vt:lpstr>HFNC in Severance</vt:lpstr>
      <vt:lpstr>PowerPoint 프레젠테이션</vt:lpstr>
      <vt:lpstr>PowerPoint 프레젠테이션</vt:lpstr>
    </vt:vector>
  </TitlesOfParts>
  <Company>연세의료원</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High-Flow Nasal Cannula Therapy</dc:title>
  <dc:creator>SV34BO4WDS018</dc:creator>
  <cp:lastModifiedBy>정해림</cp:lastModifiedBy>
  <cp:revision>76</cp:revision>
  <dcterms:created xsi:type="dcterms:W3CDTF">2018-04-09T01:54:10Z</dcterms:created>
  <dcterms:modified xsi:type="dcterms:W3CDTF">2018-04-11T17:36:18Z</dcterms:modified>
</cp:coreProperties>
</file>