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67" r:id="rId3"/>
    <p:sldId id="283" r:id="rId4"/>
    <p:sldId id="284" r:id="rId5"/>
    <p:sldId id="286" r:id="rId6"/>
    <p:sldId id="285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8" r:id="rId16"/>
    <p:sldId id="297" r:id="rId17"/>
    <p:sldId id="299" r:id="rId18"/>
    <p:sldId id="300" r:id="rId19"/>
    <p:sldId id="301" r:id="rId20"/>
    <p:sldId id="302" r:id="rId21"/>
    <p:sldId id="303" r:id="rId22"/>
    <p:sldId id="304" r:id="rId23"/>
    <p:sldId id="306" r:id="rId24"/>
    <p:sldId id="305" r:id="rId25"/>
    <p:sldId id="307" r:id="rId26"/>
    <p:sldId id="308" r:id="rId27"/>
    <p:sldId id="310" r:id="rId28"/>
    <p:sldId id="309" r:id="rId29"/>
    <p:sldId id="311" r:id="rId30"/>
    <p:sldId id="312" r:id="rId31"/>
    <p:sldId id="314" r:id="rId32"/>
    <p:sldId id="313" r:id="rId33"/>
    <p:sldId id="315" r:id="rId34"/>
    <p:sldId id="316" r:id="rId35"/>
    <p:sldId id="266" r:id="rId36"/>
    <p:sldId id="317" r:id="rId3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7A963885-FEDD-4162-825B-8057C954C6A2}">
          <p14:sldIdLst>
            <p14:sldId id="256"/>
            <p14:sldId id="267"/>
            <p14:sldId id="283"/>
            <p14:sldId id="284"/>
            <p14:sldId id="286"/>
          </p14:sldIdLst>
        </p14:section>
        <p14:section name="제목 없는 구역" id="{3C8D843B-B05E-4CE3-8FE7-70BBDE62984F}">
          <p14:sldIdLst>
            <p14:sldId id="285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8"/>
            <p14:sldId id="297"/>
            <p14:sldId id="299"/>
            <p14:sldId id="300"/>
            <p14:sldId id="301"/>
            <p14:sldId id="302"/>
            <p14:sldId id="303"/>
            <p14:sldId id="304"/>
            <p14:sldId id="306"/>
            <p14:sldId id="305"/>
            <p14:sldId id="307"/>
            <p14:sldId id="308"/>
            <p14:sldId id="310"/>
            <p14:sldId id="309"/>
            <p14:sldId id="311"/>
            <p14:sldId id="312"/>
            <p14:sldId id="314"/>
            <p14:sldId id="313"/>
            <p14:sldId id="315"/>
            <p14:sldId id="316"/>
            <p14:sldId id="266"/>
            <p14:sldId id="31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68" d="100"/>
          <a:sy n="68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14842-2F21-4056-B465-6F9207715BE9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11F5C-2FB9-4E11-AFCE-EDB9B6EAE5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1059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7E215-B24A-431A-866A-883BB3BF6777}" type="datetimeFigureOut">
              <a:rPr lang="ko-KR" altLang="en-US" smtClean="0"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 txBox="1">
            <a:spLocks noChangeArrowheads="1"/>
          </p:cNvSpPr>
          <p:nvPr/>
        </p:nvSpPr>
        <p:spPr bwMode="auto">
          <a:xfrm>
            <a:off x="357158" y="404664"/>
            <a:ext cx="8535322" cy="214311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kern="0" noProof="1" smtClean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VATS conference review </a:t>
            </a:r>
            <a:endParaRPr lang="en-US" altLang="ko-KR" sz="4000" b="1" kern="0" noProof="1">
              <a:solidFill>
                <a:schemeClr val="bg1"/>
              </a:solidFill>
              <a:latin typeface="+mj-ea"/>
              <a:ea typeface="+mj-ea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kern="0" noProof="1" smtClean="0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: Pulmonary alveolar proteinosis</a:t>
            </a:r>
          </a:p>
        </p:txBody>
      </p:sp>
      <p:sp>
        <p:nvSpPr>
          <p:cNvPr id="6" name="Rectangle 19"/>
          <p:cNvSpPr txBox="1">
            <a:spLocks noChangeArrowheads="1"/>
          </p:cNvSpPr>
          <p:nvPr/>
        </p:nvSpPr>
        <p:spPr bwMode="gray">
          <a:xfrm>
            <a:off x="374104" y="4567448"/>
            <a:ext cx="6000792" cy="5806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2400" b="1" kern="0" noProof="1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Lee Jung Mo</a:t>
            </a:r>
            <a:endParaRPr lang="en-US" altLang="ko-KR" sz="2400" b="1" kern="0" noProof="1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Rectangle 19"/>
          <p:cNvSpPr txBox="1">
            <a:spLocks noChangeArrowheads="1"/>
          </p:cNvSpPr>
          <p:nvPr/>
        </p:nvSpPr>
        <p:spPr bwMode="gray">
          <a:xfrm>
            <a:off x="379931" y="5013176"/>
            <a:ext cx="6000792" cy="14287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Division of Pulmonology,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 </a:t>
            </a: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Department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Internal Medicine,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Institute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Chest Diseases,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Severance hospital,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Yonsei University College of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Medicine</a:t>
            </a:r>
            <a:endParaRPr lang="en-US" altLang="ko-KR" sz="1600" b="1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33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Secondary PAP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76872"/>
          </a:xfrm>
        </p:spPr>
        <p:txBody>
          <a:bodyPr>
            <a:noAutofit/>
          </a:bodyPr>
          <a:lstStyle/>
          <a:p>
            <a:r>
              <a:rPr lang="en-US" altLang="ko-KR" sz="2000" dirty="0"/>
              <a:t>Secondary PAP accounts for 8% to 9% of all PAP cases</a:t>
            </a:r>
          </a:p>
          <a:p>
            <a:r>
              <a:rPr lang="en-US" altLang="ko-KR" sz="2000" dirty="0" smtClean="0"/>
              <a:t>Various underlying conditions </a:t>
            </a:r>
          </a:p>
          <a:p>
            <a:pPr marL="0" indent="0">
              <a:buNone/>
            </a:pPr>
            <a:r>
              <a:rPr lang="en-US" altLang="ko-KR" sz="2000" dirty="0" smtClean="0"/>
              <a:t> → impairing alveolar </a:t>
            </a:r>
            <a:r>
              <a:rPr lang="en-US" altLang="ko-KR" sz="2000" u="sng" dirty="0" smtClean="0"/>
              <a:t>macrophage number or functions</a:t>
            </a:r>
          </a:p>
          <a:p>
            <a:r>
              <a:rPr lang="en-US" altLang="ko-KR" sz="2000" dirty="0"/>
              <a:t>Surfactant production disorders are less </a:t>
            </a:r>
            <a:r>
              <a:rPr lang="en-US" altLang="ko-KR" sz="2000" dirty="0" smtClean="0"/>
              <a:t>common</a:t>
            </a:r>
          </a:p>
          <a:p>
            <a:r>
              <a:rPr lang="en-US" altLang="ko-KR" sz="2000" u="sng" dirty="0" smtClean="0"/>
              <a:t>Hematologic </a:t>
            </a:r>
            <a:r>
              <a:rPr lang="en-US" altLang="ko-KR" sz="2000" u="sng" dirty="0"/>
              <a:t>disorders (especially MDS) </a:t>
            </a:r>
            <a:r>
              <a:rPr lang="en-US" altLang="ko-KR" sz="2000" dirty="0"/>
              <a:t>are the major underlying </a:t>
            </a:r>
            <a:r>
              <a:rPr lang="en-US" altLang="ko-KR" sz="2000" dirty="0" smtClean="0"/>
              <a:t>disease</a:t>
            </a:r>
          </a:p>
          <a:p>
            <a:pPr lvl="1"/>
            <a:r>
              <a:rPr lang="en-US" altLang="ko-KR" sz="1800" u="sng" dirty="0"/>
              <a:t>greater than 75% </a:t>
            </a:r>
            <a:r>
              <a:rPr lang="en-US" altLang="ko-KR" sz="1800" dirty="0"/>
              <a:t>of cases with adult-onset secondary PAP</a:t>
            </a:r>
            <a:endParaRPr lang="ko-KR" altLang="en-US" sz="1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63" y="4092590"/>
            <a:ext cx="8712473" cy="239105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220" y="6499160"/>
            <a:ext cx="1181100" cy="2667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20" y="6514678"/>
            <a:ext cx="1590675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37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presentation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Symptoms in </a:t>
            </a:r>
            <a:r>
              <a:rPr lang="en-US" altLang="ko-KR" u="sng" dirty="0" smtClean="0"/>
              <a:t>autoimmune PAP</a:t>
            </a:r>
          </a:p>
          <a:p>
            <a:pPr lvl="1"/>
            <a:r>
              <a:rPr lang="en-US" altLang="ko-KR" dirty="0"/>
              <a:t>dyspnea, cough, fatigue, and weight </a:t>
            </a:r>
            <a:r>
              <a:rPr lang="en-US" altLang="ko-KR" dirty="0" smtClean="0"/>
              <a:t>loss are common symptoms</a:t>
            </a:r>
          </a:p>
          <a:p>
            <a:pPr lvl="1"/>
            <a:r>
              <a:rPr lang="en-US" altLang="ko-KR" dirty="0"/>
              <a:t>Fever (1% in Japanese </a:t>
            </a:r>
            <a:r>
              <a:rPr lang="en-US" altLang="ko-KR" dirty="0" smtClean="0"/>
              <a:t>cohort, 11% in Italian cohort, and 15% in Chinese cohort)</a:t>
            </a:r>
            <a:r>
              <a:rPr lang="en-US" altLang="ko-KR" dirty="0"/>
              <a:t> </a:t>
            </a:r>
            <a:endParaRPr lang="en-US" altLang="ko-KR" dirty="0" smtClean="0"/>
          </a:p>
          <a:p>
            <a:pPr lvl="1"/>
            <a:r>
              <a:rPr lang="en-US" altLang="ko-KR" dirty="0"/>
              <a:t>sputum production (4% in Japanese cohort and 1% in Italian cohort)  </a:t>
            </a:r>
            <a:endParaRPr lang="en-US" altLang="ko-KR" dirty="0" smtClean="0"/>
          </a:p>
          <a:p>
            <a:r>
              <a:rPr lang="en-US" altLang="ko-KR" u="sng" dirty="0" smtClean="0"/>
              <a:t>Secondary PAP </a:t>
            </a:r>
            <a:r>
              <a:rPr lang="en-US" altLang="ko-KR" dirty="0" smtClean="0"/>
              <a:t>with MDS</a:t>
            </a:r>
          </a:p>
          <a:p>
            <a:pPr lvl="1"/>
            <a:r>
              <a:rPr lang="en-US" altLang="ko-KR" dirty="0"/>
              <a:t>fever (45%), dyspnea on exertion (42%), and cough (42%)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25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5877272"/>
            <a:ext cx="3265298" cy="291017"/>
          </a:xfrm>
          <a:prstGeom prst="rect">
            <a:avLst/>
          </a:prstGeom>
        </p:spPr>
      </p:pic>
      <p:pic>
        <p:nvPicPr>
          <p:cNvPr id="7" name="내용 개체 틀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7544" y="908720"/>
            <a:ext cx="8229600" cy="4319780"/>
          </a:xfrm>
          <a:prstGeom prst="rect">
            <a:avLst/>
          </a:prstGeom>
        </p:spPr>
      </p:pic>
      <p:cxnSp>
        <p:nvCxnSpPr>
          <p:cNvPr id="9" name="직선 연결선 8"/>
          <p:cNvCxnSpPr/>
          <p:nvPr/>
        </p:nvCxnSpPr>
        <p:spPr>
          <a:xfrm>
            <a:off x="4139952" y="2132856"/>
            <a:ext cx="432048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608932" y="2737798"/>
            <a:ext cx="2090859" cy="287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11560" y="3501008"/>
            <a:ext cx="1152128" cy="100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529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presentation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smoking history is </a:t>
            </a:r>
            <a:r>
              <a:rPr lang="en-US" altLang="ko-KR" dirty="0" smtClean="0"/>
              <a:t>common </a:t>
            </a:r>
          </a:p>
          <a:p>
            <a:pPr lvl="1"/>
            <a:r>
              <a:rPr lang="en-US" altLang="ko-KR" sz="2200" dirty="0" smtClean="0"/>
              <a:t>57</a:t>
            </a:r>
            <a:r>
              <a:rPr lang="en-US" altLang="ko-KR" sz="2200" dirty="0"/>
              <a:t>% in Japanese cohort, 79% in German cohort, and 64% in Italian </a:t>
            </a:r>
            <a:r>
              <a:rPr lang="en-US" altLang="ko-KR" sz="2200" dirty="0" smtClean="0"/>
              <a:t>cohort</a:t>
            </a:r>
          </a:p>
          <a:p>
            <a:r>
              <a:rPr lang="en-US" altLang="ko-KR" dirty="0"/>
              <a:t>dust or fume </a:t>
            </a:r>
            <a:r>
              <a:rPr lang="en-US" altLang="ko-KR" dirty="0" smtClean="0"/>
              <a:t>exposure </a:t>
            </a:r>
          </a:p>
          <a:p>
            <a:pPr lvl="1"/>
            <a:r>
              <a:rPr lang="en-US" altLang="ko-KR" sz="2200" dirty="0" smtClean="0"/>
              <a:t>26</a:t>
            </a:r>
            <a:r>
              <a:rPr lang="en-US" altLang="ko-KR" sz="2200" dirty="0"/>
              <a:t>% in Japanese cohort, 54% in German cohort, and 32% in Italian </a:t>
            </a:r>
            <a:r>
              <a:rPr lang="en-US" altLang="ko-KR" sz="2200" dirty="0" smtClean="0"/>
              <a:t>cohort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P/Ex </a:t>
            </a:r>
            <a:r>
              <a:rPr lang="en-US" altLang="ko-KR" dirty="0"/>
              <a:t>is generally </a:t>
            </a:r>
            <a:r>
              <a:rPr lang="en-US" altLang="ko-KR" dirty="0" smtClean="0"/>
              <a:t>unremarkable</a:t>
            </a:r>
          </a:p>
          <a:p>
            <a:pPr lvl="1"/>
            <a:r>
              <a:rPr lang="en-US" altLang="ko-KR" dirty="0"/>
              <a:t>crackles, clubbing, and cyanosis in some patients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291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compatible </a:t>
            </a:r>
            <a:r>
              <a:rPr lang="en-US" altLang="ko-KR" dirty="0" smtClean="0"/>
              <a:t>history</a:t>
            </a:r>
          </a:p>
          <a:p>
            <a:r>
              <a:rPr lang="en-US" altLang="ko-KR" dirty="0" smtClean="0"/>
              <a:t>typical </a:t>
            </a:r>
            <a:r>
              <a:rPr lang="en-US" altLang="ko-KR" dirty="0"/>
              <a:t>radiologic </a:t>
            </a:r>
            <a:r>
              <a:rPr lang="en-US" altLang="ko-KR" dirty="0" smtClean="0"/>
              <a:t>findings</a:t>
            </a:r>
          </a:p>
          <a:p>
            <a:r>
              <a:rPr lang="en-US" altLang="ko-KR" dirty="0" smtClean="0"/>
              <a:t>BAL </a:t>
            </a:r>
            <a:r>
              <a:rPr lang="en-US" altLang="ko-KR" dirty="0"/>
              <a:t>cytology and/or lung biopsy </a:t>
            </a:r>
            <a:r>
              <a:rPr lang="en-US" altLang="ko-KR" dirty="0" smtClean="0"/>
              <a:t>findings </a:t>
            </a:r>
          </a:p>
          <a:p>
            <a:r>
              <a:rPr lang="en-US" altLang="ko-KR" dirty="0" smtClean="0"/>
              <a:t>biomarkers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863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Radiologic </a:t>
            </a:r>
            <a:r>
              <a:rPr lang="en-US" altLang="ko-KR" dirty="0"/>
              <a:t>findings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u="sng" dirty="0"/>
              <a:t>diffuse, bilateral infiltrates </a:t>
            </a:r>
            <a:r>
              <a:rPr lang="en-US" altLang="ko-KR" dirty="0"/>
              <a:t>suggestive of pulmonary edema but without findings suggestive of cardiovascular </a:t>
            </a:r>
            <a:r>
              <a:rPr lang="en-US" altLang="ko-KR" dirty="0" smtClean="0"/>
              <a:t>disease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altLang="ko-KR" dirty="0" smtClean="0"/>
              <a:t>HRCT</a:t>
            </a:r>
          </a:p>
          <a:p>
            <a:pPr lvl="1">
              <a:lnSpc>
                <a:spcPct val="120000"/>
              </a:lnSpc>
            </a:pPr>
            <a:r>
              <a:rPr lang="en-US" altLang="ko-KR" dirty="0" smtClean="0"/>
              <a:t>GGO</a:t>
            </a:r>
          </a:p>
          <a:p>
            <a:pPr lvl="2">
              <a:lnSpc>
                <a:spcPct val="120000"/>
              </a:lnSpc>
            </a:pPr>
            <a:r>
              <a:rPr lang="en-US" altLang="ko-KR" dirty="0"/>
              <a:t>patchy </a:t>
            </a:r>
            <a:r>
              <a:rPr lang="en-US" altLang="ko-KR" u="sng" dirty="0"/>
              <a:t>geographic pattern </a:t>
            </a:r>
            <a:r>
              <a:rPr lang="en-US" altLang="ko-KR" dirty="0" smtClean="0"/>
              <a:t>distributed </a:t>
            </a:r>
            <a:r>
              <a:rPr lang="en-US" altLang="ko-KR" dirty="0"/>
              <a:t>in the lower lung fields in autoimmune </a:t>
            </a:r>
            <a:r>
              <a:rPr lang="en-US" altLang="ko-KR" dirty="0" smtClean="0"/>
              <a:t>PAP</a:t>
            </a:r>
          </a:p>
          <a:p>
            <a:pPr lvl="2">
              <a:lnSpc>
                <a:spcPct val="120000"/>
              </a:lnSpc>
            </a:pPr>
            <a:r>
              <a:rPr lang="it-IT" altLang="ko-KR" dirty="0"/>
              <a:t>diffuse pattern in secondary </a:t>
            </a:r>
            <a:r>
              <a:rPr lang="it-IT" altLang="ko-KR" dirty="0" smtClean="0"/>
              <a:t>PAP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A “</a:t>
            </a:r>
            <a:r>
              <a:rPr lang="en-US" altLang="ko-KR" u="sng" dirty="0"/>
              <a:t>crazy paving</a:t>
            </a:r>
            <a:r>
              <a:rPr lang="en-US" altLang="ko-KR" dirty="0"/>
              <a:t>” appearance (ground-glass opacities superimposed on septal thickening) and </a:t>
            </a:r>
            <a:r>
              <a:rPr lang="en-US" altLang="ko-KR" dirty="0" err="1"/>
              <a:t>subpleural</a:t>
            </a:r>
            <a:r>
              <a:rPr lang="en-US" altLang="ko-KR" dirty="0"/>
              <a:t> sparing are frequently seen in autoimmune PAP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808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356992"/>
            <a:ext cx="7991475" cy="319087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6547867"/>
            <a:ext cx="2842466" cy="36063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232792"/>
            <a:ext cx="2886075" cy="31242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0284" y="2877294"/>
            <a:ext cx="1628775" cy="23812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4121" y="2610594"/>
            <a:ext cx="11811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34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Lab and PFT findings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/>
              <a:t>lactate </a:t>
            </a:r>
            <a:r>
              <a:rPr lang="en-US" altLang="ko-KR" dirty="0"/>
              <a:t>dehydrogenase (LDH) </a:t>
            </a:r>
            <a:endParaRPr lang="en-US" altLang="ko-KR" dirty="0" smtClean="0"/>
          </a:p>
          <a:p>
            <a:pPr lvl="1">
              <a:lnSpc>
                <a:spcPct val="120000"/>
              </a:lnSpc>
            </a:pPr>
            <a:r>
              <a:rPr lang="en-US" altLang="ko-KR" dirty="0" smtClean="0"/>
              <a:t>typically elevated</a:t>
            </a:r>
            <a:r>
              <a:rPr lang="en-US" altLang="ko-KR" dirty="0"/>
              <a:t>, </a:t>
            </a:r>
            <a:r>
              <a:rPr lang="en-US" altLang="ko-KR" dirty="0" smtClean="0"/>
              <a:t>but</a:t>
            </a:r>
            <a:r>
              <a:rPr lang="en-US" altLang="ko-KR" dirty="0"/>
              <a:t> </a:t>
            </a:r>
            <a:r>
              <a:rPr lang="en-US" altLang="ko-KR" dirty="0" smtClean="0"/>
              <a:t>nonspecific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LDH and </a:t>
            </a:r>
            <a:r>
              <a:rPr lang="en-US" altLang="ko-KR" dirty="0" smtClean="0"/>
              <a:t>PaO</a:t>
            </a:r>
            <a:r>
              <a:rPr lang="en-US" altLang="ko-KR" baseline="-25000" dirty="0" smtClean="0"/>
              <a:t>2, </a:t>
            </a:r>
            <a:r>
              <a:rPr lang="en-US" altLang="ko-KR" dirty="0" smtClean="0"/>
              <a:t>LDH </a:t>
            </a:r>
            <a:r>
              <a:rPr lang="en-US" altLang="ko-KR" dirty="0"/>
              <a:t>and alveolar-arterial oxygen gradient (A-</a:t>
            </a:r>
            <a:r>
              <a:rPr lang="en-US" altLang="ko-KR" dirty="0" err="1"/>
              <a:t>aDO</a:t>
            </a:r>
            <a:r>
              <a:rPr lang="en-US" altLang="ko-KR" dirty="0"/>
              <a:t> </a:t>
            </a:r>
            <a:r>
              <a:rPr lang="en-US" altLang="ko-KR" baseline="-25000" dirty="0"/>
              <a:t>2 </a:t>
            </a:r>
            <a:r>
              <a:rPr lang="en-US" altLang="ko-KR" dirty="0"/>
              <a:t>) </a:t>
            </a:r>
            <a:endParaRPr lang="en-US" altLang="ko-KR" baseline="-25000" dirty="0" smtClean="0"/>
          </a:p>
          <a:p>
            <a:pPr lvl="1">
              <a:lnSpc>
                <a:spcPct val="120000"/>
              </a:lnSpc>
            </a:pPr>
            <a:r>
              <a:rPr lang="en-US" altLang="ko-KR" dirty="0" smtClean="0"/>
              <a:t>moderately correlated </a:t>
            </a:r>
          </a:p>
          <a:p>
            <a:r>
              <a:rPr lang="en-US" altLang="ko-KR" dirty="0" smtClean="0"/>
              <a:t>PFT</a:t>
            </a:r>
          </a:p>
          <a:p>
            <a:pPr lvl="1"/>
            <a:r>
              <a:rPr lang="en-US" altLang="ko-KR" u="sng" dirty="0"/>
              <a:t>limited usefulness </a:t>
            </a:r>
            <a:r>
              <a:rPr lang="en-US" altLang="ko-KR" dirty="0"/>
              <a:t>in diagnosing the </a:t>
            </a:r>
            <a:r>
              <a:rPr lang="en-US" altLang="ko-KR" u="sng" dirty="0"/>
              <a:t>severity of </a:t>
            </a:r>
            <a:r>
              <a:rPr lang="en-US" altLang="ko-KR" u="sng" dirty="0" smtClean="0"/>
              <a:t>PAP</a:t>
            </a:r>
          </a:p>
          <a:p>
            <a:pPr lvl="1"/>
            <a:r>
              <a:rPr lang="en-US" altLang="ko-KR" dirty="0" smtClean="0"/>
              <a:t>FVC, FEV1 </a:t>
            </a:r>
            <a:r>
              <a:rPr lang="en-US" altLang="ko-KR" dirty="0"/>
              <a:t>are generally within normal </a:t>
            </a:r>
            <a:r>
              <a:rPr lang="en-US" altLang="ko-KR" dirty="0" smtClean="0"/>
              <a:t>limits.</a:t>
            </a:r>
          </a:p>
          <a:p>
            <a:pPr lvl="1"/>
            <a:r>
              <a:rPr lang="en-US" altLang="ko-KR" u="sng" dirty="0" smtClean="0"/>
              <a:t>DLCO</a:t>
            </a:r>
            <a:r>
              <a:rPr lang="en-US" altLang="ko-KR" dirty="0" smtClean="0"/>
              <a:t> </a:t>
            </a:r>
            <a:r>
              <a:rPr lang="en-US" altLang="ko-KR" dirty="0"/>
              <a:t>is frequently reduced and correlates with disease </a:t>
            </a:r>
            <a:r>
              <a:rPr lang="en-US" altLang="ko-KR" dirty="0" smtClean="0"/>
              <a:t>severity</a:t>
            </a:r>
          </a:p>
          <a:p>
            <a:pPr lvl="1"/>
            <a:r>
              <a:rPr lang="en-US" altLang="ko-KR" u="sng" dirty="0"/>
              <a:t>Increased A-</a:t>
            </a:r>
            <a:r>
              <a:rPr lang="en-US" altLang="ko-KR" u="sng" dirty="0" err="1"/>
              <a:t>aDO</a:t>
            </a:r>
            <a:r>
              <a:rPr lang="en-US" altLang="ko-KR" u="sng" dirty="0"/>
              <a:t> </a:t>
            </a:r>
            <a:r>
              <a:rPr lang="en-US" altLang="ko-KR" u="sng" baseline="-25000" dirty="0"/>
              <a:t>2</a:t>
            </a:r>
            <a:r>
              <a:rPr lang="en-US" altLang="ko-KR" baseline="-25000" dirty="0"/>
              <a:t> </a:t>
            </a:r>
            <a:r>
              <a:rPr lang="en-US" altLang="ko-KR" dirty="0"/>
              <a:t>correlates better with disease severity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146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Bronchoscopic</a:t>
            </a:r>
            <a:r>
              <a:rPr lang="en-US" altLang="ko-KR" dirty="0" smtClean="0"/>
              <a:t> findings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dirty="0"/>
              <a:t>airways is </a:t>
            </a:r>
            <a:r>
              <a:rPr lang="en-US" altLang="ko-KR" dirty="0" smtClean="0"/>
              <a:t>unremarkable 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BAL is emerging as a </a:t>
            </a:r>
            <a:r>
              <a:rPr lang="en-US" altLang="ko-KR" u="sng" dirty="0"/>
              <a:t>useful diagnostic tool </a:t>
            </a:r>
            <a:r>
              <a:rPr lang="en-US" altLang="ko-KR" dirty="0"/>
              <a:t>for PAP</a:t>
            </a:r>
            <a:endParaRPr lang="en-US" altLang="ko-KR" dirty="0" smtClean="0"/>
          </a:p>
          <a:p>
            <a:pPr lvl="1">
              <a:lnSpc>
                <a:spcPct val="120000"/>
              </a:lnSpc>
            </a:pPr>
            <a:r>
              <a:rPr lang="en-US" altLang="ko-KR" dirty="0" smtClean="0"/>
              <a:t>BAL </a:t>
            </a:r>
            <a:r>
              <a:rPr lang="en-US" altLang="ko-KR" dirty="0"/>
              <a:t>fluid shows a </a:t>
            </a:r>
            <a:r>
              <a:rPr lang="en-US" altLang="ko-KR" b="1" u="sng" dirty="0"/>
              <a:t>milky, turbid appearance and thick </a:t>
            </a:r>
            <a:r>
              <a:rPr lang="en-US" altLang="ko-KR" b="1" u="sng" dirty="0" smtClean="0"/>
              <a:t>sediment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diagnosis of </a:t>
            </a:r>
            <a:r>
              <a:rPr lang="en-US" altLang="ko-KR" dirty="0" smtClean="0"/>
              <a:t>PAP in Japanese cohort</a:t>
            </a:r>
          </a:p>
          <a:p>
            <a:pPr lvl="2">
              <a:lnSpc>
                <a:spcPct val="120000"/>
              </a:lnSpc>
            </a:pPr>
            <a:r>
              <a:rPr lang="en-US" altLang="ko-KR" dirty="0"/>
              <a:t>58.7% of patients </a:t>
            </a:r>
            <a:r>
              <a:rPr lang="en-US" altLang="ko-KR" dirty="0" smtClean="0"/>
              <a:t>: HRCT </a:t>
            </a:r>
            <a:r>
              <a:rPr lang="en-US" altLang="ko-KR" dirty="0"/>
              <a:t>and BAL analysis </a:t>
            </a:r>
            <a:endParaRPr lang="en-US" altLang="ko-KR" dirty="0" smtClean="0"/>
          </a:p>
          <a:p>
            <a:pPr lvl="2">
              <a:lnSpc>
                <a:spcPct val="120000"/>
              </a:lnSpc>
            </a:pPr>
            <a:r>
              <a:rPr lang="en-US" altLang="ko-KR" dirty="0"/>
              <a:t>34.1% </a:t>
            </a:r>
            <a:r>
              <a:rPr lang="en-US" altLang="ko-KR" dirty="0" smtClean="0"/>
              <a:t>: HRCT</a:t>
            </a:r>
            <a:r>
              <a:rPr lang="en-US" altLang="ko-KR" dirty="0"/>
              <a:t>, BAL fluid, and </a:t>
            </a:r>
            <a:r>
              <a:rPr lang="en-US" altLang="ko-KR" dirty="0" smtClean="0"/>
              <a:t>TBLB  </a:t>
            </a:r>
            <a:r>
              <a:rPr lang="en-US" altLang="ko-KR" dirty="0"/>
              <a:t> </a:t>
            </a:r>
            <a:endParaRPr lang="en-US" altLang="ko-KR" dirty="0" smtClean="0"/>
          </a:p>
          <a:p>
            <a:pPr lvl="2">
              <a:lnSpc>
                <a:spcPct val="120000"/>
              </a:lnSpc>
            </a:pPr>
            <a:r>
              <a:rPr lang="en-US" altLang="ko-KR" dirty="0"/>
              <a:t>7.2% </a:t>
            </a:r>
            <a:r>
              <a:rPr lang="en-US" altLang="ko-KR" dirty="0" smtClean="0"/>
              <a:t>: </a:t>
            </a:r>
            <a:r>
              <a:rPr lang="en-US" altLang="ko-KR" dirty="0" smtClean="0"/>
              <a:t>HRCT, BAL </a:t>
            </a:r>
            <a:r>
              <a:rPr lang="en-US" altLang="ko-KR" dirty="0"/>
              <a:t>analysis or </a:t>
            </a:r>
            <a:r>
              <a:rPr lang="en-US" altLang="ko-KR" dirty="0" smtClean="0"/>
              <a:t>TBLB, </a:t>
            </a:r>
            <a:r>
              <a:rPr lang="en-US" altLang="ko-KR" dirty="0" smtClean="0"/>
              <a:t>and VATS</a:t>
            </a:r>
          </a:p>
          <a:p>
            <a:pPr lvl="1">
              <a:lnSpc>
                <a:spcPct val="120000"/>
              </a:lnSpc>
            </a:pPr>
            <a:r>
              <a:rPr lang="en-US" altLang="ko-KR" dirty="0"/>
              <a:t>Cytology of PAP BAL fluid </a:t>
            </a:r>
            <a:endParaRPr lang="en-US" altLang="ko-KR" dirty="0" smtClean="0"/>
          </a:p>
          <a:p>
            <a:pPr lvl="2">
              <a:lnSpc>
                <a:spcPct val="120000"/>
              </a:lnSpc>
            </a:pPr>
            <a:r>
              <a:rPr lang="en-US" altLang="ko-KR" dirty="0" smtClean="0"/>
              <a:t>PAS </a:t>
            </a:r>
            <a:r>
              <a:rPr lang="en-US" altLang="ko-KR" dirty="0"/>
              <a:t>stain and oil red O stain positive large foamy macrophages and dirty-appearing sediment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838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4122" y="1340769"/>
            <a:ext cx="5638166" cy="4260726"/>
          </a:xfrm>
          <a:prstGeom prst="rect">
            <a:avLst/>
          </a:prstGeom>
        </p:spPr>
      </p:pic>
      <p:cxnSp>
        <p:nvCxnSpPr>
          <p:cNvPr id="5" name="직선 연결선 4"/>
          <p:cNvCxnSpPr/>
          <p:nvPr/>
        </p:nvCxnSpPr>
        <p:spPr>
          <a:xfrm>
            <a:off x="1234122" y="1628800"/>
            <a:ext cx="240177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1763688" y="4869160"/>
            <a:ext cx="309634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4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Introduction</a:t>
            </a:r>
          </a:p>
          <a:p>
            <a:r>
              <a:rPr lang="en-US" altLang="ko-KR" dirty="0" smtClean="0"/>
              <a:t>Pathogenesis</a:t>
            </a:r>
          </a:p>
          <a:p>
            <a:r>
              <a:rPr lang="en-US" altLang="ko-KR" dirty="0"/>
              <a:t>Clinical </a:t>
            </a:r>
            <a:r>
              <a:rPr lang="en-US" altLang="ko-KR" dirty="0" smtClean="0"/>
              <a:t>presentation</a:t>
            </a:r>
          </a:p>
          <a:p>
            <a:r>
              <a:rPr lang="en-US" altLang="ko-KR" dirty="0" smtClean="0"/>
              <a:t>Diagnosis</a:t>
            </a:r>
          </a:p>
          <a:p>
            <a:pPr lvl="1"/>
            <a:r>
              <a:rPr lang="en-US" altLang="ko-KR" dirty="0" smtClean="0"/>
              <a:t>Images and pathology</a:t>
            </a:r>
          </a:p>
          <a:p>
            <a:r>
              <a:rPr lang="en-US" altLang="ko-KR" dirty="0" smtClean="0"/>
              <a:t>Treatment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517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Histopathology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387397" y="1531754"/>
            <a:ext cx="4330824" cy="3308380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well-preserved alveoli </a:t>
            </a:r>
            <a:endParaRPr lang="en-US" altLang="ko-KR" sz="2400" dirty="0" smtClean="0"/>
          </a:p>
          <a:p>
            <a:r>
              <a:rPr lang="en-US" altLang="ko-KR" sz="2400" dirty="0" smtClean="0"/>
              <a:t>filled </a:t>
            </a:r>
            <a:r>
              <a:rPr lang="en-US" altLang="ko-KR" sz="2400" dirty="0"/>
              <a:t>with </a:t>
            </a:r>
            <a:r>
              <a:rPr lang="en-US" altLang="ko-KR" sz="2400" b="1" u="sng" dirty="0" err="1"/>
              <a:t>eosinophilic</a:t>
            </a:r>
            <a:r>
              <a:rPr lang="en-US" altLang="ko-KR" sz="2400" b="1" u="sng" dirty="0"/>
              <a:t>, granular, and PAS-positive material and foamy alveolar </a:t>
            </a:r>
            <a:r>
              <a:rPr lang="en-US" altLang="ko-KR" sz="2400" b="1" u="sng" dirty="0" smtClean="0"/>
              <a:t>macrophages</a:t>
            </a:r>
          </a:p>
          <a:p>
            <a:r>
              <a:rPr lang="en-US" altLang="ko-KR" sz="2400" dirty="0"/>
              <a:t>minimal interstitial inflammation or fibrosis</a:t>
            </a: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01" y="1772816"/>
            <a:ext cx="3894276" cy="29470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815" y="4884192"/>
            <a:ext cx="4139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ko-KR" sz="1600" dirty="0"/>
              <a:t>Periodic acid-Schiff (PAS) stain, </a:t>
            </a:r>
            <a:endParaRPr lang="fr-FR" altLang="ko-KR" sz="1600" dirty="0" smtClean="0"/>
          </a:p>
          <a:p>
            <a:pPr algn="ctr"/>
            <a:r>
              <a:rPr lang="fr-FR" altLang="ko-KR" sz="1600" dirty="0" smtClean="0"/>
              <a:t>original </a:t>
            </a:r>
            <a:r>
              <a:rPr lang="fr-FR" altLang="ko-KR" sz="1600" dirty="0"/>
              <a:t>magnification ×20</a:t>
            </a:r>
            <a:endParaRPr lang="ko-KR" altLang="en-US" sz="16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5633323"/>
            <a:ext cx="3265298" cy="29101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399" y="4719836"/>
            <a:ext cx="3390820" cy="21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Biomarkers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15531"/>
            <a:ext cx="8229600" cy="2620887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800" dirty="0"/>
              <a:t>GM-CSF autoantibody </a:t>
            </a:r>
            <a:endParaRPr lang="en-US" altLang="ko-KR" sz="2800" dirty="0" smtClean="0"/>
          </a:p>
          <a:p>
            <a:pPr lvl="1"/>
            <a:r>
              <a:rPr lang="en-US" altLang="ko-KR" sz="2400" dirty="0"/>
              <a:t>only </a:t>
            </a:r>
            <a:r>
              <a:rPr lang="en-US" altLang="ko-KR" sz="2400" u="sng" dirty="0"/>
              <a:t>disease-specific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biomarker</a:t>
            </a:r>
          </a:p>
          <a:p>
            <a:pPr lvl="1"/>
            <a:r>
              <a:rPr lang="en-US" altLang="ko-KR" sz="2400" dirty="0"/>
              <a:t>reported sensitivity and specificity for </a:t>
            </a:r>
            <a:r>
              <a:rPr lang="en-US" altLang="ko-KR" sz="2400" u="sng" dirty="0"/>
              <a:t>autoimmune PAP </a:t>
            </a:r>
            <a:r>
              <a:rPr lang="en-US" altLang="ko-KR" sz="2400" dirty="0"/>
              <a:t>approaches 100</a:t>
            </a:r>
            <a:r>
              <a:rPr lang="en-US" altLang="ko-KR" sz="2400" dirty="0" smtClean="0"/>
              <a:t>%</a:t>
            </a:r>
          </a:p>
          <a:p>
            <a:pPr lvl="1"/>
            <a:r>
              <a:rPr lang="en-US" altLang="ko-KR" sz="2400" dirty="0"/>
              <a:t>do not correlate with duration of disease, disease severity, </a:t>
            </a:r>
            <a:r>
              <a:rPr lang="en-US" altLang="ko-KR" sz="2400" dirty="0" smtClean="0"/>
              <a:t>PFT findings or other </a:t>
            </a:r>
            <a:r>
              <a:rPr lang="en-US" altLang="ko-KR" sz="2400" dirty="0"/>
              <a:t>serum </a:t>
            </a:r>
            <a:r>
              <a:rPr lang="en-US" altLang="ko-KR" sz="2400" dirty="0" smtClean="0"/>
              <a:t>biomarkers</a:t>
            </a:r>
          </a:p>
          <a:p>
            <a:pPr lvl="1"/>
            <a:r>
              <a:rPr lang="en-US" altLang="ko-KR" sz="2400" dirty="0"/>
              <a:t>weak correlation with age and the duration of disease</a:t>
            </a: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3934594"/>
            <a:ext cx="4320480" cy="265660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527" y="6642485"/>
            <a:ext cx="3528392" cy="20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7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Biomarkers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/>
              <a:t>most of </a:t>
            </a:r>
            <a:r>
              <a:rPr lang="en-US" altLang="ko-KR" dirty="0" smtClean="0"/>
              <a:t>biomarkers </a:t>
            </a:r>
            <a:r>
              <a:rPr lang="en-US" altLang="ko-KR" dirty="0"/>
              <a:t>are </a:t>
            </a:r>
            <a:r>
              <a:rPr lang="en-US" altLang="ko-KR" u="sng" dirty="0"/>
              <a:t>not helpful </a:t>
            </a:r>
            <a:r>
              <a:rPr lang="en-US" altLang="ko-KR" dirty="0"/>
              <a:t>in establishing a </a:t>
            </a:r>
            <a:r>
              <a:rPr lang="en-US" altLang="ko-KR" u="sng" dirty="0"/>
              <a:t>diagnosis</a:t>
            </a:r>
            <a:endParaRPr lang="en-US" altLang="ko-KR" u="sng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Serum </a:t>
            </a:r>
            <a:r>
              <a:rPr lang="en-US" altLang="ko-KR" dirty="0"/>
              <a:t>GM-CSF </a:t>
            </a:r>
            <a:endParaRPr lang="en-US" altLang="ko-KR" dirty="0" smtClean="0"/>
          </a:p>
          <a:p>
            <a:r>
              <a:rPr lang="en-US" altLang="ko-KR" dirty="0"/>
              <a:t>Whole-blood GM-CSF signaling </a:t>
            </a:r>
            <a:r>
              <a:rPr lang="en-US" altLang="ko-KR" dirty="0" smtClean="0"/>
              <a:t>tests</a:t>
            </a:r>
          </a:p>
          <a:p>
            <a:r>
              <a:rPr lang="en-US" altLang="ko-KR" dirty="0"/>
              <a:t>LDH, SP-A, SP-B, SP-D, KL-6, CEA, M-CSF, and MCP-1 are elevated in </a:t>
            </a:r>
            <a:r>
              <a:rPr lang="en-US" altLang="ko-KR" dirty="0" smtClean="0"/>
              <a:t>PAP</a:t>
            </a:r>
          </a:p>
          <a:p>
            <a:pPr lvl="1"/>
            <a:r>
              <a:rPr lang="en-US" altLang="ko-KR" dirty="0"/>
              <a:t>LDH, KL-6, and </a:t>
            </a:r>
            <a:r>
              <a:rPr lang="en-US" altLang="ko-KR" dirty="0" smtClean="0"/>
              <a:t>CEA </a:t>
            </a:r>
            <a:r>
              <a:rPr lang="en-US" altLang="ko-KR" dirty="0"/>
              <a:t>are reported to be correlated with some markers of lung function (Pa o </a:t>
            </a:r>
            <a:r>
              <a:rPr lang="en-US" altLang="ko-KR" baseline="-25000" dirty="0"/>
              <a:t>2 </a:t>
            </a:r>
            <a:r>
              <a:rPr lang="en-US" altLang="ko-KR" dirty="0"/>
              <a:t>, A-</a:t>
            </a:r>
            <a:r>
              <a:rPr lang="en-US" altLang="ko-KR" dirty="0" err="1"/>
              <a:t>aDO</a:t>
            </a:r>
            <a:r>
              <a:rPr lang="en-US" altLang="ko-KR" dirty="0"/>
              <a:t> </a:t>
            </a:r>
            <a:r>
              <a:rPr lang="en-US" altLang="ko-KR" baseline="-25000" dirty="0"/>
              <a:t>2 </a:t>
            </a:r>
            <a:r>
              <a:rPr lang="en-US" altLang="ko-KR" dirty="0"/>
              <a:t>, or % DLCO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/>
              <a:t>NSE and </a:t>
            </a:r>
            <a:r>
              <a:rPr lang="en-US" altLang="ko-KR" dirty="0" err="1"/>
              <a:t>Cyfra</a:t>
            </a:r>
            <a:r>
              <a:rPr lang="en-US" altLang="ko-KR" dirty="0"/>
              <a:t> </a:t>
            </a:r>
            <a:r>
              <a:rPr lang="en-US" altLang="ko-KR" dirty="0" smtClean="0"/>
              <a:t>21-1 : </a:t>
            </a:r>
            <a:r>
              <a:rPr lang="en-US" altLang="ko-KR" dirty="0"/>
              <a:t>elevated in PAP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28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Diagnostic algorithm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83180"/>
            <a:ext cx="8229600" cy="436000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6381328"/>
            <a:ext cx="3265298" cy="29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8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Natural history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ko-KR" dirty="0" smtClean="0"/>
              <a:t>5%~33% </a:t>
            </a:r>
            <a:r>
              <a:rPr lang="en-US" altLang="ko-KR" dirty="0"/>
              <a:t>of patients with autoimmune PAP were </a:t>
            </a:r>
            <a:r>
              <a:rPr lang="en-US" altLang="ko-KR" dirty="0" smtClean="0"/>
              <a:t>asymptomatic</a:t>
            </a:r>
          </a:p>
          <a:p>
            <a:pPr>
              <a:lnSpc>
                <a:spcPct val="110000"/>
              </a:lnSpc>
            </a:pPr>
            <a:r>
              <a:rPr lang="en-US" altLang="ko-KR" dirty="0" smtClean="0"/>
              <a:t>Natural history in </a:t>
            </a:r>
            <a:r>
              <a:rPr lang="en-US" altLang="ko-KR" u="sng" dirty="0" smtClean="0"/>
              <a:t>autoimmune PAP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spontaneous improvement (ranging from 5% to 7</a:t>
            </a:r>
            <a:r>
              <a:rPr lang="en-US" altLang="ko-KR" dirty="0" smtClean="0"/>
              <a:t>%)</a:t>
            </a:r>
          </a:p>
          <a:p>
            <a:pPr lvl="1">
              <a:lnSpc>
                <a:spcPct val="110000"/>
              </a:lnSpc>
            </a:pPr>
            <a:r>
              <a:rPr lang="en-US" altLang="ko-KR" dirty="0" smtClean="0"/>
              <a:t>persistent</a:t>
            </a:r>
            <a:r>
              <a:rPr lang="en-US" altLang="ko-KR" dirty="0"/>
              <a:t>, unremitting </a:t>
            </a:r>
            <a:r>
              <a:rPr lang="en-US" altLang="ko-KR" dirty="0" smtClean="0"/>
              <a:t>symptoms</a:t>
            </a:r>
          </a:p>
          <a:p>
            <a:pPr lvl="1">
              <a:lnSpc>
                <a:spcPct val="110000"/>
              </a:lnSpc>
            </a:pPr>
            <a:r>
              <a:rPr lang="en-US" altLang="ko-KR" dirty="0" smtClean="0"/>
              <a:t>progressive </a:t>
            </a:r>
            <a:r>
              <a:rPr lang="en-US" altLang="ko-KR" dirty="0"/>
              <a:t>deterioration with respiratory </a:t>
            </a:r>
            <a:r>
              <a:rPr lang="en-US" altLang="ko-KR" dirty="0" smtClean="0"/>
              <a:t>failure</a:t>
            </a:r>
          </a:p>
          <a:p>
            <a:pPr>
              <a:lnSpc>
                <a:spcPct val="110000"/>
              </a:lnSpc>
            </a:pPr>
            <a:r>
              <a:rPr lang="en-US" altLang="ko-KR" dirty="0"/>
              <a:t>The 5-year survival </a:t>
            </a:r>
            <a:r>
              <a:rPr lang="en-US" altLang="ko-KR" dirty="0" smtClean="0"/>
              <a:t>rate</a:t>
            </a:r>
          </a:p>
          <a:p>
            <a:pPr lvl="1">
              <a:lnSpc>
                <a:spcPct val="110000"/>
              </a:lnSpc>
            </a:pPr>
            <a:r>
              <a:rPr lang="en-US" altLang="ko-KR" dirty="0" smtClean="0"/>
              <a:t>85</a:t>
            </a:r>
            <a:r>
              <a:rPr lang="en-US" altLang="ko-KR" dirty="0"/>
              <a:t>% without therapy </a:t>
            </a:r>
            <a:r>
              <a:rPr lang="en-US" altLang="ko-KR" dirty="0" smtClean="0"/>
              <a:t> </a:t>
            </a:r>
          </a:p>
          <a:p>
            <a:pPr lvl="1">
              <a:lnSpc>
                <a:spcPct val="110000"/>
              </a:lnSpc>
            </a:pPr>
            <a:r>
              <a:rPr lang="en-US" altLang="ko-KR" dirty="0" smtClean="0"/>
              <a:t>94</a:t>
            </a:r>
            <a:r>
              <a:rPr lang="en-US" altLang="ko-KR" dirty="0"/>
              <a:t>% with whole-lung lavage (WLL) </a:t>
            </a:r>
            <a:r>
              <a:rPr lang="en-US" altLang="ko-KR" dirty="0" smtClean="0"/>
              <a:t>therapy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72% of deaths were caused by respiratory failure and 18% were caused by uncontrolled </a:t>
            </a:r>
            <a:r>
              <a:rPr lang="en-US" altLang="ko-KR" dirty="0" smtClean="0"/>
              <a:t>infections</a:t>
            </a:r>
          </a:p>
          <a:p>
            <a:pPr lvl="1">
              <a:lnSpc>
                <a:spcPct val="110000"/>
              </a:lnSpc>
            </a:pPr>
            <a:endParaRPr lang="en-US" altLang="ko-KR" dirty="0"/>
          </a:p>
          <a:p>
            <a:pPr>
              <a:lnSpc>
                <a:spcPct val="110000"/>
              </a:lnSpc>
            </a:pPr>
            <a:r>
              <a:rPr lang="en-US" altLang="ko-KR" dirty="0"/>
              <a:t>Natural history in </a:t>
            </a:r>
            <a:r>
              <a:rPr lang="en-US" altLang="ko-KR" u="sng" dirty="0" smtClean="0"/>
              <a:t>secondary PAP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strongly influenced by that of the </a:t>
            </a:r>
            <a:r>
              <a:rPr lang="en-US" altLang="ko-KR" u="sng" dirty="0"/>
              <a:t>underlying </a:t>
            </a:r>
            <a:r>
              <a:rPr lang="en-US" altLang="ko-KR" u="sng" dirty="0" smtClean="0"/>
              <a:t>disease</a:t>
            </a:r>
          </a:p>
          <a:p>
            <a:pPr lvl="1">
              <a:lnSpc>
                <a:spcPct val="110000"/>
              </a:lnSpc>
            </a:pPr>
            <a:r>
              <a:rPr lang="en-US" altLang="ko-KR" dirty="0"/>
              <a:t>prognosis is poorer than that of autoimmune PAP</a:t>
            </a:r>
          </a:p>
          <a:p>
            <a:pPr lvl="2">
              <a:lnSpc>
                <a:spcPct val="110000"/>
              </a:lnSpc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357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93486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23730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dirty="0" smtClean="0"/>
              <a:t>Whole Lung Lavage (WLL)</a:t>
            </a:r>
          </a:p>
          <a:p>
            <a:pPr lvl="1"/>
            <a:r>
              <a:rPr lang="en-US" altLang="ko-KR" dirty="0"/>
              <a:t>standard first-line therapy since the </a:t>
            </a:r>
            <a:r>
              <a:rPr lang="en-US" altLang="ko-KR" dirty="0" smtClean="0"/>
              <a:t>1960s</a:t>
            </a:r>
          </a:p>
          <a:p>
            <a:pPr lvl="1"/>
            <a:r>
              <a:rPr lang="en-US" altLang="ko-KR" dirty="0"/>
              <a:t>many patients with PAP </a:t>
            </a:r>
            <a:r>
              <a:rPr lang="en-US" altLang="ko-KR" dirty="0" smtClean="0"/>
              <a:t>treated with WLL</a:t>
            </a:r>
          </a:p>
          <a:p>
            <a:pPr lvl="2"/>
            <a:r>
              <a:rPr lang="en-US" altLang="ko-KR" dirty="0"/>
              <a:t>28% in the Chinese cohort, 90% in the German cohort, and 54% in the Italian </a:t>
            </a:r>
            <a:r>
              <a:rPr lang="en-US" altLang="ko-KR" dirty="0" smtClean="0"/>
              <a:t>cohort</a:t>
            </a:r>
          </a:p>
          <a:p>
            <a:pPr lvl="1"/>
            <a:r>
              <a:rPr lang="en-US" altLang="ko-KR" dirty="0"/>
              <a:t>procedures are still not standardized and are highly </a:t>
            </a:r>
            <a:r>
              <a:rPr lang="en-US" altLang="ko-KR" dirty="0" smtClean="0"/>
              <a:t>operator-dependent</a:t>
            </a:r>
          </a:p>
          <a:p>
            <a:r>
              <a:rPr lang="en-US" altLang="ko-KR" dirty="0"/>
              <a:t>Lobar and segmental </a:t>
            </a:r>
            <a:r>
              <a:rPr lang="en-US" altLang="ko-KR" dirty="0" smtClean="0"/>
              <a:t>lavage using FOB</a:t>
            </a:r>
            <a:endParaRPr lang="en-US" altLang="ko-KR" dirty="0"/>
          </a:p>
          <a:p>
            <a:pPr lvl="1"/>
            <a:r>
              <a:rPr lang="en-US" altLang="ko-KR" dirty="0"/>
              <a:t>less effective compared with </a:t>
            </a:r>
            <a:r>
              <a:rPr lang="en-US" altLang="ko-KR" dirty="0" smtClean="0"/>
              <a:t>WLL d/t </a:t>
            </a:r>
            <a:r>
              <a:rPr lang="en-US" altLang="ko-KR" dirty="0"/>
              <a:t>small lavage </a:t>
            </a:r>
            <a:r>
              <a:rPr lang="en-US" altLang="ko-KR" dirty="0" smtClean="0"/>
              <a:t>volume</a:t>
            </a:r>
          </a:p>
          <a:p>
            <a:r>
              <a:rPr lang="en-US" altLang="ko-KR" dirty="0" smtClean="0"/>
              <a:t>Corticosteroids : </a:t>
            </a:r>
            <a:r>
              <a:rPr lang="en-US" altLang="ko-KR" dirty="0" smtClean="0"/>
              <a:t>not effective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secondary PAP</a:t>
            </a:r>
          </a:p>
          <a:p>
            <a:pPr lvl="1"/>
            <a:r>
              <a:rPr lang="en-US" altLang="ko-KR" dirty="0" smtClean="0"/>
              <a:t>Depends on underlying disease</a:t>
            </a:r>
          </a:p>
          <a:p>
            <a:pPr lvl="1"/>
            <a:r>
              <a:rPr lang="en-US" altLang="ko-KR" dirty="0" smtClean="0"/>
              <a:t>improvement </a:t>
            </a:r>
            <a:r>
              <a:rPr lang="en-US" altLang="ko-KR" dirty="0"/>
              <a:t>after hematopoietic stem cell transplantation in patients with hematologic diseases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124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222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Experimental </a:t>
            </a:r>
            <a:r>
              <a:rPr lang="en-US" altLang="ko-KR" dirty="0" err="1" smtClean="0"/>
              <a:t>approches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u="sng" dirty="0" smtClean="0"/>
              <a:t>Exogenous GM-CSF</a:t>
            </a:r>
          </a:p>
          <a:p>
            <a:pPr lvl="1"/>
            <a:r>
              <a:rPr lang="en-US" altLang="ko-KR" dirty="0" smtClean="0"/>
              <a:t>Subcutaneous GM-CSF</a:t>
            </a:r>
          </a:p>
          <a:p>
            <a:pPr lvl="1"/>
            <a:r>
              <a:rPr lang="en-US" altLang="ko-KR" dirty="0" smtClean="0"/>
              <a:t>Aerosolized </a:t>
            </a:r>
            <a:r>
              <a:rPr lang="en-US" altLang="ko-KR" dirty="0"/>
              <a:t>GM-CSF </a:t>
            </a:r>
            <a:r>
              <a:rPr lang="en-US" altLang="ko-KR" dirty="0" smtClean="0"/>
              <a:t>inhalation</a:t>
            </a:r>
          </a:p>
          <a:p>
            <a:r>
              <a:rPr lang="en-US" altLang="ko-KR" dirty="0"/>
              <a:t>anti-B-cell therapy with </a:t>
            </a:r>
            <a:r>
              <a:rPr lang="en-US" altLang="ko-KR" u="sng" dirty="0" smtClean="0"/>
              <a:t>Rituximab</a:t>
            </a:r>
            <a:r>
              <a:rPr lang="en-US" altLang="ko-KR" dirty="0" smtClean="0"/>
              <a:t> </a:t>
            </a:r>
          </a:p>
          <a:p>
            <a:pPr lvl="1"/>
            <a:r>
              <a:rPr lang="en-US" altLang="ko-KR" dirty="0" smtClean="0"/>
              <a:t>for </a:t>
            </a:r>
            <a:r>
              <a:rPr lang="en-US" altLang="ko-KR" dirty="0"/>
              <a:t>autoimmune </a:t>
            </a:r>
            <a:r>
              <a:rPr lang="en-US" altLang="ko-KR" dirty="0" smtClean="0"/>
              <a:t>PAP</a:t>
            </a:r>
          </a:p>
          <a:p>
            <a:pPr lvl="1"/>
            <a:r>
              <a:rPr lang="en-US" altLang="ko-KR" dirty="0"/>
              <a:t>reduce the level of GM-CSF </a:t>
            </a:r>
            <a:r>
              <a:rPr lang="en-US" altLang="ko-KR" dirty="0" smtClean="0"/>
              <a:t>autoantibodies</a:t>
            </a:r>
          </a:p>
          <a:p>
            <a:r>
              <a:rPr lang="en-US" altLang="ko-KR" u="sng" dirty="0" err="1"/>
              <a:t>Plasmapheresis</a:t>
            </a:r>
            <a:r>
              <a:rPr lang="en-US" altLang="ko-KR" dirty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can </a:t>
            </a:r>
            <a:r>
              <a:rPr lang="en-US" altLang="ko-KR" dirty="0"/>
              <a:t>remove GM-CSF autoantibodies </a:t>
            </a:r>
            <a:r>
              <a:rPr lang="en-US" altLang="ko-KR" dirty="0" smtClean="0"/>
              <a:t>in autoimmune PAP</a:t>
            </a:r>
          </a:p>
          <a:p>
            <a:pPr lvl="2"/>
            <a:endParaRPr lang="en-US" altLang="ko-KR" dirty="0"/>
          </a:p>
          <a:p>
            <a:r>
              <a:rPr lang="en-US" altLang="ko-KR" dirty="0" smtClean="0"/>
              <a:t>These </a:t>
            </a:r>
            <a:r>
              <a:rPr lang="en-US" altLang="ko-KR" dirty="0"/>
              <a:t>experimental approaches are </a:t>
            </a:r>
            <a:r>
              <a:rPr lang="en-US" altLang="ko-KR" dirty="0" smtClean="0"/>
              <a:t>promising</a:t>
            </a:r>
            <a:r>
              <a:rPr lang="en-US" altLang="ko-KR" dirty="0"/>
              <a:t>, </a:t>
            </a:r>
            <a:r>
              <a:rPr lang="en-US" altLang="ko-KR" dirty="0" smtClean="0"/>
              <a:t>but </a:t>
            </a:r>
            <a:r>
              <a:rPr lang="en-US" altLang="ko-KR" u="sng" dirty="0" smtClean="0"/>
              <a:t>further </a:t>
            </a:r>
            <a:r>
              <a:rPr lang="en-US" altLang="ko-KR" u="sng" dirty="0"/>
              <a:t>efficacy and safety studies are </a:t>
            </a:r>
            <a:r>
              <a:rPr lang="en-US" altLang="ko-KR" u="sng" dirty="0" smtClean="0"/>
              <a:t>necessary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117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Whole lung lavage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 smtClean="0"/>
              <a:t>Double-lumen endotracheal tube</a:t>
            </a:r>
          </a:p>
          <a:p>
            <a:r>
              <a:rPr lang="en-US" altLang="ko-KR" dirty="0" smtClean="0"/>
              <a:t>General anesthesia</a:t>
            </a:r>
          </a:p>
          <a:p>
            <a:r>
              <a:rPr lang="en-US" altLang="ko-KR" dirty="0" smtClean="0"/>
              <a:t>Total intravenous anesthesia (TIVA) usually used.</a:t>
            </a:r>
          </a:p>
          <a:p>
            <a:r>
              <a:rPr lang="en-US" altLang="ko-KR" dirty="0" smtClean="0"/>
              <a:t>Complete muscle relaxation </a:t>
            </a:r>
          </a:p>
          <a:p>
            <a:pPr lvl="1"/>
            <a:r>
              <a:rPr lang="en-US" altLang="ko-KR" dirty="0" smtClean="0"/>
              <a:t>Facilitate single lung ventilation</a:t>
            </a:r>
          </a:p>
          <a:p>
            <a:pPr lvl="1"/>
            <a:r>
              <a:rPr lang="en-US" altLang="ko-KR" dirty="0" smtClean="0"/>
              <a:t>Avoid coughing</a:t>
            </a:r>
          </a:p>
          <a:p>
            <a:r>
              <a:rPr lang="en-US" altLang="ko-KR" dirty="0" smtClean="0"/>
              <a:t>10 to 15 L/ lung (up to 50L/lung</a:t>
            </a:r>
            <a:r>
              <a:rPr lang="en-US" altLang="ko-KR" dirty="0" smtClean="0"/>
              <a:t>) with warm saline</a:t>
            </a:r>
            <a:endParaRPr lang="en-US" altLang="ko-KR" dirty="0" smtClean="0"/>
          </a:p>
          <a:p>
            <a:r>
              <a:rPr lang="en-US" altLang="ko-KR" dirty="0" err="1" smtClean="0"/>
              <a:t>Fliud</a:t>
            </a:r>
            <a:r>
              <a:rPr lang="en-US" altLang="ko-KR" dirty="0" smtClean="0"/>
              <a:t> replacement</a:t>
            </a:r>
          </a:p>
          <a:p>
            <a:pPr lvl="1"/>
            <a:r>
              <a:rPr lang="en-US" altLang="ko-KR" dirty="0" smtClean="0"/>
              <a:t>Minimal, use of colloids</a:t>
            </a:r>
          </a:p>
          <a:p>
            <a:pPr lvl="1"/>
            <a:r>
              <a:rPr lang="en-US" altLang="ko-KR" dirty="0" smtClean="0"/>
              <a:t>Absorption of lavage fluid into the circulation</a:t>
            </a:r>
          </a:p>
          <a:p>
            <a:pPr lvl="1"/>
            <a:r>
              <a:rPr lang="en-US" altLang="ko-KR" dirty="0" smtClean="0"/>
              <a:t>Consider IV furosemide, if needed.</a:t>
            </a:r>
          </a:p>
          <a:p>
            <a:r>
              <a:rPr lang="en-US" altLang="ko-KR" dirty="0" smtClean="0"/>
              <a:t>Start with the most affected lung.</a:t>
            </a:r>
          </a:p>
          <a:p>
            <a:r>
              <a:rPr lang="en-US" altLang="ko-KR" dirty="0" smtClean="0"/>
              <a:t>Positioning : supine or full lateral 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6381328"/>
            <a:ext cx="57340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6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Whole lung lavage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3960291" cy="44904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43400" y="6453336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Cleveland Clinic Center for Medical Art &amp; Photography</a:t>
            </a:r>
            <a:endParaRPr lang="ko-KR" altLang="en-US" sz="16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603" y="1252847"/>
            <a:ext cx="3678197" cy="522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7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68760"/>
            <a:ext cx="2987599" cy="396044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718" y="1349894"/>
            <a:ext cx="5916468" cy="38763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43400" y="6453336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Cleveland Clinic Center for Medical Art &amp; Photography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79996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765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Pulmonary Alveolar </a:t>
            </a:r>
            <a:r>
              <a:rPr lang="en-US" altLang="ko-KR" dirty="0" err="1"/>
              <a:t>Proteinosis</a:t>
            </a:r>
            <a:r>
              <a:rPr lang="en-US" altLang="ko-KR" dirty="0"/>
              <a:t> </a:t>
            </a:r>
            <a:r>
              <a:rPr lang="en-US" altLang="ko-KR" dirty="0" smtClean="0"/>
              <a:t>Syndrome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893492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dirty="0"/>
              <a:t>first reported by Rosen and colleagues in</a:t>
            </a:r>
            <a:r>
              <a:rPr lang="ko-KR" altLang="en-US" dirty="0"/>
              <a:t> </a:t>
            </a:r>
            <a:r>
              <a:rPr lang="en-US" altLang="ko-KR" dirty="0"/>
              <a:t>1958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syndrome </a:t>
            </a:r>
            <a:r>
              <a:rPr lang="en-US" altLang="ko-KR" dirty="0"/>
              <a:t>characterized by </a:t>
            </a:r>
            <a:r>
              <a:rPr lang="en-US" altLang="ko-KR" u="sng" dirty="0" smtClean="0"/>
              <a:t>disorders of surfactant</a:t>
            </a:r>
          </a:p>
          <a:p>
            <a:pPr lvl="1"/>
            <a:r>
              <a:rPr lang="en-US" altLang="ko-KR" dirty="0" smtClean="0"/>
              <a:t>the </a:t>
            </a:r>
            <a:r>
              <a:rPr lang="en-US" altLang="ko-KR" u="sng" dirty="0"/>
              <a:t>accumulation of surfactant </a:t>
            </a:r>
            <a:r>
              <a:rPr lang="en-US" altLang="ko-KR" dirty="0"/>
              <a:t>in alveoli and terminal airways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resulting </a:t>
            </a:r>
            <a:r>
              <a:rPr lang="en-US" altLang="ko-KR" dirty="0"/>
              <a:t>in </a:t>
            </a:r>
            <a:r>
              <a:rPr lang="en-US" altLang="ko-KR" u="sng" dirty="0"/>
              <a:t>hypoxemic</a:t>
            </a:r>
            <a:r>
              <a:rPr lang="en-US" altLang="ko-KR" dirty="0"/>
              <a:t> respiratory </a:t>
            </a:r>
            <a:r>
              <a:rPr lang="en-US" altLang="ko-KR" dirty="0" smtClean="0"/>
              <a:t>failure</a:t>
            </a:r>
          </a:p>
        </p:txBody>
      </p:sp>
    </p:spTree>
    <p:extLst>
      <p:ext uri="{BB962C8B-B14F-4D97-AF65-F5344CB8AC3E}">
        <p14:creationId xmlns:p14="http://schemas.microsoft.com/office/powerpoint/2010/main" val="183117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Documents and Settings\김영삼\My Documents\My Pictures\2004년\새 폴더\2004년10월 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4608512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C:\Documents and Settings\김영삼\My Documents\My Pictures\2004년\새 폴더\2004년10월 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80728"/>
            <a:ext cx="4248472" cy="566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974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32656"/>
            <a:ext cx="5672149" cy="3240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9892" y="3583496"/>
            <a:ext cx="5672148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4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PAP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4440017" cy="29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F:\PAP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868" y="476673"/>
            <a:ext cx="4440097" cy="2952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F:\PAP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645024"/>
            <a:ext cx="4439605" cy="29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786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320800" y="255022"/>
            <a:ext cx="6502400" cy="694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3911" b="1" dirty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Whole Lung Lavage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80533" y="1021232"/>
            <a:ext cx="7382933" cy="586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9pPr>
          </a:lstStyle>
          <a:p>
            <a:pPr fontAlgn="base">
              <a:lnSpc>
                <a:spcPct val="150000"/>
              </a:lnSpc>
            </a:pPr>
            <a:r>
              <a:rPr lang="en-US" altLang="ko-KR" sz="1400" dirty="0"/>
              <a:t>1. </a:t>
            </a:r>
            <a:r>
              <a:rPr lang="ko-KR" altLang="en-US" sz="1400" dirty="0"/>
              <a:t>환자를 전신 마취를 한 후 </a:t>
            </a:r>
            <a:r>
              <a:rPr lang="en-US" altLang="ko-KR" sz="1400" dirty="0"/>
              <a:t>supine position</a:t>
            </a:r>
            <a:r>
              <a:rPr lang="ko-KR" altLang="en-US" sz="1400" dirty="0"/>
              <a:t>에서 </a:t>
            </a:r>
            <a:r>
              <a:rPr lang="en-US" altLang="ko-KR" sz="1400" dirty="0"/>
              <a:t>double lumen endotracheal intubation</a:t>
            </a:r>
            <a:r>
              <a:rPr lang="ko-KR" altLang="en-US" sz="1400" dirty="0"/>
              <a:t>을 시행함</a:t>
            </a:r>
            <a:r>
              <a:rPr lang="en-US" altLang="ko-KR" sz="1400" dirty="0"/>
              <a:t>. </a:t>
            </a:r>
            <a:r>
              <a:rPr lang="ko-KR" altLang="en-US" sz="1400" dirty="0"/>
              <a:t>이 때 양측 폐 중 더 심한 부위의 세척을 먼저 시행해야 하므로 만약에 좌측 폐를 먼저 시행한다고 하면</a:t>
            </a:r>
            <a:r>
              <a:rPr lang="en-US" altLang="ko-KR" sz="1400" dirty="0"/>
              <a:t>, left-sided double-lumen endotracheal tube</a:t>
            </a:r>
            <a:r>
              <a:rPr lang="ko-KR" altLang="en-US" sz="1400" dirty="0"/>
              <a:t>를 넣은 후에 자세는 </a:t>
            </a:r>
            <a:r>
              <a:rPr lang="en-US" altLang="ko-KR" sz="1400" dirty="0"/>
              <a:t>right lateral decubitus</a:t>
            </a:r>
            <a:r>
              <a:rPr lang="ko-KR" altLang="en-US" sz="1400" dirty="0"/>
              <a:t>로 환기를 하는 우측 폐를 아래로 가게하고 세척을 하는 좌측 폐는 위로 가게 한다</a:t>
            </a:r>
            <a:r>
              <a:rPr lang="en-US" altLang="ko-KR" sz="1400" dirty="0"/>
              <a:t>. </a:t>
            </a:r>
            <a:endParaRPr lang="ko-KR" altLang="en-US" sz="1400" dirty="0"/>
          </a:p>
          <a:p>
            <a:pPr fontAlgn="base">
              <a:lnSpc>
                <a:spcPct val="150000"/>
              </a:lnSpc>
            </a:pPr>
            <a:r>
              <a:rPr lang="en-US" altLang="ko-KR" sz="1400" dirty="0"/>
              <a:t>2. </a:t>
            </a:r>
            <a:r>
              <a:rPr lang="ko-KR" altLang="en-US" sz="1400" dirty="0"/>
              <a:t>시술 전 양측 폐의 탄성을 각각 측정한 후 기록한다</a:t>
            </a:r>
            <a:r>
              <a:rPr lang="en-US" altLang="ko-KR" sz="1400" dirty="0"/>
              <a:t>. ( </a:t>
            </a:r>
            <a:r>
              <a:rPr lang="ko-KR" altLang="en-US" sz="1400" dirty="0"/>
              <a:t>근육이완제를 투여한 후 </a:t>
            </a:r>
            <a:r>
              <a:rPr lang="en-US" altLang="ko-KR" sz="1400" dirty="0"/>
              <a:t>Tidal volume breathing</a:t>
            </a:r>
            <a:r>
              <a:rPr lang="ko-KR" altLang="en-US" sz="1400" dirty="0"/>
              <a:t>을 시행하면서 압력을 측정한 후 이를 기록한다</a:t>
            </a:r>
            <a:r>
              <a:rPr lang="en-US" altLang="ko-KR" sz="1400" dirty="0"/>
              <a:t>. </a:t>
            </a:r>
            <a:r>
              <a:rPr lang="ko-KR" altLang="en-US" sz="1400" dirty="0" err="1"/>
              <a:t>총폐탄성의</a:t>
            </a:r>
            <a:r>
              <a:rPr lang="ko-KR" altLang="en-US" sz="1400" dirty="0"/>
              <a:t> 측정이 가능한 경우에는 이 역시 측정함 </a:t>
            </a:r>
            <a:r>
              <a:rPr lang="en-US" altLang="ko-KR" sz="1400" dirty="0"/>
              <a:t>) </a:t>
            </a:r>
            <a:endParaRPr lang="ko-KR" altLang="en-US" sz="1400" dirty="0"/>
          </a:p>
          <a:p>
            <a:pPr fontAlgn="base">
              <a:lnSpc>
                <a:spcPct val="150000"/>
              </a:lnSpc>
            </a:pPr>
            <a:r>
              <a:rPr lang="en-US" altLang="ko-KR" sz="1400" dirty="0"/>
              <a:t>3. 100%</a:t>
            </a:r>
            <a:r>
              <a:rPr lang="ko-KR" altLang="en-US" sz="1400" dirty="0"/>
              <a:t>의 산소와 </a:t>
            </a:r>
            <a:r>
              <a:rPr lang="en-US" altLang="ko-KR" sz="1400" dirty="0"/>
              <a:t>low PEEP</a:t>
            </a:r>
            <a:r>
              <a:rPr lang="ko-KR" altLang="en-US" sz="1400" dirty="0"/>
              <a:t>으로 </a:t>
            </a:r>
            <a:r>
              <a:rPr lang="en-US" altLang="ko-KR" sz="1400" dirty="0"/>
              <a:t>20</a:t>
            </a:r>
            <a:r>
              <a:rPr lang="ko-KR" altLang="en-US" sz="1400" dirty="0"/>
              <a:t>분 동안 한쪽 폐로 기계 환기를 시행하여 세척을 하는 폐를 </a:t>
            </a:r>
            <a:r>
              <a:rPr lang="en-US" altLang="ko-KR" sz="1400" dirty="0"/>
              <a:t>deflation</a:t>
            </a:r>
            <a:r>
              <a:rPr lang="ko-KR" altLang="en-US" sz="1400" dirty="0"/>
              <a:t>시키고</a:t>
            </a:r>
            <a:r>
              <a:rPr lang="en-US" altLang="ko-KR" sz="1400" dirty="0"/>
              <a:t>, </a:t>
            </a:r>
            <a:r>
              <a:rPr lang="ko-KR" altLang="en-US" sz="1400" dirty="0"/>
              <a:t>가능한 모든 가스를 제거하여 세척을 해도 안전한 지를 확인한다</a:t>
            </a:r>
            <a:r>
              <a:rPr lang="en-US" altLang="ko-KR" sz="1400" dirty="0"/>
              <a:t>. </a:t>
            </a:r>
            <a:endParaRPr lang="ko-KR" altLang="en-US" sz="1400" dirty="0"/>
          </a:p>
          <a:p>
            <a:pPr fontAlgn="base">
              <a:lnSpc>
                <a:spcPct val="150000"/>
              </a:lnSpc>
            </a:pPr>
            <a:r>
              <a:rPr lang="en-US" altLang="ko-KR" sz="1400" dirty="0"/>
              <a:t>4. </a:t>
            </a:r>
            <a:r>
              <a:rPr lang="ko-KR" altLang="en-US" sz="1400" dirty="0"/>
              <a:t>세척을 하지 않는 폐에 </a:t>
            </a:r>
            <a:r>
              <a:rPr lang="en-US" altLang="ko-KR" sz="1400" dirty="0"/>
              <a:t>100% </a:t>
            </a:r>
            <a:r>
              <a:rPr lang="ko-KR" altLang="en-US" sz="1400" dirty="0"/>
              <a:t>산소를 투여하면서 기계 환기를 시작한다</a:t>
            </a:r>
            <a:r>
              <a:rPr lang="en-US" altLang="ko-KR" sz="1400" dirty="0"/>
              <a:t>. </a:t>
            </a:r>
            <a:r>
              <a:rPr lang="ko-KR" altLang="en-US" sz="1400" dirty="0"/>
              <a:t>세척을 하는 폐에 </a:t>
            </a:r>
            <a:r>
              <a:rPr lang="en-US" altLang="ko-KR" sz="1400" dirty="0"/>
              <a:t>large-bore tubing system</a:t>
            </a:r>
            <a:r>
              <a:rPr lang="ko-KR" altLang="en-US" sz="1400" dirty="0"/>
              <a:t>을 이용하여 중력을 이용하여 </a:t>
            </a:r>
            <a:r>
              <a:rPr lang="en-US" altLang="ko-KR" sz="1400" dirty="0"/>
              <a:t>Tidal volume</a:t>
            </a:r>
            <a:r>
              <a:rPr lang="ko-KR" altLang="en-US" sz="1400" dirty="0"/>
              <a:t>의 </a:t>
            </a:r>
            <a:r>
              <a:rPr lang="en-US" altLang="ko-KR" sz="1400" dirty="0"/>
              <a:t>37</a:t>
            </a:r>
            <a:r>
              <a:rPr lang="ko-KR" altLang="en-US" sz="1400" dirty="0"/>
              <a:t>℃ 생리식염수를 유입 및 배출시킨다</a:t>
            </a:r>
            <a:r>
              <a:rPr lang="en-US" altLang="ko-KR" sz="1400" dirty="0"/>
              <a:t>. </a:t>
            </a:r>
            <a:r>
              <a:rPr lang="ko-KR" altLang="en-US" sz="1400" dirty="0"/>
              <a:t>이 때 주입하는 용기는 관의 </a:t>
            </a:r>
            <a:r>
              <a:rPr lang="en-US" altLang="ko-KR" sz="1400" dirty="0"/>
              <a:t>30 cm </a:t>
            </a:r>
            <a:r>
              <a:rPr lang="ko-KR" altLang="en-US" sz="1400" dirty="0"/>
              <a:t>상방에 위치하게 하고</a:t>
            </a:r>
            <a:r>
              <a:rPr lang="en-US" altLang="ko-KR" sz="1400" dirty="0"/>
              <a:t>, - carina</a:t>
            </a:r>
            <a:r>
              <a:rPr lang="ko-KR" altLang="en-US" sz="1400" dirty="0"/>
              <a:t>에서 </a:t>
            </a:r>
            <a:r>
              <a:rPr lang="en-US" altLang="ko-KR" sz="1400" dirty="0"/>
              <a:t>50cm </a:t>
            </a:r>
            <a:r>
              <a:rPr lang="ko-KR" altLang="en-US" sz="1400" dirty="0"/>
              <a:t>상방이라는 보고도 있으므로 상황을 보고 </a:t>
            </a:r>
            <a:r>
              <a:rPr lang="en-US" altLang="ko-KR" sz="1400" dirty="0"/>
              <a:t>30 - 50cm </a:t>
            </a:r>
            <a:r>
              <a:rPr lang="ko-KR" altLang="en-US" sz="1400" dirty="0"/>
              <a:t>정도의 위치를 유지하면 될 것으로 생각됨</a:t>
            </a:r>
            <a:r>
              <a:rPr lang="en-US" altLang="ko-KR" sz="1400" dirty="0"/>
              <a:t>. - </a:t>
            </a:r>
            <a:r>
              <a:rPr lang="ko-KR" altLang="en-US" sz="1400" dirty="0" err="1"/>
              <a:t>배액관은</a:t>
            </a:r>
            <a:r>
              <a:rPr lang="ko-KR" altLang="en-US" sz="1400" dirty="0"/>
              <a:t> 관의 </a:t>
            </a:r>
            <a:r>
              <a:rPr lang="en-US" altLang="ko-KR" sz="1400" dirty="0"/>
              <a:t>20cm </a:t>
            </a:r>
            <a:r>
              <a:rPr lang="ko-KR" altLang="en-US" sz="1400" dirty="0" err="1"/>
              <a:t>하방에</a:t>
            </a:r>
            <a:r>
              <a:rPr lang="ko-KR" altLang="en-US" sz="1400" dirty="0"/>
              <a:t> 위치하게 한다</a:t>
            </a:r>
            <a:r>
              <a:rPr lang="en-US" altLang="ko-KR" sz="1400" dirty="0"/>
              <a:t>. ( </a:t>
            </a:r>
            <a:r>
              <a:rPr lang="ko-KR" altLang="en-US" sz="1400" dirty="0"/>
              <a:t>세척을 하는 양은 </a:t>
            </a:r>
            <a:r>
              <a:rPr lang="en-US" altLang="ko-KR" sz="1400" dirty="0"/>
              <a:t>800 - 1,200 cc</a:t>
            </a:r>
            <a:r>
              <a:rPr lang="ko-KR" altLang="en-US" sz="1400" dirty="0"/>
              <a:t>정도로 조절하며</a:t>
            </a:r>
            <a:r>
              <a:rPr lang="en-US" altLang="ko-KR" sz="1400" dirty="0"/>
              <a:t>, - Functional residual capacity</a:t>
            </a:r>
            <a:r>
              <a:rPr lang="ko-KR" altLang="en-US" sz="1400" dirty="0"/>
              <a:t>의 </a:t>
            </a:r>
            <a:r>
              <a:rPr lang="en-US" altLang="ko-KR" sz="1400" dirty="0"/>
              <a:t>50%</a:t>
            </a:r>
            <a:r>
              <a:rPr lang="ko-KR" altLang="en-US" sz="1400" dirty="0"/>
              <a:t>정도까지 할 수 있다 </a:t>
            </a:r>
            <a:r>
              <a:rPr lang="en-US" altLang="ko-KR" sz="1400" dirty="0"/>
              <a:t>- </a:t>
            </a:r>
            <a:r>
              <a:rPr lang="ko-KR" altLang="en-US" sz="1400" dirty="0"/>
              <a:t>한 </a:t>
            </a:r>
            <a:r>
              <a:rPr lang="en-US" altLang="ko-KR" sz="1400" dirty="0"/>
              <a:t>cycle</a:t>
            </a:r>
            <a:r>
              <a:rPr lang="ko-KR" altLang="en-US" sz="1400" dirty="0"/>
              <a:t>의 시간은 </a:t>
            </a:r>
            <a:r>
              <a:rPr lang="en-US" altLang="ko-KR" sz="1400" dirty="0"/>
              <a:t>15</a:t>
            </a:r>
            <a:r>
              <a:rPr lang="ko-KR" altLang="en-US" sz="1400" dirty="0"/>
              <a:t>분 정도로 한다</a:t>
            </a:r>
            <a:r>
              <a:rPr lang="en-US" altLang="ko-KR" sz="1400" dirty="0"/>
              <a:t>. </a:t>
            </a:r>
            <a:r>
              <a:rPr lang="ko-KR" altLang="en-US" sz="1400" dirty="0"/>
              <a:t>보통 </a:t>
            </a:r>
            <a:r>
              <a:rPr lang="en-US" altLang="ko-KR" sz="1400" dirty="0"/>
              <a:t>10 - 15 cycle</a:t>
            </a:r>
            <a:r>
              <a:rPr lang="ko-KR" altLang="en-US" sz="1400" dirty="0"/>
              <a:t>을 시행하게 되므로 한쪽 폐를 시행하는데 </a:t>
            </a:r>
            <a:r>
              <a:rPr lang="en-US" altLang="ko-KR" sz="1400" dirty="0"/>
              <a:t>3</a:t>
            </a:r>
            <a:r>
              <a:rPr lang="ko-KR" altLang="en-US" sz="1400" dirty="0"/>
              <a:t>시간 정도 소요된다고 보면 됨</a:t>
            </a:r>
            <a:r>
              <a:rPr lang="en-US" altLang="ko-KR" sz="1400" dirty="0"/>
              <a:t>). 10 - 20 Liter </a:t>
            </a:r>
            <a:r>
              <a:rPr lang="ko-KR" altLang="en-US" sz="1400" dirty="0"/>
              <a:t>정도가 필요하다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9898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354666" y="332656"/>
            <a:ext cx="6502400" cy="694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3911" b="1" dirty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Whole Lung Lavage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812799" y="1844824"/>
            <a:ext cx="7586133" cy="447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9pPr>
          </a:lstStyle>
          <a:p>
            <a:pPr fontAlgn="base">
              <a:lnSpc>
                <a:spcPct val="150000"/>
              </a:lnSpc>
            </a:pPr>
            <a:r>
              <a:rPr lang="en-US" altLang="ko-KR" sz="1600" dirty="0"/>
              <a:t>5. </a:t>
            </a:r>
            <a:r>
              <a:rPr lang="ko-KR" altLang="en-US" sz="1600" dirty="0" err="1"/>
              <a:t>배출액이</a:t>
            </a:r>
            <a:r>
              <a:rPr lang="ko-KR" altLang="en-US" sz="1600" dirty="0"/>
              <a:t> 부유물이 없으면서 맑아질 때까지 세척을 시행한다</a:t>
            </a:r>
            <a:r>
              <a:rPr lang="en-US" altLang="ko-KR" sz="1600" dirty="0"/>
              <a:t>. </a:t>
            </a:r>
            <a:r>
              <a:rPr lang="ko-KR" altLang="en-US" sz="1600" dirty="0"/>
              <a:t>각 </a:t>
            </a:r>
            <a:r>
              <a:rPr lang="en-US" altLang="ko-KR" sz="1600" dirty="0"/>
              <a:t>cycle </a:t>
            </a:r>
            <a:r>
              <a:rPr lang="ko-KR" altLang="en-US" sz="1600" dirty="0"/>
              <a:t>마다 세척부위의 흉부를 진동기와 손바닥을 이용하여 타진하여 </a:t>
            </a:r>
            <a:r>
              <a:rPr lang="ko-KR" altLang="en-US" sz="1600" dirty="0" err="1"/>
              <a:t>폐포</a:t>
            </a:r>
            <a:r>
              <a:rPr lang="ko-KR" altLang="en-US" sz="1600" dirty="0"/>
              <a:t> 내의 물질과 생리식염수가 잘 섞이게 한다</a:t>
            </a:r>
            <a:r>
              <a:rPr lang="en-US" altLang="ko-KR" sz="1600" dirty="0"/>
              <a:t>. </a:t>
            </a:r>
            <a:r>
              <a:rPr lang="ko-KR" altLang="en-US" sz="1600" dirty="0"/>
              <a:t>주입을 할 때와 배액을 할 때 모두 타진을 하게 되나</a:t>
            </a:r>
            <a:r>
              <a:rPr lang="en-US" altLang="ko-KR" sz="1600" dirty="0"/>
              <a:t>, </a:t>
            </a:r>
            <a:r>
              <a:rPr lang="ko-KR" altLang="en-US" sz="1600" dirty="0"/>
              <a:t>배액 시에 더 열심히 해야 한다</a:t>
            </a:r>
            <a:r>
              <a:rPr lang="en-US" altLang="ko-KR" sz="1600" dirty="0"/>
              <a:t>. </a:t>
            </a:r>
            <a:r>
              <a:rPr lang="ko-KR" altLang="en-US" sz="1600" dirty="0"/>
              <a:t>각 </a:t>
            </a:r>
            <a:r>
              <a:rPr lang="en-US" altLang="ko-KR" sz="1600" dirty="0"/>
              <a:t>cycle</a:t>
            </a:r>
            <a:r>
              <a:rPr lang="ko-KR" altLang="en-US" sz="1600" dirty="0"/>
              <a:t>마다 주입되는 양과 배출되는 양을 기록한다</a:t>
            </a:r>
            <a:r>
              <a:rPr lang="en-US" altLang="ko-KR" sz="1600" dirty="0"/>
              <a:t>. </a:t>
            </a:r>
            <a:r>
              <a:rPr lang="ko-KR" altLang="en-US" sz="1600" dirty="0"/>
              <a:t>마지막 </a:t>
            </a:r>
            <a:r>
              <a:rPr lang="en-US" altLang="ko-KR" sz="1600" dirty="0"/>
              <a:t>cycle</a:t>
            </a:r>
            <a:r>
              <a:rPr lang="ko-KR" altLang="en-US" sz="1600" dirty="0"/>
              <a:t>이후 기관지내시경을 시행하여 다 배출이 되었는지를 확인하고 남아 있는 </a:t>
            </a:r>
            <a:r>
              <a:rPr lang="ko-KR" altLang="en-US" sz="1600" dirty="0" err="1"/>
              <a:t>세척액을</a:t>
            </a:r>
            <a:r>
              <a:rPr lang="ko-KR" altLang="en-US" sz="1600" dirty="0"/>
              <a:t> 모두 </a:t>
            </a:r>
            <a:r>
              <a:rPr lang="en-US" altLang="ko-KR" sz="1600" dirty="0"/>
              <a:t>suction</a:t>
            </a:r>
            <a:r>
              <a:rPr lang="ko-KR" altLang="en-US" sz="1600" dirty="0"/>
              <a:t>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6. </a:t>
            </a:r>
            <a:r>
              <a:rPr lang="ko-KR" altLang="en-US" sz="1600" dirty="0"/>
              <a:t>세척이 끝난 직후 양측 폐의 탄성을 각각 측정한 후 기록한다</a:t>
            </a:r>
            <a:r>
              <a:rPr lang="en-US" altLang="ko-KR" sz="1600" dirty="0"/>
              <a:t>. </a:t>
            </a:r>
            <a:endParaRPr lang="ko-KR" altLang="en-US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7. </a:t>
            </a:r>
            <a:r>
              <a:rPr lang="ko-KR" altLang="en-US" sz="1600" dirty="0"/>
              <a:t>세척을 마친 폐의 탄성도가 세척 전의 수준으로 돌아올 때까지 환기를 시행한다</a:t>
            </a:r>
            <a:r>
              <a:rPr lang="en-US" altLang="ko-KR" sz="1600" dirty="0"/>
              <a:t>. </a:t>
            </a:r>
            <a:r>
              <a:rPr lang="ko-KR" altLang="en-US" sz="1600" dirty="0"/>
              <a:t>처음에는 </a:t>
            </a:r>
            <a:r>
              <a:rPr lang="en-US" altLang="ko-KR" sz="1600" dirty="0"/>
              <a:t>decubitus position</a:t>
            </a:r>
            <a:r>
              <a:rPr lang="ko-KR" altLang="en-US" sz="1600" dirty="0"/>
              <a:t>에서 시행을 하다가 나중에는 </a:t>
            </a:r>
            <a:r>
              <a:rPr lang="en-US" altLang="ko-KR" sz="1600" dirty="0"/>
              <a:t>supine position</a:t>
            </a:r>
            <a:r>
              <a:rPr lang="ko-KR" altLang="en-US" sz="1600" dirty="0"/>
              <a:t>에서 환기를 시행하게 된다</a:t>
            </a:r>
            <a:r>
              <a:rPr lang="en-US" altLang="ko-KR" sz="1600" dirty="0"/>
              <a:t>. </a:t>
            </a:r>
            <a:endParaRPr lang="ko-KR" altLang="en-US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8. 1</a:t>
            </a:r>
            <a:r>
              <a:rPr lang="ko-KR" altLang="en-US" sz="1600" dirty="0"/>
              <a:t>시간 정도 기계 호흡을 한 후 양측 폐의 탄성도가 정상으로 돌아오게 되면</a:t>
            </a:r>
            <a:r>
              <a:rPr lang="en-US" altLang="ko-KR" sz="1600" dirty="0"/>
              <a:t>, </a:t>
            </a:r>
            <a:r>
              <a:rPr lang="ko-KR" altLang="en-US" sz="1600" dirty="0"/>
              <a:t>반대쪽 폐의 세척을 시행한다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21189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741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7720" y="91268"/>
            <a:ext cx="7488831" cy="670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31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Surfactant</a:t>
            </a:r>
            <a:r>
              <a:rPr lang="en-US" altLang="ko-KR" sz="2800" dirty="0"/>
              <a:t> </a:t>
            </a:r>
            <a:r>
              <a:rPr lang="en-US" altLang="ko-KR" dirty="0"/>
              <a:t> </a:t>
            </a:r>
          </a:p>
          <a:p>
            <a:pPr lvl="1"/>
            <a:r>
              <a:rPr lang="en-US" altLang="ko-KR" dirty="0" smtClean="0"/>
              <a:t>synthesized </a:t>
            </a:r>
            <a:r>
              <a:rPr lang="en-US" altLang="ko-KR" dirty="0"/>
              <a:t>and secreted by </a:t>
            </a:r>
            <a:r>
              <a:rPr lang="en-US" altLang="ko-KR" u="sng" dirty="0"/>
              <a:t>alveolar type II epithelial cells</a:t>
            </a:r>
          </a:p>
          <a:p>
            <a:pPr lvl="1"/>
            <a:r>
              <a:rPr lang="en-US" altLang="ko-KR" u="sng" dirty="0"/>
              <a:t>removed</a:t>
            </a:r>
            <a:r>
              <a:rPr lang="en-US" altLang="ko-KR" dirty="0"/>
              <a:t> by uptake, recycling, and catabolism in these epithelial cells and </a:t>
            </a:r>
            <a:r>
              <a:rPr lang="en-US" altLang="ko-KR" u="sng" dirty="0"/>
              <a:t>alveolar </a:t>
            </a:r>
            <a:r>
              <a:rPr lang="en-US" altLang="ko-KR" u="sng" dirty="0" smtClean="0"/>
              <a:t>macrophages</a:t>
            </a:r>
          </a:p>
          <a:p>
            <a:pPr lvl="1"/>
            <a:r>
              <a:rPr lang="en-US" altLang="ko-KR" u="sng" dirty="0" smtClean="0"/>
              <a:t>GM-CSF</a:t>
            </a:r>
            <a:r>
              <a:rPr lang="en-US" altLang="ko-KR" dirty="0" smtClean="0"/>
              <a:t>(granulocyte-macrophage colony stimulating factor) is essential in </a:t>
            </a:r>
            <a:r>
              <a:rPr lang="en-US" altLang="ko-KR" u="sng" dirty="0" smtClean="0"/>
              <a:t>catabolism</a:t>
            </a:r>
            <a:r>
              <a:rPr lang="en-US" altLang="ko-KR" dirty="0" smtClean="0"/>
              <a:t> of surfactant in alveolar </a:t>
            </a:r>
            <a:r>
              <a:rPr lang="en-US" altLang="ko-KR" u="sng" dirty="0" smtClean="0"/>
              <a:t>macrophage</a:t>
            </a:r>
            <a:endParaRPr lang="ko-KR" altLang="en-US" u="sng" dirty="0"/>
          </a:p>
          <a:p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Pathogenesis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899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836712"/>
            <a:ext cx="7113363" cy="452596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237312"/>
            <a:ext cx="4417426" cy="39370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699792" y="2106978"/>
            <a:ext cx="1224136" cy="45792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556577" y="1649052"/>
            <a:ext cx="1224136" cy="45792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85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Classification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4959783"/>
            <a:ext cx="8229600" cy="1166380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Primary PAP : caused by disruption of GM-CSF signaling</a:t>
            </a:r>
          </a:p>
          <a:p>
            <a:r>
              <a:rPr lang="en-US" altLang="ko-KR" sz="2000" dirty="0" smtClean="0"/>
              <a:t>Secondary PAP : underlying disease that impairs alveolar macrophage functions and/or numbers</a:t>
            </a:r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77" y="1340768"/>
            <a:ext cx="7434845" cy="354214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6539097"/>
            <a:ext cx="3265298" cy="291017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5184068" y="2191122"/>
            <a:ext cx="1836204" cy="2105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16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Autoimmune PAP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Most common clinical form (90%)</a:t>
            </a:r>
          </a:p>
          <a:p>
            <a:r>
              <a:rPr lang="en-US" altLang="ko-KR" sz="2800" dirty="0" smtClean="0"/>
              <a:t>High level of anti-GM-CSF </a:t>
            </a:r>
            <a:r>
              <a:rPr lang="en-US" altLang="ko-KR" sz="2800" dirty="0" err="1" smtClean="0"/>
              <a:t>autoAb</a:t>
            </a:r>
            <a:r>
              <a:rPr lang="en-US" altLang="ko-KR" sz="2800" dirty="0" smtClean="0"/>
              <a:t> in lung</a:t>
            </a:r>
          </a:p>
          <a:p>
            <a:pPr marL="0" indent="0">
              <a:buNone/>
            </a:pPr>
            <a:r>
              <a:rPr lang="en-US" altLang="ko-KR" sz="2800" dirty="0" smtClean="0"/>
              <a:t> → Disruption of GM-CSF signaling </a:t>
            </a:r>
          </a:p>
          <a:p>
            <a:pPr marL="0" indent="0">
              <a:buNone/>
            </a:pPr>
            <a:r>
              <a:rPr lang="en-US" altLang="ko-KR" sz="2800" dirty="0" smtClean="0"/>
              <a:t> → alveolar macrophage </a:t>
            </a:r>
            <a:r>
              <a:rPr lang="en-US" altLang="ko-KR" sz="2800" dirty="0" smtClean="0"/>
              <a:t>dysfunction</a:t>
            </a:r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→ autoimmune PAP</a:t>
            </a:r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312751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half" idx="2"/>
          </p:nvPr>
        </p:nvSpPr>
        <p:spPr>
          <a:xfrm>
            <a:off x="575488" y="4077072"/>
            <a:ext cx="7920000" cy="208823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The </a:t>
            </a:r>
            <a:r>
              <a:rPr lang="en-US" altLang="ko-KR" sz="2000" u="sng" dirty="0"/>
              <a:t>incidence and prevalence </a:t>
            </a:r>
            <a:r>
              <a:rPr lang="en-US" altLang="ko-KR" sz="2000" dirty="0"/>
              <a:t>of autoimmune PAP is 0.49 and 6.2 per </a:t>
            </a:r>
            <a:r>
              <a:rPr lang="en-US" altLang="ko-KR" sz="2000" dirty="0" smtClean="0"/>
              <a:t>million.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Common </a:t>
            </a:r>
            <a:r>
              <a:rPr lang="en-US" altLang="ko-KR" sz="2000" dirty="0"/>
              <a:t>in </a:t>
            </a:r>
            <a:r>
              <a:rPr lang="en-US" altLang="ko-KR" sz="2000" u="sng" dirty="0" smtClean="0"/>
              <a:t>males</a:t>
            </a:r>
            <a:r>
              <a:rPr lang="en-US" altLang="ko-KR" sz="2000" dirty="0" smtClean="0"/>
              <a:t> (2:1)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typically </a:t>
            </a:r>
            <a:r>
              <a:rPr lang="en-US" altLang="ko-KR" sz="2000" dirty="0"/>
              <a:t>presenting in the </a:t>
            </a:r>
            <a:r>
              <a:rPr lang="en-US" altLang="ko-KR" sz="2000" u="sng" dirty="0"/>
              <a:t>third through sixth </a:t>
            </a:r>
            <a:r>
              <a:rPr lang="en-US" altLang="ko-KR" sz="2000" u="sng" dirty="0" smtClean="0"/>
              <a:t>decades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u="sng" dirty="0" smtClean="0"/>
              <a:t>rare </a:t>
            </a:r>
            <a:r>
              <a:rPr lang="en-US" altLang="ko-KR" sz="2000" u="sng" dirty="0"/>
              <a:t>in children </a:t>
            </a:r>
            <a:r>
              <a:rPr lang="en-US" altLang="ko-KR" sz="2000" dirty="0"/>
              <a:t>younger than 10 years of age</a:t>
            </a:r>
            <a:endParaRPr lang="ko-KR" altLang="en-US" sz="20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88" y="764704"/>
            <a:ext cx="7920000" cy="2775668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3541298"/>
            <a:ext cx="4681912" cy="267670"/>
          </a:xfrm>
          <a:prstGeom prst="rect">
            <a:avLst/>
          </a:prstGeom>
        </p:spPr>
      </p:pic>
      <p:cxnSp>
        <p:nvCxnSpPr>
          <p:cNvPr id="5" name="직선 연결선 4"/>
          <p:cNvCxnSpPr/>
          <p:nvPr/>
        </p:nvCxnSpPr>
        <p:spPr>
          <a:xfrm>
            <a:off x="3347864" y="1052736"/>
            <a:ext cx="194421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6948264" y="1340768"/>
            <a:ext cx="122413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575488" y="1412776"/>
            <a:ext cx="194421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72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Hereditary PAP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accounts for less than 1% of cases</a:t>
            </a:r>
            <a:endParaRPr lang="en-US" altLang="ko-KR" dirty="0" smtClean="0"/>
          </a:p>
          <a:p>
            <a:r>
              <a:rPr lang="en-US" altLang="ko-KR" dirty="0" smtClean="0"/>
              <a:t>recessive mutations in CSF2RA or CSF2RB → disruption of GM-CSF </a:t>
            </a:r>
            <a:r>
              <a:rPr lang="en-US" altLang="ko-KR" dirty="0" err="1" smtClean="0"/>
              <a:t>singaling</a:t>
            </a:r>
            <a:endParaRPr lang="en-US" altLang="ko-KR" dirty="0" smtClean="0"/>
          </a:p>
          <a:p>
            <a:r>
              <a:rPr lang="en-US" altLang="ko-KR" dirty="0"/>
              <a:t>clinically, physiologically, and histologically </a:t>
            </a:r>
            <a:r>
              <a:rPr lang="en-US" altLang="ko-KR" u="sng" dirty="0"/>
              <a:t>indistinguishable from autoimmune PAP</a:t>
            </a:r>
            <a:endParaRPr lang="en-US" altLang="ko-KR" u="sng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222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3375</TotalTime>
  <Words>1210</Words>
  <Application>Microsoft Office PowerPoint</Application>
  <PresentationFormat>화면 슬라이드 쇼(4:3)</PresentationFormat>
  <Paragraphs>182</Paragraphs>
  <Slides>36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37" baseType="lpstr">
      <vt:lpstr>테마1</vt:lpstr>
      <vt:lpstr>PowerPoint 프레젠테이션</vt:lpstr>
      <vt:lpstr>Contents</vt:lpstr>
      <vt:lpstr>Pulmonary Alveolar Proteinosis Syndrome</vt:lpstr>
      <vt:lpstr>Pathogenesis</vt:lpstr>
      <vt:lpstr>PowerPoint 프레젠테이션</vt:lpstr>
      <vt:lpstr>Classification</vt:lpstr>
      <vt:lpstr>Autoimmune PAP</vt:lpstr>
      <vt:lpstr>PowerPoint 프레젠테이션</vt:lpstr>
      <vt:lpstr>Hereditary PAP</vt:lpstr>
      <vt:lpstr>Secondary PAP</vt:lpstr>
      <vt:lpstr>Clinical presentation</vt:lpstr>
      <vt:lpstr>PowerPoint 프레젠테이션</vt:lpstr>
      <vt:lpstr>Clinical presentation</vt:lpstr>
      <vt:lpstr>Diagnosis</vt:lpstr>
      <vt:lpstr>Radiologic findings</vt:lpstr>
      <vt:lpstr>PowerPoint 프레젠테이션</vt:lpstr>
      <vt:lpstr>Lab and PFT findings</vt:lpstr>
      <vt:lpstr>Bronchoscopic findings</vt:lpstr>
      <vt:lpstr>PowerPoint 프레젠테이션</vt:lpstr>
      <vt:lpstr>Histopathology</vt:lpstr>
      <vt:lpstr>Biomarkers</vt:lpstr>
      <vt:lpstr>Biomarkers</vt:lpstr>
      <vt:lpstr>Diagnostic algorithm</vt:lpstr>
      <vt:lpstr>Natural history</vt:lpstr>
      <vt:lpstr>Treatment</vt:lpstr>
      <vt:lpstr>Experimental approches</vt:lpstr>
      <vt:lpstr>Whole lung lavage</vt:lpstr>
      <vt:lpstr>Whole lung lavage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이정모(내과부)</dc:creator>
  <cp:lastModifiedBy>이정모</cp:lastModifiedBy>
  <cp:revision>88</cp:revision>
  <dcterms:created xsi:type="dcterms:W3CDTF">2016-06-18T08:39:02Z</dcterms:created>
  <dcterms:modified xsi:type="dcterms:W3CDTF">2017-06-21T14:48:37Z</dcterms:modified>
</cp:coreProperties>
</file>