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302" r:id="rId2"/>
    <p:sldId id="337" r:id="rId3"/>
    <p:sldId id="340" r:id="rId4"/>
    <p:sldId id="341" r:id="rId5"/>
    <p:sldId id="342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3" r:id="rId14"/>
    <p:sldId id="361" r:id="rId15"/>
    <p:sldId id="354" r:id="rId16"/>
    <p:sldId id="356" r:id="rId17"/>
    <p:sldId id="357" r:id="rId18"/>
    <p:sldId id="358" r:id="rId19"/>
    <p:sldId id="359" r:id="rId20"/>
    <p:sldId id="321" r:id="rId21"/>
    <p:sldId id="360" r:id="rId22"/>
    <p:sldId id="274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8" autoAdjust="0"/>
    <p:restoredTop sz="91379" autoAdjust="0"/>
  </p:normalViewPr>
  <p:slideViewPr>
    <p:cSldViewPr>
      <p:cViewPr varScale="1">
        <p:scale>
          <a:sx n="106" d="100"/>
          <a:sy n="106" d="100"/>
        </p:scale>
        <p:origin x="67" y="1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62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D0AA2-F379-42E5-BE6A-8FF6E384AEED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27E26-ABF2-4C48-BC1D-1589D1BE2B1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8500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Lacrimal gland biopsy showing a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lymphoplasmacytic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infiltrate enmeshed within a stream of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storiform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fibrosis.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7763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Endothelialitis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characterised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subendothelial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mixed inflammatory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infiltrates with reactive endothelial cell changes (HE, 4006). f) Intimal and mural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inflammatory infiltrates accompanied by luminal occlusion owing to cellular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myointimal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proliferation (HE, 4006). g) Fibroblastic proliferation in 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surrounded by mononuclear infiltrates at the periphery of field (HE, 1006).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h)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Peribronchial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inflammation without structural alteration of the involved airways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(HE, 406). i) and j) A marked increase in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IgG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IgG4-positive plasma cells among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inflammatory infiltrates showing a high IgG4/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IgG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ratio 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IgG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IgG4, 4006).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Reproduced from [16] with permission from the publisher.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71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8" y="0"/>
            <a:ext cx="912971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85729"/>
            <a:ext cx="9129712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357158" y="404664"/>
            <a:ext cx="8535322" cy="21431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kern="0" noProof="1" smtClean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VATS conference review </a:t>
            </a:r>
            <a:endParaRPr lang="en-US" altLang="ko-KR" sz="4000" b="1" kern="0" noProof="1">
              <a:solidFill>
                <a:schemeClr val="bg1"/>
              </a:solidFill>
              <a:latin typeface="+mj-ea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kern="0" noProof="1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: IgG4-related disease</a:t>
            </a: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374104" y="4567448"/>
            <a:ext cx="6000792" cy="5806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24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Leem Ah Young</a:t>
            </a:r>
            <a:endParaRPr lang="en-US" altLang="ko-KR" sz="24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Rectangle 19"/>
          <p:cNvSpPr txBox="1">
            <a:spLocks noChangeArrowheads="1"/>
          </p:cNvSpPr>
          <p:nvPr/>
        </p:nvSpPr>
        <p:spPr bwMode="gray">
          <a:xfrm>
            <a:off x="379931" y="5013176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en-US" altLang="ko-KR" sz="2800" u="sng" dirty="0" smtClean="0"/>
              <a:t>Glucocorticoids</a:t>
            </a:r>
          </a:p>
          <a:p>
            <a:pPr lvl="1"/>
            <a:r>
              <a:rPr lang="en-US" altLang="ko-KR" sz="2400" dirty="0" smtClean="0"/>
              <a:t>First-line </a:t>
            </a:r>
            <a:r>
              <a:rPr lang="en-US" altLang="ko-KR" sz="2400" dirty="0"/>
              <a:t>approach for the </a:t>
            </a:r>
            <a:r>
              <a:rPr lang="en-US" altLang="ko-KR" sz="2400" dirty="0" smtClean="0"/>
              <a:t>most patients </a:t>
            </a:r>
            <a:r>
              <a:rPr lang="en-US" altLang="ko-KR" sz="2400" dirty="0"/>
              <a:t>with symptomatic </a:t>
            </a:r>
            <a:r>
              <a:rPr lang="en-US" altLang="ko-KR" sz="2400" dirty="0" smtClean="0"/>
              <a:t>IgG4-RD</a:t>
            </a:r>
          </a:p>
          <a:p>
            <a:pPr lvl="1"/>
            <a:r>
              <a:rPr lang="en-US" altLang="ko-KR" sz="2200" dirty="0"/>
              <a:t>Most patients (86–99%) respond well to glucocorticoids within 2–4 </a:t>
            </a:r>
            <a:r>
              <a:rPr lang="en-US" altLang="ko-KR" sz="2200" dirty="0" smtClean="0"/>
              <a:t>weeks</a:t>
            </a:r>
          </a:p>
          <a:p>
            <a:pPr lvl="1"/>
            <a:r>
              <a:rPr lang="en-US" altLang="ko-KR" sz="2200" dirty="0"/>
              <a:t>Japanese </a:t>
            </a:r>
            <a:r>
              <a:rPr lang="en-US" altLang="ko-KR" sz="2200" dirty="0" smtClean="0"/>
              <a:t>approach </a:t>
            </a:r>
          </a:p>
          <a:p>
            <a:pPr lvl="2"/>
            <a:r>
              <a:rPr lang="en-US" altLang="ko-KR" sz="1800" dirty="0" smtClean="0"/>
              <a:t>Prednisone 0.5–0.6 </a:t>
            </a:r>
            <a:r>
              <a:rPr lang="en-US" altLang="ko-KR" sz="1800" dirty="0" smtClean="0"/>
              <a:t>mg/kg/day </a:t>
            </a:r>
            <a:r>
              <a:rPr lang="en-US" altLang="ko-KR" sz="1800" dirty="0" smtClean="0"/>
              <a:t>or 30–40 </a:t>
            </a:r>
            <a:r>
              <a:rPr lang="en-US" altLang="ko-KR" sz="1800" dirty="0" smtClean="0"/>
              <a:t>mg/day for </a:t>
            </a:r>
            <a:r>
              <a:rPr lang="en-US" altLang="ko-KR" sz="1800" dirty="0"/>
              <a:t>2-4 weeks -&gt; tapering by 5–10 mg every 1–2 weeks </a:t>
            </a:r>
            <a:r>
              <a:rPr lang="en-US" altLang="ko-KR" sz="1800" dirty="0" smtClean="0"/>
              <a:t>to 2.5–5 mg/day (6m ~ 3yrs)</a:t>
            </a:r>
          </a:p>
          <a:p>
            <a:pPr lvl="1"/>
            <a:r>
              <a:rPr lang="en-US" altLang="ko-KR" sz="2200" dirty="0"/>
              <a:t>Mayo clinic</a:t>
            </a:r>
          </a:p>
          <a:p>
            <a:pPr lvl="2"/>
            <a:r>
              <a:rPr lang="en-US" altLang="ko-KR" sz="1800" dirty="0"/>
              <a:t>Prednisone 40 mg/day for 4 weeks -&gt; tapering by 5 mg/week during a 7-week taper period</a:t>
            </a:r>
          </a:p>
          <a:p>
            <a:pPr lvl="1"/>
            <a:r>
              <a:rPr lang="en-US" altLang="ko-KR" sz="2200" dirty="0"/>
              <a:t>25–50% of patients relapse on low maintenance dose or after discontinuation of glucocorticoids</a:t>
            </a:r>
          </a:p>
          <a:p>
            <a:pPr lvl="1"/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63151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600" dirty="0" smtClean="0"/>
              <a:t>Rituximab</a:t>
            </a:r>
          </a:p>
          <a:p>
            <a:pPr lvl="1"/>
            <a:r>
              <a:rPr lang="en-US" altLang="ko-KR" sz="2200" dirty="0" smtClean="0"/>
              <a:t>Alternative in </a:t>
            </a:r>
            <a:r>
              <a:rPr lang="en-US" altLang="ko-KR" sz="2200" dirty="0"/>
              <a:t>glucocorticoid </a:t>
            </a:r>
            <a:r>
              <a:rPr lang="en-US" altLang="ko-KR" sz="2200" dirty="0" smtClean="0"/>
              <a:t>resistant, generalized </a:t>
            </a:r>
            <a:r>
              <a:rPr lang="en-US" altLang="ko-KR" sz="2200" dirty="0"/>
              <a:t>or relapsing </a:t>
            </a:r>
            <a:r>
              <a:rPr lang="en-US" altLang="ko-KR" sz="2200" dirty="0" smtClean="0"/>
              <a:t>disease</a:t>
            </a:r>
          </a:p>
          <a:p>
            <a:pPr lvl="1"/>
            <a:endParaRPr lang="en-US" altLang="ko-KR" sz="2200" dirty="0"/>
          </a:p>
          <a:p>
            <a:r>
              <a:rPr lang="en-US" altLang="ko-KR" sz="2600" dirty="0" err="1" smtClean="0"/>
              <a:t>Bortezomib</a:t>
            </a:r>
            <a:r>
              <a:rPr lang="en-US" altLang="ko-KR" sz="2600" dirty="0"/>
              <a:t>, Antihistamines, </a:t>
            </a:r>
            <a:r>
              <a:rPr lang="en-US" altLang="ko-KR" sz="2600" dirty="0" smtClean="0"/>
              <a:t>Tamoxifen, </a:t>
            </a:r>
            <a:r>
              <a:rPr lang="en-US" altLang="ko-KR" sz="2600" dirty="0" smtClean="0"/>
              <a:t>…</a:t>
            </a:r>
          </a:p>
          <a:p>
            <a:endParaRPr lang="en-US" altLang="ko-KR" sz="2600" dirty="0"/>
          </a:p>
          <a:p>
            <a:r>
              <a:rPr lang="en-US" altLang="ko-KR" sz="2600" dirty="0"/>
              <a:t>Responses are characterized by </a:t>
            </a:r>
            <a:endParaRPr lang="en-US" altLang="ko-KR" sz="2600" dirty="0" smtClean="0"/>
          </a:p>
          <a:p>
            <a:pPr lvl="1"/>
            <a:r>
              <a:rPr lang="en-US" altLang="ko-KR" sz="2200" dirty="0" smtClean="0"/>
              <a:t>Symptomatic improvement</a:t>
            </a:r>
          </a:p>
          <a:p>
            <a:pPr lvl="1"/>
            <a:r>
              <a:rPr lang="en-US" altLang="ko-KR" sz="2200" dirty="0" smtClean="0"/>
              <a:t>Reductions </a:t>
            </a:r>
            <a:r>
              <a:rPr lang="en-US" altLang="ko-KR" sz="2200" dirty="0"/>
              <a:t>in the size of masses or organ </a:t>
            </a:r>
            <a:r>
              <a:rPr lang="en-US" altLang="ko-KR" sz="2200" dirty="0" smtClean="0"/>
              <a:t>enlargement</a:t>
            </a:r>
          </a:p>
          <a:p>
            <a:pPr lvl="1"/>
            <a:r>
              <a:rPr lang="en-US" altLang="ko-KR" sz="2200" dirty="0" smtClean="0"/>
              <a:t>Improvement </a:t>
            </a:r>
            <a:r>
              <a:rPr lang="en-US" altLang="ko-KR" sz="2200" dirty="0"/>
              <a:t>in organ </a:t>
            </a:r>
            <a:r>
              <a:rPr lang="en-US" altLang="ko-KR" sz="2200" dirty="0" smtClean="0"/>
              <a:t>function</a:t>
            </a:r>
          </a:p>
          <a:p>
            <a:pPr lvl="1"/>
            <a:r>
              <a:rPr lang="en-US" altLang="ko-KR" sz="2200" dirty="0" smtClean="0"/>
              <a:t>Often </a:t>
            </a:r>
            <a:r>
              <a:rPr lang="en-US" altLang="ko-KR" sz="2200" dirty="0"/>
              <a:t>a decrease in serum levels of IgG4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80426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2600" dirty="0" smtClean="0"/>
              <a:t>Not well-defined</a:t>
            </a:r>
          </a:p>
          <a:p>
            <a:endParaRPr lang="en-US" altLang="ko-KR" sz="2600" dirty="0"/>
          </a:p>
          <a:p>
            <a:r>
              <a:rPr lang="en-US" altLang="ko-KR" sz="2600" dirty="0" smtClean="0"/>
              <a:t>Minority </a:t>
            </a:r>
            <a:r>
              <a:rPr lang="en-US" altLang="ko-KR" sz="2600" dirty="0"/>
              <a:t>of patients improve at least temporarily without </a:t>
            </a:r>
            <a:r>
              <a:rPr lang="en-US" altLang="ko-KR" sz="2600" dirty="0" smtClean="0"/>
              <a:t>treatment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Majority </a:t>
            </a:r>
            <a:r>
              <a:rPr lang="en-US" altLang="ko-KR" sz="2600" dirty="0"/>
              <a:t>of </a:t>
            </a:r>
            <a:r>
              <a:rPr lang="en-US" altLang="ko-KR" sz="2600" dirty="0" smtClean="0"/>
              <a:t>patients </a:t>
            </a:r>
            <a:r>
              <a:rPr lang="en-US" altLang="ko-KR" sz="2600" dirty="0"/>
              <a:t>have chronic disease that progresses at variable rates </a:t>
            </a:r>
            <a:endParaRPr lang="en-US" altLang="ko-KR" sz="2600" dirty="0" smtClean="0"/>
          </a:p>
          <a:p>
            <a:endParaRPr lang="en-US" altLang="ko-KR" sz="2600" dirty="0"/>
          </a:p>
          <a:p>
            <a:r>
              <a:rPr lang="en-US" altLang="ko-KR" sz="2600" dirty="0"/>
              <a:t>Risk of </a:t>
            </a:r>
            <a:r>
              <a:rPr lang="en-US" altLang="ko-KR" sz="2600" dirty="0" smtClean="0"/>
              <a:t>malignancy</a:t>
            </a:r>
          </a:p>
          <a:p>
            <a:pPr lvl="1"/>
            <a:r>
              <a:rPr lang="en-US" altLang="ko-KR" sz="2400" dirty="0"/>
              <a:t>Non-Hodgkin lymphoma, pancreatic cancer, salivary duct carcinoma, pulmonary adenocarcinoma, small cell carcinoma of the </a:t>
            </a:r>
            <a:r>
              <a:rPr lang="en-US" altLang="ko-KR" sz="2400" dirty="0" smtClean="0"/>
              <a:t>lung, ….</a:t>
            </a:r>
            <a:endParaRPr lang="en-US" altLang="ko-KR" sz="2400" dirty="0"/>
          </a:p>
          <a:p>
            <a:pPr lvl="1"/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45649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IgG4-related lung disease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600" dirty="0"/>
              <a:t>In 2004, two separate case reports were </a:t>
            </a:r>
            <a:r>
              <a:rPr lang="en-US" altLang="ko-KR" sz="2600" dirty="0" smtClean="0"/>
              <a:t>published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Broader </a:t>
            </a:r>
            <a:r>
              <a:rPr lang="en-US" altLang="ko-KR" sz="2600" dirty="0"/>
              <a:t>spectrum of intrathoracic </a:t>
            </a:r>
            <a:r>
              <a:rPr lang="en-US" altLang="ko-KR" sz="2600" dirty="0" smtClean="0"/>
              <a:t>findings</a:t>
            </a:r>
          </a:p>
          <a:p>
            <a:endParaRPr lang="en-US" altLang="ko-KR" sz="2600" dirty="0" smtClean="0"/>
          </a:p>
          <a:p>
            <a:r>
              <a:rPr lang="en-US" altLang="ko-KR" sz="2600" dirty="0"/>
              <a:t>In a cross-sectional study of </a:t>
            </a:r>
            <a:r>
              <a:rPr lang="en-US" altLang="ko-KR" sz="2600" dirty="0" smtClean="0"/>
              <a:t>114 patients </a:t>
            </a:r>
            <a:r>
              <a:rPr lang="en-US" altLang="ko-KR" sz="2600" dirty="0"/>
              <a:t>with </a:t>
            </a:r>
            <a:r>
              <a:rPr lang="en-US" altLang="ko-KR" sz="2600" dirty="0" smtClean="0"/>
              <a:t>IgG4-RD 16 </a:t>
            </a:r>
            <a:r>
              <a:rPr lang="en-US" altLang="ko-KR" sz="2600" dirty="0"/>
              <a:t>(14%) were found to have lung or </a:t>
            </a:r>
            <a:r>
              <a:rPr lang="en-US" altLang="ko-KR" sz="2600" dirty="0" smtClean="0"/>
              <a:t>pleural </a:t>
            </a:r>
            <a:r>
              <a:rPr lang="en-US" altLang="ko-KR" sz="2600" dirty="0" smtClean="0"/>
              <a:t>lesions</a:t>
            </a:r>
          </a:p>
          <a:p>
            <a:endParaRPr lang="en-US" altLang="ko-KR" sz="2600" dirty="0" smtClean="0"/>
          </a:p>
          <a:p>
            <a:r>
              <a:rPr lang="en-US" altLang="ko-KR" sz="2600" dirty="0"/>
              <a:t>In a separate retrospective study that </a:t>
            </a:r>
            <a:r>
              <a:rPr lang="en-US" altLang="ko-KR" sz="2600" dirty="0" smtClean="0"/>
              <a:t>reviewed </a:t>
            </a:r>
            <a:r>
              <a:rPr lang="en-US" altLang="ko-KR" sz="2600" dirty="0" smtClean="0"/>
              <a:t>90 </a:t>
            </a:r>
            <a:r>
              <a:rPr lang="en-US" altLang="ko-KR" sz="2600" dirty="0"/>
              <a:t>patients with autoimmune </a:t>
            </a:r>
            <a:r>
              <a:rPr lang="en-US" altLang="ko-KR" sz="2600" dirty="0" smtClean="0"/>
              <a:t>pancreatitis, 54% of patients were </a:t>
            </a:r>
            <a:r>
              <a:rPr lang="en-US" altLang="ko-KR" sz="2600" dirty="0"/>
              <a:t>noted to have lung lesions </a:t>
            </a:r>
            <a:endParaRPr lang="en-US" altLang="ko-KR" sz="2600" dirty="0" smtClean="0"/>
          </a:p>
          <a:p>
            <a:endParaRPr lang="ko-KR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10095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Characteristic </a:t>
            </a:r>
            <a:r>
              <a:rPr lang="en-US" altLang="ko-KR" sz="2600" dirty="0" err="1"/>
              <a:t>lymphoplasmacytic</a:t>
            </a:r>
            <a:r>
              <a:rPr lang="en-US" altLang="ko-KR" sz="2600" dirty="0"/>
              <a:t> infiltrates enriched in IgG4-positive plasma cells, interspersed with abundant </a:t>
            </a:r>
            <a:r>
              <a:rPr lang="en-US" altLang="ko-KR" sz="2600" dirty="0" err="1"/>
              <a:t>storiform</a:t>
            </a:r>
            <a:r>
              <a:rPr lang="en-US" altLang="ko-KR" sz="2600" dirty="0"/>
              <a:t> </a:t>
            </a:r>
            <a:r>
              <a:rPr lang="en-US" altLang="ko-KR" sz="2600" dirty="0" smtClean="0"/>
              <a:t>fibrosis</a:t>
            </a:r>
          </a:p>
          <a:p>
            <a:endParaRPr lang="en-US" altLang="ko-KR" sz="2600" dirty="0"/>
          </a:p>
          <a:p>
            <a:r>
              <a:rPr lang="en-US" altLang="ko-KR" sz="2600" dirty="0" err="1"/>
              <a:t>Obliterative</a:t>
            </a:r>
            <a:r>
              <a:rPr lang="en-US" altLang="ko-KR" sz="2600" dirty="0"/>
              <a:t> arteritis is more common in the lung than in other organs affected by </a:t>
            </a:r>
            <a:r>
              <a:rPr lang="en-US" altLang="ko-KR" sz="2600" dirty="0" smtClean="0"/>
              <a:t>IgG4-RD</a:t>
            </a:r>
          </a:p>
          <a:p>
            <a:endParaRPr lang="en-US" altLang="ko-KR" sz="2600" dirty="0" smtClean="0"/>
          </a:p>
          <a:p>
            <a:r>
              <a:rPr lang="en-US" altLang="ko-KR" sz="2600" dirty="0"/>
              <a:t>May mimic sarcoidosis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4005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IgG4-related lung disease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Clinical features : </a:t>
            </a:r>
            <a:r>
              <a:rPr lang="en-US" altLang="ko-KR" sz="2400" dirty="0" smtClean="0"/>
              <a:t>Nonspecific</a:t>
            </a:r>
            <a:endParaRPr lang="en-US" altLang="ko-KR" sz="2200" dirty="0" smtClean="0"/>
          </a:p>
          <a:p>
            <a:pPr lvl="1"/>
            <a:r>
              <a:rPr lang="en-US" altLang="ko-KR" sz="2200" dirty="0" smtClean="0"/>
              <a:t>Respiratory symptoms including cough, exertional dyspnea and chest pain (one-half of patients)</a:t>
            </a:r>
          </a:p>
          <a:p>
            <a:pPr lvl="1"/>
            <a:r>
              <a:rPr lang="en-US" altLang="ko-KR" sz="2200" dirty="0" smtClean="0"/>
              <a:t>Fever and weight loss (uncommon)</a:t>
            </a:r>
          </a:p>
          <a:p>
            <a:r>
              <a:rPr lang="en-US" altLang="ko-KR" sz="2600" dirty="0"/>
              <a:t>Patterns of lung involvement</a:t>
            </a:r>
          </a:p>
          <a:p>
            <a:endParaRPr lang="en-US" altLang="ko-K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08287"/>
            <a:ext cx="4608512" cy="314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24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IgG4-related lung disease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/>
              <a:t>Parenchymal </a:t>
            </a:r>
            <a:r>
              <a:rPr lang="en-US" altLang="ko-KR" sz="2600" dirty="0" smtClean="0"/>
              <a:t>disease</a:t>
            </a:r>
          </a:p>
          <a:p>
            <a:pPr lvl="1"/>
            <a:r>
              <a:rPr lang="en-US" altLang="ko-KR" sz="2400" dirty="0" smtClean="0"/>
              <a:t>Mainly of </a:t>
            </a:r>
            <a:r>
              <a:rPr lang="en-US" altLang="ko-KR" sz="2200" dirty="0"/>
              <a:t>r</a:t>
            </a:r>
            <a:r>
              <a:rPr lang="en-US" altLang="ko-KR" sz="2200" dirty="0" smtClean="0"/>
              <a:t>ounded </a:t>
            </a:r>
            <a:r>
              <a:rPr lang="en-US" altLang="ko-KR" sz="2200" dirty="0"/>
              <a:t>opacities (nodules </a:t>
            </a:r>
            <a:r>
              <a:rPr lang="en-US" altLang="ko-KR" sz="2200" dirty="0" smtClean="0"/>
              <a:t>(&lt;3cm) </a:t>
            </a:r>
            <a:r>
              <a:rPr lang="en-US" altLang="ko-KR" sz="2200" dirty="0"/>
              <a:t>or </a:t>
            </a:r>
            <a:r>
              <a:rPr lang="en-US" altLang="ko-KR" sz="2200" dirty="0" smtClean="0"/>
              <a:t>masses (&gt;3cm) </a:t>
            </a:r>
            <a:r>
              <a:rPr lang="en-US" altLang="ko-KR" sz="2200" dirty="0"/>
              <a:t>and </a:t>
            </a:r>
            <a:r>
              <a:rPr lang="en-US" altLang="ko-KR" sz="2200" dirty="0" smtClean="0"/>
              <a:t>ILD</a:t>
            </a:r>
          </a:p>
          <a:p>
            <a:pPr lvl="1"/>
            <a:r>
              <a:rPr lang="en-US" altLang="ko-KR" sz="2200" dirty="0" smtClean="0"/>
              <a:t>GGO </a:t>
            </a:r>
            <a:r>
              <a:rPr lang="en-US" altLang="ko-KR" sz="2200" dirty="0"/>
              <a:t>or consolidation, reticular opacities</a:t>
            </a:r>
            <a:endParaRPr lang="en-US" altLang="ko-KR" sz="2200" dirty="0" smtClean="0"/>
          </a:p>
          <a:p>
            <a:pPr lvl="1"/>
            <a:endParaRPr lang="ko-KR" altLang="en-US" sz="2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20" y="3356992"/>
            <a:ext cx="3627763" cy="315200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356991"/>
            <a:ext cx="4788217" cy="315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8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IgG4-related lung disease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/>
              <a:t>Airway </a:t>
            </a:r>
            <a:r>
              <a:rPr lang="en-US" altLang="ko-KR" sz="2600" dirty="0" smtClean="0"/>
              <a:t>disease</a:t>
            </a:r>
          </a:p>
          <a:p>
            <a:pPr lvl="1"/>
            <a:r>
              <a:rPr lang="en-US" altLang="ko-KR" sz="2200" dirty="0" smtClean="0"/>
              <a:t>Rare </a:t>
            </a:r>
            <a:r>
              <a:rPr lang="en-US" altLang="ko-KR" sz="2200" dirty="0"/>
              <a:t>reports of airway </a:t>
            </a:r>
            <a:r>
              <a:rPr lang="en-US" altLang="ko-KR" sz="2200" dirty="0" smtClean="0"/>
              <a:t>disease</a:t>
            </a:r>
          </a:p>
          <a:p>
            <a:pPr lvl="1"/>
            <a:r>
              <a:rPr lang="en-US" altLang="ko-KR" sz="2200" dirty="0"/>
              <a:t>Tracheobronchial stenosis, </a:t>
            </a:r>
            <a:r>
              <a:rPr lang="en-US" altLang="ko-KR" sz="2200" dirty="0" smtClean="0"/>
              <a:t>extrinsic </a:t>
            </a:r>
            <a:r>
              <a:rPr lang="en-US" altLang="ko-KR" sz="2200" dirty="0"/>
              <a:t>compression of the central airways due to </a:t>
            </a:r>
            <a:r>
              <a:rPr lang="en-US" altLang="ko-KR" sz="2200" dirty="0" err="1" smtClean="0"/>
              <a:t>fibrosing</a:t>
            </a:r>
            <a:r>
              <a:rPr lang="en-US" altLang="ko-KR" sz="2200" dirty="0" smtClean="0"/>
              <a:t> </a:t>
            </a:r>
            <a:r>
              <a:rPr lang="en-US" altLang="ko-KR" sz="2200" dirty="0" err="1" smtClean="0"/>
              <a:t>mediastinitis</a:t>
            </a:r>
            <a:r>
              <a:rPr lang="en-US" altLang="ko-KR" sz="2200" dirty="0" smtClean="0"/>
              <a:t> </a:t>
            </a:r>
            <a:r>
              <a:rPr lang="en-US" altLang="ko-KR" sz="2200" dirty="0"/>
              <a:t>and </a:t>
            </a:r>
            <a:r>
              <a:rPr lang="en-US" altLang="ko-KR" sz="2200" dirty="0" smtClean="0"/>
              <a:t>bronchiectasis</a:t>
            </a:r>
          </a:p>
          <a:p>
            <a:pPr lvl="1"/>
            <a:endParaRPr lang="en-US" altLang="ko-KR" sz="2400" dirty="0"/>
          </a:p>
          <a:p>
            <a:r>
              <a:rPr lang="en-US" altLang="ko-KR" sz="2600" dirty="0" smtClean="0"/>
              <a:t>Pleural disease</a:t>
            </a:r>
          </a:p>
          <a:p>
            <a:pPr lvl="1"/>
            <a:r>
              <a:rPr lang="en-US" altLang="ko-KR" sz="2200" dirty="0" smtClean="0"/>
              <a:t>Nodular lesions </a:t>
            </a:r>
            <a:r>
              <a:rPr lang="en-US" altLang="ko-KR" sz="2200" dirty="0"/>
              <a:t>in the visceral or parietal </a:t>
            </a:r>
            <a:r>
              <a:rPr lang="en-US" altLang="ko-KR" sz="2200" dirty="0" smtClean="0"/>
              <a:t>pleura</a:t>
            </a:r>
          </a:p>
          <a:p>
            <a:pPr lvl="1"/>
            <a:r>
              <a:rPr lang="en-US" altLang="ko-KR" sz="2200" dirty="0"/>
              <a:t>Pleural </a:t>
            </a:r>
            <a:r>
              <a:rPr lang="en-US" altLang="ko-KR" sz="2200" dirty="0" smtClean="0"/>
              <a:t>effusion (uncommon)</a:t>
            </a:r>
          </a:p>
          <a:p>
            <a:pPr lvl="1"/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19944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IgG4-related lung disease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/>
              <a:t>Mediastinal </a:t>
            </a:r>
            <a:r>
              <a:rPr lang="en-US" altLang="ko-KR" sz="2600" dirty="0" smtClean="0"/>
              <a:t>disease</a:t>
            </a:r>
          </a:p>
          <a:p>
            <a:pPr lvl="1"/>
            <a:r>
              <a:rPr lang="en-US" altLang="ko-KR" sz="2200" dirty="0" smtClean="0"/>
              <a:t>Mediastinal </a:t>
            </a:r>
            <a:r>
              <a:rPr lang="en-US" altLang="ko-KR" sz="2200" dirty="0"/>
              <a:t>and/or hilar </a:t>
            </a:r>
            <a:r>
              <a:rPr lang="en-US" altLang="ko-KR" sz="2200" dirty="0" smtClean="0"/>
              <a:t>lymphadenopathy (</a:t>
            </a:r>
            <a:r>
              <a:rPr lang="en-US" altLang="ko-KR" sz="2200" dirty="0"/>
              <a:t>40-90%, most frequent </a:t>
            </a:r>
            <a:r>
              <a:rPr lang="en-US" altLang="ko-KR" sz="2200" dirty="0" err="1"/>
              <a:t>extrapancreatic</a:t>
            </a:r>
            <a:r>
              <a:rPr lang="en-US" altLang="ko-KR" sz="2200" dirty="0"/>
              <a:t> lesion</a:t>
            </a:r>
            <a:r>
              <a:rPr lang="en-US" altLang="ko-KR" sz="2200" dirty="0" smtClean="0"/>
              <a:t>)</a:t>
            </a:r>
          </a:p>
          <a:p>
            <a:pPr lvl="1"/>
            <a:r>
              <a:rPr lang="en-US" altLang="ko-KR" sz="2200" dirty="0" err="1" smtClean="0"/>
              <a:t>Fibrosing</a:t>
            </a:r>
            <a:r>
              <a:rPr lang="en-US" altLang="ko-KR" sz="2200" dirty="0" smtClean="0"/>
              <a:t> </a:t>
            </a:r>
            <a:r>
              <a:rPr lang="en-US" altLang="ko-KR" sz="2200" dirty="0" err="1" smtClean="0"/>
              <a:t>mediastinitis</a:t>
            </a:r>
            <a:r>
              <a:rPr lang="en-US" altLang="ko-KR" sz="2200" dirty="0" smtClean="0"/>
              <a:t> (unusual)</a:t>
            </a:r>
          </a:p>
          <a:p>
            <a:pPr lvl="1"/>
            <a:endParaRPr lang="en-US" altLang="ko-KR" sz="2200" dirty="0" smtClean="0"/>
          </a:p>
          <a:p>
            <a:pPr lvl="1"/>
            <a:endParaRPr lang="en-US" altLang="ko-KR" sz="2200" dirty="0" smtClean="0"/>
          </a:p>
          <a:p>
            <a:pPr lvl="1"/>
            <a:endParaRPr lang="en-US" altLang="ko-KR" sz="2200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3573016"/>
            <a:ext cx="4350520" cy="286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IgG4-related lung disease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 smtClean="0"/>
              <a:t>Diagnosis</a:t>
            </a:r>
          </a:p>
          <a:p>
            <a:pPr lvl="1"/>
            <a:r>
              <a:rPr lang="en-US" altLang="ko-KR" sz="2200" dirty="0" smtClean="0"/>
              <a:t>Histopathological examination </a:t>
            </a:r>
            <a:r>
              <a:rPr lang="en-US" altLang="ko-KR" sz="2200" dirty="0"/>
              <a:t>of </a:t>
            </a:r>
            <a:r>
              <a:rPr lang="en-US" altLang="ko-KR" sz="2200" u="sng" dirty="0"/>
              <a:t>tissue biopsy</a:t>
            </a:r>
            <a:r>
              <a:rPr lang="en-US" altLang="ko-KR" sz="2200" dirty="0"/>
              <a:t> </a:t>
            </a:r>
            <a:r>
              <a:rPr lang="en-US" altLang="ko-KR" sz="2200" dirty="0" smtClean="0"/>
              <a:t>will be useful</a:t>
            </a:r>
          </a:p>
          <a:p>
            <a:pPr lvl="1"/>
            <a:r>
              <a:rPr lang="en-US" altLang="ko-KR" sz="2200" dirty="0" smtClean="0"/>
              <a:t>Serum </a:t>
            </a:r>
            <a:r>
              <a:rPr lang="en-US" altLang="ko-KR" sz="2200" dirty="0"/>
              <a:t>IgG4 level </a:t>
            </a:r>
            <a:r>
              <a:rPr lang="en-US" altLang="ko-KR" sz="2200" dirty="0" smtClean="0"/>
              <a:t>can </a:t>
            </a:r>
            <a:r>
              <a:rPr lang="en-US" altLang="ko-KR" sz="2200" dirty="0"/>
              <a:t>be elevated in the majority </a:t>
            </a:r>
            <a:r>
              <a:rPr lang="en-US" altLang="ko-KR" sz="2200" dirty="0" smtClean="0"/>
              <a:t>of patients</a:t>
            </a:r>
          </a:p>
          <a:p>
            <a:pPr lvl="1"/>
            <a:r>
              <a:rPr lang="en-US" altLang="ko-KR" sz="2200" u="sng" dirty="0"/>
              <a:t>BAL fluid analysis</a:t>
            </a:r>
            <a:r>
              <a:rPr lang="en-US" altLang="ko-KR" sz="2200" dirty="0"/>
              <a:t> has been reported to show </a:t>
            </a:r>
            <a:r>
              <a:rPr lang="en-US" altLang="ko-KR" sz="2200" u="sng" dirty="0"/>
              <a:t>elevated </a:t>
            </a:r>
            <a:r>
              <a:rPr lang="en-US" altLang="ko-KR" sz="2200" u="sng" dirty="0" smtClean="0"/>
              <a:t>IgG4 levels </a:t>
            </a:r>
          </a:p>
          <a:p>
            <a:pPr lvl="1"/>
            <a:endParaRPr lang="en-US" altLang="ko-KR" sz="2200" dirty="0" smtClean="0"/>
          </a:p>
          <a:p>
            <a:r>
              <a:rPr lang="en-US" altLang="ko-KR" sz="2600" dirty="0" smtClean="0"/>
              <a:t>Treatment</a:t>
            </a:r>
          </a:p>
          <a:p>
            <a:pPr lvl="1"/>
            <a:r>
              <a:rPr lang="en-US" altLang="ko-KR" sz="2200" dirty="0" smtClean="0"/>
              <a:t>Corticosteroid </a:t>
            </a:r>
          </a:p>
          <a:p>
            <a:pPr lvl="1"/>
            <a:r>
              <a:rPr lang="en-US" altLang="ko-KR" sz="2200" dirty="0" smtClean="0"/>
              <a:t>Rituximab, </a:t>
            </a:r>
            <a:r>
              <a:rPr lang="en-US" altLang="ko-KR" sz="2400" dirty="0" smtClean="0"/>
              <a:t>cyclosporine, cyclophosphamide….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99491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20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Immunoglobulin </a:t>
            </a:r>
            <a:r>
              <a:rPr lang="en-US" altLang="ko-KR" sz="2800" dirty="0"/>
              <a:t>G4-related disease (IgG4-RD)</a:t>
            </a:r>
            <a:endParaRPr lang="en-US" altLang="ko-KR" sz="2800" dirty="0" smtClean="0"/>
          </a:p>
          <a:p>
            <a:pPr lvl="1"/>
            <a:r>
              <a:rPr lang="en-US" altLang="ko-KR" sz="2400" dirty="0" smtClean="0"/>
              <a:t>Recently </a:t>
            </a:r>
            <a:r>
              <a:rPr lang="en-US" altLang="ko-KR" sz="2400" dirty="0"/>
              <a:t>described </a:t>
            </a:r>
            <a:r>
              <a:rPr lang="en-US" altLang="ko-KR" sz="2400" u="sng" dirty="0" smtClean="0"/>
              <a:t>systemic </a:t>
            </a:r>
            <a:r>
              <a:rPr lang="en-US" altLang="ko-KR" sz="2400" u="sng" dirty="0" err="1" smtClean="0"/>
              <a:t>fibroinflammatory</a:t>
            </a:r>
            <a:r>
              <a:rPr lang="en-US" altLang="ko-KR" sz="2400" u="sng" dirty="0" smtClean="0"/>
              <a:t> </a:t>
            </a:r>
            <a:r>
              <a:rPr lang="en-US" altLang="ko-KR" sz="2400" u="sng" dirty="0"/>
              <a:t>disease</a:t>
            </a:r>
            <a:r>
              <a:rPr lang="en-US" altLang="ko-KR" sz="2400" dirty="0"/>
              <a:t> 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Commonly </a:t>
            </a:r>
            <a:r>
              <a:rPr lang="en-US" altLang="ko-KR" sz="2400" dirty="0"/>
              <a:t>shared features </a:t>
            </a:r>
            <a:endParaRPr lang="en-US" altLang="ko-KR" sz="2400" dirty="0" smtClean="0"/>
          </a:p>
          <a:p>
            <a:pPr lvl="2"/>
            <a:r>
              <a:rPr lang="en-US" altLang="ko-KR" sz="2000" u="sng" dirty="0" smtClean="0"/>
              <a:t>Tumor-like </a:t>
            </a:r>
            <a:r>
              <a:rPr lang="en-US" altLang="ko-KR" sz="2000" u="sng" dirty="0"/>
              <a:t>swelling</a:t>
            </a:r>
            <a:r>
              <a:rPr lang="en-US" altLang="ko-KR" sz="2000" dirty="0"/>
              <a:t> of involved </a:t>
            </a:r>
            <a:r>
              <a:rPr lang="en-US" altLang="ko-KR" sz="2000" dirty="0" smtClean="0"/>
              <a:t>organs</a:t>
            </a:r>
          </a:p>
          <a:p>
            <a:pPr lvl="2"/>
            <a:r>
              <a:rPr lang="en-US" altLang="ko-KR" sz="2000" u="sng" dirty="0" err="1" smtClean="0"/>
              <a:t>Lymphoplasmacytic</a:t>
            </a:r>
            <a:r>
              <a:rPr lang="en-US" altLang="ko-KR" sz="2000" u="sng" dirty="0" smtClean="0"/>
              <a:t> </a:t>
            </a:r>
            <a:r>
              <a:rPr lang="en-US" altLang="ko-KR" sz="2000" u="sng" dirty="0"/>
              <a:t>infiltrate</a:t>
            </a:r>
            <a:r>
              <a:rPr lang="en-US" altLang="ko-KR" sz="2000" dirty="0"/>
              <a:t> enriched in </a:t>
            </a:r>
            <a:r>
              <a:rPr lang="en-US" altLang="ko-KR" sz="2000" u="sng" dirty="0"/>
              <a:t>IgG4-positive plasma </a:t>
            </a:r>
            <a:r>
              <a:rPr lang="en-US" altLang="ko-KR" sz="2000" u="sng" dirty="0" smtClean="0"/>
              <a:t>cells</a:t>
            </a:r>
          </a:p>
          <a:p>
            <a:pPr lvl="2"/>
            <a:r>
              <a:rPr lang="en-US" altLang="ko-KR" sz="2000" dirty="0" smtClean="0"/>
              <a:t>Variable </a:t>
            </a:r>
            <a:r>
              <a:rPr lang="en-US" altLang="ko-KR" sz="2000" dirty="0"/>
              <a:t>degree of </a:t>
            </a:r>
            <a:r>
              <a:rPr lang="en-US" altLang="ko-KR" sz="2000" u="sng" dirty="0"/>
              <a:t>fibrosis</a:t>
            </a:r>
            <a:r>
              <a:rPr lang="en-US" altLang="ko-KR" sz="2000" dirty="0"/>
              <a:t> that has a characteristic “</a:t>
            </a:r>
            <a:r>
              <a:rPr lang="en-US" altLang="ko-KR" sz="2000" dirty="0" err="1"/>
              <a:t>storiform</a:t>
            </a:r>
            <a:r>
              <a:rPr lang="en-US" altLang="ko-KR" sz="2000" dirty="0"/>
              <a:t>” </a:t>
            </a:r>
            <a:r>
              <a:rPr lang="en-US" altLang="ko-KR" sz="2000" dirty="0" smtClean="0"/>
              <a:t>pattern</a:t>
            </a:r>
          </a:p>
          <a:p>
            <a:pPr lvl="1"/>
            <a:r>
              <a:rPr lang="en-US" altLang="ko-KR" sz="2400" dirty="0" smtClean="0"/>
              <a:t>Elevated </a:t>
            </a:r>
            <a:r>
              <a:rPr lang="en-US" altLang="ko-KR" sz="2400" dirty="0"/>
              <a:t>serum </a:t>
            </a:r>
            <a:r>
              <a:rPr lang="en-US" altLang="ko-KR" sz="2400" dirty="0" smtClean="0"/>
              <a:t>IgG4 concentrations (60-70%)</a:t>
            </a:r>
          </a:p>
          <a:p>
            <a:pPr lvl="1"/>
            <a:r>
              <a:rPr lang="en-US" altLang="ko-KR" sz="2400" dirty="0" smtClean="0"/>
              <a:t>Majority </a:t>
            </a:r>
            <a:r>
              <a:rPr lang="en-US" altLang="ko-KR" sz="2400" dirty="0"/>
              <a:t>of patients respond to </a:t>
            </a:r>
            <a:r>
              <a:rPr lang="en-US" altLang="ko-KR" sz="2400" dirty="0" smtClean="0"/>
              <a:t>glucocorticoids</a:t>
            </a:r>
          </a:p>
          <a:p>
            <a:pPr lvl="2"/>
            <a:endParaRPr lang="en-US" altLang="ko-KR" sz="2000" dirty="0" smtClean="0"/>
          </a:p>
          <a:p>
            <a:pPr lvl="2"/>
            <a:endParaRPr lang="en-US" altLang="ko-KR" sz="2000" dirty="0" smtClean="0"/>
          </a:p>
          <a:p>
            <a:pPr lvl="1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82756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[1</a:t>
            </a:r>
            <a:r>
              <a:rPr lang="en-US" altLang="ko-KR" sz="2000" dirty="0"/>
              <a:t>] </a:t>
            </a:r>
            <a:r>
              <a:rPr lang="en-US" altLang="ko-KR" sz="2000" dirty="0" smtClean="0"/>
              <a:t>Stone </a:t>
            </a:r>
            <a:r>
              <a:rPr lang="en-US" altLang="ko-KR" sz="2000" dirty="0"/>
              <a:t>JH, Zen Y, </a:t>
            </a:r>
            <a:r>
              <a:rPr lang="en-US" altLang="ko-KR" sz="2000" dirty="0" err="1"/>
              <a:t>Deshpande</a:t>
            </a:r>
            <a:r>
              <a:rPr lang="en-US" altLang="ko-KR" sz="2000" dirty="0"/>
              <a:t> V. IgG4-related disease. N </a:t>
            </a:r>
            <a:r>
              <a:rPr lang="en-US" altLang="ko-KR" sz="2000" dirty="0" err="1"/>
              <a:t>Engl</a:t>
            </a:r>
            <a:r>
              <a:rPr lang="en-US" altLang="ko-KR" sz="2000" dirty="0"/>
              <a:t> J Med 2012; </a:t>
            </a:r>
            <a:r>
              <a:rPr lang="en-US" altLang="ko-KR" sz="2000" dirty="0" smtClean="0"/>
              <a:t>366:539</a:t>
            </a:r>
          </a:p>
          <a:p>
            <a:pPr marL="0" indent="0">
              <a:buNone/>
            </a:pPr>
            <a:r>
              <a:rPr lang="en-US" altLang="ko-KR" sz="2000" dirty="0"/>
              <a:t>[2] </a:t>
            </a:r>
            <a:r>
              <a:rPr lang="en-US" altLang="ko-KR" sz="2000" dirty="0" err="1" smtClean="0"/>
              <a:t>Kamisawa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T, Zen Y, </a:t>
            </a:r>
            <a:r>
              <a:rPr lang="en-US" altLang="ko-KR" sz="2000" dirty="0" err="1"/>
              <a:t>Pillai</a:t>
            </a:r>
            <a:r>
              <a:rPr lang="en-US" altLang="ko-KR" sz="2000" dirty="0"/>
              <a:t> S, Stone JH. IgG4-related disease. Lancet 2015; </a:t>
            </a:r>
            <a:r>
              <a:rPr lang="en-US" altLang="ko-KR" sz="2000" dirty="0" smtClean="0"/>
              <a:t>385:1460</a:t>
            </a:r>
          </a:p>
          <a:p>
            <a:pPr marL="0" indent="0">
              <a:buNone/>
            </a:pPr>
            <a:r>
              <a:rPr lang="en-US" altLang="ko-KR" sz="2000" dirty="0"/>
              <a:t>[3] </a:t>
            </a:r>
            <a:r>
              <a:rPr lang="en-US" altLang="ko-KR" sz="2000" dirty="0" err="1" smtClean="0"/>
              <a:t>Kamisawa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T, </a:t>
            </a:r>
            <a:r>
              <a:rPr lang="en-US" altLang="ko-KR" sz="2000" dirty="0" err="1"/>
              <a:t>Funata</a:t>
            </a:r>
            <a:r>
              <a:rPr lang="en-US" altLang="ko-KR" sz="2000" dirty="0"/>
              <a:t> N, Hayashi Y, et al. A new </a:t>
            </a:r>
            <a:r>
              <a:rPr lang="en-US" altLang="ko-KR" sz="2000" dirty="0" err="1"/>
              <a:t>clinicopathological</a:t>
            </a:r>
            <a:r>
              <a:rPr lang="en-US" altLang="ko-KR" sz="2000" dirty="0"/>
              <a:t> entity of IgG4-related autoimmune disease. J </a:t>
            </a:r>
            <a:r>
              <a:rPr lang="en-US" altLang="ko-KR" sz="2000" dirty="0" err="1"/>
              <a:t>Gastroenterol</a:t>
            </a:r>
            <a:r>
              <a:rPr lang="en-US" altLang="ko-KR" sz="2000" dirty="0"/>
              <a:t> 2003; </a:t>
            </a:r>
            <a:r>
              <a:rPr lang="en-US" altLang="ko-KR" sz="2000" dirty="0" smtClean="0"/>
              <a:t>38:982</a:t>
            </a:r>
          </a:p>
          <a:p>
            <a:pPr marL="0" indent="0">
              <a:buNone/>
            </a:pPr>
            <a:r>
              <a:rPr lang="en-US" altLang="ko-KR" sz="2000" dirty="0"/>
              <a:t>[4] </a:t>
            </a:r>
            <a:r>
              <a:rPr lang="en-US" altLang="ko-KR" sz="2000" dirty="0" err="1" smtClean="0"/>
              <a:t>Cheuk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W, Chan JK. IgG4-related </a:t>
            </a:r>
            <a:r>
              <a:rPr lang="en-US" altLang="ko-KR" sz="2000" dirty="0" err="1"/>
              <a:t>sclerosing</a:t>
            </a:r>
            <a:r>
              <a:rPr lang="en-US" altLang="ko-KR" sz="2000" dirty="0"/>
              <a:t> disease: a critical appraisal of an evolving </a:t>
            </a:r>
            <a:r>
              <a:rPr lang="en-US" altLang="ko-KR" sz="2000" dirty="0" err="1"/>
              <a:t>clinicopathologic</a:t>
            </a:r>
            <a:r>
              <a:rPr lang="en-US" altLang="ko-KR" sz="2000" dirty="0"/>
              <a:t> entity. </a:t>
            </a:r>
            <a:r>
              <a:rPr lang="en-US" altLang="ko-KR" sz="2000" dirty="0" err="1"/>
              <a:t>Adv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Anat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Pathol</a:t>
            </a:r>
            <a:r>
              <a:rPr lang="en-US" altLang="ko-KR" sz="2000" dirty="0"/>
              <a:t> 2010; </a:t>
            </a:r>
            <a:r>
              <a:rPr lang="en-US" altLang="ko-KR" sz="2000" dirty="0" smtClean="0"/>
              <a:t>17:303</a:t>
            </a:r>
          </a:p>
          <a:p>
            <a:pPr marL="0" indent="0">
              <a:buNone/>
            </a:pPr>
            <a:r>
              <a:rPr lang="en-US" altLang="ko-KR" sz="2000" dirty="0"/>
              <a:t>[5] </a:t>
            </a:r>
            <a:r>
              <a:rPr lang="en-US" altLang="ko-KR" sz="2000" dirty="0" smtClean="0"/>
              <a:t>Bateman </a:t>
            </a:r>
            <a:r>
              <a:rPr lang="en-US" altLang="ko-KR" sz="2000" dirty="0"/>
              <a:t>AC, </a:t>
            </a:r>
            <a:r>
              <a:rPr lang="en-US" altLang="ko-KR" sz="2000" dirty="0" err="1"/>
              <a:t>Deheragoda</a:t>
            </a:r>
            <a:r>
              <a:rPr lang="en-US" altLang="ko-KR" sz="2000" dirty="0"/>
              <a:t> MG. IgG4-related systemic </a:t>
            </a:r>
            <a:r>
              <a:rPr lang="en-US" altLang="ko-KR" sz="2000" dirty="0" err="1"/>
              <a:t>sclerosing</a:t>
            </a:r>
            <a:r>
              <a:rPr lang="en-US" altLang="ko-KR" sz="2000" dirty="0"/>
              <a:t> disease - an emerging and under-diagnosed condition. Histopathology 2009; </a:t>
            </a:r>
            <a:r>
              <a:rPr lang="en-US" altLang="ko-KR" sz="2000" dirty="0" smtClean="0"/>
              <a:t>55:373</a:t>
            </a:r>
          </a:p>
          <a:p>
            <a:pPr marL="0" indent="0">
              <a:buNone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72737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2600" dirty="0"/>
              <a:t>Commonly shared features </a:t>
            </a:r>
            <a:r>
              <a:rPr lang="en-US" altLang="ko-KR" sz="2600" dirty="0" smtClean="0"/>
              <a:t>of IgG4-RD</a:t>
            </a:r>
            <a:endParaRPr lang="en-US" altLang="ko-KR" sz="2600" dirty="0"/>
          </a:p>
          <a:p>
            <a:pPr lvl="1"/>
            <a:r>
              <a:rPr lang="en-US" altLang="ko-KR" sz="2200" dirty="0"/>
              <a:t>Tumor-like swelling of involved organs</a:t>
            </a:r>
          </a:p>
          <a:p>
            <a:pPr lvl="1"/>
            <a:r>
              <a:rPr lang="en-US" altLang="ko-KR" sz="2200" dirty="0" err="1"/>
              <a:t>Lymphoplasmacytic</a:t>
            </a:r>
            <a:r>
              <a:rPr lang="en-US" altLang="ko-KR" sz="2200" dirty="0"/>
              <a:t> infiltrate enriched in IgG4-positive plasma cells</a:t>
            </a:r>
          </a:p>
          <a:p>
            <a:pPr lvl="1"/>
            <a:r>
              <a:rPr lang="en-US" altLang="ko-KR" sz="2200" dirty="0"/>
              <a:t>Variable degree of fibrosis that has a characteristic “</a:t>
            </a:r>
            <a:r>
              <a:rPr lang="en-US" altLang="ko-KR" sz="2200" dirty="0" err="1"/>
              <a:t>storiform</a:t>
            </a:r>
            <a:r>
              <a:rPr lang="en-US" altLang="ko-KR" sz="2200" dirty="0"/>
              <a:t>” </a:t>
            </a:r>
            <a:r>
              <a:rPr lang="en-US" altLang="ko-KR" sz="2200" dirty="0" smtClean="0"/>
              <a:t>pattern</a:t>
            </a:r>
          </a:p>
          <a:p>
            <a:r>
              <a:rPr lang="en-US" altLang="ko-KR" sz="2600" dirty="0"/>
              <a:t>Patterns of lung involvement</a:t>
            </a:r>
          </a:p>
          <a:p>
            <a:pPr lvl="1"/>
            <a:r>
              <a:rPr lang="en-US" altLang="ko-KR" sz="2200" dirty="0" smtClean="0"/>
              <a:t>Parenchymal, Airways, Pleural, Mediastinal disease</a:t>
            </a:r>
          </a:p>
          <a:p>
            <a:r>
              <a:rPr lang="en-US" altLang="ko-KR" sz="2600" dirty="0" smtClean="0"/>
              <a:t>Diagnosis</a:t>
            </a:r>
          </a:p>
          <a:p>
            <a:pPr lvl="1"/>
            <a:r>
              <a:rPr lang="en-US" altLang="ko-KR" sz="2200" dirty="0" smtClean="0"/>
              <a:t>Based upon biopsy </a:t>
            </a:r>
          </a:p>
          <a:p>
            <a:pPr lvl="1"/>
            <a:r>
              <a:rPr lang="en-US" altLang="ko-KR" sz="2200" dirty="0" smtClean="0"/>
              <a:t>Eosinophilia, Elevated serum IgG4 levels</a:t>
            </a:r>
          </a:p>
          <a:p>
            <a:r>
              <a:rPr lang="en-US" altLang="ko-KR" sz="2600" dirty="0" smtClean="0"/>
              <a:t>Treatment </a:t>
            </a:r>
          </a:p>
          <a:p>
            <a:pPr lvl="1"/>
            <a:r>
              <a:rPr lang="en-US" altLang="ko-KR" sz="2200" dirty="0" smtClean="0"/>
              <a:t>Glucocorticoids</a:t>
            </a:r>
          </a:p>
          <a:p>
            <a:pPr lvl="1"/>
            <a:r>
              <a:rPr lang="en-US" altLang="ko-KR" sz="2200" dirty="0" smtClean="0"/>
              <a:t>Rituximab</a:t>
            </a:r>
          </a:p>
        </p:txBody>
      </p:sp>
    </p:spTree>
    <p:extLst>
      <p:ext uri="{BB962C8B-B14F-4D97-AF65-F5344CB8AC3E}">
        <p14:creationId xmlns:p14="http://schemas.microsoft.com/office/powerpoint/2010/main" val="651242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Pathogenesis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069160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600" dirty="0" smtClean="0"/>
              <a:t>IgG4</a:t>
            </a:r>
          </a:p>
          <a:p>
            <a:pPr lvl="1"/>
            <a:r>
              <a:rPr lang="en-US" altLang="ko-KR" sz="2200" dirty="0" smtClean="0"/>
              <a:t>Have </a:t>
            </a:r>
            <a:r>
              <a:rPr lang="en-US" altLang="ko-KR" sz="2200" dirty="0"/>
              <a:t>a role in </a:t>
            </a:r>
            <a:r>
              <a:rPr lang="en-US" altLang="ko-KR" sz="2200" u="sng" dirty="0"/>
              <a:t>tolerance to allergens</a:t>
            </a:r>
            <a:r>
              <a:rPr lang="en-US" altLang="ko-KR" sz="2200" dirty="0"/>
              <a:t> and in </a:t>
            </a:r>
            <a:r>
              <a:rPr lang="en-US" altLang="ko-KR" sz="2200" u="sng" dirty="0"/>
              <a:t>responses to certain infectious </a:t>
            </a:r>
            <a:r>
              <a:rPr lang="en-US" altLang="ko-KR" sz="2200" u="sng" dirty="0" smtClean="0"/>
              <a:t>agents</a:t>
            </a:r>
          </a:p>
          <a:p>
            <a:pPr lvl="1"/>
            <a:r>
              <a:rPr lang="en-US" altLang="ko-KR" sz="2200" dirty="0" smtClean="0"/>
              <a:t>Physiologic </a:t>
            </a:r>
            <a:r>
              <a:rPr lang="en-US" altLang="ko-KR" sz="2200" dirty="0"/>
              <a:t>role is poorly </a:t>
            </a:r>
            <a:r>
              <a:rPr lang="en-US" altLang="ko-KR" sz="2200" dirty="0" smtClean="0"/>
              <a:t>understood</a:t>
            </a:r>
          </a:p>
          <a:p>
            <a:pPr marL="457200" lvl="1" indent="0">
              <a:buNone/>
            </a:pPr>
            <a:endParaRPr lang="en-US" altLang="ko-KR" sz="2200" dirty="0" smtClean="0"/>
          </a:p>
          <a:p>
            <a:r>
              <a:rPr lang="en-US" altLang="ko-KR" sz="2600" dirty="0"/>
              <a:t>Suggested that the disorder has an allergic background and is immune-mediated</a:t>
            </a:r>
          </a:p>
          <a:p>
            <a:pPr lvl="1"/>
            <a:r>
              <a:rPr lang="en-US" altLang="ko-KR" sz="2200" dirty="0"/>
              <a:t>Responsiveness to immunosuppressive therapy</a:t>
            </a:r>
          </a:p>
          <a:p>
            <a:pPr lvl="1"/>
            <a:r>
              <a:rPr lang="en-US" altLang="ko-KR" sz="2200" dirty="0"/>
              <a:t>30–50% of patients have a </a:t>
            </a:r>
            <a:r>
              <a:rPr lang="en-US" altLang="ko-KR" sz="2200" u="sng" dirty="0"/>
              <a:t>history of allergies</a:t>
            </a:r>
            <a:r>
              <a:rPr lang="en-US" altLang="ko-KR" sz="2200" dirty="0"/>
              <a:t>, </a:t>
            </a:r>
            <a:r>
              <a:rPr lang="en-US" altLang="ko-KR" sz="2200" u="sng" dirty="0"/>
              <a:t>eosinophilia</a:t>
            </a:r>
            <a:r>
              <a:rPr lang="en-US" altLang="ko-KR" sz="2200" dirty="0"/>
              <a:t> and/or </a:t>
            </a:r>
            <a:r>
              <a:rPr lang="en-US" altLang="ko-KR" sz="2200" u="sng" dirty="0"/>
              <a:t>elevated serum </a:t>
            </a:r>
            <a:r>
              <a:rPr lang="en-US" altLang="ko-KR" sz="2200" u="sng" dirty="0" err="1"/>
              <a:t>IgE</a:t>
            </a:r>
            <a:r>
              <a:rPr lang="en-US" altLang="ko-KR" sz="2200" u="sng" dirty="0"/>
              <a:t> levels</a:t>
            </a:r>
          </a:p>
          <a:p>
            <a:pPr lvl="1"/>
            <a:endParaRPr lang="en-US" altLang="ko-KR" sz="2400" dirty="0" smtClean="0"/>
          </a:p>
          <a:p>
            <a:r>
              <a:rPr lang="en-US" altLang="ko-KR" sz="2600" dirty="0"/>
              <a:t>Mainly upregulated responses of Th2 (cytokines IL-4, IL-5, IL-13, and IL-21) and regulatory T (</a:t>
            </a:r>
            <a:r>
              <a:rPr lang="en-US" altLang="ko-KR" sz="2600" dirty="0" err="1"/>
              <a:t>Treg</a:t>
            </a:r>
            <a:r>
              <a:rPr lang="en-US" altLang="ko-KR" sz="2600" dirty="0"/>
              <a:t>) cells (IL-10 and TGF-β1</a:t>
            </a:r>
            <a:r>
              <a:rPr lang="en-US" altLang="ko-KR" sz="2600" dirty="0" smtClean="0"/>
              <a:t>)</a:t>
            </a:r>
            <a:endParaRPr lang="ko-KR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69861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manifestations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 smtClean="0"/>
              <a:t>Can </a:t>
            </a:r>
            <a:r>
              <a:rPr lang="en-US" altLang="ko-KR" sz="2600" dirty="0"/>
              <a:t>involve one or multiple </a:t>
            </a:r>
            <a:r>
              <a:rPr lang="en-US" altLang="ko-KR" sz="2600" dirty="0" smtClean="0"/>
              <a:t>organs(60-90%)</a:t>
            </a:r>
          </a:p>
          <a:p>
            <a:pPr marL="0" indent="0">
              <a:buNone/>
            </a:pPr>
            <a:endParaRPr lang="en-US" altLang="ko-KR" sz="2600" dirty="0"/>
          </a:p>
          <a:p>
            <a:pPr marL="0" indent="0">
              <a:buNone/>
            </a:pPr>
            <a:endParaRPr lang="en-US" altLang="ko-KR" sz="2600" dirty="0" smtClean="0"/>
          </a:p>
          <a:p>
            <a:r>
              <a:rPr lang="en-US" altLang="ko-KR" sz="2600" dirty="0" err="1" smtClean="0"/>
              <a:t>Subacute</a:t>
            </a:r>
            <a:r>
              <a:rPr lang="en-US" altLang="ko-KR" sz="2600" dirty="0" smtClean="0"/>
              <a:t> </a:t>
            </a:r>
            <a:r>
              <a:rPr lang="en-US" altLang="ko-KR" sz="2600" dirty="0"/>
              <a:t>development of a </a:t>
            </a:r>
            <a:r>
              <a:rPr lang="en-US" altLang="ko-KR" sz="2600" u="sng" dirty="0"/>
              <a:t>mass in the </a:t>
            </a:r>
            <a:r>
              <a:rPr lang="en-US" altLang="ko-KR" sz="2600" u="sng" dirty="0" smtClean="0"/>
              <a:t>affected </a:t>
            </a:r>
            <a:r>
              <a:rPr lang="en-US" altLang="ko-KR" sz="2600" u="sng" dirty="0"/>
              <a:t>organ </a:t>
            </a:r>
          </a:p>
          <a:p>
            <a:pPr lvl="1"/>
            <a:r>
              <a:rPr lang="en-US" altLang="ko-KR" sz="2200" dirty="0" smtClean="0"/>
              <a:t>An </a:t>
            </a:r>
            <a:r>
              <a:rPr lang="en-US" altLang="ko-KR" sz="2200" dirty="0"/>
              <a:t>orbital </a:t>
            </a:r>
            <a:r>
              <a:rPr lang="en-US" altLang="ko-KR" sz="2200" dirty="0" err="1"/>
              <a:t>pseudotumor</a:t>
            </a:r>
            <a:r>
              <a:rPr lang="en-US" altLang="ko-KR" sz="2200" dirty="0"/>
              <a:t>, a renal </a:t>
            </a:r>
            <a:r>
              <a:rPr lang="en-US" altLang="ko-KR" sz="2200" dirty="0" smtClean="0"/>
              <a:t>mass, </a:t>
            </a:r>
            <a:r>
              <a:rPr lang="en-US" altLang="ko-KR" sz="2200" dirty="0"/>
              <a:t>nodular lesions in the </a:t>
            </a:r>
            <a:r>
              <a:rPr lang="en-US" altLang="ko-KR" sz="2200" dirty="0" smtClean="0"/>
              <a:t>lung</a:t>
            </a:r>
          </a:p>
          <a:p>
            <a:pPr lvl="1"/>
            <a:endParaRPr lang="en-US" altLang="ko-KR" sz="2200" dirty="0" smtClean="0"/>
          </a:p>
          <a:p>
            <a:r>
              <a:rPr lang="en-US" altLang="ko-KR" sz="2600" dirty="0" smtClean="0"/>
              <a:t>Diffuse </a:t>
            </a:r>
            <a:r>
              <a:rPr lang="en-US" altLang="ko-KR" sz="2600" dirty="0"/>
              <a:t>enlargement of an organ </a:t>
            </a:r>
          </a:p>
          <a:p>
            <a:pPr lvl="1"/>
            <a:r>
              <a:rPr lang="en-US" altLang="ko-KR" sz="2200" dirty="0" smtClean="0"/>
              <a:t>Pancreas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5340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manifestations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/>
              <a:t>IgG4-RD associated </a:t>
            </a:r>
            <a:r>
              <a:rPr lang="en-US" altLang="ko-KR" sz="2600" dirty="0" smtClean="0"/>
              <a:t>disorders</a:t>
            </a:r>
          </a:p>
          <a:p>
            <a:pPr lvl="1"/>
            <a:r>
              <a:rPr lang="en-US" altLang="ko-KR" sz="2200" u="sng" dirty="0"/>
              <a:t>Type 1 (IgG4-related) </a:t>
            </a:r>
            <a:r>
              <a:rPr lang="en-US" altLang="ko-KR" sz="2200" u="sng" dirty="0" smtClean="0"/>
              <a:t>autoimmune pancreatitis</a:t>
            </a:r>
            <a:endParaRPr lang="en-US" altLang="ko-KR" sz="2200" u="sng" dirty="0"/>
          </a:p>
          <a:p>
            <a:pPr lvl="1"/>
            <a:r>
              <a:rPr lang="en-US" altLang="ko-KR" sz="2200" dirty="0" smtClean="0"/>
              <a:t>IgG4-related </a:t>
            </a:r>
            <a:r>
              <a:rPr lang="en-US" altLang="ko-KR" sz="2200" dirty="0" err="1"/>
              <a:t>sclerosing</a:t>
            </a:r>
            <a:r>
              <a:rPr lang="en-US" altLang="ko-KR" sz="2200" dirty="0"/>
              <a:t> cholangitis</a:t>
            </a:r>
          </a:p>
          <a:p>
            <a:pPr lvl="1"/>
            <a:r>
              <a:rPr lang="en-US" altLang="ko-KR" sz="2200" dirty="0"/>
              <a:t>Salivary and lacrimal gland </a:t>
            </a:r>
            <a:r>
              <a:rPr lang="en-US" altLang="ko-KR" sz="2200" dirty="0" smtClean="0"/>
              <a:t>involvement</a:t>
            </a:r>
            <a:endParaRPr lang="en-US" altLang="ko-KR" sz="2200" dirty="0"/>
          </a:p>
          <a:p>
            <a:pPr lvl="1"/>
            <a:r>
              <a:rPr lang="en-US" altLang="ko-KR" sz="2200" dirty="0"/>
              <a:t>Retroperitoneal fibrosis and related disorders </a:t>
            </a:r>
            <a:endParaRPr lang="en-US" altLang="ko-KR" sz="2200" dirty="0" smtClean="0"/>
          </a:p>
          <a:p>
            <a:pPr lvl="1"/>
            <a:r>
              <a:rPr lang="en-US" altLang="ko-KR" sz="2200" dirty="0" err="1"/>
              <a:t>Aortitis</a:t>
            </a:r>
            <a:r>
              <a:rPr lang="en-US" altLang="ko-KR" sz="2200" dirty="0"/>
              <a:t> and </a:t>
            </a:r>
            <a:r>
              <a:rPr lang="en-US" altLang="ko-KR" sz="2200" dirty="0" err="1" smtClean="0"/>
              <a:t>periaortitis</a:t>
            </a:r>
            <a:endParaRPr lang="en-US" altLang="ko-KR" sz="2200" dirty="0" smtClean="0"/>
          </a:p>
          <a:p>
            <a:pPr lvl="1"/>
            <a:r>
              <a:rPr lang="en-US" altLang="ko-KR" sz="2200" dirty="0"/>
              <a:t>Thyroid </a:t>
            </a:r>
            <a:r>
              <a:rPr lang="en-US" altLang="ko-KR" sz="2200" dirty="0" smtClean="0"/>
              <a:t>disease</a:t>
            </a:r>
          </a:p>
          <a:p>
            <a:pPr lvl="1"/>
            <a:r>
              <a:rPr lang="en-US" altLang="ko-KR" sz="2200" dirty="0"/>
              <a:t>Lung and pleural </a:t>
            </a:r>
            <a:r>
              <a:rPr lang="en-US" altLang="ko-KR" sz="2200" dirty="0" smtClean="0"/>
              <a:t>disease</a:t>
            </a:r>
          </a:p>
          <a:p>
            <a:pPr lvl="1"/>
            <a:r>
              <a:rPr lang="en-US" altLang="ko-KR" sz="2200" dirty="0"/>
              <a:t>Renal </a:t>
            </a:r>
            <a:r>
              <a:rPr lang="en-US" altLang="ko-KR" sz="2200" dirty="0" smtClean="0"/>
              <a:t>disease</a:t>
            </a:r>
          </a:p>
        </p:txBody>
      </p:sp>
    </p:spTree>
    <p:extLst>
      <p:ext uri="{BB962C8B-B14F-4D97-AF65-F5344CB8AC3E}">
        <p14:creationId xmlns:p14="http://schemas.microsoft.com/office/powerpoint/2010/main" val="10684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600" dirty="0" smtClean="0"/>
              <a:t>Tissue biopsy</a:t>
            </a:r>
            <a:endParaRPr lang="en-US" altLang="ko-KR" sz="2600" dirty="0" smtClean="0"/>
          </a:p>
          <a:p>
            <a:pPr lvl="1"/>
            <a:r>
              <a:rPr lang="en-US" altLang="ko-KR" sz="2200" u="sng" dirty="0" err="1" smtClean="0"/>
              <a:t>Lymphoplasmacytic</a:t>
            </a:r>
            <a:r>
              <a:rPr lang="en-US" altLang="ko-KR" sz="2200" u="sng" dirty="0" smtClean="0"/>
              <a:t> </a:t>
            </a:r>
            <a:r>
              <a:rPr lang="en-US" altLang="ko-KR" sz="2200" u="sng" dirty="0"/>
              <a:t>tissue infiltration </a:t>
            </a:r>
            <a:r>
              <a:rPr lang="en-US" altLang="ko-KR" sz="2200" dirty="0"/>
              <a:t>of mainly </a:t>
            </a:r>
            <a:r>
              <a:rPr lang="en-US" altLang="ko-KR" sz="2200" u="sng" dirty="0"/>
              <a:t>IgG4-positive plasma cells and </a:t>
            </a:r>
            <a:r>
              <a:rPr lang="en-US" altLang="ko-KR" sz="2200" u="sng" dirty="0" smtClean="0"/>
              <a:t>lymphocytes</a:t>
            </a:r>
          </a:p>
          <a:p>
            <a:pPr lvl="1"/>
            <a:r>
              <a:rPr lang="en-US" altLang="ko-KR" sz="2200" dirty="0" smtClean="0"/>
              <a:t>Fibrosis </a:t>
            </a:r>
            <a:r>
              <a:rPr lang="en-US" altLang="ko-KR" sz="2200" dirty="0"/>
              <a:t>that has </a:t>
            </a:r>
            <a:r>
              <a:rPr lang="en-US" altLang="ko-KR" sz="2200" dirty="0" err="1"/>
              <a:t>storiform</a:t>
            </a:r>
            <a:r>
              <a:rPr lang="en-US" altLang="ko-KR" sz="2200" dirty="0"/>
              <a:t> </a:t>
            </a:r>
            <a:r>
              <a:rPr lang="en-US" altLang="ko-KR" sz="2200" dirty="0" smtClean="0"/>
              <a:t>features</a:t>
            </a:r>
          </a:p>
          <a:p>
            <a:pPr lvl="1"/>
            <a:r>
              <a:rPr lang="en-US" altLang="ko-KR" sz="2200" dirty="0" smtClean="0"/>
              <a:t>Often </a:t>
            </a:r>
            <a:r>
              <a:rPr lang="en-US" altLang="ko-KR" sz="2200" dirty="0"/>
              <a:t>by </a:t>
            </a:r>
            <a:r>
              <a:rPr lang="en-US" altLang="ko-KR" sz="2200" dirty="0" err="1"/>
              <a:t>obliterative</a:t>
            </a:r>
            <a:r>
              <a:rPr lang="en-US" altLang="ko-KR" sz="2200" dirty="0"/>
              <a:t> </a:t>
            </a:r>
            <a:r>
              <a:rPr lang="en-US" altLang="ko-KR" sz="2200" dirty="0" smtClean="0"/>
              <a:t>phlebitis</a:t>
            </a:r>
          </a:p>
          <a:p>
            <a:pPr lvl="1"/>
            <a:endParaRPr lang="en-US" altLang="ko-KR" sz="2200" dirty="0" smtClean="0"/>
          </a:p>
          <a:p>
            <a:r>
              <a:rPr lang="en-US" altLang="ko-KR" sz="2600" dirty="0" smtClean="0"/>
              <a:t>Modest </a:t>
            </a:r>
            <a:r>
              <a:rPr lang="en-US" altLang="ko-KR" sz="2600" dirty="0"/>
              <a:t>tissue eosinophilia is often </a:t>
            </a:r>
            <a:r>
              <a:rPr lang="en-US" altLang="ko-KR" sz="2600" dirty="0" smtClean="0"/>
              <a:t>present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Elevated </a:t>
            </a:r>
            <a:r>
              <a:rPr lang="en-US" altLang="ko-KR" sz="2600" dirty="0"/>
              <a:t>levels </a:t>
            </a:r>
            <a:r>
              <a:rPr lang="en-US" altLang="ko-KR" sz="2600" dirty="0" smtClean="0"/>
              <a:t>of serum IgG4 levels</a:t>
            </a:r>
          </a:p>
          <a:p>
            <a:pPr marL="0" indent="0">
              <a:buNone/>
            </a:pPr>
            <a:r>
              <a:rPr lang="en-US" altLang="ko-KR" sz="2600" dirty="0" smtClean="0"/>
              <a:t>=&gt; significant </a:t>
            </a:r>
            <a:r>
              <a:rPr lang="en-US" altLang="ko-KR" sz="2600" dirty="0"/>
              <a:t>aid in diagnosis, although they are not </a:t>
            </a:r>
            <a:r>
              <a:rPr lang="en-US" altLang="ko-KR" sz="2600" dirty="0" smtClean="0"/>
              <a:t>diagnostic</a:t>
            </a:r>
          </a:p>
          <a:p>
            <a:pPr marL="0" indent="0">
              <a:buNone/>
            </a:pPr>
            <a:endParaRPr lang="ko-KR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05907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632"/>
            <a:ext cx="5976664" cy="654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78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9" y="260648"/>
            <a:ext cx="9107051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04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800" dirty="0" smtClean="0"/>
              <a:t>No </a:t>
            </a:r>
            <a:r>
              <a:rPr lang="en-US" altLang="ko-KR" sz="2800" dirty="0"/>
              <a:t>definitive treatment strategy for IgG4-RD has yet </a:t>
            </a:r>
            <a:r>
              <a:rPr lang="en-US" altLang="ko-KR" sz="2800" dirty="0" smtClean="0"/>
              <a:t>been established</a:t>
            </a:r>
          </a:p>
          <a:p>
            <a:pPr marL="0" indent="0">
              <a:buNone/>
            </a:pPr>
            <a:endParaRPr lang="en-US" altLang="ko-KR" sz="2600" dirty="0"/>
          </a:p>
          <a:p>
            <a:r>
              <a:rPr lang="en-US" altLang="ko-KR" sz="2800" dirty="0" smtClean="0"/>
              <a:t>Approach </a:t>
            </a:r>
            <a:r>
              <a:rPr lang="en-US" altLang="ko-KR" sz="2800" dirty="0"/>
              <a:t>to treatment of </a:t>
            </a:r>
            <a:r>
              <a:rPr lang="en-US" altLang="ko-KR" sz="2800" dirty="0" smtClean="0"/>
              <a:t>IgG4-RD is </a:t>
            </a:r>
            <a:r>
              <a:rPr lang="en-US" altLang="ko-KR" sz="2800" dirty="0"/>
              <a:t>based upon observational </a:t>
            </a:r>
            <a:r>
              <a:rPr lang="en-US" altLang="ko-KR" sz="2800" dirty="0" smtClean="0"/>
              <a:t>data</a:t>
            </a:r>
          </a:p>
          <a:p>
            <a:pPr lvl="1"/>
            <a:r>
              <a:rPr lang="en-US" altLang="ko-KR" sz="2400" dirty="0" smtClean="0"/>
              <a:t>Focused </a:t>
            </a:r>
            <a:r>
              <a:rPr lang="en-US" altLang="ko-KR" sz="2400" dirty="0"/>
              <a:t>on patients with </a:t>
            </a:r>
            <a:r>
              <a:rPr lang="en-US" altLang="ko-KR" sz="2400" u="sng" dirty="0"/>
              <a:t>autoimmune pancreatitis (AIP</a:t>
            </a:r>
            <a:r>
              <a:rPr lang="en-US" altLang="ko-KR" sz="2400" u="sng" dirty="0" smtClean="0"/>
              <a:t>)</a:t>
            </a:r>
          </a:p>
          <a:p>
            <a:pPr lvl="1"/>
            <a:r>
              <a:rPr lang="en-US" altLang="ko-KR" sz="2400" dirty="0" smtClean="0"/>
              <a:t>Growing </a:t>
            </a:r>
            <a:r>
              <a:rPr lang="en-US" altLang="ko-KR" sz="2400" dirty="0"/>
              <a:t>number of reports support the efficacy of B cell depletion with </a:t>
            </a:r>
            <a:r>
              <a:rPr lang="en-US" altLang="ko-KR" sz="2400" dirty="0" smtClean="0"/>
              <a:t>rituximab</a:t>
            </a:r>
          </a:p>
          <a:p>
            <a:pPr lvl="1"/>
            <a:endParaRPr lang="en-US" altLang="ko-KR" sz="2200" dirty="0"/>
          </a:p>
          <a:p>
            <a:r>
              <a:rPr lang="en-US" altLang="ko-KR" sz="2800" dirty="0"/>
              <a:t>“Watch-and-wait” strategy</a:t>
            </a:r>
          </a:p>
          <a:p>
            <a:pPr lvl="1"/>
            <a:r>
              <a:rPr lang="en-US" altLang="ko-KR" sz="2400" dirty="0"/>
              <a:t>In asymptomatic patients or those with limited disease</a:t>
            </a:r>
          </a:p>
          <a:p>
            <a:pPr lvl="1"/>
            <a:r>
              <a:rPr lang="en-US" altLang="ko-KR" sz="2400" dirty="0"/>
              <a:t>Only involvement of lymph nodes or salivary </a:t>
            </a:r>
            <a:r>
              <a:rPr lang="en-US" altLang="ko-KR" sz="2400" dirty="0" smtClean="0"/>
              <a:t>glands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10905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onse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5266</TotalTime>
  <Words>1085</Words>
  <Application>Microsoft Office PowerPoint</Application>
  <PresentationFormat>화면 슬라이드 쇼(4:3)</PresentationFormat>
  <Paragraphs>171</Paragraphs>
  <Slides>22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6" baseType="lpstr">
      <vt:lpstr>맑은 고딕</vt:lpstr>
      <vt:lpstr>Arial</vt:lpstr>
      <vt:lpstr>Times New Roman</vt:lpstr>
      <vt:lpstr>yonsei</vt:lpstr>
      <vt:lpstr>PowerPoint 프레젠테이션</vt:lpstr>
      <vt:lpstr>Introduction</vt:lpstr>
      <vt:lpstr>Pathogenesis</vt:lpstr>
      <vt:lpstr>Clinical manifestations</vt:lpstr>
      <vt:lpstr>Clinical manifestations</vt:lpstr>
      <vt:lpstr>Diagnosis</vt:lpstr>
      <vt:lpstr>PowerPoint 프레젠테이션</vt:lpstr>
      <vt:lpstr>PowerPoint 프레젠테이션</vt:lpstr>
      <vt:lpstr>Treatment</vt:lpstr>
      <vt:lpstr>Treatment</vt:lpstr>
      <vt:lpstr>Treatment</vt:lpstr>
      <vt:lpstr>Prognosis</vt:lpstr>
      <vt:lpstr>IgG4-related lung disease</vt:lpstr>
      <vt:lpstr>PowerPoint 프레젠테이션</vt:lpstr>
      <vt:lpstr>IgG4-related lung disease</vt:lpstr>
      <vt:lpstr>IgG4-related lung disease</vt:lpstr>
      <vt:lpstr>IgG4-related lung disease</vt:lpstr>
      <vt:lpstr>IgG4-related lung disease</vt:lpstr>
      <vt:lpstr>IgG4-related lung disease</vt:lpstr>
      <vt:lpstr>Reference</vt:lpstr>
      <vt:lpstr>Summary</vt:lpstr>
      <vt:lpstr>PowerPoint 프레젠테이션</vt:lpstr>
    </vt:vector>
  </TitlesOfParts>
  <Company>Organization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이은주</cp:lastModifiedBy>
  <cp:revision>396</cp:revision>
  <dcterms:created xsi:type="dcterms:W3CDTF">2010-08-12T13:33:42Z</dcterms:created>
  <dcterms:modified xsi:type="dcterms:W3CDTF">2015-11-18T15:35:02Z</dcterms:modified>
</cp:coreProperties>
</file>