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1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42"/>
  </p:notesMasterIdLst>
  <p:sldIdLst>
    <p:sldId id="256" r:id="rId2"/>
    <p:sldId id="258" r:id="rId3"/>
    <p:sldId id="259" r:id="rId4"/>
    <p:sldId id="260" r:id="rId5"/>
    <p:sldId id="261" r:id="rId6"/>
    <p:sldId id="270" r:id="rId7"/>
    <p:sldId id="271" r:id="rId8"/>
    <p:sldId id="272" r:id="rId9"/>
    <p:sldId id="273" r:id="rId10"/>
    <p:sldId id="262" r:id="rId11"/>
    <p:sldId id="274" r:id="rId12"/>
    <p:sldId id="275" r:id="rId13"/>
    <p:sldId id="297" r:id="rId14"/>
    <p:sldId id="294" r:id="rId15"/>
    <p:sldId id="301" r:id="rId16"/>
    <p:sldId id="299" r:id="rId17"/>
    <p:sldId id="298" r:id="rId18"/>
    <p:sldId id="300" r:id="rId19"/>
    <p:sldId id="263" r:id="rId20"/>
    <p:sldId id="264" r:id="rId21"/>
    <p:sldId id="295" r:id="rId22"/>
    <p:sldId id="278" r:id="rId23"/>
    <p:sldId id="277" r:id="rId24"/>
    <p:sldId id="276" r:id="rId25"/>
    <p:sldId id="279" r:id="rId26"/>
    <p:sldId id="280" r:id="rId27"/>
    <p:sldId id="281" r:id="rId28"/>
    <p:sldId id="284" r:id="rId29"/>
    <p:sldId id="285" r:id="rId30"/>
    <p:sldId id="286" r:id="rId31"/>
    <p:sldId id="267" r:id="rId32"/>
    <p:sldId id="287" r:id="rId33"/>
    <p:sldId id="290" r:id="rId34"/>
    <p:sldId id="289" r:id="rId35"/>
    <p:sldId id="269" r:id="rId36"/>
    <p:sldId id="291" r:id="rId37"/>
    <p:sldId id="292" r:id="rId38"/>
    <p:sldId id="282" r:id="rId39"/>
    <p:sldId id="293" r:id="rId40"/>
    <p:sldId id="283" r:id="rId4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7" autoAdjust="0"/>
    <p:restoredTop sz="80730" autoAdjust="0"/>
  </p:normalViewPr>
  <p:slideViewPr>
    <p:cSldViewPr snapToGrid="0">
      <p:cViewPr varScale="1">
        <p:scale>
          <a:sx n="69" d="100"/>
          <a:sy n="69" d="100"/>
        </p:scale>
        <p:origin x="9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40949-F507-4894-8832-EF7D57DB8A32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13DF1-5164-4CBF-9AE9-07EE373003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504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오늘 발표드릴 내용은 </a:t>
            </a:r>
            <a:r>
              <a:rPr lang="en-US" altLang="ko-KR" dirty="0"/>
              <a:t>Influenza ARDS</a:t>
            </a:r>
            <a:r>
              <a:rPr lang="ko-KR" altLang="en-US" dirty="0"/>
              <a:t>와 </a:t>
            </a:r>
            <a:r>
              <a:rPr lang="en-US" altLang="ko-KR" dirty="0"/>
              <a:t>COVID 19 ARDS</a:t>
            </a:r>
            <a:r>
              <a:rPr lang="ko-KR" altLang="en-US" dirty="0"/>
              <a:t>의 차이점에 대한 리뷰입니다</a:t>
            </a:r>
            <a:r>
              <a:rPr lang="en-US" altLang="ko-KR" dirty="0"/>
              <a:t>. </a:t>
            </a:r>
            <a:r>
              <a:rPr lang="ko-KR" altLang="en-US" dirty="0"/>
              <a:t>배경의 사진은 </a:t>
            </a:r>
            <a:r>
              <a:rPr lang="en-US" altLang="ko-KR" dirty="0"/>
              <a:t>lancet respiratory medicine</a:t>
            </a:r>
            <a:r>
              <a:rPr lang="ko-KR" altLang="en-US" dirty="0"/>
              <a:t>에 실린 논문에 수록된 </a:t>
            </a:r>
            <a:r>
              <a:rPr lang="en-US" altLang="ko-KR" dirty="0"/>
              <a:t>CT angiogram</a:t>
            </a:r>
            <a:r>
              <a:rPr lang="ko-KR" altLang="en-US" dirty="0"/>
              <a:t>으로 이번 발표의 주요 </a:t>
            </a:r>
            <a:r>
              <a:rPr lang="ko-KR" altLang="en-US" dirty="0" err="1"/>
              <a:t>주제중</a:t>
            </a:r>
            <a:r>
              <a:rPr lang="ko-KR" altLang="en-US" dirty="0"/>
              <a:t> </a:t>
            </a:r>
            <a:r>
              <a:rPr lang="en-US" altLang="ko-KR" dirty="0" err="1"/>
              <a:t>microthrombosis</a:t>
            </a:r>
            <a:r>
              <a:rPr lang="ko-KR" altLang="en-US" dirty="0"/>
              <a:t>와 연관된 사진이며 뒤에서 다시 언급될 예정입니다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650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다음으로 </a:t>
            </a:r>
            <a:r>
              <a:rPr lang="en-US" altLang="ko-KR" i="0" dirty="0"/>
              <a:t>Histopathology </a:t>
            </a:r>
            <a:r>
              <a:rPr lang="ko-KR" altLang="en-US" i="0" dirty="0"/>
              <a:t>측면에서 </a:t>
            </a:r>
            <a:r>
              <a:rPr lang="en-US" altLang="ko-KR" i="0" dirty="0"/>
              <a:t>Influenza ARDS</a:t>
            </a:r>
            <a:r>
              <a:rPr lang="ko-KR" altLang="en-US" i="0" dirty="0"/>
              <a:t>의 특징을 먼저 보겠습니다</a:t>
            </a:r>
            <a:r>
              <a:rPr lang="en-US" altLang="ko-KR" i="0" dirty="0"/>
              <a:t>. </a:t>
            </a:r>
            <a:r>
              <a:rPr lang="ko-KR" altLang="en-US" i="0" dirty="0"/>
              <a:t>이 사진은 </a:t>
            </a:r>
            <a:r>
              <a:rPr lang="en-US" altLang="ko-KR" i="0" dirty="0"/>
              <a:t>Influenza</a:t>
            </a:r>
            <a:r>
              <a:rPr lang="ko-KR" altLang="en-US" i="0" dirty="0"/>
              <a:t> </a:t>
            </a:r>
            <a:r>
              <a:rPr lang="en-US" altLang="ko-KR" i="0" dirty="0"/>
              <a:t>ARDS</a:t>
            </a:r>
            <a:r>
              <a:rPr lang="ko-KR" altLang="en-US" i="0" dirty="0"/>
              <a:t> 단계를 병리적으로 관찰한 것이며 오른쪽 위가 정상이고</a:t>
            </a:r>
            <a:r>
              <a:rPr lang="en-US" altLang="ko-KR" i="0" dirty="0"/>
              <a:t>, </a:t>
            </a:r>
            <a:r>
              <a:rPr lang="ko-KR" altLang="en-US" i="0" dirty="0"/>
              <a:t>오른쪽 아래가 </a:t>
            </a:r>
            <a:r>
              <a:rPr lang="en-US" altLang="ko-KR" i="0" dirty="0"/>
              <a:t>epithelial-endothelial barrier</a:t>
            </a:r>
            <a:r>
              <a:rPr lang="ko-KR" altLang="en-US" i="0" dirty="0"/>
              <a:t>가 손상되어 </a:t>
            </a:r>
            <a:r>
              <a:rPr lang="ko-KR" altLang="en-US" i="0" dirty="0" err="1"/>
              <a:t>폐포</a:t>
            </a:r>
            <a:r>
              <a:rPr lang="ko-KR" altLang="en-US" i="0" dirty="0"/>
              <a:t> 안이 </a:t>
            </a:r>
            <a:r>
              <a:rPr lang="ko-KR" altLang="en-US" i="0" dirty="0" err="1"/>
              <a:t>단백성</a:t>
            </a:r>
            <a:r>
              <a:rPr lang="en-US" altLang="ko-KR" sz="1800" b="0" i="0" u="none" strike="noStrike" baseline="0" dirty="0">
                <a:latin typeface="Shaker2Lancet-Regular"/>
              </a:rPr>
              <a:t> fluid</a:t>
            </a:r>
            <a:r>
              <a:rPr lang="ko-KR" altLang="en-US" sz="1800" b="0" i="0" u="none" strike="noStrike" baseline="0" dirty="0">
                <a:latin typeface="Shaker2Lancet-Regular"/>
              </a:rPr>
              <a:t>로 차 있는 모습이며</a:t>
            </a:r>
            <a:r>
              <a:rPr lang="en-US" altLang="ko-KR" sz="1800" b="0" i="0" u="none" strike="noStrike" baseline="0" dirty="0">
                <a:latin typeface="Shaker2Lancet-Regular"/>
              </a:rPr>
              <a:t>, </a:t>
            </a:r>
            <a:r>
              <a:rPr lang="ko-KR" altLang="en-US" sz="1800" b="0" i="0" u="none" strike="noStrike" baseline="0" dirty="0">
                <a:latin typeface="Shaker2Lancet-Regular"/>
              </a:rPr>
              <a:t>왼쪽 아래에는 </a:t>
            </a:r>
            <a:r>
              <a:rPr lang="ko-KR" altLang="en-US" sz="1800" b="0" i="0" u="none" strike="noStrike" baseline="0" dirty="0" err="1">
                <a:latin typeface="Shaker2Lancet-Regular"/>
              </a:rPr>
              <a:t>폐포</a:t>
            </a:r>
            <a:r>
              <a:rPr lang="ko-KR" altLang="en-US" sz="1800" b="0" i="0" u="none" strike="noStrike" baseline="0" dirty="0">
                <a:latin typeface="Shaker2Lancet-Regular"/>
              </a:rPr>
              <a:t> 안으로 </a:t>
            </a:r>
            <a:r>
              <a:rPr lang="en-US" altLang="ko-KR" sz="1800" b="0" i="0" u="none" strike="noStrike" baseline="0" dirty="0">
                <a:latin typeface="Shaker2Lancet-Regular"/>
              </a:rPr>
              <a:t>infiltrating leucocyte(</a:t>
            </a:r>
            <a:r>
              <a:rPr lang="ko-KR" altLang="en-US" sz="1800" b="0" i="0" u="none" strike="noStrike" baseline="0" dirty="0">
                <a:latin typeface="Shaker2Lancet-Regular"/>
              </a:rPr>
              <a:t>주로 </a:t>
            </a:r>
            <a:r>
              <a:rPr lang="en-US" altLang="ko-KR" sz="1800" b="0" i="0" u="none" strike="noStrike" baseline="0" dirty="0">
                <a:latin typeface="Shaker2Lancet-Regular"/>
              </a:rPr>
              <a:t>neutrophils)</a:t>
            </a:r>
            <a:r>
              <a:rPr lang="ko-KR" altLang="en-US" sz="1800" b="0" i="0" u="none" strike="noStrike" baseline="0" dirty="0">
                <a:latin typeface="Shaker2Lancet-Regular"/>
              </a:rPr>
              <a:t>가 관찰되며</a:t>
            </a:r>
            <a:r>
              <a:rPr lang="en-US" altLang="ko-KR" sz="1800" b="0" i="0" u="none" strike="noStrike" baseline="0" dirty="0">
                <a:latin typeface="Shaker2Lancet-Regular"/>
              </a:rPr>
              <a:t>, </a:t>
            </a:r>
            <a:r>
              <a:rPr lang="ko-KR" altLang="en-US" sz="1800" b="0" i="0" u="none" strike="noStrike" baseline="0" dirty="0">
                <a:latin typeface="Shaker2Lancet-Regular"/>
              </a:rPr>
              <a:t>마지막으로 왼쪽 위에서는 </a:t>
            </a:r>
            <a:r>
              <a:rPr lang="ko-KR" altLang="en-US" sz="1800" b="0" i="0" u="none" strike="noStrike" baseline="0" dirty="0" err="1">
                <a:latin typeface="Shaker2Lancet-Regular"/>
              </a:rPr>
              <a:t>폐포</a:t>
            </a:r>
            <a:r>
              <a:rPr lang="ko-KR" altLang="en-US" sz="1800" b="0" i="0" u="none" strike="noStrike" baseline="0" dirty="0">
                <a:latin typeface="Shaker2Lancet-Regular"/>
              </a:rPr>
              <a:t> 벽이 파괴되어 형체를 분간하기 힘들며</a:t>
            </a:r>
            <a:r>
              <a:rPr lang="en-US" altLang="ko-KR" sz="1800" b="0" i="0" u="none" strike="noStrike" baseline="0" dirty="0">
                <a:latin typeface="Shaker2Lancet-Regular"/>
              </a:rPr>
              <a:t>, </a:t>
            </a:r>
            <a:r>
              <a:rPr lang="ko-KR" altLang="en-US" sz="1800" b="0" i="0" u="none" strike="noStrike" baseline="0" dirty="0" err="1">
                <a:latin typeface="Shaker2Lancet-Regular"/>
              </a:rPr>
              <a:t>단백성</a:t>
            </a:r>
            <a:r>
              <a:rPr lang="en-US" altLang="ko-KR" sz="1800" b="0" i="0" u="none" strike="noStrike" baseline="0" dirty="0">
                <a:latin typeface="Shaker2Lancet-Regular"/>
              </a:rPr>
              <a:t> fluid, macrophages,</a:t>
            </a:r>
            <a:r>
              <a:rPr lang="ko-KR" altLang="en-US" sz="1800" b="0" i="0" u="none" strike="noStrike" baseline="0" dirty="0">
                <a:latin typeface="Shaker2Lancet-Regular"/>
              </a:rPr>
              <a:t> </a:t>
            </a:r>
            <a:r>
              <a:rPr lang="en-US" altLang="ko-KR" sz="1800" b="0" i="0" u="none" strike="noStrike" baseline="0" dirty="0">
                <a:latin typeface="Shaker2Lancet-Regular"/>
              </a:rPr>
              <a:t>erythrocytes,</a:t>
            </a:r>
            <a:r>
              <a:rPr lang="ko-KR" altLang="en-US" sz="1800" b="0" i="0" u="none" strike="noStrike" baseline="0" dirty="0">
                <a:latin typeface="Shaker2Lancet-Regular"/>
              </a:rPr>
              <a:t> </a:t>
            </a:r>
            <a:r>
              <a:rPr lang="en-US" altLang="ko-KR" sz="1800" b="0" i="0" u="none" strike="noStrike" baseline="0" dirty="0">
                <a:latin typeface="Shaker2Lancet-Regular"/>
              </a:rPr>
              <a:t>fibrin</a:t>
            </a:r>
            <a:r>
              <a:rPr lang="ko-KR" altLang="en-US" sz="1800" b="0" i="0" u="none" strike="noStrike" baseline="0" dirty="0">
                <a:latin typeface="Shaker2Lancet-Regular"/>
              </a:rPr>
              <a:t> </a:t>
            </a:r>
            <a:r>
              <a:rPr lang="en-US" altLang="ko-KR" sz="1800" b="0" i="0" u="none" strike="noStrike" baseline="0" dirty="0" err="1">
                <a:latin typeface="Shaker2Lancet-Regular"/>
              </a:rPr>
              <a:t>stran</a:t>
            </a:r>
            <a:r>
              <a:rPr lang="ko-KR" altLang="en-US" sz="1800" b="0" i="0" u="none" strike="noStrike" baseline="0" dirty="0">
                <a:latin typeface="Shaker2Lancet-Regular"/>
              </a:rPr>
              <a:t>가 관찰되는 모습입니다</a:t>
            </a:r>
            <a:r>
              <a:rPr lang="en-US" altLang="ko-KR" sz="1800" b="0" i="0" u="none" strike="noStrike" baseline="0" dirty="0">
                <a:latin typeface="Shaker2Lancet-Regular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0" i="0" u="none" strike="noStrike" baseline="0" dirty="0">
                <a:latin typeface="Shaker2Lancet-Regular"/>
              </a:rPr>
              <a:t>이런 패턴을 </a:t>
            </a:r>
            <a:r>
              <a:rPr lang="en-US" altLang="ko-KR" sz="1800" i="0" dirty="0"/>
              <a:t>DAD(Diffuse alveolar damage)</a:t>
            </a:r>
            <a:r>
              <a:rPr lang="ko-KR" altLang="en-US" sz="1800" i="0" dirty="0"/>
              <a:t>라 하며</a:t>
            </a:r>
            <a:r>
              <a:rPr lang="en-US" altLang="ko-KR" sz="1800" i="0" dirty="0"/>
              <a:t> </a:t>
            </a:r>
            <a:r>
              <a:rPr lang="ko-KR" altLang="en-US" sz="1800" i="0" dirty="0"/>
              <a:t>단백질성 </a:t>
            </a:r>
            <a:r>
              <a:rPr lang="en-US" altLang="ko-KR" sz="1800" i="0" dirty="0"/>
              <a:t>fluid</a:t>
            </a:r>
            <a:r>
              <a:rPr lang="ko-KR" altLang="en-US" sz="1800" i="0" dirty="0"/>
              <a:t>에 의한 </a:t>
            </a:r>
            <a:r>
              <a:rPr lang="ko-KR" altLang="en-US" sz="1800" i="0" dirty="0" err="1"/>
              <a:t>폐포</a:t>
            </a:r>
            <a:r>
              <a:rPr lang="ko-KR" altLang="en-US" sz="1800" i="0" dirty="0"/>
              <a:t> 침수</a:t>
            </a:r>
            <a:r>
              <a:rPr lang="en-US" altLang="ko-KR" sz="1800" i="0" dirty="0"/>
              <a:t>, </a:t>
            </a:r>
            <a:r>
              <a:rPr lang="ko-KR" altLang="en-US" sz="1800" i="0" dirty="0" err="1"/>
              <a:t>폐포</a:t>
            </a:r>
            <a:r>
              <a:rPr lang="ko-KR" altLang="en-US" sz="1800" i="0" dirty="0"/>
              <a:t> 공간으로의 </a:t>
            </a:r>
            <a:r>
              <a:rPr lang="ko-KR" altLang="en-US" sz="1800" i="0" dirty="0" err="1"/>
              <a:t>호중구</a:t>
            </a:r>
            <a:r>
              <a:rPr lang="ko-KR" altLang="en-US" sz="1800" i="0" dirty="0"/>
              <a:t> 유입</a:t>
            </a:r>
            <a:r>
              <a:rPr lang="en-US" altLang="ko-KR" sz="1800" i="0" dirty="0"/>
              <a:t>, </a:t>
            </a:r>
            <a:r>
              <a:rPr lang="ko-KR" altLang="en-US" sz="1800" i="0" dirty="0" err="1"/>
              <a:t>페포</a:t>
            </a:r>
            <a:r>
              <a:rPr lang="ko-KR" altLang="en-US" sz="1800" i="0" dirty="0"/>
              <a:t> 상피세포의 손실</a:t>
            </a:r>
            <a:r>
              <a:rPr lang="en-US" altLang="ko-KR" sz="1800" i="0" dirty="0"/>
              <a:t>, </a:t>
            </a:r>
            <a:r>
              <a:rPr lang="ko-KR" altLang="en-US" sz="1800" i="0" dirty="0"/>
              <a:t>손상된 </a:t>
            </a:r>
            <a:r>
              <a:rPr lang="en-US" altLang="ko-KR" sz="1800" i="0" dirty="0"/>
              <a:t>basement </a:t>
            </a:r>
            <a:r>
              <a:rPr lang="en-US" altLang="ko-KR" sz="1800" i="0" dirty="0" err="1"/>
              <a:t>membran</a:t>
            </a:r>
            <a:r>
              <a:rPr lang="ko-KR" altLang="en-US" sz="1800" i="0" dirty="0"/>
              <a:t>의 </a:t>
            </a:r>
            <a:r>
              <a:rPr lang="en-US" altLang="ko-KR" sz="1800" i="0" dirty="0"/>
              <a:t>hyaline membrane </a:t>
            </a:r>
            <a:r>
              <a:rPr lang="ko-KR" altLang="en-US" sz="1800" i="0" dirty="0"/>
              <a:t>침착 및 미세혈전의 </a:t>
            </a:r>
            <a:r>
              <a:rPr lang="ko-KR" altLang="en-US" sz="1800" i="0" dirty="0" err="1"/>
              <a:t>형성등을</a:t>
            </a:r>
            <a:r>
              <a:rPr lang="ko-KR" altLang="en-US" sz="1800" i="0" dirty="0"/>
              <a:t> 표현하는 말입니다</a:t>
            </a:r>
            <a:r>
              <a:rPr lang="en-US" altLang="ko-KR" sz="1800" i="0" dirty="0"/>
              <a:t>.</a:t>
            </a:r>
          </a:p>
          <a:p>
            <a:r>
              <a:rPr lang="ko-KR" altLang="en-US" sz="1800" b="0" i="0" u="none" strike="noStrike" baseline="0" dirty="0">
                <a:latin typeface="Shaker2Lancet-Regular"/>
              </a:rPr>
              <a:t> 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076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ARDS</a:t>
            </a:r>
            <a:r>
              <a:rPr lang="ko-KR" altLang="en-US" i="0" dirty="0"/>
              <a:t>에는</a:t>
            </a:r>
            <a:r>
              <a:rPr lang="en-US" altLang="ko-KR" i="0" dirty="0"/>
              <a:t> </a:t>
            </a:r>
            <a:r>
              <a:rPr lang="ko-KR" altLang="en-US" i="0" dirty="0"/>
              <a:t>단계가 있으며 처음이 약 </a:t>
            </a:r>
            <a:r>
              <a:rPr lang="en-US" altLang="ko-KR" i="0" dirty="0"/>
              <a:t>7</a:t>
            </a:r>
            <a:r>
              <a:rPr lang="ko-KR" altLang="en-US" i="0" dirty="0"/>
              <a:t>일간의 </a:t>
            </a:r>
            <a:r>
              <a:rPr lang="en-US" altLang="ko-KR" i="0" dirty="0"/>
              <a:t>exudative</a:t>
            </a:r>
            <a:r>
              <a:rPr lang="ko-KR" altLang="en-US" i="0" dirty="0"/>
              <a:t> </a:t>
            </a:r>
            <a:r>
              <a:rPr lang="en-US" altLang="ko-KR" i="0" dirty="0"/>
              <a:t>phase,</a:t>
            </a:r>
            <a:r>
              <a:rPr lang="ko-KR" altLang="en-US" i="0" dirty="0"/>
              <a:t> 다음이 </a:t>
            </a:r>
            <a:r>
              <a:rPr lang="en-US" altLang="ko-KR" i="0" dirty="0"/>
              <a:t>7</a:t>
            </a:r>
            <a:r>
              <a:rPr lang="ko-KR" altLang="en-US" i="0" dirty="0"/>
              <a:t>일에서 </a:t>
            </a:r>
            <a:r>
              <a:rPr lang="en-US" altLang="ko-KR" i="0" dirty="0"/>
              <a:t>21</a:t>
            </a:r>
            <a:r>
              <a:rPr lang="ko-KR" altLang="en-US" i="0" dirty="0"/>
              <a:t>일간의 </a:t>
            </a:r>
            <a:r>
              <a:rPr lang="en-US" altLang="ko-KR" i="0" dirty="0"/>
              <a:t>proliferative</a:t>
            </a:r>
            <a:r>
              <a:rPr lang="ko-KR" altLang="en-US" i="0" dirty="0"/>
              <a:t> </a:t>
            </a:r>
            <a:r>
              <a:rPr lang="en-US" altLang="ko-KR" i="0" dirty="0"/>
              <a:t>phase,</a:t>
            </a:r>
            <a:r>
              <a:rPr lang="ko-KR" altLang="en-US" i="0" dirty="0"/>
              <a:t> 그리고 그 뒤는 </a:t>
            </a:r>
            <a:r>
              <a:rPr lang="en-US" altLang="ko-KR" i="0" dirty="0"/>
              <a:t>fibrotic</a:t>
            </a:r>
            <a:r>
              <a:rPr lang="ko-KR" altLang="en-US" i="0" dirty="0"/>
              <a:t> </a:t>
            </a:r>
            <a:r>
              <a:rPr lang="en-US" altLang="ko-KR" i="0" dirty="0"/>
              <a:t>phase</a:t>
            </a:r>
            <a:r>
              <a:rPr lang="ko-KR" altLang="en-US" i="0" dirty="0"/>
              <a:t>이며</a:t>
            </a:r>
            <a:r>
              <a:rPr lang="en-US" altLang="ko-KR" i="0" dirty="0"/>
              <a:t>, </a:t>
            </a:r>
            <a:r>
              <a:rPr lang="ko-KR" altLang="en-US" i="0" dirty="0"/>
              <a:t>왼쪽의 그림은 </a:t>
            </a:r>
            <a:r>
              <a:rPr lang="en-US" altLang="ko-KR" i="0" dirty="0"/>
              <a:t>Acute exudative phase</a:t>
            </a:r>
            <a:r>
              <a:rPr lang="ko-KR" altLang="en-US" i="0" dirty="0"/>
              <a:t>의 </a:t>
            </a:r>
            <a:r>
              <a:rPr lang="en-US" altLang="ko-KR" i="0" dirty="0"/>
              <a:t>DAD </a:t>
            </a:r>
            <a:r>
              <a:rPr lang="ko-KR" altLang="en-US" i="0" dirty="0"/>
              <a:t>패턴이 보이며</a:t>
            </a:r>
            <a:r>
              <a:rPr lang="en-US" altLang="ko-KR" i="0" dirty="0"/>
              <a:t>, </a:t>
            </a:r>
            <a:r>
              <a:rPr lang="ko-KR" altLang="en-US" i="0" dirty="0"/>
              <a:t>오른쪽 그림은 </a:t>
            </a:r>
            <a:r>
              <a:rPr lang="en-US" altLang="ko-KR" i="0" dirty="0"/>
              <a:t>Subacute proliferative phase</a:t>
            </a:r>
            <a:r>
              <a:rPr lang="ko-KR" altLang="en-US" i="0" dirty="0"/>
              <a:t>의 </a:t>
            </a:r>
            <a:r>
              <a:rPr lang="en-US" altLang="ko-KR" i="0" dirty="0"/>
              <a:t>DAD </a:t>
            </a:r>
            <a:r>
              <a:rPr lang="ko-KR" altLang="en-US" i="0" dirty="0"/>
              <a:t>패턴입니다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867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Influenza ARDS</a:t>
            </a:r>
            <a:r>
              <a:rPr lang="ko-KR" altLang="en-US" i="0" dirty="0"/>
              <a:t>와 </a:t>
            </a:r>
            <a:r>
              <a:rPr lang="en-US" altLang="ko-KR" i="0" dirty="0"/>
              <a:t>COVID 19</a:t>
            </a:r>
            <a:r>
              <a:rPr lang="ko-KR" altLang="en-US" i="0" dirty="0"/>
              <a:t>의 </a:t>
            </a:r>
            <a:r>
              <a:rPr lang="en-US" altLang="ko-KR" i="0" dirty="0"/>
              <a:t>Histopathology </a:t>
            </a:r>
            <a:r>
              <a:rPr lang="ko-KR" altLang="en-US" i="0" dirty="0"/>
              <a:t>측면의 차이를 보면</a:t>
            </a:r>
            <a:r>
              <a:rPr lang="en-US" altLang="ko-KR" i="0" dirty="0"/>
              <a:t>, </a:t>
            </a:r>
            <a:r>
              <a:rPr lang="ko-KR" altLang="en-US" i="0" dirty="0"/>
              <a:t>이 논문은 </a:t>
            </a:r>
            <a:r>
              <a:rPr lang="en-US" altLang="ko-KR" i="0" dirty="0"/>
              <a:t>Chest</a:t>
            </a:r>
            <a:r>
              <a:rPr lang="ko-KR" altLang="en-US" i="0" dirty="0"/>
              <a:t>에 발표된 </a:t>
            </a:r>
            <a:r>
              <a:rPr lang="en-US" altLang="ko-KR" i="0" dirty="0"/>
              <a:t>systematic review</a:t>
            </a:r>
            <a:r>
              <a:rPr lang="ko-KR" altLang="en-US" i="0" dirty="0"/>
              <a:t> 논문으로 </a:t>
            </a:r>
            <a:r>
              <a:rPr lang="en-US" altLang="ko-KR" i="0" dirty="0"/>
              <a:t>MEDLINE, </a:t>
            </a:r>
            <a:r>
              <a:rPr lang="en-US" altLang="ko-KR" i="0" dirty="0" err="1"/>
              <a:t>PubMED</a:t>
            </a:r>
            <a:r>
              <a:rPr lang="ko-KR" altLang="en-US" i="0" dirty="0"/>
              <a:t>에서 </a:t>
            </a:r>
            <a:r>
              <a:rPr lang="en-US" altLang="ko-KR" i="0" dirty="0"/>
              <a:t>2020.6.24</a:t>
            </a:r>
            <a:r>
              <a:rPr lang="ko-KR" altLang="en-US" i="0" dirty="0"/>
              <a:t>일 까지 발표된 </a:t>
            </a:r>
            <a:r>
              <a:rPr lang="en-US" altLang="ko-KR" i="0" dirty="0"/>
              <a:t>COVID-19, 2009 H1N1 influenza A, SARS</a:t>
            </a:r>
            <a:r>
              <a:rPr lang="ko-KR" altLang="en-US" i="0" dirty="0"/>
              <a:t>에 대한 병리논문을 모아 각 </a:t>
            </a:r>
            <a:r>
              <a:rPr lang="en-US" altLang="ko-KR" i="0" dirty="0"/>
              <a:t>virus</a:t>
            </a:r>
            <a:r>
              <a:rPr lang="ko-KR" altLang="en-US" i="0" dirty="0"/>
              <a:t>별로 </a:t>
            </a:r>
            <a:r>
              <a:rPr lang="en-US" altLang="ko-KR" i="0" dirty="0"/>
              <a:t>Lung histopathology feature</a:t>
            </a:r>
            <a:r>
              <a:rPr lang="ko-KR" altLang="en-US" i="0" dirty="0"/>
              <a:t>를 비교한 것</a:t>
            </a:r>
            <a:r>
              <a:rPr lang="en-US" altLang="ko-KR" i="0" dirty="0"/>
              <a:t>. 26</a:t>
            </a:r>
            <a:r>
              <a:rPr lang="ko-KR" altLang="en-US" i="0" dirty="0"/>
              <a:t>개의 </a:t>
            </a:r>
            <a:r>
              <a:rPr lang="en-US" altLang="ko-KR" i="0" dirty="0"/>
              <a:t>study</a:t>
            </a:r>
            <a:r>
              <a:rPr lang="ko-KR" altLang="en-US" i="0" dirty="0"/>
              <a:t>가 포함되었으며 대부분 </a:t>
            </a:r>
            <a:r>
              <a:rPr lang="en-US" altLang="ko-KR" sz="1800" b="0" i="0" u="none" strike="noStrike" baseline="0" dirty="0">
                <a:latin typeface="AdvOT1ef757c0"/>
              </a:rPr>
              <a:t>autopsies</a:t>
            </a:r>
            <a:r>
              <a:rPr lang="ko-KR" altLang="en-US" sz="1800" b="0" i="0" u="none" strike="noStrike" baseline="0" dirty="0">
                <a:latin typeface="AdvOT1ef757c0"/>
              </a:rPr>
              <a:t>를 한 자료입니다</a:t>
            </a:r>
            <a:r>
              <a:rPr lang="en-US" altLang="ko-KR" sz="1800" b="0" i="0" u="none" strike="noStrike" baseline="0" dirty="0">
                <a:latin typeface="AdvOT1ef757c0"/>
              </a:rPr>
              <a:t>. </a:t>
            </a:r>
            <a:r>
              <a:rPr lang="ko-KR" altLang="en-US" sz="1800" b="0" i="0" u="none" strike="noStrike" baseline="0" dirty="0">
                <a:latin typeface="AdvOT1ef757c0"/>
              </a:rPr>
              <a:t>결과를 보면 </a:t>
            </a:r>
            <a:r>
              <a:rPr lang="en-US" altLang="ko-KR" sz="1800" b="0" i="0" u="none" strike="noStrike" baseline="0" dirty="0">
                <a:latin typeface="AdvOT1ef757c0"/>
              </a:rPr>
              <a:t>autopsy </a:t>
            </a:r>
            <a:r>
              <a:rPr lang="ko-KR" altLang="en-US" sz="1800" b="0" i="0" u="none" strike="noStrike" baseline="0" dirty="0">
                <a:latin typeface="AdvOT1ef757c0"/>
              </a:rPr>
              <a:t>환자를 검사 한 연구들을 모았기 때문에 대부분 </a:t>
            </a:r>
            <a:r>
              <a:rPr lang="en-US" altLang="ko-KR" sz="1800" b="0" i="0" u="none" strike="noStrike" baseline="0" dirty="0">
                <a:latin typeface="AdvOT1ef757c0"/>
              </a:rPr>
              <a:t>ARDS</a:t>
            </a:r>
            <a:r>
              <a:rPr lang="ko-KR" altLang="en-US" sz="1800" b="0" i="0" u="none" strike="noStrike" baseline="0" dirty="0">
                <a:latin typeface="AdvOT1ef757c0"/>
              </a:rPr>
              <a:t>에 해당되어 </a:t>
            </a:r>
            <a:r>
              <a:rPr lang="en-US" altLang="ko-KR" sz="1800" b="0" i="0" u="none" strike="noStrike" baseline="0" dirty="0">
                <a:latin typeface="AdvOT1ef757c0"/>
              </a:rPr>
              <a:t>DAD </a:t>
            </a:r>
            <a:r>
              <a:rPr lang="ko-KR" altLang="en-US" sz="1800" b="0" i="0" u="none" strike="noStrike" baseline="0" dirty="0">
                <a:latin typeface="AdvOT1ef757c0"/>
              </a:rPr>
              <a:t>패턴이 대부분 관찰되며</a:t>
            </a:r>
            <a:r>
              <a:rPr lang="en-US" altLang="ko-KR" sz="1800" b="0" i="0" u="none" strike="noStrike" baseline="0" dirty="0">
                <a:latin typeface="AdvOT1ef757c0"/>
              </a:rPr>
              <a:t>, </a:t>
            </a:r>
            <a:r>
              <a:rPr lang="ko-KR" altLang="en-US" sz="1800" b="0" i="0" u="none" strike="noStrike" baseline="0" dirty="0">
                <a:latin typeface="AdvOT1ef757c0"/>
              </a:rPr>
              <a:t>차이점은 </a:t>
            </a:r>
            <a:r>
              <a:rPr lang="en-US" altLang="ko-KR" sz="1800" b="0" i="0" u="none" strike="noStrike" baseline="0" dirty="0">
                <a:latin typeface="AdvOT1ef757c0"/>
              </a:rPr>
              <a:t>Microthrombi</a:t>
            </a:r>
            <a:r>
              <a:rPr lang="ko-KR" altLang="en-US" sz="1800" b="0" i="0" u="none" strike="noStrike" baseline="0" dirty="0">
                <a:latin typeface="AdvOT1ef757c0"/>
              </a:rPr>
              <a:t>와 </a:t>
            </a:r>
            <a:r>
              <a:rPr lang="en-US" altLang="ko-KR" sz="1800" b="0" i="0" u="none" strike="noStrike" baseline="0" dirty="0">
                <a:latin typeface="AdvOT1ef757c0"/>
              </a:rPr>
              <a:t>pulmonary thrombosis </a:t>
            </a:r>
            <a:r>
              <a:rPr lang="ko-KR" altLang="en-US" sz="1800" b="0" i="0" u="none" strike="noStrike" baseline="0" dirty="0">
                <a:latin typeface="AdvOT1ef757c0"/>
              </a:rPr>
              <a:t>측면에서 </a:t>
            </a:r>
            <a:r>
              <a:rPr lang="en-US" altLang="ko-KR" sz="1800" b="0" i="0" u="none" strike="noStrike" baseline="0" dirty="0">
                <a:latin typeface="AdvOT1ef757c0"/>
              </a:rPr>
              <a:t>COVID</a:t>
            </a:r>
            <a:r>
              <a:rPr lang="ko-KR" altLang="en-US" sz="1800" b="0" i="0" u="none" strike="noStrike" baseline="0" dirty="0">
                <a:latin typeface="AdvOT1ef757c0"/>
              </a:rPr>
              <a:t>의</a:t>
            </a:r>
            <a:r>
              <a:rPr lang="en-US" altLang="ko-KR" sz="1800" b="0" i="0" u="none" strike="noStrike" baseline="0" dirty="0">
                <a:latin typeface="AdvOT1ef757c0"/>
              </a:rPr>
              <a:t> </a:t>
            </a:r>
            <a:r>
              <a:rPr lang="ko-KR" altLang="en-US" sz="1800" b="0" i="0" u="none" strike="noStrike" baseline="0" dirty="0">
                <a:latin typeface="AdvOT1ef757c0"/>
              </a:rPr>
              <a:t>경우가 </a:t>
            </a:r>
            <a:r>
              <a:rPr lang="en-US" altLang="ko-KR" sz="1800" b="0" i="0" u="none" strike="noStrike" baseline="0" dirty="0">
                <a:latin typeface="AdvOT1ef757c0"/>
              </a:rPr>
              <a:t>influenza</a:t>
            </a:r>
            <a:r>
              <a:rPr lang="ko-KR" altLang="en-US" sz="1800" b="0" i="0" u="none" strike="noStrike" baseline="0" dirty="0">
                <a:latin typeface="AdvOT1ef757c0"/>
              </a:rPr>
              <a:t>보다 많았습니다</a:t>
            </a:r>
            <a:r>
              <a:rPr lang="en-US" altLang="ko-KR" sz="1800" b="0" i="0" u="none" strike="noStrike" baseline="0" dirty="0">
                <a:latin typeface="AdvOT1ef757c0"/>
              </a:rPr>
              <a:t>. SARS</a:t>
            </a:r>
            <a:r>
              <a:rPr lang="ko-KR" altLang="en-US" sz="1800" b="0" i="0" u="none" strike="noStrike" baseline="0" dirty="0">
                <a:latin typeface="AdvOT1ef757c0"/>
              </a:rPr>
              <a:t>에서도 동일한 현상을 보인 것은 </a:t>
            </a:r>
            <a:r>
              <a:rPr lang="en-US" altLang="ko-KR" sz="1800" i="0" dirty="0"/>
              <a:t>SARS-Cov-2</a:t>
            </a:r>
            <a:r>
              <a:rPr lang="ko-KR" altLang="en-US" sz="1800" i="0" dirty="0"/>
              <a:t>는 </a:t>
            </a:r>
            <a:r>
              <a:rPr lang="en-US" altLang="ko-KR" sz="1800" i="0" dirty="0"/>
              <a:t>2003</a:t>
            </a:r>
            <a:r>
              <a:rPr lang="ko-KR" altLang="en-US" sz="1800" i="0" dirty="0"/>
              <a:t>년 </a:t>
            </a:r>
            <a:r>
              <a:rPr lang="en-US" altLang="ko-KR" sz="1800" i="0" dirty="0"/>
              <a:t>SARS </a:t>
            </a:r>
            <a:r>
              <a:rPr lang="en-US" altLang="ko-KR" sz="1800" i="0" dirty="0" err="1"/>
              <a:t>epidemi</a:t>
            </a:r>
            <a:r>
              <a:rPr lang="ko-KR" altLang="en-US" sz="1800" i="0" dirty="0"/>
              <a:t>때의 병원체와 </a:t>
            </a:r>
            <a:r>
              <a:rPr lang="en-US" altLang="ko-KR" sz="1800" i="0" dirty="0"/>
              <a:t>RNA </a:t>
            </a:r>
            <a:r>
              <a:rPr lang="ko-KR" altLang="en-US" sz="1800" i="0" dirty="0"/>
              <a:t>서열의 </a:t>
            </a:r>
            <a:r>
              <a:rPr lang="en-US" altLang="ko-KR" sz="1800" i="0" dirty="0"/>
              <a:t>79%</a:t>
            </a:r>
            <a:r>
              <a:rPr lang="ko-KR" altLang="en-US" sz="1800" i="0" dirty="0"/>
              <a:t>를 공유하는 베타 코로나 바이러스 속에 속하여 구조적 유사성으로 인한 것으로 생각됩니다</a:t>
            </a:r>
            <a:r>
              <a:rPr lang="en-US" altLang="ko-KR" sz="1800" i="0" dirty="0"/>
              <a:t>. 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6340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Spatial</a:t>
            </a:r>
            <a:r>
              <a:rPr lang="ko-KR" altLang="en-US" i="0" dirty="0"/>
              <a:t> </a:t>
            </a:r>
            <a:r>
              <a:rPr lang="en-US" altLang="ko-KR" i="0" dirty="0"/>
              <a:t>transcriptomics</a:t>
            </a:r>
            <a:r>
              <a:rPr lang="ko-KR" altLang="en-US" i="0" dirty="0"/>
              <a:t> 측면에서 두가지 질병을 비교해보기 전에</a:t>
            </a:r>
            <a:r>
              <a:rPr lang="en-US" altLang="ko-KR" i="0" dirty="0"/>
              <a:t>, </a:t>
            </a:r>
            <a:r>
              <a:rPr lang="ko-KR" altLang="en-US" i="0" dirty="0"/>
              <a:t>방법을 잠시 말씀 드리면 </a:t>
            </a:r>
            <a:r>
              <a:rPr lang="ko-KR" altLang="en-US" i="0" dirty="0" err="1"/>
              <a:t>공간전사체학</a:t>
            </a:r>
            <a:r>
              <a:rPr lang="ko-KR" altLang="en-US" i="0" dirty="0"/>
              <a:t> </a:t>
            </a:r>
            <a:r>
              <a:rPr lang="en-US" altLang="ko-KR" i="0" dirty="0"/>
              <a:t>(spatial transcriptomics)</a:t>
            </a:r>
            <a:r>
              <a:rPr lang="ko-KR" altLang="en-US" i="0" dirty="0"/>
              <a:t>은 </a:t>
            </a:r>
            <a:r>
              <a:rPr lang="en-US" altLang="ko-KR" i="0" dirty="0"/>
              <a:t>Single-cell </a:t>
            </a:r>
            <a:r>
              <a:rPr lang="ko-KR" altLang="en-US" i="0" dirty="0"/>
              <a:t>방식에 공간정보를 더해주었다고 보면 되며</a:t>
            </a:r>
            <a:r>
              <a:rPr lang="en-US" altLang="ko-KR" i="0" dirty="0"/>
              <a:t>, </a:t>
            </a:r>
            <a:r>
              <a:rPr lang="ko-KR" altLang="en-US" i="0" dirty="0"/>
              <a:t>공간정보를 알기 위해 먼저 슬라이드 위에 </a:t>
            </a:r>
            <a:r>
              <a:rPr lang="ko-KR" altLang="en-US" i="0" dirty="0" err="1"/>
              <a:t>위치바코드</a:t>
            </a:r>
            <a:r>
              <a:rPr lang="en-US" altLang="ko-KR" i="0" dirty="0"/>
              <a:t>(</a:t>
            </a:r>
            <a:r>
              <a:rPr lang="ko-KR" altLang="en-US" i="0" dirty="0"/>
              <a:t>특정 조합의 염기서열을 지닌 </a:t>
            </a:r>
            <a:r>
              <a:rPr lang="en-US" altLang="ko-KR" i="0" dirty="0"/>
              <a:t>mRNA-capturing probe)</a:t>
            </a:r>
            <a:r>
              <a:rPr lang="ko-KR" altLang="en-US" i="0" dirty="0"/>
              <a:t>를 심고</a:t>
            </a:r>
            <a:r>
              <a:rPr lang="en-US" altLang="ko-KR" i="0" dirty="0"/>
              <a:t>, </a:t>
            </a:r>
            <a:r>
              <a:rPr lang="ko-KR" altLang="en-US" i="0" dirty="0"/>
              <a:t>여기에 분석할 조직을 올려서</a:t>
            </a:r>
            <a:r>
              <a:rPr lang="en-US" altLang="ko-KR" i="0" dirty="0"/>
              <a:t>,</a:t>
            </a:r>
            <a:r>
              <a:rPr lang="ko-KR" altLang="en-US" i="0" dirty="0"/>
              <a:t> 조직의 </a:t>
            </a:r>
            <a:r>
              <a:rPr lang="en-US" altLang="ko-KR" i="0" dirty="0"/>
              <a:t>mRNA</a:t>
            </a:r>
            <a:r>
              <a:rPr lang="ko-KR" altLang="en-US" i="0" dirty="0"/>
              <a:t>들을 </a:t>
            </a:r>
            <a:r>
              <a:rPr lang="en-US" altLang="ko-KR" i="0" dirty="0"/>
              <a:t>probe</a:t>
            </a:r>
            <a:r>
              <a:rPr lang="ko-KR" altLang="en-US" i="0" dirty="0"/>
              <a:t>에 상보적으로 결합시키면 나중에 </a:t>
            </a:r>
            <a:r>
              <a:rPr lang="en-US" altLang="ko-KR" i="0" dirty="0"/>
              <a:t>sequencing </a:t>
            </a:r>
            <a:r>
              <a:rPr lang="ko-KR" altLang="en-US" i="0" dirty="0"/>
              <a:t>통해 전체 </a:t>
            </a:r>
            <a:r>
              <a:rPr lang="en-US" altLang="ko-KR" i="0" dirty="0"/>
              <a:t>RNA transcript</a:t>
            </a:r>
            <a:r>
              <a:rPr lang="ko-KR" altLang="en-US" i="0" dirty="0"/>
              <a:t>를 얻고 나서 조직위의 위치를 확인할 수 있어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ko-KR" altLang="en-US" i="0" dirty="0" err="1"/>
              <a:t>어떤세포가</a:t>
            </a:r>
            <a:r>
              <a:rPr lang="ko-KR" altLang="en-US" i="0" dirty="0"/>
              <a:t> 어떤 </a:t>
            </a:r>
            <a:r>
              <a:rPr lang="en-US" altLang="ko-KR" i="0" dirty="0"/>
              <a:t>mRNA</a:t>
            </a:r>
            <a:r>
              <a:rPr lang="ko-KR" altLang="en-US" i="0" dirty="0"/>
              <a:t>를 가지고 있었는지 알게 되는 방법입니다</a:t>
            </a:r>
            <a:r>
              <a:rPr lang="en-US" altLang="ko-KR" i="0" dirty="0"/>
              <a:t>.</a:t>
            </a:r>
            <a:r>
              <a:rPr lang="ko-KR" altLang="en-US" i="0" dirty="0"/>
              <a:t> </a:t>
            </a:r>
            <a:endParaRPr lang="en-US" altLang="ko-KR" i="0" dirty="0"/>
          </a:p>
          <a:p>
            <a:r>
              <a:rPr lang="ko-KR" altLang="en-US" i="0" dirty="0"/>
              <a:t>이 논문은 </a:t>
            </a:r>
            <a:r>
              <a:rPr lang="en-US" altLang="ko-KR" i="0" dirty="0"/>
              <a:t>Cell Report medicine</a:t>
            </a:r>
            <a:r>
              <a:rPr lang="ko-KR" altLang="en-US" i="0" dirty="0"/>
              <a:t>에 실린 것으로</a:t>
            </a:r>
            <a:r>
              <a:rPr lang="en-US" altLang="ko-KR" i="0" dirty="0"/>
              <a:t>, COVID(3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와 </a:t>
            </a:r>
            <a:r>
              <a:rPr lang="en-US" altLang="ko-KR" i="0" dirty="0"/>
              <a:t>influenza(3</a:t>
            </a:r>
            <a:r>
              <a:rPr lang="ko-KR" altLang="en-US" i="0" dirty="0"/>
              <a:t>명</a:t>
            </a:r>
            <a:r>
              <a:rPr lang="en-US" altLang="ko-KR" i="0" dirty="0"/>
              <a:t>) </a:t>
            </a:r>
            <a:r>
              <a:rPr lang="ko-KR" altLang="en-US" i="0" dirty="0"/>
              <a:t>및 두 개 동시 감염</a:t>
            </a:r>
            <a:r>
              <a:rPr lang="en-US" altLang="ko-KR" i="0" dirty="0"/>
              <a:t>(1</a:t>
            </a:r>
            <a:r>
              <a:rPr lang="ko-KR" altLang="en-US" i="0" dirty="0"/>
              <a:t>명</a:t>
            </a:r>
            <a:r>
              <a:rPr lang="en-US" altLang="ko-KR" i="0" dirty="0"/>
              <a:t>) </a:t>
            </a:r>
            <a:r>
              <a:rPr lang="ko-KR" altLang="en-US" i="0" dirty="0"/>
              <a:t>환자에서 </a:t>
            </a:r>
            <a:r>
              <a:rPr lang="en-US" altLang="ko-KR" i="0" dirty="0" err="1"/>
              <a:t>autops</a:t>
            </a:r>
            <a:r>
              <a:rPr lang="ko-KR" altLang="en-US" i="0" dirty="0"/>
              <a:t>를 하여 </a:t>
            </a:r>
            <a:r>
              <a:rPr lang="en-US" altLang="ko-KR" i="0" dirty="0"/>
              <a:t>special transcriptomics </a:t>
            </a:r>
            <a:r>
              <a:rPr lang="ko-KR" altLang="en-US" i="0" dirty="0"/>
              <a:t>통해 </a:t>
            </a:r>
            <a:r>
              <a:rPr lang="en-US" altLang="ko-KR" i="0" dirty="0"/>
              <a:t>ARDS </a:t>
            </a:r>
            <a:r>
              <a:rPr lang="ko-KR" altLang="en-US" i="0" dirty="0"/>
              <a:t>영역을 분석한 것으로</a:t>
            </a:r>
            <a:r>
              <a:rPr lang="en-US" altLang="ko-KR" i="0" dirty="0"/>
              <a:t>, </a:t>
            </a:r>
            <a:r>
              <a:rPr lang="ko-KR" altLang="en-US" i="0" dirty="0"/>
              <a:t>결론을 먼저 말하면 전체 조직</a:t>
            </a:r>
            <a:r>
              <a:rPr lang="en-US" altLang="ko-KR" i="0" dirty="0"/>
              <a:t>, </a:t>
            </a:r>
            <a:r>
              <a:rPr lang="ko-KR" altLang="en-US" i="0" dirty="0"/>
              <a:t>그리고 </a:t>
            </a:r>
            <a:r>
              <a:rPr lang="en-US" altLang="ko-KR" i="0" dirty="0"/>
              <a:t>spatial transcriptomics</a:t>
            </a:r>
            <a:r>
              <a:rPr lang="ko-KR" altLang="en-US" i="0" dirty="0"/>
              <a:t>로 조직의 종류를 구분하여 </a:t>
            </a:r>
            <a:r>
              <a:rPr lang="en-US" altLang="ko-KR" i="0" dirty="0"/>
              <a:t>Alveolar epithelium, vascular tissue, lung macrophages</a:t>
            </a:r>
            <a:r>
              <a:rPr lang="ko-KR" altLang="en-US" i="0" dirty="0"/>
              <a:t>에서 각각 증가된 </a:t>
            </a:r>
            <a:r>
              <a:rPr lang="en-US" altLang="ko-KR" i="0" dirty="0"/>
              <a:t>gene </a:t>
            </a:r>
            <a:r>
              <a:rPr lang="en-US" altLang="ko-KR" i="0" dirty="0" err="1"/>
              <a:t>signatur</a:t>
            </a:r>
            <a:r>
              <a:rPr lang="ko-KR" altLang="en-US" i="0" dirty="0"/>
              <a:t>가 아래와 같이 각각의 차이가 있었습니다</a:t>
            </a:r>
            <a:r>
              <a:rPr lang="en-US" altLang="ko-KR" i="0" dirty="0"/>
              <a:t>. </a:t>
            </a:r>
            <a:r>
              <a:rPr lang="ko-KR" altLang="en-US" i="0" dirty="0"/>
              <a:t>그래서 결과에 따라 </a:t>
            </a:r>
            <a:r>
              <a:rPr lang="en-US" altLang="ko-KR" i="0" dirty="0"/>
              <a:t>COVID </a:t>
            </a:r>
            <a:r>
              <a:rPr lang="ko-KR" altLang="en-US" i="0" dirty="0"/>
              <a:t>환자와 </a:t>
            </a:r>
            <a:r>
              <a:rPr lang="en-US" altLang="ko-KR" i="0" dirty="0"/>
              <a:t>influenza </a:t>
            </a:r>
            <a:r>
              <a:rPr lang="ko-KR" altLang="en-US" i="0" dirty="0"/>
              <a:t>및 </a:t>
            </a:r>
            <a:r>
              <a:rPr lang="en-US" altLang="ko-KR" i="0" dirty="0"/>
              <a:t>dual infection[</a:t>
            </a:r>
            <a:r>
              <a:rPr lang="ko-KR" altLang="en-US" i="0" dirty="0"/>
              <a:t>둘 다 감염된 경우</a:t>
            </a:r>
            <a:r>
              <a:rPr lang="en-US" altLang="ko-KR" i="0" dirty="0"/>
              <a:t>(1</a:t>
            </a:r>
            <a:r>
              <a:rPr lang="ko-KR" altLang="en-US" i="0" dirty="0"/>
              <a:t>명 뿐이긴 하지만</a:t>
            </a:r>
            <a:r>
              <a:rPr lang="en-US" altLang="ko-KR" i="0" dirty="0"/>
              <a:t>)</a:t>
            </a:r>
            <a:r>
              <a:rPr lang="ko-KR" altLang="en-US" i="0" dirty="0"/>
              <a:t>으로 분류할 수 있고</a:t>
            </a:r>
            <a:r>
              <a:rPr lang="en-US" altLang="ko-KR" i="0" dirty="0"/>
              <a:t>, dual </a:t>
            </a:r>
            <a:r>
              <a:rPr lang="en-US" altLang="ko-KR" i="0" dirty="0" err="1"/>
              <a:t>infectio</a:t>
            </a:r>
            <a:r>
              <a:rPr lang="ko-KR" altLang="en-US" i="0" dirty="0"/>
              <a:t>은 </a:t>
            </a:r>
            <a:r>
              <a:rPr lang="en-US" altLang="ko-KR" i="0" dirty="0"/>
              <a:t>influenza</a:t>
            </a:r>
            <a:r>
              <a:rPr lang="ko-KR" altLang="en-US" i="0" dirty="0"/>
              <a:t>에서의 발현과 비슷하다는 결론입니다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  <a:p>
            <a:r>
              <a:rPr lang="en-US" altLang="ko-KR" i="0" dirty="0"/>
              <a:t>[Single-cell RNA sequencing</a:t>
            </a:r>
            <a:r>
              <a:rPr lang="ko-KR" altLang="en-US" i="0" dirty="0"/>
              <a:t>으로 확인한 </a:t>
            </a:r>
            <a:r>
              <a:rPr lang="en-US" altLang="ko-KR" i="0" dirty="0"/>
              <a:t>mRNA</a:t>
            </a:r>
            <a:r>
              <a:rPr lang="ko-KR" altLang="en-US" i="0" dirty="0"/>
              <a:t>프로파일을 통해 여러 세포군을 식별하고</a:t>
            </a:r>
            <a:r>
              <a:rPr lang="en-US" altLang="ko-KR" i="0" dirty="0"/>
              <a:t>, </a:t>
            </a:r>
            <a:r>
              <a:rPr lang="ko-KR" altLang="en-US" i="0" dirty="0"/>
              <a:t>이것들의 위치를 </a:t>
            </a:r>
            <a:r>
              <a:rPr lang="en-US" altLang="ko-KR" i="0" dirty="0"/>
              <a:t>2</a:t>
            </a:r>
            <a:r>
              <a:rPr lang="ko-KR" altLang="en-US" i="0" dirty="0"/>
              <a:t>차원 조직 위에 물리적으로 지정하는 </a:t>
            </a:r>
            <a:r>
              <a:rPr lang="ko-KR" altLang="en-US" i="0" dirty="0" err="1"/>
              <a:t>분석방법입니다</a:t>
            </a:r>
            <a:r>
              <a:rPr lang="en-US" altLang="ko-KR" i="0" dirty="0"/>
              <a:t>. </a:t>
            </a:r>
            <a:r>
              <a:rPr lang="ko-KR" altLang="en-US" i="0" dirty="0"/>
              <a:t>이후 </a:t>
            </a:r>
            <a:r>
              <a:rPr lang="en-US" altLang="ko-KR" i="0" dirty="0"/>
              <a:t>reverse transcription</a:t>
            </a:r>
            <a:r>
              <a:rPr lang="ko-KR" altLang="en-US" i="0" dirty="0"/>
              <a:t>과 여러 번의 </a:t>
            </a:r>
            <a:r>
              <a:rPr lang="en-US" altLang="ko-KR" i="0" dirty="0"/>
              <a:t>PCR</a:t>
            </a:r>
            <a:r>
              <a:rPr lang="ko-KR" altLang="en-US" i="0" dirty="0"/>
              <a:t>을 통해</a:t>
            </a:r>
            <a:r>
              <a:rPr lang="en-US" altLang="ko-KR" i="0" dirty="0"/>
              <a:t>, </a:t>
            </a:r>
            <a:r>
              <a:rPr lang="ko-KR" altLang="en-US" i="0" dirty="0"/>
              <a:t>이 </a:t>
            </a:r>
            <a:r>
              <a:rPr lang="en-US" altLang="ko-KR" i="0" dirty="0"/>
              <a:t>mRNA</a:t>
            </a:r>
            <a:r>
              <a:rPr lang="ko-KR" altLang="en-US" i="0" dirty="0"/>
              <a:t>의 </a:t>
            </a:r>
            <a:r>
              <a:rPr lang="en-US" altLang="ko-KR" i="0" dirty="0"/>
              <a:t>cDNA library</a:t>
            </a:r>
            <a:r>
              <a:rPr lang="ko-KR" altLang="en-US" i="0" dirty="0"/>
              <a:t>를 합성</a:t>
            </a:r>
            <a:r>
              <a:rPr lang="en-US" altLang="ko-KR" i="0" dirty="0"/>
              <a:t>/</a:t>
            </a:r>
            <a:r>
              <a:rPr lang="ko-KR" altLang="en-US" i="0" dirty="0"/>
              <a:t>증폭하고</a:t>
            </a:r>
            <a:r>
              <a:rPr lang="en-US" altLang="ko-KR" i="0" dirty="0"/>
              <a:t>, RNA-sequencing</a:t>
            </a:r>
            <a:r>
              <a:rPr lang="ko-KR" altLang="en-US" i="0" dirty="0"/>
              <a:t>을 통해 전체 </a:t>
            </a:r>
            <a:r>
              <a:rPr lang="en-US" altLang="ko-KR" i="0" dirty="0"/>
              <a:t>RNA transcript</a:t>
            </a:r>
            <a:r>
              <a:rPr lang="ko-KR" altLang="en-US" i="0" dirty="0"/>
              <a:t>를 얻은 후</a:t>
            </a:r>
            <a:r>
              <a:rPr lang="en-US" altLang="ko-KR" i="0" dirty="0"/>
              <a:t>, spatial barcode </a:t>
            </a:r>
            <a:r>
              <a:rPr lang="ko-KR" altLang="en-US" i="0" dirty="0"/>
              <a:t>정보로 조직위의 위치를 확인하게 되면 </a:t>
            </a:r>
            <a:r>
              <a:rPr lang="en-US" altLang="ko-KR" i="0" dirty="0"/>
              <a:t>2</a:t>
            </a:r>
            <a:r>
              <a:rPr lang="ko-KR" altLang="en-US" i="0" dirty="0"/>
              <a:t>차원적 조직에서 어떠한 세포들이 어떠한 </a:t>
            </a:r>
            <a:r>
              <a:rPr lang="en-US" altLang="ko-KR" i="0" dirty="0"/>
              <a:t>mRNA</a:t>
            </a:r>
            <a:r>
              <a:rPr lang="ko-KR" altLang="en-US" i="0" dirty="0"/>
              <a:t>를 가지고 있는지 알게 됩니다</a:t>
            </a:r>
            <a:r>
              <a:rPr lang="en-US" altLang="ko-KR" i="0" dirty="0"/>
              <a:t>.]</a:t>
            </a:r>
          </a:p>
          <a:p>
            <a:endParaRPr lang="en-US" altLang="ko-KR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536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각각의 항목</a:t>
            </a:r>
            <a:r>
              <a:rPr lang="en-US" altLang="ko-KR" i="0" dirty="0"/>
              <a:t>(</a:t>
            </a:r>
            <a:r>
              <a:rPr lang="ko-KR" altLang="en-US" i="0" dirty="0"/>
              <a:t>해부학적 구역</a:t>
            </a:r>
            <a:r>
              <a:rPr lang="en-US" altLang="ko-KR" i="0" dirty="0"/>
              <a:t>)</a:t>
            </a:r>
            <a:r>
              <a:rPr lang="ko-KR" altLang="en-US" i="0" dirty="0"/>
              <a:t>에 대해 유전자 발현을 살펴보면</a:t>
            </a:r>
            <a:r>
              <a:rPr lang="en-US" altLang="ko-KR" i="0" dirty="0"/>
              <a:t>, </a:t>
            </a:r>
            <a:r>
              <a:rPr lang="ko-KR" altLang="en-US" i="0" dirty="0"/>
              <a:t>왼쪽의 그래프는 </a:t>
            </a:r>
            <a:r>
              <a:rPr lang="en-US" altLang="ko-KR" i="0" dirty="0"/>
              <a:t>Differential gene-expression analysis </a:t>
            </a:r>
            <a:r>
              <a:rPr lang="ko-KR" altLang="en-US" i="0" dirty="0"/>
              <a:t>한 것이며</a:t>
            </a:r>
            <a:r>
              <a:rPr lang="en-US" altLang="ko-KR" i="0" dirty="0"/>
              <a:t>, y</a:t>
            </a:r>
            <a:r>
              <a:rPr lang="ko-KR" altLang="en-US" i="0" dirty="0"/>
              <a:t>축이 유의수준을 </a:t>
            </a:r>
            <a:r>
              <a:rPr lang="en-US" altLang="ko-KR" i="0" dirty="0"/>
              <a:t>–log</a:t>
            </a:r>
            <a:r>
              <a:rPr lang="ko-KR" altLang="en-US" i="0" dirty="0"/>
              <a:t>값을 취한 것으로 이 연구에서의 유의수준은 </a:t>
            </a:r>
            <a:r>
              <a:rPr lang="en-US" altLang="ko-KR" i="0" dirty="0"/>
              <a:t>0.02</a:t>
            </a:r>
            <a:r>
              <a:rPr lang="ko-KR" altLang="en-US" i="0" dirty="0"/>
              <a:t>로 하였기 때문에 </a:t>
            </a:r>
            <a:r>
              <a:rPr lang="en-US" altLang="ko-KR" i="0" dirty="0"/>
              <a:t>y</a:t>
            </a:r>
            <a:r>
              <a:rPr lang="ko-KR" altLang="en-US" i="0" dirty="0"/>
              <a:t>값이 </a:t>
            </a:r>
            <a:r>
              <a:rPr lang="en-US" altLang="ko-KR" i="0" dirty="0"/>
              <a:t>1.7</a:t>
            </a:r>
            <a:r>
              <a:rPr lang="ko-KR" altLang="en-US" i="0" dirty="0"/>
              <a:t>보다 큰 것이 통계적으로 유의한 것이며</a:t>
            </a:r>
            <a:r>
              <a:rPr lang="en-US" altLang="ko-KR" i="0" dirty="0"/>
              <a:t>, x</a:t>
            </a:r>
            <a:r>
              <a:rPr lang="ko-KR" altLang="en-US" i="0" dirty="0"/>
              <a:t>축은 </a:t>
            </a:r>
            <a:r>
              <a:rPr lang="en-US" altLang="ko-KR" i="0" dirty="0"/>
              <a:t>fold change</a:t>
            </a:r>
            <a:r>
              <a:rPr lang="ko-KR" altLang="en-US" i="0" dirty="0"/>
              <a:t>로 </a:t>
            </a:r>
            <a:r>
              <a:rPr lang="en-US" altLang="ko-KR" i="0" dirty="0"/>
              <a:t>fold change</a:t>
            </a:r>
            <a:r>
              <a:rPr lang="ko-KR" altLang="en-US" i="0" dirty="0"/>
              <a:t>는 </a:t>
            </a:r>
            <a:r>
              <a:rPr lang="ko-KR" altLang="en-US" i="0" baseline="0" dirty="0" err="1"/>
              <a:t>최종값과</a:t>
            </a:r>
            <a:r>
              <a:rPr lang="ko-KR" altLang="en-US" i="0" baseline="0" dirty="0"/>
              <a:t> 초기값 차이의 차이 비율을 나타낸 것이기 때문에 이 연구에서 이를 </a:t>
            </a:r>
            <a:r>
              <a:rPr lang="en-US" altLang="ko-KR" i="0" baseline="0" dirty="0"/>
              <a:t>1.4</a:t>
            </a:r>
            <a:r>
              <a:rPr lang="ko-KR" altLang="en-US" i="0" baseline="0" dirty="0"/>
              <a:t>배 정도로 </a:t>
            </a:r>
            <a:r>
              <a:rPr lang="ko-KR" altLang="en-US" i="0" baseline="0" dirty="0" err="1"/>
              <a:t>기준값을</a:t>
            </a:r>
            <a:r>
              <a:rPr lang="ko-KR" altLang="en-US" i="0" baseline="0" dirty="0"/>
              <a:t> 설정하여 유의한 값은 </a:t>
            </a:r>
            <a:r>
              <a:rPr lang="en-US" altLang="ko-KR" i="0" baseline="0" dirty="0"/>
              <a:t>+-0.5</a:t>
            </a:r>
            <a:r>
              <a:rPr lang="ko-KR" altLang="en-US" i="0" baseline="0" dirty="0"/>
              <a:t>로 볼 수 있다</a:t>
            </a:r>
            <a:r>
              <a:rPr lang="en-US" altLang="ko-KR" i="0" baseline="0" dirty="0"/>
              <a:t>. </a:t>
            </a:r>
            <a:r>
              <a:rPr lang="ko-KR" altLang="en-US" i="0" baseline="0" dirty="0"/>
              <a:t>따라서 그래프에서 </a:t>
            </a:r>
            <a:r>
              <a:rPr lang="en-US" altLang="ko-KR" i="0" baseline="0" dirty="0"/>
              <a:t>y</a:t>
            </a:r>
            <a:r>
              <a:rPr lang="ko-KR" altLang="en-US" i="0" baseline="0" dirty="0"/>
              <a:t>값이 </a:t>
            </a:r>
            <a:r>
              <a:rPr lang="en-US" altLang="ko-KR" i="0" baseline="0" dirty="0"/>
              <a:t>0.7</a:t>
            </a:r>
            <a:r>
              <a:rPr lang="ko-KR" altLang="en-US" i="0" baseline="0" dirty="0"/>
              <a:t>이상이며</a:t>
            </a:r>
            <a:r>
              <a:rPr lang="en-US" altLang="ko-KR" i="0" baseline="0" dirty="0"/>
              <a:t>, x</a:t>
            </a:r>
            <a:r>
              <a:rPr lang="ko-KR" altLang="en-US" i="0" baseline="0" dirty="0"/>
              <a:t>값이 </a:t>
            </a:r>
            <a:r>
              <a:rPr lang="en-US" altLang="ko-KR" i="0" baseline="0" dirty="0"/>
              <a:t>0.5</a:t>
            </a:r>
            <a:r>
              <a:rPr lang="ko-KR" altLang="en-US" i="0" baseline="0" dirty="0"/>
              <a:t>보다 크거나 </a:t>
            </a:r>
            <a:r>
              <a:rPr lang="en-US" altLang="ko-KR" i="0" baseline="0" dirty="0"/>
              <a:t>-0.5</a:t>
            </a:r>
            <a:r>
              <a:rPr lang="ko-KR" altLang="en-US" i="0" baseline="0" dirty="0"/>
              <a:t>보다 작은 값에 해당되는 붉은 색으로 표시된 유전자가 </a:t>
            </a:r>
            <a:r>
              <a:rPr lang="en-US" altLang="ko-KR" i="0" baseline="0" dirty="0"/>
              <a:t>Differential expression genes</a:t>
            </a:r>
            <a:r>
              <a:rPr lang="ko-KR" altLang="en-US" i="0" baseline="0" dirty="0"/>
              <a:t>이며 이는 </a:t>
            </a:r>
            <a:r>
              <a:rPr lang="ko-KR" altLang="en-US" i="0" dirty="0"/>
              <a:t>실험군과 대조군 사이에 발현양에 유의한 차이를 나타내는 유전자이다</a:t>
            </a:r>
            <a:r>
              <a:rPr lang="en-US" altLang="ko-KR" i="0" dirty="0"/>
              <a:t>. </a:t>
            </a:r>
            <a:r>
              <a:rPr lang="ko-KR" altLang="en-US" i="0" dirty="0"/>
              <a:t>결국 </a:t>
            </a:r>
            <a:r>
              <a:rPr lang="en-US" altLang="ko-KR" i="0" dirty="0"/>
              <a:t>COVID 19</a:t>
            </a:r>
            <a:r>
              <a:rPr lang="ko-KR" altLang="en-US" i="0" dirty="0"/>
              <a:t>에서</a:t>
            </a:r>
            <a:r>
              <a:rPr lang="en-US" altLang="ko-KR" i="0" dirty="0"/>
              <a:t> </a:t>
            </a:r>
            <a:r>
              <a:rPr lang="ko-KR" altLang="en-US" i="0" dirty="0"/>
              <a:t>더 유의한 차이를 나타내는 유전자는 </a:t>
            </a:r>
            <a:r>
              <a:rPr lang="en-US" altLang="ko-KR" i="0" dirty="0"/>
              <a:t>91</a:t>
            </a:r>
            <a:r>
              <a:rPr lang="ko-KR" altLang="en-US" i="0" dirty="0"/>
              <a:t>개</a:t>
            </a:r>
            <a:r>
              <a:rPr lang="en-US" altLang="ko-KR" i="0" dirty="0"/>
              <a:t>, influenza</a:t>
            </a:r>
            <a:r>
              <a:rPr lang="ko-KR" altLang="en-US" i="0" dirty="0"/>
              <a:t>는 </a:t>
            </a:r>
            <a:r>
              <a:rPr lang="en-US" altLang="ko-KR" i="0" dirty="0"/>
              <a:t>61</a:t>
            </a:r>
            <a:r>
              <a:rPr lang="ko-KR" altLang="en-US" i="0" dirty="0"/>
              <a:t>개 이며</a:t>
            </a:r>
            <a:r>
              <a:rPr lang="en-US" altLang="ko-KR" i="0" dirty="0"/>
              <a:t>, </a:t>
            </a:r>
            <a:r>
              <a:rPr lang="ko-KR" altLang="en-US" i="0" dirty="0"/>
              <a:t>이 유전자들의 발현 양상에 대해 분석 하기 위해 중간의 그래프인 </a:t>
            </a:r>
            <a:r>
              <a:rPr lang="en-US" altLang="ko-KR" i="0" dirty="0"/>
              <a:t>gene set enrichment analysis (GSEA)</a:t>
            </a:r>
            <a:r>
              <a:rPr lang="ko-KR" altLang="en-US" i="0" dirty="0"/>
              <a:t>가 사용되었다</a:t>
            </a:r>
            <a:r>
              <a:rPr lang="en-US" altLang="ko-KR" i="0" dirty="0"/>
              <a:t>. GSEA</a:t>
            </a:r>
            <a:r>
              <a:rPr lang="ko-KR" altLang="en-US" i="0" dirty="0"/>
              <a:t>는 어떤 </a:t>
            </a:r>
            <a:r>
              <a:rPr lang="en-US" altLang="ko-KR" i="0" dirty="0"/>
              <a:t>gene set</a:t>
            </a:r>
            <a:r>
              <a:rPr lang="ko-KR" altLang="en-US" i="0" dirty="0"/>
              <a:t>이 유전자 발현 변화를 잘 설명하는지 </a:t>
            </a:r>
            <a:r>
              <a:rPr lang="ko-KR" altLang="en-US" i="0" dirty="0" err="1"/>
              <a:t>보는것으로</a:t>
            </a:r>
            <a:r>
              <a:rPr lang="en-US" altLang="ko-KR" i="0" dirty="0"/>
              <a:t>, gene set</a:t>
            </a:r>
            <a:r>
              <a:rPr lang="ko-KR" altLang="en-US" i="0" dirty="0"/>
              <a:t>에 속하는 유전자가 </a:t>
            </a:r>
            <a:r>
              <a:rPr lang="en-US" altLang="ko-KR" i="0" dirty="0"/>
              <a:t>COVID </a:t>
            </a:r>
            <a:r>
              <a:rPr lang="ko-KR" altLang="en-US" i="0" dirty="0"/>
              <a:t>또는 </a:t>
            </a:r>
            <a:r>
              <a:rPr lang="en-US" altLang="ko-KR" i="0" dirty="0"/>
              <a:t>influenza</a:t>
            </a:r>
            <a:r>
              <a:rPr lang="ko-KR" altLang="en-US" i="0" dirty="0"/>
              <a:t>의 </a:t>
            </a:r>
            <a:r>
              <a:rPr lang="en-US" altLang="ko-KR" i="0" dirty="0"/>
              <a:t>differential expression genes</a:t>
            </a:r>
            <a:r>
              <a:rPr lang="ko-KR" altLang="en-US" i="0" dirty="0"/>
              <a:t>과 얼마나 </a:t>
            </a:r>
            <a:r>
              <a:rPr lang="ko-KR" altLang="en-US" i="0" dirty="0" err="1"/>
              <a:t>겹치냐가</a:t>
            </a:r>
            <a:r>
              <a:rPr lang="ko-KR" altLang="en-US" i="0" dirty="0"/>
              <a:t> 크기로 나타나서 </a:t>
            </a:r>
            <a:r>
              <a:rPr lang="en-US" altLang="ko-KR" i="0" dirty="0"/>
              <a:t>influenza</a:t>
            </a:r>
            <a:r>
              <a:rPr lang="ko-KR" altLang="en-US" i="0" dirty="0"/>
              <a:t>에서는 </a:t>
            </a:r>
            <a:r>
              <a:rPr lang="en-US" altLang="ko-KR" i="0" dirty="0"/>
              <a:t>cytokine signaling</a:t>
            </a:r>
            <a:r>
              <a:rPr lang="ko-KR" altLang="en-US" i="0" dirty="0"/>
              <a:t>에 관련된 유전자 발현이 많고</a:t>
            </a:r>
            <a:r>
              <a:rPr lang="en-US" altLang="ko-KR" i="0" dirty="0"/>
              <a:t>, COVID</a:t>
            </a:r>
            <a:r>
              <a:rPr lang="ko-KR" altLang="en-US" i="0" dirty="0"/>
              <a:t>에서는 </a:t>
            </a:r>
            <a:r>
              <a:rPr lang="en-US" altLang="ko-KR" i="0" dirty="0"/>
              <a:t>Extracellular matrix organization</a:t>
            </a:r>
            <a:r>
              <a:rPr lang="ko-KR" altLang="en-US" i="0" dirty="0"/>
              <a:t>이나 뒤에서 언급될 다른 반응들과 관련된 유전자 발현이 높다</a:t>
            </a:r>
            <a:r>
              <a:rPr lang="en-US" altLang="ko-KR" i="0" dirty="0"/>
              <a:t>. </a:t>
            </a:r>
            <a:r>
              <a:rPr lang="ko-KR" altLang="en-US" i="0" dirty="0"/>
              <a:t>맨 오른쪽 그림은 각 유전자 레벨에서 </a:t>
            </a:r>
            <a:r>
              <a:rPr lang="en-US" altLang="ko-KR" i="0" dirty="0"/>
              <a:t>COVID</a:t>
            </a:r>
            <a:r>
              <a:rPr lang="ko-KR" altLang="en-US" i="0" dirty="0"/>
              <a:t>와 </a:t>
            </a:r>
            <a:r>
              <a:rPr lang="en-US" altLang="ko-KR" i="0" dirty="0"/>
              <a:t>influenza, </a:t>
            </a:r>
            <a:r>
              <a:rPr lang="ko-KR" altLang="en-US" i="0" dirty="0"/>
              <a:t>그리고 두개 동시 감염에 대해 상대적 발현을 그래프로 표현한 것으로</a:t>
            </a:r>
            <a:r>
              <a:rPr lang="en-US" altLang="ko-KR" i="0" dirty="0"/>
              <a:t>, </a:t>
            </a:r>
            <a:r>
              <a:rPr lang="ko-KR" altLang="en-US" i="0" dirty="0"/>
              <a:t>두개 동시 감염의 경우 </a:t>
            </a:r>
            <a:r>
              <a:rPr lang="en-US" altLang="ko-KR" i="0" dirty="0"/>
              <a:t>influenza </a:t>
            </a:r>
            <a:r>
              <a:rPr lang="ko-KR" altLang="en-US" i="0" dirty="0"/>
              <a:t>양상과 비슷함을 알 수 있다</a:t>
            </a:r>
            <a:r>
              <a:rPr lang="en-US" altLang="ko-KR" i="0" dirty="0"/>
              <a:t>.</a:t>
            </a:r>
          </a:p>
          <a:p>
            <a:r>
              <a:rPr lang="en-US" altLang="ko-KR" i="0" dirty="0"/>
              <a:t>---------------------------------</a:t>
            </a:r>
          </a:p>
          <a:p>
            <a:r>
              <a:rPr lang="en-US" altLang="ko-KR" i="0" dirty="0"/>
              <a:t>[Q </a:t>
            </a:r>
            <a:r>
              <a:rPr lang="ko-KR" altLang="en-US" i="0" dirty="0"/>
              <a:t>값은 </a:t>
            </a:r>
            <a:r>
              <a:rPr lang="en-US" altLang="ko-KR" i="0" dirty="0"/>
              <a:t>"</a:t>
            </a:r>
            <a:r>
              <a:rPr lang="ko-KR" altLang="en-US" i="0" dirty="0"/>
              <a:t>검정 결과가 유의하다고 판단되는 최소의 </a:t>
            </a:r>
            <a:r>
              <a:rPr lang="en-US" altLang="ko-KR" i="0" dirty="0"/>
              <a:t>FDR(</a:t>
            </a:r>
            <a:r>
              <a:rPr lang="ko-KR" altLang="en-US" i="0" dirty="0"/>
              <a:t>다중성에 따라서 어느정도는 틀려도 좋다</a:t>
            </a:r>
            <a:r>
              <a:rPr lang="en-US" altLang="ko-KR" i="0" dirty="0"/>
              <a:t>, false discovery rate) </a:t>
            </a:r>
            <a:r>
              <a:rPr lang="ko-KR" altLang="en-US" i="0" dirty="0"/>
              <a:t>임계치</a:t>
            </a:r>
            <a:r>
              <a:rPr lang="en-US" altLang="ko-KR" i="0" dirty="0"/>
              <a:t>. </a:t>
            </a:r>
            <a:r>
              <a:rPr lang="ko-KR" altLang="en-US" i="0" dirty="0"/>
              <a:t>이는 </a:t>
            </a:r>
            <a:r>
              <a:rPr lang="en-US" altLang="ko-KR" i="0" dirty="0"/>
              <a:t>2</a:t>
            </a:r>
            <a:r>
              <a:rPr lang="ko-KR" altLang="en-US" i="0" dirty="0"/>
              <a:t>값 비교가 아니라 다중검정이기 때문</a:t>
            </a:r>
            <a:r>
              <a:rPr lang="en-US" altLang="ko-KR" i="0" dirty="0"/>
              <a:t>. </a:t>
            </a:r>
            <a:r>
              <a:rPr lang="ko-KR" altLang="en-US" i="0" dirty="0"/>
              <a:t>여기서는 </a:t>
            </a:r>
            <a:r>
              <a:rPr lang="en-US" altLang="ko-KR" i="0" dirty="0"/>
              <a:t>influenza</a:t>
            </a:r>
            <a:r>
              <a:rPr lang="ko-KR" altLang="en-US" i="0" dirty="0"/>
              <a:t>에 대해 </a:t>
            </a:r>
            <a:r>
              <a:rPr lang="en-US" altLang="ko-KR" i="0" dirty="0"/>
              <a:t>COV</a:t>
            </a:r>
            <a:r>
              <a:rPr lang="ko-KR" altLang="en-US" i="0" dirty="0"/>
              <a:t>가 유의한 정도</a:t>
            </a:r>
            <a:r>
              <a:rPr lang="en-US" altLang="ko-KR" i="0" dirty="0"/>
              <a:t>]</a:t>
            </a:r>
          </a:p>
          <a:p>
            <a:endParaRPr lang="en-US" altLang="ko-KR" i="0" dirty="0"/>
          </a:p>
          <a:p>
            <a:r>
              <a:rPr lang="en-US" altLang="ko-KR" i="0" dirty="0"/>
              <a:t>P-value = 0.02 -&gt; log0.02=1.7</a:t>
            </a:r>
          </a:p>
          <a:p>
            <a:r>
              <a:rPr lang="en-US" altLang="ko-KR" i="0" dirty="0"/>
              <a:t>Log2 1.42 = 0.5 (fold change 1.4</a:t>
            </a:r>
            <a:r>
              <a:rPr lang="ko-KR" altLang="en-US" i="0" dirty="0"/>
              <a:t>정도</a:t>
            </a:r>
            <a:r>
              <a:rPr lang="en-US" altLang="ko-KR" i="0" dirty="0"/>
              <a:t>)</a:t>
            </a:r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978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그래서 </a:t>
            </a:r>
            <a:r>
              <a:rPr lang="en-US" altLang="ko-KR" i="0" dirty="0"/>
              <a:t>COVID</a:t>
            </a:r>
            <a:r>
              <a:rPr lang="ko-KR" altLang="en-US" i="0" dirty="0"/>
              <a:t>에서는 </a:t>
            </a:r>
            <a:r>
              <a:rPr lang="en-US" altLang="ko-KR" i="0" dirty="0"/>
              <a:t>Extracellular matrix organization </a:t>
            </a:r>
            <a:r>
              <a:rPr lang="ko-KR" altLang="en-US" i="0" dirty="0"/>
              <a:t>발현이 높기 때문에 콜라겐에 대해 염색한 슬라이드를 보면 </a:t>
            </a:r>
            <a:r>
              <a:rPr lang="en-US" altLang="ko-KR" i="0" dirty="0"/>
              <a:t>collagen deposition</a:t>
            </a:r>
            <a:r>
              <a:rPr lang="ko-KR" altLang="en-US" i="0" dirty="0"/>
              <a:t>이 </a:t>
            </a:r>
            <a:r>
              <a:rPr lang="en-US" altLang="ko-KR" i="0" dirty="0"/>
              <a:t>covid lung tissue</a:t>
            </a:r>
            <a:r>
              <a:rPr lang="ko-KR" altLang="en-US" i="0" dirty="0"/>
              <a:t>에서 더 많은 면적을 차지하고 있음을 볼 수 있어</a:t>
            </a:r>
            <a:r>
              <a:rPr lang="en-US" altLang="ko-KR" i="0" dirty="0"/>
              <a:t> COVID ARDS</a:t>
            </a:r>
            <a:r>
              <a:rPr lang="ko-KR" altLang="en-US" i="0" dirty="0"/>
              <a:t>에서의 예후가 더 좋지 않을 것을 예상해 볼 수 있습니다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1683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앞에서 본 </a:t>
            </a:r>
            <a:r>
              <a:rPr lang="en-US" altLang="ko-KR" i="0" dirty="0"/>
              <a:t>histopathology</a:t>
            </a:r>
            <a:r>
              <a:rPr lang="ko-KR" altLang="en-US" i="0" dirty="0"/>
              <a:t>에서</a:t>
            </a:r>
            <a:r>
              <a:rPr lang="en-US" altLang="ko-KR" i="0" dirty="0"/>
              <a:t> COVID </a:t>
            </a:r>
            <a:r>
              <a:rPr lang="ko-KR" altLang="en-US" i="0" dirty="0"/>
              <a:t>환자에서 </a:t>
            </a:r>
            <a:r>
              <a:rPr lang="en-US" altLang="ko-KR" i="0" dirty="0"/>
              <a:t>microthrombi</a:t>
            </a:r>
            <a:r>
              <a:rPr lang="ko-KR" altLang="en-US" i="0" dirty="0"/>
              <a:t>와 </a:t>
            </a:r>
            <a:r>
              <a:rPr lang="en-US" altLang="ko-KR" i="0" dirty="0"/>
              <a:t>pulmonary thrombosis</a:t>
            </a:r>
            <a:r>
              <a:rPr lang="ko-KR" altLang="en-US" i="0" dirty="0"/>
              <a:t>가 높았으며</a:t>
            </a:r>
            <a:r>
              <a:rPr lang="en-US" altLang="ko-KR" i="0" dirty="0"/>
              <a:t>, </a:t>
            </a:r>
            <a:r>
              <a:rPr lang="ko-KR" altLang="en-US" i="0" dirty="0"/>
              <a:t>타 논문에서도 </a:t>
            </a:r>
            <a:r>
              <a:rPr lang="en-US" altLang="ko-KR" i="0" dirty="0"/>
              <a:t>COVID </a:t>
            </a:r>
            <a:r>
              <a:rPr lang="ko-KR" altLang="en-US" i="0" dirty="0"/>
              <a:t>환자의 </a:t>
            </a:r>
            <a:r>
              <a:rPr lang="en-US" altLang="ko-KR" i="0" dirty="0" err="1"/>
              <a:t>hypercoagulopathy</a:t>
            </a:r>
            <a:r>
              <a:rPr lang="ko-KR" altLang="en-US" i="0" dirty="0"/>
              <a:t>가 언급되고 있어 </a:t>
            </a:r>
            <a:r>
              <a:rPr lang="en-US" altLang="ko-KR" i="0" dirty="0"/>
              <a:t>vascular </a:t>
            </a:r>
            <a:r>
              <a:rPr lang="ko-KR" altLang="en-US" i="0" dirty="0"/>
              <a:t>쪽의 유전자 발현을 </a:t>
            </a:r>
            <a:r>
              <a:rPr lang="en-US" altLang="ko-KR" i="0" dirty="0"/>
              <a:t>spatial transcriptomics</a:t>
            </a:r>
            <a:r>
              <a:rPr lang="ko-KR" altLang="en-US" i="0" dirty="0"/>
              <a:t>로 조사한 결과입니다</a:t>
            </a:r>
            <a:r>
              <a:rPr lang="en-US" altLang="ko-KR" i="0" dirty="0"/>
              <a:t>. </a:t>
            </a:r>
            <a:r>
              <a:rPr lang="ko-KR" altLang="en-US" i="0" dirty="0"/>
              <a:t>이전 분석과 마찬가지로 </a:t>
            </a:r>
            <a:r>
              <a:rPr lang="en-US" altLang="ko-KR" i="0" dirty="0"/>
              <a:t>Differential gene-expression analysis</a:t>
            </a:r>
            <a:r>
              <a:rPr lang="ko-KR" altLang="en-US" i="0" dirty="0"/>
              <a:t>에서 </a:t>
            </a:r>
            <a:r>
              <a:rPr lang="en-US" altLang="ko-KR" i="0" dirty="0"/>
              <a:t>COVID</a:t>
            </a:r>
            <a:r>
              <a:rPr lang="ko-KR" altLang="en-US" i="0" dirty="0"/>
              <a:t>는 </a:t>
            </a:r>
            <a:r>
              <a:rPr lang="en-US" altLang="ko-KR" i="0" dirty="0"/>
              <a:t>41</a:t>
            </a:r>
            <a:r>
              <a:rPr lang="ko-KR" altLang="en-US" i="0" dirty="0"/>
              <a:t>개 유전자</a:t>
            </a:r>
            <a:r>
              <a:rPr lang="en-US" altLang="ko-KR" i="0" dirty="0"/>
              <a:t>, influenza</a:t>
            </a:r>
            <a:r>
              <a:rPr lang="ko-KR" altLang="en-US" i="0" dirty="0"/>
              <a:t>는 </a:t>
            </a:r>
            <a:r>
              <a:rPr lang="en-US" altLang="ko-KR" i="0" dirty="0"/>
              <a:t>20</a:t>
            </a:r>
            <a:r>
              <a:rPr lang="ko-KR" altLang="en-US" i="0" dirty="0"/>
              <a:t>개 유전자가 나왔으며</a:t>
            </a:r>
            <a:r>
              <a:rPr lang="en-US" altLang="ko-KR" i="0" dirty="0"/>
              <a:t>, GSEA</a:t>
            </a:r>
            <a:r>
              <a:rPr lang="ko-KR" altLang="en-US" i="0" dirty="0"/>
              <a:t>에서 </a:t>
            </a:r>
            <a:r>
              <a:rPr lang="en-US" altLang="ko-KR" i="0" dirty="0"/>
              <a:t>COVID</a:t>
            </a:r>
            <a:r>
              <a:rPr lang="ko-KR" altLang="en-US" i="0" dirty="0"/>
              <a:t>는 </a:t>
            </a:r>
            <a:r>
              <a:rPr lang="en-US" altLang="ko-KR" i="0" dirty="0"/>
              <a:t>Coagulation</a:t>
            </a:r>
            <a:r>
              <a:rPr lang="ko-KR" altLang="en-US" i="0" dirty="0"/>
              <a:t>과 </a:t>
            </a:r>
            <a:r>
              <a:rPr lang="en-US" altLang="ko-KR" i="0" dirty="0"/>
              <a:t>platelet </a:t>
            </a:r>
            <a:r>
              <a:rPr lang="ko-KR" altLang="en-US" i="0" dirty="0"/>
              <a:t>관련 </a:t>
            </a:r>
            <a:r>
              <a:rPr lang="en-US" altLang="ko-KR" i="0" dirty="0"/>
              <a:t>gene</a:t>
            </a:r>
            <a:r>
              <a:rPr lang="ko-KR" altLang="en-US" i="0" dirty="0"/>
              <a:t>의 발현이 증가하였으며</a:t>
            </a:r>
            <a:r>
              <a:rPr lang="en-US" altLang="ko-KR" i="0" dirty="0"/>
              <a:t>, ECM</a:t>
            </a:r>
            <a:r>
              <a:rPr lang="ko-KR" altLang="en-US" i="0" dirty="0"/>
              <a:t> 관련과 </a:t>
            </a:r>
            <a:r>
              <a:rPr lang="en-US" altLang="ko-KR" i="0" dirty="0"/>
              <a:t>influenza</a:t>
            </a:r>
            <a:r>
              <a:rPr lang="ko-KR" altLang="en-US" i="0" dirty="0"/>
              <a:t>의 </a:t>
            </a:r>
            <a:r>
              <a:rPr lang="en-US" altLang="ko-KR" i="0" dirty="0"/>
              <a:t>cytokine signaling</a:t>
            </a:r>
            <a:r>
              <a:rPr lang="ko-KR" altLang="en-US" i="0" dirty="0"/>
              <a:t>은 전체 조직에서의 패턴과 동일하였다</a:t>
            </a:r>
            <a:r>
              <a:rPr lang="en-US" altLang="ko-KR" i="0" dirty="0"/>
              <a:t>. </a:t>
            </a:r>
            <a:r>
              <a:rPr lang="ko-KR" altLang="en-US" i="0" dirty="0"/>
              <a:t>유전자 상대적 발현 분석에서는 </a:t>
            </a:r>
            <a:r>
              <a:rPr lang="en-US" altLang="ko-KR" i="0" dirty="0"/>
              <a:t>COVID </a:t>
            </a:r>
            <a:r>
              <a:rPr lang="ko-KR" altLang="en-US" i="0" dirty="0"/>
              <a:t>감염된 폐혈광에서 </a:t>
            </a:r>
            <a:r>
              <a:rPr lang="en-US" altLang="ko-KR" i="0" dirty="0"/>
              <a:t>complement activation, platelet biology, endothelial injury</a:t>
            </a:r>
            <a:r>
              <a:rPr lang="ko-KR" altLang="en-US" i="0" dirty="0"/>
              <a:t>에 관련된 유전자 발현이 증가되어 있어 전사적으로 조절된 반응이 </a:t>
            </a:r>
            <a:r>
              <a:rPr lang="en-US" altLang="ko-KR" i="0" dirty="0"/>
              <a:t>hypercoagulation</a:t>
            </a:r>
            <a:r>
              <a:rPr lang="ko-KR" altLang="en-US" i="0" dirty="0"/>
              <a:t>을 촉진함을 입증하였다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2452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다음으로 </a:t>
            </a:r>
            <a:r>
              <a:rPr lang="en-US" altLang="ko-KR" i="0" dirty="0"/>
              <a:t>ARDS</a:t>
            </a:r>
            <a:r>
              <a:rPr lang="ko-KR" altLang="en-US" i="0" dirty="0"/>
              <a:t>에서 손상되는 부위인 </a:t>
            </a:r>
            <a:r>
              <a:rPr lang="en-US" altLang="ko-KR" i="0" dirty="0"/>
              <a:t>alveolar epithelium</a:t>
            </a:r>
            <a:r>
              <a:rPr lang="ko-KR" altLang="en-US" i="0" dirty="0"/>
              <a:t>에 특정하여 분석한 것이며</a:t>
            </a:r>
            <a:r>
              <a:rPr lang="en-US" altLang="ko-KR" i="0" dirty="0"/>
              <a:t>, GSEA</a:t>
            </a:r>
            <a:r>
              <a:rPr lang="ko-KR" altLang="en-US" i="0" dirty="0"/>
              <a:t>를 보면 </a:t>
            </a:r>
            <a:r>
              <a:rPr lang="en-US" altLang="ko-KR" i="0" dirty="0"/>
              <a:t>COVID</a:t>
            </a:r>
            <a:r>
              <a:rPr lang="ko-KR" altLang="en-US" i="0" dirty="0"/>
              <a:t>에서 </a:t>
            </a:r>
            <a:r>
              <a:rPr lang="en-US" altLang="ko-KR" i="0" dirty="0"/>
              <a:t>epithelial mesenchymal transition</a:t>
            </a:r>
            <a:r>
              <a:rPr lang="ko-KR" altLang="en-US" i="0" dirty="0"/>
              <a:t>관련이 많이 </a:t>
            </a:r>
            <a:r>
              <a:rPr lang="en-US" altLang="ko-KR" i="0" dirty="0"/>
              <a:t>overlap </a:t>
            </a:r>
            <a:r>
              <a:rPr lang="ko-KR" altLang="en-US" i="0" dirty="0"/>
              <a:t>되었음을 볼 수 있으며 앞의 결과와 마찬가지로 </a:t>
            </a:r>
            <a:r>
              <a:rPr lang="en-US" altLang="ko-KR" i="0" dirty="0"/>
              <a:t>ECM </a:t>
            </a:r>
            <a:r>
              <a:rPr lang="ko-KR" altLang="en-US" i="0" dirty="0"/>
              <a:t>관련 경로도 늘어나 있는 것을 볼 수 있다</a:t>
            </a:r>
            <a:r>
              <a:rPr lang="en-US" altLang="ko-KR" i="0" dirty="0"/>
              <a:t>. </a:t>
            </a:r>
            <a:r>
              <a:rPr lang="ko-KR" altLang="en-US" i="0" dirty="0"/>
              <a:t>또한 </a:t>
            </a:r>
            <a:r>
              <a:rPr lang="en-US" altLang="ko-KR" i="0" dirty="0"/>
              <a:t>COVID ARDS </a:t>
            </a:r>
            <a:r>
              <a:rPr lang="ko-KR" altLang="en-US" i="0" dirty="0"/>
              <a:t>병리 결과에서 증가된 </a:t>
            </a:r>
            <a:r>
              <a:rPr lang="en-US" altLang="ko-KR" i="0" dirty="0"/>
              <a:t>alveolar epithelial hyperplasia</a:t>
            </a:r>
            <a:r>
              <a:rPr lang="ko-KR" altLang="en-US" i="0" dirty="0"/>
              <a:t>가 보여 이에 대해 </a:t>
            </a:r>
            <a:r>
              <a:rPr lang="en-US" altLang="ko-KR" i="0" dirty="0"/>
              <a:t>spatial transcriptomics</a:t>
            </a:r>
            <a:r>
              <a:rPr lang="ko-KR" altLang="en-US" i="0" dirty="0"/>
              <a:t>가 되니 </a:t>
            </a:r>
            <a:r>
              <a:rPr lang="en-US" altLang="ko-KR" i="0" dirty="0"/>
              <a:t>hyperplasia</a:t>
            </a:r>
            <a:r>
              <a:rPr lang="ko-KR" altLang="en-US" i="0" dirty="0"/>
              <a:t>와 </a:t>
            </a:r>
            <a:r>
              <a:rPr lang="en-US" altLang="ko-KR" i="0" dirty="0"/>
              <a:t>normal </a:t>
            </a:r>
            <a:r>
              <a:rPr lang="ko-KR" altLang="en-US" i="0" dirty="0"/>
              <a:t>한 부분을 서로 비교하여 </a:t>
            </a:r>
            <a:r>
              <a:rPr lang="en-US" altLang="ko-KR" i="0" dirty="0"/>
              <a:t>Differential gene-expression analysis</a:t>
            </a:r>
            <a:r>
              <a:rPr lang="ko-KR" altLang="en-US" i="0" dirty="0"/>
              <a:t>한 결과 차이나는 유전자가 거의 없었음</a:t>
            </a:r>
            <a:r>
              <a:rPr lang="en-US" altLang="ko-KR" i="0" dirty="0"/>
              <a:t>. (10</a:t>
            </a:r>
            <a:r>
              <a:rPr lang="ko-KR" altLang="en-US" i="0" dirty="0"/>
              <a:t>개</a:t>
            </a:r>
            <a:r>
              <a:rPr lang="en-US" altLang="ko-KR" i="0" dirty="0"/>
              <a:t>, 15</a:t>
            </a:r>
            <a:r>
              <a:rPr lang="ko-KR" altLang="en-US" i="0" dirty="0"/>
              <a:t>개로</a:t>
            </a:r>
            <a:r>
              <a:rPr lang="en-US" altLang="ko-KR" i="0" dirty="0"/>
              <a:t>) </a:t>
            </a:r>
            <a:r>
              <a:rPr lang="ko-KR" altLang="en-US" i="0" dirty="0"/>
              <a:t>그러나 </a:t>
            </a:r>
            <a:r>
              <a:rPr lang="en-US" altLang="ko-KR" i="0" dirty="0"/>
              <a:t>lung epithelial </a:t>
            </a:r>
            <a:r>
              <a:rPr lang="ko-KR" altLang="en-US" i="0" dirty="0"/>
              <a:t>증식과 </a:t>
            </a:r>
            <a:r>
              <a:rPr lang="en-US" altLang="ko-KR" i="0" dirty="0"/>
              <a:t>type 2 pneumocyte</a:t>
            </a:r>
            <a:r>
              <a:rPr lang="ko-KR" altLang="en-US" i="0" dirty="0"/>
              <a:t>의 </a:t>
            </a:r>
            <a:r>
              <a:rPr lang="en-US" altLang="ko-KR" i="0" dirty="0"/>
              <a:t>squamous metaplasia</a:t>
            </a:r>
            <a:r>
              <a:rPr lang="ko-KR" altLang="en-US" i="0" dirty="0"/>
              <a:t>와</a:t>
            </a:r>
            <a:r>
              <a:rPr lang="en-US" altLang="ko-KR" i="0" dirty="0"/>
              <a:t> </a:t>
            </a:r>
            <a:r>
              <a:rPr lang="ko-KR" altLang="en-US" i="0" dirty="0"/>
              <a:t>관련된 </a:t>
            </a:r>
            <a:r>
              <a:rPr lang="en-US" altLang="ko-KR" i="0" dirty="0"/>
              <a:t>specific</a:t>
            </a:r>
            <a:r>
              <a:rPr lang="ko-KR" altLang="en-US" i="0" dirty="0"/>
              <a:t>한 </a:t>
            </a:r>
            <a:r>
              <a:rPr lang="en-US" altLang="ko-KR" i="0" dirty="0"/>
              <a:t>genes</a:t>
            </a:r>
            <a:r>
              <a:rPr lang="ko-KR" altLang="en-US" i="0" dirty="0"/>
              <a:t>에 대해 비교 </a:t>
            </a:r>
            <a:r>
              <a:rPr lang="en-US" altLang="ko-KR" i="0" dirty="0"/>
              <a:t>(</a:t>
            </a:r>
            <a:r>
              <a:rPr lang="ko-KR" altLang="en-US" i="0" dirty="0"/>
              <a:t>오른쪽 그림</a:t>
            </a:r>
            <a:r>
              <a:rPr lang="en-US" altLang="ko-KR" i="0" dirty="0"/>
              <a:t>) </a:t>
            </a:r>
            <a:r>
              <a:rPr lang="ko-KR" altLang="en-US" i="0" dirty="0"/>
              <a:t>하면</a:t>
            </a:r>
            <a:r>
              <a:rPr lang="en-US" altLang="ko-KR" i="0" dirty="0"/>
              <a:t>, covid (</a:t>
            </a:r>
            <a:r>
              <a:rPr lang="en-US" altLang="ko-KR" i="0" dirty="0" err="1"/>
              <a:t>hyperplasia+normal</a:t>
            </a:r>
            <a:r>
              <a:rPr lang="en-US" altLang="ko-KR" i="0" dirty="0"/>
              <a:t>)</a:t>
            </a:r>
            <a:r>
              <a:rPr lang="ko-KR" altLang="en-US" i="0" dirty="0"/>
              <a:t> 전체군과 </a:t>
            </a:r>
            <a:r>
              <a:rPr lang="en-US" altLang="ko-KR" i="0" dirty="0"/>
              <a:t>influenza </a:t>
            </a:r>
            <a:r>
              <a:rPr lang="ko-KR" altLang="en-US" i="0" dirty="0"/>
              <a:t>군 간에는 차이가 나기 때문에 </a:t>
            </a:r>
            <a:r>
              <a:rPr lang="en-US" altLang="ko-KR" i="0" dirty="0"/>
              <a:t>cellular metaplasia</a:t>
            </a:r>
            <a:r>
              <a:rPr lang="ko-KR" altLang="en-US" i="0" dirty="0"/>
              <a:t>가 </a:t>
            </a:r>
            <a:r>
              <a:rPr lang="en-US" altLang="ko-KR" i="0" dirty="0"/>
              <a:t>COVID</a:t>
            </a:r>
            <a:r>
              <a:rPr lang="ko-KR" altLang="en-US" i="0" dirty="0"/>
              <a:t>의 특징임을 알 수 있다</a:t>
            </a:r>
            <a:r>
              <a:rPr lang="en-US" altLang="ko-KR" i="0" dirty="0"/>
              <a:t>. </a:t>
            </a:r>
            <a:endParaRPr lang="ko-KR" altLang="en-US" i="0" dirty="0"/>
          </a:p>
          <a:p>
            <a:r>
              <a:rPr lang="ko-KR" altLang="en-US" i="0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8265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Macrophage</a:t>
            </a:r>
            <a:r>
              <a:rPr lang="ko-KR" altLang="en-US" i="0" dirty="0"/>
              <a:t>는 </a:t>
            </a:r>
            <a:r>
              <a:rPr lang="en-US" altLang="ko-KR" i="0" dirty="0" err="1"/>
              <a:t>pathophylogy</a:t>
            </a:r>
            <a:r>
              <a:rPr lang="ko-KR" altLang="en-US" i="0" dirty="0"/>
              <a:t>에서 </a:t>
            </a:r>
            <a:r>
              <a:rPr lang="ko-KR" altLang="en-US" i="0" dirty="0" err="1"/>
              <a:t>언급했다시피</a:t>
            </a:r>
            <a:r>
              <a:rPr lang="ko-KR" altLang="en-US" i="0" dirty="0"/>
              <a:t> </a:t>
            </a:r>
            <a:r>
              <a:rPr lang="en-US" altLang="ko-KR" i="0" dirty="0"/>
              <a:t>lung</a:t>
            </a:r>
            <a:r>
              <a:rPr lang="ko-KR" altLang="en-US" i="0" dirty="0"/>
              <a:t>의 </a:t>
            </a:r>
            <a:r>
              <a:rPr lang="en-US" altLang="ko-KR" i="0" dirty="0"/>
              <a:t>viral</a:t>
            </a:r>
            <a:r>
              <a:rPr lang="ko-KR" altLang="en-US" i="0" dirty="0"/>
              <a:t> </a:t>
            </a:r>
            <a:r>
              <a:rPr lang="en-US" altLang="ko-KR" i="0" dirty="0"/>
              <a:t>infection</a:t>
            </a:r>
            <a:r>
              <a:rPr lang="ko-KR" altLang="en-US" i="0" dirty="0"/>
              <a:t>에 대한 면역반응에 중요한 역할을 하기 때문에 따로 알아봤으며</a:t>
            </a:r>
            <a:r>
              <a:rPr lang="en-US" altLang="ko-KR" i="0" dirty="0"/>
              <a:t>,  </a:t>
            </a:r>
          </a:p>
          <a:p>
            <a:r>
              <a:rPr lang="en-US" altLang="ko-KR" i="0" dirty="0"/>
              <a:t>GSEA</a:t>
            </a:r>
            <a:r>
              <a:rPr lang="ko-KR" altLang="en-US" i="0" dirty="0"/>
              <a:t>에서 두 그룹 다 면역 신호전달이 관찰되었으나 </a:t>
            </a:r>
            <a:r>
              <a:rPr lang="en-US" altLang="ko-KR" i="0" dirty="0"/>
              <a:t>COVID</a:t>
            </a:r>
            <a:r>
              <a:rPr lang="ko-KR" altLang="en-US" i="0" dirty="0"/>
              <a:t>에서는 선천적 면역 신호전달의 차등적 활성화가 나타났으며</a:t>
            </a:r>
            <a:r>
              <a:rPr lang="en-US" altLang="ko-KR" i="0" dirty="0"/>
              <a:t>, </a:t>
            </a:r>
            <a:r>
              <a:rPr lang="ko-KR" altLang="en-US" i="0" dirty="0"/>
              <a:t>오른쪽의 그래프는 </a:t>
            </a:r>
            <a:r>
              <a:rPr lang="en-US" altLang="ko-KR" i="0" dirty="0"/>
              <a:t>SARS-COV-2 macrophages</a:t>
            </a:r>
            <a:r>
              <a:rPr lang="ko-KR" altLang="en-US" i="0" dirty="0"/>
              <a:t>는 </a:t>
            </a:r>
            <a:r>
              <a:rPr lang="en-US" altLang="ko-KR" i="0" dirty="0"/>
              <a:t>Alternative macrophage </a:t>
            </a:r>
            <a:r>
              <a:rPr lang="en-US" altLang="ko-KR" i="0" dirty="0" err="1"/>
              <a:t>activatio</a:t>
            </a:r>
            <a:r>
              <a:rPr lang="ko-KR" altLang="en-US" i="0" dirty="0"/>
              <a:t>과 일치하는 유전자를 나타냈다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i="0" dirty="0"/>
              <a:t>그래서 이 연구를 정리하면 </a:t>
            </a:r>
            <a:r>
              <a:rPr lang="en-US" altLang="ko-KR" i="0" dirty="0"/>
              <a:t>spatial transcriptomics</a:t>
            </a:r>
            <a:r>
              <a:rPr lang="ko-KR" altLang="en-US" i="0" dirty="0"/>
              <a:t>를 통해 </a:t>
            </a:r>
            <a:r>
              <a:rPr lang="en-US" altLang="ko-KR" i="0" dirty="0"/>
              <a:t>influenza ARDS</a:t>
            </a:r>
            <a:r>
              <a:rPr lang="ko-KR" altLang="en-US" i="0" dirty="0"/>
              <a:t>와 </a:t>
            </a:r>
            <a:r>
              <a:rPr lang="en-US" altLang="ko-KR" i="0" dirty="0"/>
              <a:t>COVID ARDS</a:t>
            </a:r>
            <a:r>
              <a:rPr lang="ko-KR" altLang="en-US" i="0" dirty="0"/>
              <a:t>를 </a:t>
            </a:r>
            <a:r>
              <a:rPr lang="ko-KR" altLang="en-US" i="0" dirty="0" err="1"/>
              <a:t>비교시</a:t>
            </a:r>
            <a:r>
              <a:rPr lang="ko-KR" altLang="en-US" i="0" dirty="0"/>
              <a:t> </a:t>
            </a:r>
            <a:r>
              <a:rPr lang="en-US" altLang="ko-KR" i="0" dirty="0"/>
              <a:t>COVID ARDS</a:t>
            </a:r>
            <a:r>
              <a:rPr lang="ko-KR" altLang="en-US" i="0" dirty="0"/>
              <a:t>에서 더 </a:t>
            </a:r>
            <a:r>
              <a:rPr lang="en-US" altLang="ko-KR" i="0" dirty="0"/>
              <a:t>fibrosis</a:t>
            </a:r>
            <a:r>
              <a:rPr lang="ko-KR" altLang="en-US" i="0" dirty="0"/>
              <a:t>되어 예후가 </a:t>
            </a:r>
            <a:r>
              <a:rPr lang="en-US" altLang="ko-KR" i="0" dirty="0"/>
              <a:t>influenza ARDS </a:t>
            </a:r>
            <a:r>
              <a:rPr lang="ko-KR" altLang="en-US" i="0" dirty="0"/>
              <a:t>보다 안 좋을 수 있으며</a:t>
            </a:r>
            <a:r>
              <a:rPr lang="en-US" altLang="ko-KR" i="0" dirty="0"/>
              <a:t>, </a:t>
            </a:r>
            <a:r>
              <a:rPr lang="en-US" altLang="ko-KR" i="0" dirty="0" err="1"/>
              <a:t>hypercoagulopathy</a:t>
            </a:r>
            <a:r>
              <a:rPr lang="ko-KR" altLang="en-US" i="0" dirty="0"/>
              <a:t>가 있어 </a:t>
            </a:r>
            <a:r>
              <a:rPr lang="en-US" altLang="ko-KR" i="0" dirty="0" err="1"/>
              <a:t>microthrombosis</a:t>
            </a:r>
            <a:r>
              <a:rPr lang="ko-KR" altLang="en-US" i="0" dirty="0"/>
              <a:t>가 많이 생길 수 있다는 것을 생각해 볼 수 있다</a:t>
            </a:r>
            <a:r>
              <a:rPr lang="en-US" altLang="ko-KR" i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i="0" dirty="0"/>
          </a:p>
          <a:p>
            <a:r>
              <a:rPr lang="en-US" altLang="ko-KR" i="0" dirty="0"/>
              <a:t>[macrophage</a:t>
            </a:r>
            <a:r>
              <a:rPr lang="ko-KR" altLang="en-US" i="0" dirty="0"/>
              <a:t>는 </a:t>
            </a:r>
            <a:r>
              <a:rPr lang="en-US" altLang="ko-KR" i="0" dirty="0"/>
              <a:t>classical</a:t>
            </a:r>
            <a:r>
              <a:rPr lang="ko-KR" altLang="en-US" i="0" dirty="0"/>
              <a:t>과 </a:t>
            </a:r>
            <a:r>
              <a:rPr lang="en-US" altLang="ko-KR" i="0" dirty="0"/>
              <a:t>alternative pathway</a:t>
            </a:r>
            <a:r>
              <a:rPr lang="ko-KR" altLang="en-US" i="0" dirty="0"/>
              <a:t>가 있는데 </a:t>
            </a:r>
            <a:r>
              <a:rPr lang="en-US" altLang="ko-KR" i="0" dirty="0"/>
              <a:t>classical macrophage </a:t>
            </a:r>
            <a:r>
              <a:rPr lang="en-US" altLang="ko-KR" i="0" dirty="0" err="1"/>
              <a:t>activatio</a:t>
            </a:r>
            <a:r>
              <a:rPr lang="ko-KR" altLang="en-US" i="0" dirty="0"/>
              <a:t>은 </a:t>
            </a:r>
            <a:r>
              <a:rPr lang="en-US" altLang="ko-KR" i="0" dirty="0"/>
              <a:t>TLR</a:t>
            </a:r>
            <a:r>
              <a:rPr lang="ko-KR" altLang="en-US" i="0" dirty="0"/>
              <a:t>등 </a:t>
            </a:r>
            <a:r>
              <a:rPr lang="en-US" altLang="ko-KR" i="0" dirty="0"/>
              <a:t>innate </a:t>
            </a:r>
            <a:r>
              <a:rPr lang="en-US" altLang="ko-KR" i="0" dirty="0" err="1"/>
              <a:t>immunit</a:t>
            </a:r>
            <a:r>
              <a:rPr lang="ko-KR" altLang="en-US" i="0" dirty="0"/>
              <a:t>에 의해 </a:t>
            </a:r>
            <a:r>
              <a:rPr lang="en-US" altLang="ko-KR" i="0" dirty="0"/>
              <a:t>&amp; </a:t>
            </a:r>
            <a:r>
              <a:rPr lang="en-US" altLang="ko-KR" i="0" dirty="0" err="1"/>
              <a:t>iFN</a:t>
            </a:r>
            <a:r>
              <a:rPr lang="en-US" altLang="ko-KR" i="0" dirty="0"/>
              <a:t>-r(2</a:t>
            </a:r>
            <a:r>
              <a:rPr lang="ko-KR" altLang="en-US" i="0" dirty="0"/>
              <a:t>형</a:t>
            </a:r>
            <a:r>
              <a:rPr lang="en-US" altLang="ko-KR" i="0" dirty="0"/>
              <a:t>, innate, adaptive immunity)</a:t>
            </a:r>
            <a:r>
              <a:rPr lang="ko-KR" altLang="en-US" i="0" dirty="0"/>
              <a:t>에 의해 작동 </a:t>
            </a:r>
            <a:r>
              <a:rPr lang="en-US" altLang="ko-KR" i="0" dirty="0"/>
              <a:t>-&gt; </a:t>
            </a:r>
            <a:r>
              <a:rPr lang="ko-KR" altLang="en-US" i="0" dirty="0"/>
              <a:t>세균 죽이고 염증 유발</a:t>
            </a:r>
            <a:r>
              <a:rPr lang="en-US" altLang="ko-KR" i="0" dirty="0"/>
              <a:t>. Alternative macrophage activation</a:t>
            </a:r>
            <a:r>
              <a:rPr lang="ko-KR" altLang="en-US" i="0" dirty="0"/>
              <a:t>은 </a:t>
            </a:r>
            <a:r>
              <a:rPr lang="en-US" altLang="ko-KR" i="0" dirty="0"/>
              <a:t>strong TLR signa</a:t>
            </a:r>
            <a:r>
              <a:rPr lang="ko-KR" altLang="en-US" i="0" dirty="0"/>
              <a:t>이 없을 때 일어나며</a:t>
            </a:r>
            <a:r>
              <a:rPr lang="en-US" altLang="ko-KR" i="0" dirty="0"/>
              <a:t>, cytokine il4, il13 </a:t>
            </a:r>
            <a:r>
              <a:rPr lang="ko-KR" altLang="en-US" i="0" dirty="0"/>
              <a:t>매개</a:t>
            </a:r>
            <a:r>
              <a:rPr lang="en-US" altLang="ko-KR" i="0" dirty="0"/>
              <a:t>, M2, </a:t>
            </a:r>
            <a:r>
              <a:rPr lang="ko-KR" altLang="en-US" i="0" dirty="0"/>
              <a:t>조직재생과 염증을 종결하는 역할</a:t>
            </a:r>
            <a:r>
              <a:rPr lang="en-US" altLang="ko-KR" i="0" dirty="0"/>
              <a:t>. ]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8692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Spatial transcriptomics</a:t>
            </a:r>
            <a:r>
              <a:rPr lang="ko-KR" altLang="en-US" i="0" dirty="0"/>
              <a:t>에 관한 </a:t>
            </a:r>
            <a:r>
              <a:rPr lang="en-US" altLang="ko-KR" i="0" dirty="0"/>
              <a:t>ERJ</a:t>
            </a:r>
            <a:r>
              <a:rPr lang="ko-KR" altLang="en-US" i="0" dirty="0"/>
              <a:t>에 실린 논문을 </a:t>
            </a:r>
            <a:r>
              <a:rPr lang="en-US" altLang="ko-KR" i="0" dirty="0"/>
              <a:t>1</a:t>
            </a:r>
            <a:r>
              <a:rPr lang="ko-KR" altLang="en-US" i="0" dirty="0"/>
              <a:t>개 추가로 보면</a:t>
            </a:r>
            <a:r>
              <a:rPr lang="en-US" altLang="ko-KR" i="0" dirty="0"/>
              <a:t> (SARS-CoV-2</a:t>
            </a:r>
            <a:r>
              <a:rPr lang="ko-KR" altLang="en-US" i="0" dirty="0"/>
              <a:t>와 </a:t>
            </a:r>
            <a:r>
              <a:rPr lang="en-US" altLang="ko-KR" i="0" dirty="0"/>
              <a:t>influenza virus </a:t>
            </a:r>
            <a:r>
              <a:rPr lang="ko-KR" altLang="en-US" i="0" dirty="0"/>
              <a:t>감염을 </a:t>
            </a:r>
            <a:r>
              <a:rPr lang="en-US" altLang="ko-KR" i="0" dirty="0"/>
              <a:t>host response</a:t>
            </a:r>
            <a:r>
              <a:rPr lang="ko-KR" altLang="en-US" i="0" dirty="0"/>
              <a:t>와 </a:t>
            </a:r>
            <a:r>
              <a:rPr lang="en-US" altLang="ko-KR" i="0" dirty="0"/>
              <a:t>gene signature</a:t>
            </a:r>
            <a:r>
              <a:rPr lang="ko-KR" altLang="en-US" i="0" dirty="0"/>
              <a:t>로 분석한 논문</a:t>
            </a:r>
            <a:r>
              <a:rPr lang="en-US" altLang="ko-KR" i="0" dirty="0"/>
              <a:t>) COVID(10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와 </a:t>
            </a:r>
            <a:r>
              <a:rPr lang="en-US" altLang="ko-KR" i="0" dirty="0"/>
              <a:t>influenza(5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에 걸려 </a:t>
            </a:r>
            <a:r>
              <a:rPr lang="en-US" altLang="ko-KR" i="0" dirty="0"/>
              <a:t>ARDS</a:t>
            </a:r>
            <a:r>
              <a:rPr lang="ko-KR" altLang="en-US" i="0" dirty="0"/>
              <a:t>로 사망한 환자와</a:t>
            </a:r>
            <a:r>
              <a:rPr lang="en-US" altLang="ko-KR" i="0" dirty="0"/>
              <a:t> </a:t>
            </a:r>
            <a:r>
              <a:rPr lang="ko-KR" altLang="en-US" i="0" dirty="0"/>
              <a:t>감염 없는 </a:t>
            </a:r>
            <a:r>
              <a:rPr lang="en-US" altLang="ko-KR" i="0" dirty="0"/>
              <a:t>control </a:t>
            </a:r>
            <a:r>
              <a:rPr lang="ko-KR" altLang="en-US" i="0" dirty="0"/>
              <a:t>환자</a:t>
            </a:r>
            <a:r>
              <a:rPr lang="en-US" altLang="ko-KR" i="0" dirty="0"/>
              <a:t>(4</a:t>
            </a:r>
            <a:r>
              <a:rPr lang="ko-KR" altLang="en-US" i="0" dirty="0"/>
              <a:t>명</a:t>
            </a:r>
            <a:r>
              <a:rPr lang="en-US" altLang="ko-KR" i="0" dirty="0"/>
              <a:t>, </a:t>
            </a:r>
            <a:r>
              <a:rPr lang="ko-KR" altLang="en-US" i="0" dirty="0"/>
              <a:t>암</a:t>
            </a:r>
            <a:r>
              <a:rPr lang="en-US" altLang="ko-KR" i="0" dirty="0"/>
              <a:t>/</a:t>
            </a:r>
            <a:r>
              <a:rPr lang="ko-KR" altLang="en-US" i="0" dirty="0"/>
              <a:t>심혈관</a:t>
            </a:r>
            <a:r>
              <a:rPr lang="en-US" altLang="ko-KR" i="0" dirty="0"/>
              <a:t>-</a:t>
            </a:r>
            <a:r>
              <a:rPr lang="ko-KR" altLang="en-US" i="0" dirty="0" err="1"/>
              <a:t>폐침범</a:t>
            </a:r>
            <a:r>
              <a:rPr lang="ko-KR" altLang="en-US" i="0" dirty="0"/>
              <a:t> 없는</a:t>
            </a:r>
            <a:r>
              <a:rPr lang="en-US" altLang="ko-KR" i="0" dirty="0"/>
              <a:t>)</a:t>
            </a:r>
            <a:r>
              <a:rPr lang="ko-KR" altLang="en-US" i="0" dirty="0"/>
              <a:t>를 </a:t>
            </a:r>
            <a:r>
              <a:rPr lang="en-US" altLang="ko-KR" i="0" dirty="0" err="1"/>
              <a:t>autops</a:t>
            </a:r>
            <a:r>
              <a:rPr lang="ko-KR" altLang="en-US" i="0" dirty="0"/>
              <a:t>하여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en-US" altLang="ko-KR" i="0" dirty="0"/>
              <a:t>COVID, influenza </a:t>
            </a:r>
            <a:r>
              <a:rPr lang="ko-KR" altLang="en-US" i="0" dirty="0"/>
              <a:t>감염된 </a:t>
            </a:r>
            <a:r>
              <a:rPr lang="ko-KR" altLang="en-US" i="0" dirty="0" err="1"/>
              <a:t>환자간의</a:t>
            </a:r>
            <a:r>
              <a:rPr lang="ko-KR" altLang="en-US" i="0" dirty="0"/>
              <a:t> </a:t>
            </a:r>
            <a:r>
              <a:rPr lang="en-US" altLang="ko-KR" i="0" dirty="0"/>
              <a:t>pulmonary transcriptional landscape</a:t>
            </a:r>
            <a:r>
              <a:rPr lang="ko-KR" altLang="en-US" i="0" dirty="0"/>
              <a:t>를 표현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  <a:p>
            <a:r>
              <a:rPr lang="en-US" altLang="ko-KR" i="0" dirty="0"/>
              <a:t>1) COVID </a:t>
            </a:r>
            <a:r>
              <a:rPr lang="ko-KR" altLang="en-US" i="0" dirty="0"/>
              <a:t>환자와 </a:t>
            </a:r>
            <a:r>
              <a:rPr lang="ko-KR" altLang="en-US" i="0" dirty="0" err="1"/>
              <a:t>비감염</a:t>
            </a:r>
            <a:r>
              <a:rPr lang="ko-KR" altLang="en-US" i="0" dirty="0"/>
              <a:t> 환자간 유전자 발현 차이 </a:t>
            </a:r>
            <a:r>
              <a:rPr lang="en-US" altLang="ko-KR" i="0" dirty="0"/>
              <a:t>: </a:t>
            </a:r>
          </a:p>
          <a:p>
            <a:r>
              <a:rPr lang="en-US" altLang="ko-KR" i="0" dirty="0"/>
              <a:t>COVID </a:t>
            </a:r>
            <a:r>
              <a:rPr lang="ko-KR" altLang="en-US" i="0" dirty="0"/>
              <a:t>환자에서 감염되지 않은 환자에 비해 </a:t>
            </a:r>
            <a:r>
              <a:rPr lang="en-US" altLang="ko-KR" i="0" dirty="0"/>
              <a:t>Host </a:t>
            </a:r>
            <a:r>
              <a:rPr lang="en-US" altLang="ko-KR" i="0" dirty="0" err="1"/>
              <a:t>transcriptomics</a:t>
            </a:r>
            <a:r>
              <a:rPr lang="ko-KR" altLang="en-US" i="0" dirty="0"/>
              <a:t>에서 </a:t>
            </a:r>
            <a:endParaRPr lang="en-US" altLang="ko-KR" i="0" dirty="0"/>
          </a:p>
          <a:p>
            <a:pPr marL="171450" indent="-171450">
              <a:buFontTx/>
              <a:buChar char="-"/>
            </a:pPr>
            <a:r>
              <a:rPr lang="en-US" altLang="ko-KR" i="0" dirty="0"/>
              <a:t>Upregulation</a:t>
            </a:r>
            <a:r>
              <a:rPr lang="ko-KR" altLang="en-US" i="0" dirty="0"/>
              <a:t>된 유전자</a:t>
            </a:r>
            <a:r>
              <a:rPr lang="ko-KR" altLang="en-US" i="0" baseline="0" dirty="0"/>
              <a:t> </a:t>
            </a:r>
            <a:r>
              <a:rPr lang="ko-KR" altLang="en-US" i="0" dirty="0"/>
              <a:t>분야</a:t>
            </a:r>
            <a:r>
              <a:rPr lang="ko-KR" altLang="en-US" i="0" baseline="0" dirty="0"/>
              <a:t> </a:t>
            </a:r>
            <a:r>
              <a:rPr lang="en-US" altLang="ko-KR" i="0" baseline="0" dirty="0"/>
              <a:t>: Type 1 IFN response, Antigen presentation, fibrosis/epithelial cell growth</a:t>
            </a:r>
          </a:p>
          <a:p>
            <a:pPr marL="171450" indent="-171450">
              <a:buFontTx/>
              <a:buChar char="-"/>
            </a:pPr>
            <a:r>
              <a:rPr lang="en-US" altLang="ko-KR" i="0" baseline="0" dirty="0"/>
              <a:t>Down regulation</a:t>
            </a:r>
            <a:r>
              <a:rPr lang="ko-KR" altLang="en-US" i="0" baseline="0" dirty="0"/>
              <a:t>된 유전자 분야 </a:t>
            </a:r>
            <a:r>
              <a:rPr lang="en-US" altLang="ko-KR" i="0" baseline="0" dirty="0"/>
              <a:t>: immune-related, tumor-associated, tissue gluconeogenesis/megakaryocytes</a:t>
            </a:r>
            <a:endParaRPr lang="en-US" altLang="ko-KR" i="0" dirty="0"/>
          </a:p>
          <a:p>
            <a:r>
              <a:rPr lang="en-US" altLang="ko-KR" i="0" dirty="0"/>
              <a:t>Complement </a:t>
            </a:r>
            <a:r>
              <a:rPr lang="en-US" altLang="ko-KR" i="0" dirty="0" err="1"/>
              <a:t>cascad</a:t>
            </a:r>
            <a:r>
              <a:rPr lang="ko-KR" altLang="en-US" i="0" dirty="0"/>
              <a:t>는 둘다 있음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  <a:p>
            <a:r>
              <a:rPr lang="en-US" altLang="ko-KR" i="0" dirty="0"/>
              <a:t>-&gt; inflammation, type 1 interferon production, coagulation, angiogenesis. 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825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먼저 목차를 말씀 드리면 간단히 </a:t>
            </a:r>
            <a:r>
              <a:rPr lang="en-US" altLang="ko-KR" dirty="0"/>
              <a:t>ARDS</a:t>
            </a:r>
            <a:r>
              <a:rPr lang="ko-KR" altLang="en-US" dirty="0"/>
              <a:t>의 정의에 대해 보고</a:t>
            </a:r>
            <a:r>
              <a:rPr lang="en-US" altLang="ko-KR" dirty="0"/>
              <a:t>, </a:t>
            </a:r>
            <a:r>
              <a:rPr lang="ko-KR" altLang="en-US" dirty="0"/>
              <a:t>이후 세포</a:t>
            </a:r>
            <a:r>
              <a:rPr lang="en-US" altLang="ko-KR" dirty="0"/>
              <a:t>, </a:t>
            </a:r>
            <a:r>
              <a:rPr lang="ko-KR" altLang="en-US" dirty="0"/>
              <a:t>유전자 수준에서 </a:t>
            </a:r>
            <a:r>
              <a:rPr lang="en-US" altLang="ko-KR" dirty="0"/>
              <a:t>influenza ARDS</a:t>
            </a:r>
            <a:r>
              <a:rPr lang="ko-KR" altLang="en-US" dirty="0"/>
              <a:t>와 </a:t>
            </a:r>
            <a:r>
              <a:rPr lang="en-US" altLang="ko-KR" dirty="0"/>
              <a:t>COVID 19</a:t>
            </a:r>
            <a:r>
              <a:rPr lang="ko-KR" altLang="en-US" dirty="0"/>
              <a:t> </a:t>
            </a:r>
            <a:r>
              <a:rPr lang="en-US" altLang="ko-KR" dirty="0"/>
              <a:t>ARDS</a:t>
            </a:r>
            <a:r>
              <a:rPr lang="ko-KR" altLang="en-US" dirty="0"/>
              <a:t>의 차이점을 </a:t>
            </a:r>
            <a:r>
              <a:rPr lang="en-US" altLang="ko-KR" dirty="0"/>
              <a:t>pathogenesis </a:t>
            </a:r>
            <a:r>
              <a:rPr lang="ko-KR" altLang="en-US" dirty="0"/>
              <a:t>측면</a:t>
            </a:r>
            <a:r>
              <a:rPr lang="en-US" altLang="ko-KR" dirty="0"/>
              <a:t>, histopathology </a:t>
            </a:r>
            <a:r>
              <a:rPr lang="ko-KR" altLang="en-US" dirty="0"/>
              <a:t>측면</a:t>
            </a:r>
            <a:r>
              <a:rPr lang="en-US" altLang="ko-KR" dirty="0"/>
              <a:t>, </a:t>
            </a:r>
            <a:r>
              <a:rPr lang="ko-KR" altLang="en-US" dirty="0"/>
              <a:t>그리고 </a:t>
            </a:r>
            <a:r>
              <a:rPr lang="en-US" altLang="ko-KR" dirty="0"/>
              <a:t>2020</a:t>
            </a:r>
            <a:r>
              <a:rPr lang="ko-KR" altLang="en-US" dirty="0"/>
              <a:t>년에 </a:t>
            </a:r>
            <a:r>
              <a:rPr lang="en-US" altLang="ko-KR" dirty="0"/>
              <a:t>nature methods</a:t>
            </a:r>
            <a:r>
              <a:rPr lang="ko-KR" altLang="en-US" dirty="0"/>
              <a:t>에서 올해의 방법으로 선정된 </a:t>
            </a:r>
            <a:r>
              <a:rPr lang="en-US" altLang="ko-KR" dirty="0"/>
              <a:t>spatial transcriptomics </a:t>
            </a:r>
            <a:r>
              <a:rPr lang="ko-KR" altLang="en-US" dirty="0"/>
              <a:t>측면에서의 차이를 확인해보겠습니다</a:t>
            </a:r>
            <a:r>
              <a:rPr lang="en-US" altLang="ko-KR" dirty="0"/>
              <a:t>. </a:t>
            </a:r>
            <a:r>
              <a:rPr lang="ko-KR" altLang="en-US" dirty="0"/>
              <a:t>이후 임상적 차이를 확인하기 위해 </a:t>
            </a:r>
            <a:r>
              <a:rPr lang="en-US" altLang="ko-KR" dirty="0"/>
              <a:t>Steroid </a:t>
            </a:r>
            <a:r>
              <a:rPr lang="en-US" altLang="ko-KR" dirty="0" err="1"/>
              <a:t>treatmen</a:t>
            </a:r>
            <a:r>
              <a:rPr lang="ko-KR" altLang="en-US" dirty="0"/>
              <a:t>의 차이</a:t>
            </a:r>
            <a:r>
              <a:rPr lang="en-US" altLang="ko-KR" dirty="0"/>
              <a:t>, ECMO results</a:t>
            </a:r>
            <a:r>
              <a:rPr lang="ko-KR" altLang="en-US" dirty="0"/>
              <a:t>의 차이</a:t>
            </a:r>
            <a:r>
              <a:rPr lang="en-US" altLang="ko-KR" dirty="0"/>
              <a:t>, </a:t>
            </a:r>
            <a:r>
              <a:rPr lang="ko-KR" altLang="en-US" dirty="0"/>
              <a:t>그리고</a:t>
            </a:r>
            <a:r>
              <a:rPr lang="en-US" altLang="ko-KR" dirty="0"/>
              <a:t> </a:t>
            </a:r>
            <a:r>
              <a:rPr lang="ko-KR" altLang="en-US" dirty="0"/>
              <a:t>마지막으로 </a:t>
            </a:r>
            <a:r>
              <a:rPr lang="en-US" altLang="ko-KR" dirty="0" err="1"/>
              <a:t>microthorombosis</a:t>
            </a:r>
            <a:r>
              <a:rPr lang="ko-KR" altLang="en-US" dirty="0"/>
              <a:t>의 차이에 대해 알아본 뒤</a:t>
            </a:r>
            <a:r>
              <a:rPr lang="en-US" altLang="ko-KR" dirty="0"/>
              <a:t>,</a:t>
            </a:r>
            <a:r>
              <a:rPr lang="ko-KR" altLang="en-US" dirty="0"/>
              <a:t> 앞의 내용을 종합하여 </a:t>
            </a:r>
            <a:r>
              <a:rPr lang="en-US" altLang="ko-KR" dirty="0"/>
              <a:t>ARDS </a:t>
            </a:r>
            <a:r>
              <a:rPr lang="ko-KR" altLang="en-US" dirty="0"/>
              <a:t>사망률 감소 방안이 있을 지에 관해 말씀 드리겠습니다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524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2) </a:t>
            </a:r>
            <a:r>
              <a:rPr lang="ko-KR" altLang="en-US" i="0" dirty="0"/>
              <a:t>공간별 </a:t>
            </a:r>
            <a:r>
              <a:rPr lang="en-US" altLang="ko-KR" i="0" dirty="0"/>
              <a:t>Viral road </a:t>
            </a:r>
            <a:r>
              <a:rPr lang="ko-KR" altLang="en-US" i="0" dirty="0"/>
              <a:t>차이에 따른 유전자 발현 비교 </a:t>
            </a:r>
            <a:r>
              <a:rPr lang="en-US" altLang="ko-KR" i="0" dirty="0"/>
              <a:t>: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dirty="0"/>
              <a:t>SARS-CoV-2</a:t>
            </a:r>
            <a:r>
              <a:rPr lang="ko-KR" altLang="en-US" i="0" dirty="0"/>
              <a:t>는 폐에 </a:t>
            </a:r>
            <a:r>
              <a:rPr lang="ko-KR" altLang="en-US" i="0" dirty="0" err="1"/>
              <a:t>불균일하게</a:t>
            </a:r>
            <a:r>
              <a:rPr lang="ko-KR" altLang="en-US" i="0" dirty="0"/>
              <a:t> 분포되어</a:t>
            </a:r>
            <a:r>
              <a:rPr lang="en-US" altLang="ko-KR" i="0" dirty="0"/>
              <a:t> </a:t>
            </a:r>
            <a:r>
              <a:rPr lang="ko-KR" altLang="en-US" i="0" dirty="0"/>
              <a:t>있으니 </a:t>
            </a:r>
            <a:r>
              <a:rPr lang="en-US" altLang="ko-KR" i="0" dirty="0"/>
              <a:t>viral </a:t>
            </a:r>
            <a:r>
              <a:rPr lang="en-US" altLang="ko-KR" i="0" dirty="0" err="1"/>
              <a:t>mMRA</a:t>
            </a:r>
            <a:r>
              <a:rPr lang="en-US" altLang="ko-KR" i="0" dirty="0"/>
              <a:t> </a:t>
            </a:r>
            <a:r>
              <a:rPr lang="ko-KR" altLang="en-US" i="0" dirty="0"/>
              <a:t>존재 따라 바이러스 부하를 높고</a:t>
            </a:r>
            <a:r>
              <a:rPr lang="en-US" altLang="ko-KR" i="0" dirty="0"/>
              <a:t>/</a:t>
            </a:r>
            <a:r>
              <a:rPr lang="ko-KR" altLang="en-US" i="0" dirty="0"/>
              <a:t>낮음으로 분류하여 낮은 부분에 비해 </a:t>
            </a:r>
            <a:r>
              <a:rPr lang="en-US" altLang="ko-KR" i="0" dirty="0"/>
              <a:t>viral load</a:t>
            </a:r>
            <a:r>
              <a:rPr lang="ko-KR" altLang="en-US" i="0" dirty="0"/>
              <a:t>가 높은 부분에서 차이나는 유전자 발현을 조사</a:t>
            </a:r>
            <a:r>
              <a:rPr lang="en-US" altLang="ko-KR" i="0" dirty="0"/>
              <a:t>. high viral load</a:t>
            </a:r>
            <a:r>
              <a:rPr lang="ko-KR" altLang="en-US" i="0" dirty="0"/>
              <a:t>가 있는 부분에서 </a:t>
            </a:r>
            <a:r>
              <a:rPr lang="en-US" altLang="ko-KR" i="0" dirty="0"/>
              <a:t>type 1 interferon </a:t>
            </a:r>
            <a:r>
              <a:rPr lang="ko-KR" altLang="en-US" i="0" dirty="0"/>
              <a:t>반응이 증가됨을 확인</a:t>
            </a:r>
            <a:r>
              <a:rPr lang="en-US" altLang="ko-KR" i="0" dirty="0"/>
              <a:t>. </a:t>
            </a:r>
          </a:p>
          <a:p>
            <a:endParaRPr lang="en-US" altLang="ko-KR" i="0" dirty="0"/>
          </a:p>
          <a:p>
            <a:pPr marL="0" indent="0">
              <a:buFontTx/>
              <a:buNone/>
            </a:pPr>
            <a:r>
              <a:rPr lang="ko-KR" altLang="en-US" i="0" dirty="0"/>
              <a:t>왼쪽 </a:t>
            </a:r>
            <a:r>
              <a:rPr lang="en-US" altLang="ko-KR" i="0" dirty="0"/>
              <a:t>: viral load</a:t>
            </a:r>
            <a:r>
              <a:rPr lang="ko-KR" altLang="en-US" i="0" dirty="0"/>
              <a:t>가 </a:t>
            </a:r>
            <a:r>
              <a:rPr lang="ko-KR" altLang="en-US" i="0" dirty="0" err="1"/>
              <a:t>높은것은</a:t>
            </a:r>
            <a:r>
              <a:rPr lang="ko-KR" altLang="en-US" i="0" baseline="0" dirty="0"/>
              <a:t> 높은 부하정도가 동일한 </a:t>
            </a:r>
            <a:r>
              <a:rPr lang="en-US" altLang="ko-KR" i="0" baseline="0" dirty="0"/>
              <a:t>core</a:t>
            </a:r>
            <a:r>
              <a:rPr lang="ko-KR" altLang="en-US" i="0" baseline="0" dirty="0"/>
              <a:t>에서 관심영역</a:t>
            </a:r>
            <a:r>
              <a:rPr lang="en-US" altLang="ko-KR" i="0" baseline="0" dirty="0"/>
              <a:t>(ROI, regions of interest)</a:t>
            </a:r>
            <a:r>
              <a:rPr lang="ko-KR" altLang="en-US" i="0" baseline="0" dirty="0"/>
              <a:t>를 그룹화 한 것</a:t>
            </a:r>
            <a:r>
              <a:rPr lang="en-US" altLang="ko-KR" i="0" baseline="0" dirty="0"/>
              <a:t>.</a:t>
            </a:r>
            <a:endParaRPr lang="en-US" altLang="ko-KR" i="0" dirty="0"/>
          </a:p>
          <a:p>
            <a:pPr marL="0" indent="0">
              <a:buFontTx/>
              <a:buNone/>
            </a:pPr>
            <a:r>
              <a:rPr lang="ko-KR" altLang="en-US" i="0" dirty="0"/>
              <a:t>오른쪽 </a:t>
            </a:r>
            <a:r>
              <a:rPr lang="en-US" altLang="ko-KR" i="0" dirty="0"/>
              <a:t>: </a:t>
            </a:r>
            <a:r>
              <a:rPr lang="ko-KR" altLang="en-US" i="0" dirty="0"/>
              <a:t>관심영역 샘플을 독립적으로 확보</a:t>
            </a:r>
            <a:r>
              <a:rPr lang="en-US" altLang="ko-KR" i="0" dirty="0"/>
              <a:t>(</a:t>
            </a:r>
            <a:r>
              <a:rPr lang="ko-KR" altLang="en-US" i="0" dirty="0"/>
              <a:t>부하정도는 나중에 나눔</a:t>
            </a:r>
            <a:r>
              <a:rPr lang="en-US" altLang="ko-KR" i="0" dirty="0"/>
              <a:t>)</a:t>
            </a:r>
          </a:p>
          <a:p>
            <a:pPr marL="0" indent="0">
              <a:buFontTx/>
              <a:buNone/>
            </a:pPr>
            <a:r>
              <a:rPr lang="en-US" altLang="ko-KR" i="0" dirty="0"/>
              <a:t>-&gt; </a:t>
            </a:r>
            <a:r>
              <a:rPr lang="ko-KR" altLang="en-US" i="0" dirty="0"/>
              <a:t>두 그룹 모두 </a:t>
            </a:r>
            <a:r>
              <a:rPr lang="en-US" altLang="ko-KR" i="0" dirty="0"/>
              <a:t>type</a:t>
            </a:r>
            <a:r>
              <a:rPr lang="en-US" altLang="ko-KR" i="0" baseline="0" dirty="0"/>
              <a:t> 1 interferon response </a:t>
            </a:r>
            <a:r>
              <a:rPr lang="ko-KR" altLang="en-US" i="0" baseline="0" dirty="0"/>
              <a:t>관련 유전자가 높게 발현됨</a:t>
            </a:r>
            <a:r>
              <a:rPr lang="en-US" altLang="ko-KR" i="0" baseline="0" dirty="0"/>
              <a:t>. </a:t>
            </a:r>
            <a:r>
              <a:rPr lang="ko-KR" altLang="en-US" i="0" baseline="0" dirty="0"/>
              <a:t>오른쪽에서는 이외에도 </a:t>
            </a:r>
            <a:r>
              <a:rPr lang="en-US" altLang="ko-KR" i="0" baseline="0" dirty="0"/>
              <a:t>IFN-r (type</a:t>
            </a:r>
            <a:r>
              <a:rPr lang="ko-KR" altLang="en-US" i="0" baseline="0" dirty="0"/>
              <a:t> </a:t>
            </a:r>
            <a:r>
              <a:rPr lang="en-US" altLang="ko-KR" i="0" baseline="0" dirty="0"/>
              <a:t>2</a:t>
            </a:r>
            <a:r>
              <a:rPr lang="ko-KR" altLang="en-US" i="0" baseline="0" dirty="0"/>
              <a:t> </a:t>
            </a:r>
            <a:r>
              <a:rPr lang="en-US" altLang="ko-KR" i="0" baseline="0" dirty="0"/>
              <a:t>IFN) cytokines</a:t>
            </a:r>
            <a:r>
              <a:rPr lang="ko-KR" altLang="en-US" i="0" baseline="0" dirty="0"/>
              <a:t>가 높게 발현되며</a:t>
            </a:r>
            <a:r>
              <a:rPr lang="en-US" altLang="ko-KR" i="0" baseline="0" dirty="0"/>
              <a:t>, complement cascade, ribosomal protein, antioxidant</a:t>
            </a:r>
            <a:r>
              <a:rPr lang="ko-KR" altLang="en-US" i="0" baseline="0" dirty="0"/>
              <a:t>은 낮게 발현</a:t>
            </a:r>
            <a:r>
              <a:rPr lang="en-US" altLang="ko-KR" i="0" baseline="0" dirty="0"/>
              <a:t>.</a:t>
            </a:r>
            <a:endParaRPr lang="ko-KR" altLang="en-US" i="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ko-KR" i="0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i="0" baseline="0" dirty="0"/>
              <a:t>--------------------------------------------------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i="0" baseline="0" dirty="0"/>
              <a:t>Fold change : </a:t>
            </a:r>
            <a:r>
              <a:rPr lang="ko-KR" altLang="en-US" i="0" baseline="0" dirty="0" err="1"/>
              <a:t>최종값과</a:t>
            </a:r>
            <a:r>
              <a:rPr lang="ko-KR" altLang="en-US" i="0" baseline="0" dirty="0"/>
              <a:t> 초기값 차이의 차이 비율</a:t>
            </a:r>
            <a:r>
              <a:rPr lang="en-US" altLang="ko-KR" i="0" baseline="0" dirty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i="0" baseline="0" dirty="0"/>
              <a:t>Log2 2</a:t>
            </a:r>
            <a:r>
              <a:rPr lang="ko-KR" altLang="en-US" i="0" baseline="0" dirty="0"/>
              <a:t>는 </a:t>
            </a:r>
            <a:r>
              <a:rPr lang="en-US" altLang="ko-KR" i="0" baseline="0" dirty="0"/>
              <a:t>1, log2 1</a:t>
            </a:r>
            <a:r>
              <a:rPr lang="ko-KR" altLang="en-US" i="0" baseline="0" dirty="0"/>
              <a:t>은 </a:t>
            </a:r>
            <a:r>
              <a:rPr lang="en-US" altLang="ko-KR" i="0" baseline="0" dirty="0"/>
              <a:t>0, log2 0.5</a:t>
            </a:r>
            <a:r>
              <a:rPr lang="ko-KR" altLang="en-US" i="0" baseline="0" dirty="0"/>
              <a:t>는</a:t>
            </a:r>
            <a:r>
              <a:rPr lang="en-US" altLang="ko-KR" i="0" baseline="0" dirty="0"/>
              <a:t> -1</a:t>
            </a:r>
            <a:endParaRPr lang="en-US" altLang="ko-KR" i="0" dirty="0"/>
          </a:p>
          <a:p>
            <a:pPr marL="0" indent="0">
              <a:buFontTx/>
              <a:buNone/>
            </a:pPr>
            <a:endParaRPr lang="en-US" altLang="ko-KR" i="0" dirty="0"/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8603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3) COVID 19 </a:t>
            </a:r>
            <a:r>
              <a:rPr lang="ko-KR" altLang="en-US" i="0" dirty="0"/>
              <a:t>환자와 </a:t>
            </a:r>
            <a:r>
              <a:rPr lang="en-US" altLang="ko-KR" i="0" dirty="0"/>
              <a:t>influenza </a:t>
            </a:r>
            <a:r>
              <a:rPr lang="ko-KR" altLang="en-US" i="0" dirty="0"/>
              <a:t>환자 사이의 유전자 차등발현 </a:t>
            </a:r>
            <a:r>
              <a:rPr lang="en-US" altLang="ko-KR" i="0" dirty="0"/>
              <a:t>:</a:t>
            </a:r>
          </a:p>
          <a:p>
            <a:r>
              <a:rPr lang="en-US" altLang="ko-KR" i="0" dirty="0"/>
              <a:t>(sample</a:t>
            </a:r>
            <a:r>
              <a:rPr lang="ko-KR" altLang="en-US" i="0" dirty="0"/>
              <a:t>의 </a:t>
            </a:r>
            <a:r>
              <a:rPr lang="en-US" altLang="ko-KR" i="0" dirty="0"/>
              <a:t>dominant cell type</a:t>
            </a:r>
            <a:r>
              <a:rPr lang="ko-KR" altLang="en-US" i="0" dirty="0"/>
              <a:t>을 </a:t>
            </a:r>
            <a:r>
              <a:rPr lang="en-US" altLang="ko-KR" i="0" dirty="0"/>
              <a:t>control </a:t>
            </a:r>
            <a:r>
              <a:rPr lang="ko-KR" altLang="en-US" i="0" dirty="0"/>
              <a:t>하면 매우 제한된 수의 유전자로 추려지며</a:t>
            </a:r>
            <a:r>
              <a:rPr lang="en-US" altLang="ko-KR" i="0" dirty="0"/>
              <a:t>) influenza</a:t>
            </a:r>
            <a:r>
              <a:rPr lang="ko-KR" altLang="en-US" i="0" dirty="0"/>
              <a:t>보다 </a:t>
            </a:r>
            <a:r>
              <a:rPr lang="en-US" altLang="ko-KR" i="0" dirty="0"/>
              <a:t>COVID 19 </a:t>
            </a:r>
            <a:r>
              <a:rPr lang="ko-KR" altLang="en-US" i="0" dirty="0"/>
              <a:t>환자에서 확연히 </a:t>
            </a:r>
            <a:r>
              <a:rPr lang="en-US" altLang="ko-KR" i="0" dirty="0"/>
              <a:t>upregulation</a:t>
            </a:r>
            <a:r>
              <a:rPr lang="ko-KR" altLang="en-US" i="0" dirty="0"/>
              <a:t>된 것이 </a:t>
            </a:r>
            <a:r>
              <a:rPr lang="en-US" altLang="ko-KR" i="0" dirty="0"/>
              <a:t>Type 1 </a:t>
            </a:r>
            <a:r>
              <a:rPr lang="en-US" altLang="ko-KR" i="0" dirty="0" err="1"/>
              <a:t>interferion</a:t>
            </a:r>
            <a:r>
              <a:rPr lang="ko-KR" altLang="en-US" i="0" dirty="0"/>
              <a:t>과 </a:t>
            </a:r>
            <a:r>
              <a:rPr lang="en-US" altLang="ko-KR" i="0" dirty="0"/>
              <a:t>cell survival and tumorigenesis</a:t>
            </a:r>
            <a:r>
              <a:rPr lang="ko-KR" altLang="en-US" i="0" dirty="0"/>
              <a:t>에 연관된 유전자들이고</a:t>
            </a:r>
            <a:r>
              <a:rPr lang="en-US" altLang="ko-KR" i="0" dirty="0"/>
              <a:t>, </a:t>
            </a:r>
            <a:r>
              <a:rPr lang="ko-KR" altLang="en-US" i="0" dirty="0"/>
              <a:t>그중 인터페론 관련 유전자 </a:t>
            </a:r>
            <a:r>
              <a:rPr lang="en-US" altLang="ko-KR" i="0" dirty="0"/>
              <a:t>IFI27(</a:t>
            </a:r>
            <a:r>
              <a:rPr lang="ko-KR" altLang="en-US" i="0" dirty="0"/>
              <a:t>이전에 박테리아 및 바이러스성 폐 감염을 구별하는 유용한 혈액 </a:t>
            </a:r>
            <a:r>
              <a:rPr lang="ko-KR" altLang="en-US" i="0" dirty="0" err="1"/>
              <a:t>바이오마커로</a:t>
            </a:r>
            <a:r>
              <a:rPr lang="ko-KR" altLang="en-US" i="0" dirty="0"/>
              <a:t> 확인</a:t>
            </a:r>
            <a:r>
              <a:rPr lang="en-US" altLang="ko-KR" i="0" dirty="0"/>
              <a:t>) </a:t>
            </a:r>
            <a:r>
              <a:rPr lang="ko-KR" altLang="en-US" i="0" dirty="0"/>
              <a:t>이었다</a:t>
            </a:r>
            <a:r>
              <a:rPr lang="en-US" altLang="ko-KR" i="0" dirty="0"/>
              <a:t>. </a:t>
            </a:r>
          </a:p>
          <a:p>
            <a:r>
              <a:rPr lang="en-US" altLang="ko-KR" i="0" dirty="0"/>
              <a:t>SARS-CoV-2 </a:t>
            </a:r>
            <a:r>
              <a:rPr lang="ko-KR" altLang="en-US" i="0" dirty="0"/>
              <a:t>환자에서 </a:t>
            </a:r>
            <a:r>
              <a:rPr lang="en-US" altLang="ko-KR" i="0" dirty="0"/>
              <a:t>upregulated </a:t>
            </a:r>
            <a:r>
              <a:rPr lang="ko-KR" altLang="en-US" i="0" dirty="0"/>
              <a:t>된 유전자</a:t>
            </a:r>
            <a:r>
              <a:rPr lang="en-US" altLang="ko-KR" i="0" dirty="0"/>
              <a:t>(type 1 interferon response </a:t>
            </a:r>
            <a:r>
              <a:rPr lang="ko-KR" altLang="en-US" i="0" dirty="0"/>
              <a:t>관련</a:t>
            </a:r>
            <a:r>
              <a:rPr lang="en-US" altLang="ko-KR" i="0" dirty="0"/>
              <a:t>)</a:t>
            </a:r>
            <a:r>
              <a:rPr lang="ko-KR" altLang="en-US" i="0" dirty="0"/>
              <a:t>들을 </a:t>
            </a:r>
            <a:r>
              <a:rPr lang="ko-KR" altLang="en-US" i="0" dirty="0" err="1"/>
              <a:t>바이오마커로</a:t>
            </a:r>
            <a:r>
              <a:rPr lang="ko-KR" altLang="en-US" i="0" dirty="0"/>
              <a:t> 생각해 볼 수 있다</a:t>
            </a:r>
            <a:r>
              <a:rPr lang="en-US" altLang="ko-KR" i="0" dirty="0"/>
              <a:t>.</a:t>
            </a:r>
          </a:p>
          <a:p>
            <a:r>
              <a:rPr lang="en-US" altLang="ko-KR" i="0" dirty="0"/>
              <a:t>-------------------------------</a:t>
            </a:r>
          </a:p>
          <a:p>
            <a:r>
              <a:rPr lang="en-US" altLang="ko-KR" i="0" dirty="0"/>
              <a:t>-log 10</a:t>
            </a:r>
            <a:r>
              <a:rPr lang="ko-KR" altLang="en-US" i="0" dirty="0"/>
              <a:t>이기 때문에</a:t>
            </a:r>
          </a:p>
          <a:p>
            <a:r>
              <a:rPr lang="en-US" altLang="ko-KR" i="0" dirty="0"/>
              <a:t>-log0.1 = 1</a:t>
            </a:r>
          </a:p>
          <a:p>
            <a:r>
              <a:rPr lang="en-US" altLang="ko-KR" i="0" dirty="0"/>
              <a:t>-log0.05 = 1.3 *** </a:t>
            </a:r>
            <a:r>
              <a:rPr lang="ko-KR" altLang="en-US" i="0" dirty="0"/>
              <a:t>보다 크면 </a:t>
            </a:r>
            <a:r>
              <a:rPr lang="ko-KR" altLang="en-US" i="0" dirty="0" err="1"/>
              <a:t>유의한것</a:t>
            </a:r>
            <a:endParaRPr lang="ko-KR" altLang="en-US" i="0" dirty="0"/>
          </a:p>
          <a:p>
            <a:r>
              <a:rPr lang="en-US" altLang="ko-KR" i="0" dirty="0"/>
              <a:t>-log0.01 = 2</a:t>
            </a:r>
          </a:p>
          <a:p>
            <a:r>
              <a:rPr lang="en-US" altLang="ko-KR" i="0" dirty="0"/>
              <a:t>-log0.001 = 3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55500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이제 임상적 측면으로 두 질병의 차이를 비교하겠습니다</a:t>
            </a:r>
            <a:r>
              <a:rPr lang="en-US" altLang="ko-KR" i="0" dirty="0"/>
              <a:t>. </a:t>
            </a:r>
            <a:r>
              <a:rPr lang="ko-KR" altLang="en-US" i="0" dirty="0"/>
              <a:t>먼저 </a:t>
            </a:r>
            <a:r>
              <a:rPr lang="en-US" altLang="ko-KR" i="0" dirty="0"/>
              <a:t>steroid </a:t>
            </a:r>
            <a:r>
              <a:rPr lang="en-US" altLang="ko-KR" i="0" dirty="0" err="1"/>
              <a:t>treatmen</a:t>
            </a:r>
            <a:r>
              <a:rPr lang="ko-KR" altLang="en-US" i="0" dirty="0"/>
              <a:t>의 차이이며</a:t>
            </a:r>
            <a:r>
              <a:rPr lang="en-US" altLang="ko-KR" i="0" dirty="0"/>
              <a:t>, </a:t>
            </a:r>
            <a:r>
              <a:rPr lang="ko-KR" altLang="en-US" i="0" dirty="0"/>
              <a:t>결론부터 말하면 </a:t>
            </a:r>
            <a:r>
              <a:rPr lang="en-US" altLang="ko-KR" i="0" dirty="0"/>
              <a:t>influenza</a:t>
            </a:r>
            <a:r>
              <a:rPr lang="ko-KR" altLang="en-US" i="0" dirty="0"/>
              <a:t> </a:t>
            </a:r>
            <a:r>
              <a:rPr lang="en-US" altLang="ko-KR" i="0" dirty="0"/>
              <a:t>ARDS</a:t>
            </a:r>
            <a:r>
              <a:rPr lang="ko-KR" altLang="en-US" i="0" dirty="0"/>
              <a:t>에서는 </a:t>
            </a:r>
            <a:r>
              <a:rPr lang="en-US" altLang="ko-KR" i="0" dirty="0"/>
              <a:t>steroid </a:t>
            </a:r>
            <a:r>
              <a:rPr lang="ko-KR" altLang="en-US" i="0" dirty="0"/>
              <a:t>사용의 이점이 없습니다</a:t>
            </a:r>
            <a:r>
              <a:rPr lang="en-US" altLang="ko-KR" i="0" dirty="0"/>
              <a:t>. Scientific</a:t>
            </a:r>
            <a:r>
              <a:rPr lang="ko-KR" altLang="en-US" i="0" dirty="0"/>
              <a:t> </a:t>
            </a:r>
            <a:r>
              <a:rPr lang="en-US" altLang="ko-KR" i="0" dirty="0"/>
              <a:t>reports</a:t>
            </a:r>
            <a:r>
              <a:rPr lang="ko-KR" altLang="en-US" i="0" dirty="0"/>
              <a:t>의 </a:t>
            </a:r>
            <a:r>
              <a:rPr lang="en-US" altLang="ko-KR" i="0" dirty="0"/>
              <a:t>meta-analysis (19</a:t>
            </a:r>
            <a:r>
              <a:rPr lang="ko-KR" altLang="en-US" i="0" dirty="0"/>
              <a:t>개 논문 대상</a:t>
            </a:r>
            <a:r>
              <a:rPr lang="en-US" altLang="ko-KR" i="0" dirty="0"/>
              <a:t>) </a:t>
            </a:r>
            <a:r>
              <a:rPr lang="ko-KR" altLang="en-US" i="0" dirty="0"/>
              <a:t>논문 </a:t>
            </a:r>
            <a:r>
              <a:rPr lang="ko-KR" altLang="en-US" i="0" dirty="0" err="1"/>
              <a:t>참고시</a:t>
            </a:r>
            <a:r>
              <a:rPr lang="en-US" altLang="ko-KR" i="0" dirty="0"/>
              <a:t>, Influenza ARDS</a:t>
            </a:r>
            <a:r>
              <a:rPr lang="ko-KR" altLang="en-US" i="0" dirty="0"/>
              <a:t>에서는 </a:t>
            </a:r>
            <a:r>
              <a:rPr lang="en-US" altLang="ko-KR" i="0" dirty="0"/>
              <a:t>steroid </a:t>
            </a:r>
            <a:r>
              <a:rPr lang="ko-KR" altLang="en-US" i="0" dirty="0"/>
              <a:t>사용하는 것과 </a:t>
            </a:r>
            <a:r>
              <a:rPr lang="ko-KR" altLang="en-US" i="0" dirty="0" err="1"/>
              <a:t>안하는</a:t>
            </a:r>
            <a:r>
              <a:rPr lang="ko-KR" altLang="en-US" i="0" dirty="0"/>
              <a:t> </a:t>
            </a:r>
            <a:r>
              <a:rPr lang="ko-KR" altLang="en-US" i="0" dirty="0" err="1"/>
              <a:t>것간에</a:t>
            </a:r>
            <a:r>
              <a:rPr lang="ko-KR" altLang="en-US" i="0" dirty="0"/>
              <a:t> 유의한 차이가 없었으며</a:t>
            </a:r>
            <a:r>
              <a:rPr lang="en-US" altLang="ko-KR" i="0" dirty="0"/>
              <a:t>,</a:t>
            </a:r>
          </a:p>
          <a:p>
            <a:endParaRPr lang="en-US" altLang="ko-KR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9423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steroid </a:t>
            </a:r>
            <a:r>
              <a:rPr lang="ko-KR" altLang="en-US" i="0" dirty="0"/>
              <a:t>사용시 </a:t>
            </a:r>
            <a:r>
              <a:rPr lang="en-US" altLang="ko-KR" i="0" dirty="0"/>
              <a:t>nosocomial(</a:t>
            </a:r>
            <a:r>
              <a:rPr lang="ko-KR" altLang="en-US" i="0" dirty="0"/>
              <a:t>병원</a:t>
            </a:r>
            <a:r>
              <a:rPr lang="en-US" altLang="ko-KR" i="0" dirty="0"/>
              <a:t>) infection</a:t>
            </a:r>
            <a:r>
              <a:rPr lang="ko-KR" altLang="en-US" i="0" dirty="0"/>
              <a:t>이 더 많아져 </a:t>
            </a:r>
            <a:r>
              <a:rPr lang="en-US" altLang="ko-KR" i="0" dirty="0"/>
              <a:t>Influenza</a:t>
            </a:r>
            <a:r>
              <a:rPr lang="ko-KR" altLang="en-US" i="0" dirty="0"/>
              <a:t> </a:t>
            </a:r>
            <a:r>
              <a:rPr lang="en-US" altLang="ko-KR" i="0" dirty="0"/>
              <a:t>ARDS</a:t>
            </a:r>
            <a:r>
              <a:rPr lang="ko-KR" altLang="en-US" i="0" dirty="0"/>
              <a:t>에서는 </a:t>
            </a:r>
            <a:r>
              <a:rPr lang="en-US" altLang="ko-KR" i="0" dirty="0"/>
              <a:t>steroid</a:t>
            </a:r>
            <a:r>
              <a:rPr lang="ko-KR" altLang="en-US" i="0" dirty="0"/>
              <a:t>가 도움이 </a:t>
            </a:r>
            <a:r>
              <a:rPr lang="ko-KR" altLang="en-US" i="0" dirty="0" err="1"/>
              <a:t>안됬습니다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28734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그러나 이와 반대로 </a:t>
            </a:r>
            <a:r>
              <a:rPr lang="en-US" altLang="ko-KR" i="0" dirty="0"/>
              <a:t>COVID 19</a:t>
            </a:r>
            <a:r>
              <a:rPr lang="ko-KR" altLang="en-US" i="0" dirty="0"/>
              <a:t>에서는 도움이 되었는데요</a:t>
            </a:r>
            <a:r>
              <a:rPr lang="en-US" altLang="ko-KR" i="0" dirty="0"/>
              <a:t>. NEJM</a:t>
            </a:r>
            <a:r>
              <a:rPr lang="ko-KR" altLang="en-US" i="0" dirty="0"/>
              <a:t>에 실린 영국에서 시행된 </a:t>
            </a:r>
            <a:r>
              <a:rPr lang="en-US" altLang="ko-KR" i="0" dirty="0"/>
              <a:t>RECOVERY trial</a:t>
            </a:r>
            <a:r>
              <a:rPr lang="ko-KR" altLang="en-US" i="0" dirty="0"/>
              <a:t>이며</a:t>
            </a:r>
            <a:r>
              <a:rPr lang="en-US" altLang="ko-KR" i="0" dirty="0"/>
              <a:t>, 2104</a:t>
            </a:r>
            <a:r>
              <a:rPr lang="ko-KR" altLang="en-US" i="0" dirty="0"/>
              <a:t>명은 </a:t>
            </a:r>
            <a:r>
              <a:rPr lang="en-US" altLang="ko-KR" i="0" dirty="0" err="1"/>
              <a:t>dexa</a:t>
            </a:r>
            <a:r>
              <a:rPr lang="en-US" altLang="ko-KR" i="0" dirty="0"/>
              <a:t> 6mg/d for 10 days</a:t>
            </a:r>
            <a:r>
              <a:rPr lang="ko-KR" altLang="en-US" i="0" dirty="0"/>
              <a:t>간 사용하고</a:t>
            </a:r>
            <a:r>
              <a:rPr lang="en-US" altLang="ko-KR" i="0" dirty="0"/>
              <a:t>, 4321</a:t>
            </a:r>
            <a:r>
              <a:rPr lang="ko-KR" altLang="en-US" i="0" dirty="0"/>
              <a:t>명은 일반 </a:t>
            </a:r>
            <a:r>
              <a:rPr lang="en-US" altLang="ko-KR" i="0" dirty="0"/>
              <a:t>care</a:t>
            </a:r>
            <a:r>
              <a:rPr lang="ko-KR" altLang="en-US" i="0" dirty="0"/>
              <a:t>를 실시하였습니다</a:t>
            </a:r>
            <a:r>
              <a:rPr lang="en-US" altLang="ko-KR" i="0" dirty="0"/>
              <a:t>. </a:t>
            </a:r>
            <a:r>
              <a:rPr lang="ko-KR" altLang="en-US" i="0" dirty="0"/>
              <a:t>결과는 스테로이드 </a:t>
            </a:r>
            <a:r>
              <a:rPr lang="ko-KR" altLang="en-US" i="0" dirty="0" err="1"/>
              <a:t>투여군</a:t>
            </a:r>
            <a:r>
              <a:rPr lang="ko-KR" altLang="en-US" i="0" dirty="0"/>
              <a:t> 중 </a:t>
            </a:r>
            <a:r>
              <a:rPr lang="en-US" altLang="ko-KR" i="0" dirty="0"/>
              <a:t>invasive mechanical </a:t>
            </a:r>
            <a:r>
              <a:rPr lang="en-US" altLang="ko-KR" i="0" dirty="0" err="1"/>
              <a:t>ventilatio</a:t>
            </a:r>
            <a:r>
              <a:rPr lang="ko-KR" altLang="en-US" i="0" dirty="0"/>
              <a:t>과 </a:t>
            </a:r>
            <a:r>
              <a:rPr lang="en-US" altLang="ko-KR" i="0" dirty="0"/>
              <a:t>oxygen </a:t>
            </a:r>
            <a:r>
              <a:rPr lang="ko-KR" altLang="en-US" i="0" dirty="0"/>
              <a:t>사용군에서 </a:t>
            </a:r>
            <a:r>
              <a:rPr lang="en-US" altLang="ko-KR" i="0" dirty="0"/>
              <a:t>Incidence of death</a:t>
            </a:r>
            <a:r>
              <a:rPr lang="ko-KR" altLang="en-US" i="0" dirty="0"/>
              <a:t>가 </a:t>
            </a:r>
            <a:r>
              <a:rPr lang="en-US" altLang="ko-KR" i="0" dirty="0"/>
              <a:t>Usual care </a:t>
            </a:r>
            <a:r>
              <a:rPr lang="ko-KR" altLang="en-US" i="0" dirty="0"/>
              <a:t>한 군 보다 낮아지나 산소가 없는 군에서는 스테로이드 효과가 없는 것으로 나타났습니다</a:t>
            </a:r>
            <a:r>
              <a:rPr lang="en-US" altLang="ko-KR" i="0" dirty="0"/>
              <a:t>. </a:t>
            </a:r>
            <a:r>
              <a:rPr lang="ko-KR" altLang="en-US" i="0" dirty="0"/>
              <a:t>이 </a:t>
            </a:r>
            <a:r>
              <a:rPr lang="en-US" altLang="ko-KR" i="0" dirty="0"/>
              <a:t>trial </a:t>
            </a:r>
            <a:r>
              <a:rPr lang="ko-KR" altLang="en-US" i="0" dirty="0"/>
              <a:t>이후 </a:t>
            </a:r>
            <a:r>
              <a:rPr lang="en-US" altLang="ko-KR" i="0" dirty="0"/>
              <a:t>steroid</a:t>
            </a:r>
            <a:r>
              <a:rPr lang="ko-KR" altLang="en-US" i="0" dirty="0"/>
              <a:t>가 </a:t>
            </a:r>
            <a:r>
              <a:rPr lang="en-US" altLang="ko-KR" i="0" dirty="0"/>
              <a:t>benefit</a:t>
            </a:r>
            <a:r>
              <a:rPr lang="ko-KR" altLang="en-US" i="0" dirty="0"/>
              <a:t>이 있다고 알려짐에 따라 문제는 다른 </a:t>
            </a:r>
            <a:r>
              <a:rPr lang="en-US" altLang="ko-KR" i="0" dirty="0"/>
              <a:t>RCT</a:t>
            </a:r>
            <a:r>
              <a:rPr lang="ko-KR" altLang="en-US" i="0" dirty="0"/>
              <a:t>에서 </a:t>
            </a:r>
            <a:r>
              <a:rPr lang="en-US" altLang="ko-KR" i="0" dirty="0"/>
              <a:t>severe </a:t>
            </a:r>
            <a:r>
              <a:rPr lang="ko-KR" altLang="en-US" i="0" dirty="0"/>
              <a:t>환자에서 </a:t>
            </a:r>
            <a:r>
              <a:rPr lang="en-US" altLang="ko-KR" i="0" dirty="0"/>
              <a:t>steroid </a:t>
            </a:r>
            <a:r>
              <a:rPr lang="ko-KR" altLang="en-US" i="0" dirty="0"/>
              <a:t>임상을 </a:t>
            </a:r>
            <a:r>
              <a:rPr lang="en-US" altLang="ko-KR" i="0" dirty="0"/>
              <a:t>randomized </a:t>
            </a:r>
            <a:r>
              <a:rPr lang="ko-KR" altLang="en-US" i="0" dirty="0"/>
              <a:t>하는 것이 윤리적으로 문제가 되어 다른 </a:t>
            </a:r>
            <a:r>
              <a:rPr lang="en-US" altLang="ko-KR" i="0" dirty="0"/>
              <a:t>steroid trial</a:t>
            </a:r>
            <a:r>
              <a:rPr lang="ko-KR" altLang="en-US" i="0" dirty="0"/>
              <a:t>을 진행하지 못하게 되었습니다</a:t>
            </a:r>
            <a:r>
              <a:rPr lang="en-US" altLang="ko-KR" i="0" dirty="0"/>
              <a:t>. </a:t>
            </a:r>
            <a:r>
              <a:rPr lang="ko-KR" altLang="en-US" i="0" dirty="0"/>
              <a:t>그렇기 때문에 아래서 언급할 </a:t>
            </a:r>
            <a:r>
              <a:rPr lang="en-US" altLang="ko-KR" i="0" dirty="0"/>
              <a:t>3</a:t>
            </a:r>
            <a:r>
              <a:rPr lang="ko-KR" altLang="en-US" i="0" dirty="0"/>
              <a:t>가지 </a:t>
            </a:r>
            <a:r>
              <a:rPr lang="en-US" altLang="ko-KR" i="0" dirty="0"/>
              <a:t>multicenter RCTs (critically ill patients with COVID 19 + CS therapy </a:t>
            </a:r>
            <a:r>
              <a:rPr lang="ko-KR" altLang="en-US" i="0" dirty="0"/>
              <a:t>평가</a:t>
            </a:r>
            <a:r>
              <a:rPr lang="en-US" altLang="ko-KR" i="0" dirty="0"/>
              <a:t>)</a:t>
            </a:r>
            <a:r>
              <a:rPr lang="ko-KR" altLang="en-US" i="0" dirty="0"/>
              <a:t>는 </a:t>
            </a:r>
            <a:r>
              <a:rPr lang="en-US" altLang="ko-KR" i="0" dirty="0"/>
              <a:t>RECOVERY trial</a:t>
            </a:r>
            <a:r>
              <a:rPr lang="ko-KR" altLang="en-US" i="0" dirty="0"/>
              <a:t>이 </a:t>
            </a:r>
            <a:r>
              <a:rPr lang="en-US" altLang="ko-KR" i="0" dirty="0"/>
              <a:t>preliminary </a:t>
            </a:r>
            <a:r>
              <a:rPr lang="en-US" altLang="ko-KR" i="0" dirty="0" err="1"/>
              <a:t>versio</a:t>
            </a:r>
            <a:r>
              <a:rPr lang="ko-KR" altLang="en-US" i="0" dirty="0"/>
              <a:t>으로 발표된 </a:t>
            </a:r>
            <a:r>
              <a:rPr lang="en-US" altLang="ko-KR" i="0" dirty="0"/>
              <a:t>2020</a:t>
            </a:r>
            <a:r>
              <a:rPr lang="ko-KR" altLang="en-US" i="0" dirty="0"/>
              <a:t>년 여름 이후 </a:t>
            </a:r>
            <a:r>
              <a:rPr lang="en-US" altLang="ko-KR" i="0" dirty="0"/>
              <a:t>enrollment</a:t>
            </a:r>
            <a:r>
              <a:rPr lang="ko-KR" altLang="en-US" i="0" dirty="0"/>
              <a:t>가 모두 중단되게 되었습니다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  <a:p>
            <a:r>
              <a:rPr lang="en-US" altLang="ko-KR" i="0" dirty="0"/>
              <a:t>---------------</a:t>
            </a:r>
          </a:p>
          <a:p>
            <a:r>
              <a:rPr lang="en-US" altLang="ko-KR" i="0" dirty="0"/>
              <a:t>SARS,</a:t>
            </a:r>
            <a:r>
              <a:rPr lang="ko-KR" altLang="en-US" i="0" dirty="0"/>
              <a:t> </a:t>
            </a:r>
            <a:r>
              <a:rPr lang="en-US" altLang="ko-KR" i="0" dirty="0"/>
              <a:t>MERS</a:t>
            </a:r>
            <a:r>
              <a:rPr lang="ko-KR" altLang="en-US" i="0" dirty="0"/>
              <a:t>에서 </a:t>
            </a:r>
            <a:r>
              <a:rPr lang="en-US" altLang="ko-KR" i="0" dirty="0"/>
              <a:t>steroid </a:t>
            </a:r>
            <a:r>
              <a:rPr lang="ko-KR" altLang="en-US" i="0" dirty="0"/>
              <a:t>사용 결과 </a:t>
            </a:r>
            <a:r>
              <a:rPr lang="en-US" altLang="ko-KR" i="0" dirty="0"/>
              <a:t>viral clearance</a:t>
            </a:r>
            <a:r>
              <a:rPr lang="ko-KR" altLang="en-US" i="0" dirty="0"/>
              <a:t>를 지연시키고</a:t>
            </a:r>
            <a:r>
              <a:rPr lang="en-US" altLang="ko-KR" i="0" dirty="0"/>
              <a:t>, host response</a:t>
            </a:r>
            <a:r>
              <a:rPr lang="ko-KR" altLang="en-US" i="0" dirty="0"/>
              <a:t>를 손상시킬 수 있다는 걱정을 </a:t>
            </a:r>
            <a:r>
              <a:rPr lang="ko-KR" altLang="en-US" i="0" dirty="0" err="1"/>
              <a:t>강화시킴</a:t>
            </a:r>
            <a:r>
              <a:rPr lang="en-US" altLang="ko-KR" i="0" dirty="0"/>
              <a:t>.</a:t>
            </a:r>
          </a:p>
          <a:p>
            <a:r>
              <a:rPr lang="ko-KR" altLang="en-US" i="0" dirty="0"/>
              <a:t>참고 </a:t>
            </a:r>
            <a:r>
              <a:rPr lang="en-US" altLang="ko-KR" i="0" dirty="0"/>
              <a:t>: ARDS + Septic shock (APROCCHSS trial, ADRENAL trial)</a:t>
            </a:r>
            <a:r>
              <a:rPr lang="ko-KR" altLang="en-US" i="0" dirty="0"/>
              <a:t>에서는 스테로이드 사용이 </a:t>
            </a:r>
            <a:r>
              <a:rPr lang="en-US" altLang="ko-KR" i="0" dirty="0"/>
              <a:t>mortality </a:t>
            </a:r>
            <a:r>
              <a:rPr lang="ko-KR" altLang="en-US" i="0" dirty="0"/>
              <a:t>낮추거나 </a:t>
            </a:r>
            <a:r>
              <a:rPr lang="ko-KR" altLang="en-US" i="0" dirty="0" err="1"/>
              <a:t>기관삽관</a:t>
            </a:r>
            <a:r>
              <a:rPr lang="ko-KR" altLang="en-US" i="0" dirty="0"/>
              <a:t> 기간을 줄여주고 </a:t>
            </a:r>
            <a:r>
              <a:rPr lang="en-US" altLang="ko-KR" i="0" dirty="0"/>
              <a:t>shock </a:t>
            </a:r>
            <a:r>
              <a:rPr lang="ko-KR" altLang="en-US" i="0" dirty="0"/>
              <a:t>회복을 </a:t>
            </a:r>
            <a:r>
              <a:rPr lang="ko-KR" altLang="en-US" i="0" dirty="0" err="1"/>
              <a:t>줄여줌</a:t>
            </a:r>
            <a:r>
              <a:rPr lang="en-US" altLang="ko-KR" i="0" dirty="0"/>
              <a:t>.</a:t>
            </a:r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148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Enroll</a:t>
            </a:r>
            <a:r>
              <a:rPr lang="ko-KR" altLang="en-US" i="0" dirty="0"/>
              <a:t>이 중단된 </a:t>
            </a:r>
            <a:r>
              <a:rPr lang="en-US" altLang="ko-KR" i="0" dirty="0"/>
              <a:t>RCT 3</a:t>
            </a:r>
            <a:r>
              <a:rPr lang="ko-KR" altLang="en-US" i="0" dirty="0"/>
              <a:t>가지에 대해 말씀 드리겠습니다</a:t>
            </a:r>
            <a:r>
              <a:rPr lang="en-US" altLang="ko-KR" i="0" dirty="0"/>
              <a:t>. </a:t>
            </a:r>
          </a:p>
          <a:p>
            <a:r>
              <a:rPr lang="ko-KR" altLang="en-US" i="0" dirty="0"/>
              <a:t>첫 번째는 </a:t>
            </a:r>
            <a:r>
              <a:rPr lang="en-US" altLang="ko-KR" i="0" dirty="0"/>
              <a:t>REMAP-CAP</a:t>
            </a:r>
            <a:r>
              <a:rPr lang="ko-KR" altLang="en-US" i="0" dirty="0"/>
              <a:t>은 </a:t>
            </a:r>
            <a:r>
              <a:rPr lang="en-US" altLang="ko-KR" i="0" dirty="0"/>
              <a:t>Community-Acquired Pneumonia</a:t>
            </a:r>
            <a:r>
              <a:rPr lang="ko-KR" altLang="en-US" i="0" dirty="0"/>
              <a:t>에 대해 </a:t>
            </a:r>
            <a:r>
              <a:rPr lang="en-US" altLang="ko-KR" i="0" dirty="0" err="1"/>
              <a:t>Randomised</a:t>
            </a:r>
            <a:r>
              <a:rPr lang="en-US" altLang="ko-KR" i="0" dirty="0"/>
              <a:t>, Embedded, Multi-factorial, Adaptive Platform Trial</a:t>
            </a:r>
            <a:r>
              <a:rPr lang="ko-KR" altLang="en-US" i="0" dirty="0"/>
              <a:t>이며 이중 </a:t>
            </a:r>
            <a:r>
              <a:rPr lang="en-US" altLang="ko-KR" i="0" dirty="0"/>
              <a:t>Severe COVID-19 (ICU + respiratory support</a:t>
            </a:r>
            <a:r>
              <a:rPr lang="ko-KR" altLang="en-US" i="0" dirty="0"/>
              <a:t>나 </a:t>
            </a:r>
            <a:r>
              <a:rPr lang="en-US" altLang="ko-KR" i="0" dirty="0"/>
              <a:t>cardiovascular organ support) 403</a:t>
            </a:r>
            <a:r>
              <a:rPr lang="ko-KR" altLang="en-US" i="0" dirty="0"/>
              <a:t>명 대해 </a:t>
            </a:r>
            <a:r>
              <a:rPr lang="en-US" altLang="ko-KR" i="0" dirty="0"/>
              <a:t>fixed low dose Hydrocortisone(143)/shock-dependent hydrocortisone(152)/no hydrocortisone(108)</a:t>
            </a:r>
            <a:r>
              <a:rPr lang="ko-KR" altLang="en-US" i="0" dirty="0"/>
              <a:t>으로 나누어 조사한 것입니다</a:t>
            </a:r>
            <a:r>
              <a:rPr lang="en-US" altLang="ko-KR" i="0" dirty="0"/>
              <a:t>. </a:t>
            </a:r>
            <a:r>
              <a:rPr lang="ko-KR" altLang="en-US" i="0" dirty="0"/>
              <a:t>결국 이 논문에서 알아보자고 하는 것은 </a:t>
            </a:r>
            <a:r>
              <a:rPr lang="en-US" altLang="ko-KR" i="0" dirty="0"/>
              <a:t>severe covid-19 </a:t>
            </a:r>
            <a:r>
              <a:rPr lang="ko-KR" altLang="en-US" i="0" dirty="0"/>
              <a:t>환자에 대해 </a:t>
            </a:r>
            <a:r>
              <a:rPr lang="en-US" altLang="ko-KR" i="0" dirty="0"/>
              <a:t>fixed dose, shock-dependent hydrocortisone, </a:t>
            </a:r>
            <a:r>
              <a:rPr lang="ko-KR" altLang="en-US" i="0" dirty="0"/>
              <a:t>그리고 스테로이드 사용하지 않는 경우 각각이 </a:t>
            </a:r>
            <a:r>
              <a:rPr lang="en-US" altLang="ko-KR" i="0" dirty="0"/>
              <a:t>21</a:t>
            </a:r>
            <a:r>
              <a:rPr lang="ko-KR" altLang="en-US" i="0" dirty="0"/>
              <a:t>일의 </a:t>
            </a:r>
            <a:r>
              <a:rPr lang="en-US" altLang="ko-KR" i="0" dirty="0"/>
              <a:t>organ support free days</a:t>
            </a:r>
            <a:r>
              <a:rPr lang="ko-KR" altLang="en-US" i="0" dirty="0"/>
              <a:t>를 개선하는지를 알아보고자 하였습니다</a:t>
            </a:r>
            <a:r>
              <a:rPr lang="en-US" altLang="ko-KR" i="0" dirty="0"/>
              <a:t>.. (21</a:t>
            </a:r>
            <a:r>
              <a:rPr lang="ko-KR" altLang="en-US" i="0" dirty="0"/>
              <a:t>일을 기준으로 삼은 것은 병원내 사망률의 복합적 </a:t>
            </a:r>
            <a:r>
              <a:rPr lang="ko-KR" altLang="en-US" i="0" dirty="0" err="1"/>
              <a:t>종말점</a:t>
            </a:r>
            <a:r>
              <a:rPr lang="en-US" altLang="ko-KR" i="0" dirty="0"/>
              <a:t>, ICU </a:t>
            </a:r>
            <a:r>
              <a:rPr lang="ko-KR" altLang="en-US" i="0" dirty="0"/>
              <a:t>기반 </a:t>
            </a:r>
            <a:r>
              <a:rPr lang="en-US" altLang="ko-KR" i="0" dirty="0"/>
              <a:t>respiratory/cardiovascular support</a:t>
            </a:r>
            <a:r>
              <a:rPr lang="ko-KR" altLang="en-US" i="0" dirty="0"/>
              <a:t>의 기간 </a:t>
            </a:r>
            <a:r>
              <a:rPr lang="ko-KR" altLang="en-US" i="0" dirty="0" err="1"/>
              <a:t>종말점</a:t>
            </a:r>
            <a:r>
              <a:rPr lang="en-US" altLang="ko-KR" i="0" dirty="0"/>
              <a:t>)</a:t>
            </a:r>
          </a:p>
          <a:p>
            <a:endParaRPr lang="en-US" altLang="ko-KR" i="0" dirty="0"/>
          </a:p>
          <a:p>
            <a:r>
              <a:rPr lang="ko-KR" altLang="en-US" i="0" dirty="0"/>
              <a:t>왼쪽 그래프에서 </a:t>
            </a:r>
            <a:r>
              <a:rPr lang="en-US" altLang="ko-KR" i="0" dirty="0"/>
              <a:t>O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rgan support–free days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의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cumulative distribution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을 나타낸 그래프이며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 x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축이 사망의 경우부터 시작해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organ support free days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가 많은 경우로 진행하기 때문에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천천히 올라가는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graph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일 수록 좋은 결과를 뜻함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제일 좋은 것은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fixed dose hydrocortisone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이었습니다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i="0" dirty="0"/>
          </a:p>
          <a:p>
            <a:r>
              <a:rPr lang="ko-KR" altLang="en-US" i="0" dirty="0"/>
              <a:t>중간 그래프에서</a:t>
            </a:r>
            <a:r>
              <a:rPr lang="en-US" altLang="ko-KR" i="0" dirty="0"/>
              <a:t> </a:t>
            </a:r>
            <a:r>
              <a:rPr lang="ko-KR" altLang="en-US" i="0" dirty="0"/>
              <a:t>빨간 색일 수록 </a:t>
            </a:r>
            <a:r>
              <a:rPr lang="en-US" altLang="ko-KR" i="0" dirty="0"/>
              <a:t>organ support free days</a:t>
            </a:r>
            <a:r>
              <a:rPr lang="ko-KR" altLang="en-US" i="0" dirty="0"/>
              <a:t>가 적고</a:t>
            </a:r>
            <a:r>
              <a:rPr lang="en-US" altLang="ko-KR" i="0" dirty="0"/>
              <a:t>, </a:t>
            </a:r>
            <a:r>
              <a:rPr lang="ko-KR" altLang="en-US" i="0" dirty="0"/>
              <a:t>파란색일 수록 </a:t>
            </a:r>
            <a:r>
              <a:rPr lang="en-US" altLang="ko-KR" i="0" dirty="0"/>
              <a:t>organ support free days</a:t>
            </a:r>
            <a:r>
              <a:rPr lang="ko-KR" altLang="en-US" i="0" dirty="0"/>
              <a:t>가 많은 것으로</a:t>
            </a:r>
            <a:r>
              <a:rPr lang="en-US" altLang="ko-KR" i="0" dirty="0"/>
              <a:t>, steroid</a:t>
            </a:r>
            <a:r>
              <a:rPr lang="ko-KR" altLang="en-US" i="0" dirty="0"/>
              <a:t>를 쓰지 않은 군에서는 붉은 색이 많아 </a:t>
            </a:r>
            <a:r>
              <a:rPr lang="en-US" altLang="ko-KR" i="0" dirty="0"/>
              <a:t>organ support free days</a:t>
            </a:r>
            <a:r>
              <a:rPr lang="ko-KR" altLang="en-US" i="0" dirty="0"/>
              <a:t>가 적은 것을 알 수 있으며</a:t>
            </a:r>
            <a:r>
              <a:rPr lang="en-US" altLang="ko-KR" i="0" dirty="0"/>
              <a:t>, </a:t>
            </a:r>
            <a:r>
              <a:rPr lang="en-US" altLang="ko-KR" i="0" dirty="0" err="1"/>
              <a:t>steroi</a:t>
            </a:r>
            <a:r>
              <a:rPr lang="ko-KR" altLang="en-US" i="0" dirty="0"/>
              <a:t>를 사용한</a:t>
            </a:r>
            <a:r>
              <a:rPr lang="en-US" altLang="ko-KR" i="0" dirty="0"/>
              <a:t>(shock-dependent, fixed dose)</a:t>
            </a:r>
            <a:r>
              <a:rPr lang="ko-KR" altLang="en-US" i="0" dirty="0"/>
              <a:t>군에서는 푸른색 비율이 더 높아 </a:t>
            </a:r>
            <a:r>
              <a:rPr lang="en-US" altLang="ko-KR" i="0" dirty="0" err="1"/>
              <a:t>steroi</a:t>
            </a:r>
            <a:r>
              <a:rPr lang="ko-KR" altLang="en-US" i="0" dirty="0" err="1"/>
              <a:t>를</a:t>
            </a:r>
            <a:r>
              <a:rPr lang="ko-KR" altLang="en-US" i="0" dirty="0"/>
              <a:t> 사용한 경우의 </a:t>
            </a:r>
            <a:r>
              <a:rPr lang="en-US" altLang="ko-KR" i="0" dirty="0"/>
              <a:t>organ support free days</a:t>
            </a:r>
            <a:r>
              <a:rPr lang="ko-KR" altLang="en-US" i="0" dirty="0"/>
              <a:t>가 더 많음을 알 수 있습니다</a:t>
            </a:r>
            <a:r>
              <a:rPr lang="en-US" altLang="ko-KR" i="0" dirty="0"/>
              <a:t>.</a:t>
            </a:r>
          </a:p>
          <a:p>
            <a:r>
              <a:rPr lang="en-US" altLang="ko-KR" i="0" dirty="0"/>
              <a:t>Bayesian cumulative logistic model</a:t>
            </a:r>
            <a:r>
              <a:rPr lang="ko-KR" altLang="en-US" i="0" dirty="0"/>
              <a:t>을 사용해서 이에 대한 </a:t>
            </a:r>
            <a:r>
              <a:rPr lang="en-US" altLang="ko-KR" i="0" dirty="0"/>
              <a:t>adjusted odds ratios</a:t>
            </a:r>
            <a:r>
              <a:rPr lang="ko-KR" altLang="en-US" i="0" dirty="0"/>
              <a:t>를 구하면</a:t>
            </a:r>
            <a:r>
              <a:rPr lang="en-US" altLang="ko-KR" i="0" dirty="0"/>
              <a:t>, hydrocortisone group</a:t>
            </a:r>
            <a:r>
              <a:rPr lang="ko-KR" altLang="en-US" i="0" dirty="0"/>
              <a:t>을 사용하지 않은 그룹</a:t>
            </a:r>
            <a:r>
              <a:rPr lang="en-US" altLang="ko-KR" i="0" dirty="0"/>
              <a:t>(OR=1)</a:t>
            </a:r>
            <a:r>
              <a:rPr lang="ko-KR" altLang="en-US" i="0" dirty="0"/>
              <a:t>에 비해 </a:t>
            </a:r>
            <a:r>
              <a:rPr lang="en-US" altLang="ko-KR" i="0" dirty="0"/>
              <a:t>Fixed-dose hydrocortisone group</a:t>
            </a:r>
            <a:r>
              <a:rPr lang="ko-KR" altLang="en-US" i="0" dirty="0"/>
              <a:t>의 경우 </a:t>
            </a:r>
            <a:r>
              <a:rPr lang="en-US" altLang="ko-KR" i="0" dirty="0"/>
              <a:t>1.43 (0.91-2.27), Shock-dependent hydrocortisone group 1.22 (0.76-1.94)</a:t>
            </a:r>
            <a:r>
              <a:rPr lang="ko-KR" altLang="en-US" i="0" dirty="0"/>
              <a:t>로 나타났으며</a:t>
            </a:r>
            <a:r>
              <a:rPr lang="en-US" altLang="ko-KR" i="0" dirty="0"/>
              <a:t>, </a:t>
            </a:r>
            <a:r>
              <a:rPr lang="en-US" altLang="ko-KR" i="0" dirty="0" err="1"/>
              <a:t>probabilityes</a:t>
            </a:r>
            <a:r>
              <a:rPr lang="en-US" altLang="ko-KR" i="0" dirty="0"/>
              <a:t> of superiority</a:t>
            </a:r>
            <a:r>
              <a:rPr lang="ko-KR" altLang="en-US" i="0" dirty="0"/>
              <a:t>의 경우는 </a:t>
            </a:r>
            <a:r>
              <a:rPr lang="en-US" altLang="ko-KR" i="0" dirty="0"/>
              <a:t>hydrocortisone</a:t>
            </a:r>
            <a:r>
              <a:rPr lang="ko-KR" altLang="en-US" i="0" dirty="0"/>
              <a:t>을 사용하지 않은 그룹에 비해 </a:t>
            </a:r>
            <a:r>
              <a:rPr lang="en-US" altLang="ko-KR" i="0" dirty="0"/>
              <a:t>fixed dose</a:t>
            </a:r>
            <a:r>
              <a:rPr lang="ko-KR" altLang="en-US" i="0" dirty="0"/>
              <a:t>가 </a:t>
            </a:r>
            <a:r>
              <a:rPr lang="en-US" altLang="ko-KR" i="0" dirty="0"/>
              <a:t>93%, shock-dependent dose</a:t>
            </a:r>
            <a:r>
              <a:rPr lang="ko-KR" altLang="en-US" i="0" dirty="0"/>
              <a:t>가 </a:t>
            </a:r>
            <a:r>
              <a:rPr lang="en-US" altLang="ko-KR" i="0" dirty="0"/>
              <a:t>80%</a:t>
            </a:r>
            <a:r>
              <a:rPr lang="ko-KR" altLang="en-US" i="0" dirty="0"/>
              <a:t>로 나타났다</a:t>
            </a:r>
            <a:r>
              <a:rPr lang="en-US" altLang="ko-KR" i="0" dirty="0"/>
              <a:t>. </a:t>
            </a:r>
          </a:p>
          <a:p>
            <a:r>
              <a:rPr lang="ko-KR" altLang="en-US" i="0" dirty="0"/>
              <a:t>하지만 이전 </a:t>
            </a:r>
            <a:r>
              <a:rPr lang="en-US" altLang="ko-KR" i="0" dirty="0"/>
              <a:t>RECOVERY trial</a:t>
            </a:r>
            <a:r>
              <a:rPr lang="ko-KR" altLang="en-US" i="0" dirty="0"/>
              <a:t>로 실험이 조기 중단되었기 때문에</a:t>
            </a:r>
            <a:r>
              <a:rPr lang="en-US" altLang="ko-KR" i="0" dirty="0"/>
              <a:t>, severe COVID </a:t>
            </a:r>
            <a:r>
              <a:rPr lang="ko-KR" altLang="en-US" i="0" dirty="0"/>
              <a:t>환자의 </a:t>
            </a:r>
            <a:r>
              <a:rPr lang="en-US" altLang="ko-KR" i="0" dirty="0"/>
              <a:t>hydrocortisone</a:t>
            </a:r>
            <a:r>
              <a:rPr lang="ko-KR" altLang="en-US" i="0" dirty="0"/>
              <a:t>에 대한 편익을 시사하나 명확한 통계적 우위에 대한 결과는 아닌 결과가</a:t>
            </a:r>
            <a:r>
              <a:rPr lang="en-US" altLang="ko-KR" i="0" dirty="0"/>
              <a:t> </a:t>
            </a:r>
            <a:r>
              <a:rPr lang="ko-KR" altLang="en-US" i="0" dirty="0"/>
              <a:t>나오게 되었다</a:t>
            </a:r>
            <a:r>
              <a:rPr lang="en-US" altLang="ko-KR" i="0" dirty="0"/>
              <a:t>.</a:t>
            </a:r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6619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 err="1"/>
              <a:t>CoDEX</a:t>
            </a:r>
            <a:r>
              <a:rPr lang="en-US" altLang="ko-KR" i="0" dirty="0"/>
              <a:t> trial</a:t>
            </a:r>
            <a:r>
              <a:rPr lang="ko-KR" altLang="en-US" i="0" dirty="0"/>
              <a:t>은 브라질 </a:t>
            </a:r>
            <a:r>
              <a:rPr lang="en-US" altLang="ko-KR" i="0" dirty="0"/>
              <a:t>41</a:t>
            </a:r>
            <a:r>
              <a:rPr lang="ko-KR" altLang="en-US" i="0" dirty="0"/>
              <a:t>개 </a:t>
            </a:r>
            <a:r>
              <a:rPr lang="en-US" altLang="ko-KR" i="0" dirty="0"/>
              <a:t>ICU</a:t>
            </a:r>
            <a:r>
              <a:rPr lang="ko-KR" altLang="en-US" i="0" dirty="0"/>
              <a:t>대상으로</a:t>
            </a:r>
            <a:r>
              <a:rPr lang="en-US" altLang="ko-KR" i="0" dirty="0"/>
              <a:t>  </a:t>
            </a:r>
            <a:r>
              <a:rPr lang="en-US" altLang="ko-KR" i="0" dirty="0" err="1"/>
              <a:t>Moderate~severe</a:t>
            </a:r>
            <a:r>
              <a:rPr lang="en-US" altLang="ko-KR" i="0" dirty="0"/>
              <a:t> COVID-19 ARDS </a:t>
            </a:r>
            <a:r>
              <a:rPr lang="ko-KR" altLang="en-US" i="0" dirty="0"/>
              <a:t>환자에서 </a:t>
            </a:r>
            <a:r>
              <a:rPr lang="en-US" altLang="ko-KR" i="0" dirty="0"/>
              <a:t>IV </a:t>
            </a:r>
            <a:r>
              <a:rPr lang="en-US" altLang="ko-KR" i="0" dirty="0" err="1"/>
              <a:t>dexa</a:t>
            </a:r>
            <a:r>
              <a:rPr lang="en-US" altLang="ko-KR" i="0" dirty="0"/>
              <a:t> (20mg/day</a:t>
            </a:r>
            <a:r>
              <a:rPr lang="ko-KR" altLang="en-US" i="0" dirty="0"/>
              <a:t> </a:t>
            </a:r>
            <a:r>
              <a:rPr lang="en-US" altLang="ko-KR" i="0" dirty="0"/>
              <a:t>*</a:t>
            </a:r>
            <a:r>
              <a:rPr lang="ko-KR" altLang="en-US" i="0" dirty="0"/>
              <a:t> </a:t>
            </a:r>
            <a:r>
              <a:rPr lang="en-US" altLang="ko-KR" i="0" dirty="0"/>
              <a:t>5</a:t>
            </a:r>
            <a:r>
              <a:rPr lang="ko-KR" altLang="en-US" i="0" dirty="0"/>
              <a:t>일</a:t>
            </a:r>
            <a:r>
              <a:rPr lang="en-US" altLang="ko-KR" i="0" dirty="0"/>
              <a:t>, 10mg/day</a:t>
            </a:r>
            <a:r>
              <a:rPr lang="ko-KR" altLang="en-US" i="0" dirty="0"/>
              <a:t> </a:t>
            </a:r>
            <a:r>
              <a:rPr lang="en-US" altLang="ko-KR" i="0" dirty="0"/>
              <a:t>*</a:t>
            </a:r>
            <a:r>
              <a:rPr lang="ko-KR" altLang="en-US" i="0" dirty="0"/>
              <a:t> </a:t>
            </a:r>
            <a:r>
              <a:rPr lang="en-US" altLang="ko-KR" i="0" dirty="0"/>
              <a:t>5</a:t>
            </a:r>
            <a:r>
              <a:rPr lang="ko-KR" altLang="en-US" i="0" dirty="0"/>
              <a:t>일 또는 퇴원때까지</a:t>
            </a:r>
            <a:r>
              <a:rPr lang="en-US" altLang="ko-KR" i="0" dirty="0"/>
              <a:t>)</a:t>
            </a:r>
            <a:r>
              <a:rPr lang="ko-KR" altLang="en-US" i="0" dirty="0"/>
              <a:t>를 표준치료에 추가</a:t>
            </a:r>
            <a:r>
              <a:rPr lang="en-US" altLang="ko-KR" i="0" dirty="0"/>
              <a:t>(151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로 사용시 표준치료</a:t>
            </a:r>
            <a:r>
              <a:rPr lang="en-US" altLang="ko-KR" i="0" dirty="0"/>
              <a:t>(148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와 비교하여 생존일수 증가하고 </a:t>
            </a:r>
            <a:r>
              <a:rPr lang="en-US" altLang="ko-KR" i="0" dirty="0"/>
              <a:t>mechanical ventilation</a:t>
            </a:r>
            <a:r>
              <a:rPr lang="ko-KR" altLang="en-US" i="0" dirty="0"/>
              <a:t>을 하지 않을 수 있는지에 대해 비교한 연구</a:t>
            </a:r>
            <a:r>
              <a:rPr lang="en-US" altLang="ko-KR" i="0" dirty="0"/>
              <a:t>. 299</a:t>
            </a:r>
            <a:r>
              <a:rPr lang="ko-KR" altLang="en-US" i="0" dirty="0"/>
              <a:t>명의 환자 대상으로 첫 </a:t>
            </a:r>
            <a:r>
              <a:rPr lang="en-US" altLang="ko-KR" i="0" dirty="0"/>
              <a:t>28</a:t>
            </a:r>
            <a:r>
              <a:rPr lang="ko-KR" altLang="en-US" i="0" dirty="0"/>
              <a:t>일 동안 </a:t>
            </a:r>
            <a:r>
              <a:rPr lang="en-US" altLang="ko-KR" i="0" dirty="0"/>
              <a:t>mechanical ventilation</a:t>
            </a:r>
            <a:r>
              <a:rPr lang="ko-KR" altLang="en-US" i="0" dirty="0"/>
              <a:t>이 없는 생존일수의 경우 </a:t>
            </a:r>
            <a:r>
              <a:rPr lang="en-US" altLang="ko-KR" i="0" dirty="0" err="1"/>
              <a:t>dexa</a:t>
            </a:r>
            <a:r>
              <a:rPr lang="en-US" altLang="ko-KR" i="0" dirty="0"/>
              <a:t> + </a:t>
            </a:r>
            <a:r>
              <a:rPr lang="ko-KR" altLang="en-US" i="0" dirty="0"/>
              <a:t>표준치료 군에서 </a:t>
            </a:r>
            <a:r>
              <a:rPr lang="en-US" altLang="ko-KR" i="0" dirty="0"/>
              <a:t>6.6</a:t>
            </a:r>
            <a:r>
              <a:rPr lang="ko-KR" altLang="en-US" i="0" dirty="0"/>
              <a:t>일로 유의하게 더 높았습니다</a:t>
            </a:r>
            <a:r>
              <a:rPr lang="en-US" altLang="ko-KR" i="0" dirty="0"/>
              <a:t>. (6.6days vs 4.0days) </a:t>
            </a:r>
          </a:p>
          <a:p>
            <a:endParaRPr lang="en-US" altLang="ko-KR" i="0" dirty="0"/>
          </a:p>
          <a:p>
            <a:r>
              <a:rPr lang="ko-KR" altLang="en-US" i="0" dirty="0"/>
              <a:t>왼쪽 그래프에서</a:t>
            </a:r>
            <a:r>
              <a:rPr lang="en-US" altLang="ko-KR" i="0" dirty="0"/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점선은 사망한 환자를 나타내며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실선은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28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일 내내 기계적 환기를 받은 환자의 누적 빈도를 나타내는 것으로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REMAP-CAP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의 그래프 처럼 아래쪽의 그래프가 더 좋은 결과를 나타내기 때문에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steroid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사용군이 더 좋은 임상적 결과를 나타낸다고 볼 수 있습니다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i="0" dirty="0"/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4178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CAPE COVID trial</a:t>
            </a:r>
            <a:r>
              <a:rPr lang="ko-KR" altLang="en-US" i="0" dirty="0"/>
              <a:t>은 프랑스 </a:t>
            </a:r>
            <a:r>
              <a:rPr lang="en-US" altLang="ko-KR" i="0" dirty="0"/>
              <a:t>9</a:t>
            </a:r>
            <a:r>
              <a:rPr lang="ko-KR" altLang="en-US" i="0" dirty="0"/>
              <a:t>개 </a:t>
            </a:r>
            <a:r>
              <a:rPr lang="en-US" altLang="ko-KR" i="0" dirty="0"/>
              <a:t>ICU</a:t>
            </a:r>
            <a:r>
              <a:rPr lang="ko-KR" altLang="en-US" i="0" dirty="0"/>
              <a:t>에서 </a:t>
            </a:r>
            <a:r>
              <a:rPr lang="en-US" altLang="ko-KR" i="0" dirty="0"/>
              <a:t>149</a:t>
            </a:r>
            <a:r>
              <a:rPr lang="ko-KR" altLang="en-US" i="0" dirty="0"/>
              <a:t>명 환자를 무작위 추출해서 </a:t>
            </a:r>
            <a:r>
              <a:rPr lang="en-US" altLang="ko-KR" i="0" dirty="0"/>
              <a:t>low-dose hydrocortisone (76</a:t>
            </a:r>
            <a:r>
              <a:rPr lang="ko-KR" altLang="en-US" i="0" dirty="0"/>
              <a:t>명</a:t>
            </a:r>
            <a:r>
              <a:rPr lang="en-US" altLang="ko-KR" i="0" dirty="0"/>
              <a:t>, 200mg/day infusion*4</a:t>
            </a:r>
            <a:r>
              <a:rPr lang="ko-KR" altLang="en-US" i="0" dirty="0"/>
              <a:t>일</a:t>
            </a:r>
            <a:r>
              <a:rPr lang="en-US" altLang="ko-KR" i="0" dirty="0"/>
              <a:t>, </a:t>
            </a:r>
            <a:r>
              <a:rPr lang="ko-KR" altLang="en-US" i="0" dirty="0"/>
              <a:t>이후 환자 </a:t>
            </a:r>
            <a:r>
              <a:rPr lang="ko-KR" altLang="en-US" i="0" dirty="0" err="1"/>
              <a:t>상황따라</a:t>
            </a:r>
            <a:r>
              <a:rPr lang="ko-KR" altLang="en-US" i="0" dirty="0"/>
              <a:t> </a:t>
            </a:r>
            <a:r>
              <a:rPr lang="en-US" altLang="ko-KR" i="0" dirty="0"/>
              <a:t>tapering. Total steroid</a:t>
            </a:r>
            <a:r>
              <a:rPr lang="ko-KR" altLang="en-US" i="0" dirty="0"/>
              <a:t> 투여는 </a:t>
            </a:r>
            <a:r>
              <a:rPr lang="en-US" altLang="ko-KR" i="0" dirty="0"/>
              <a:t>8-14</a:t>
            </a:r>
            <a:r>
              <a:rPr lang="ko-KR" altLang="en-US" i="0" dirty="0"/>
              <a:t>일로</a:t>
            </a:r>
            <a:r>
              <a:rPr lang="en-US" altLang="ko-KR" i="0" dirty="0"/>
              <a:t>) </a:t>
            </a:r>
            <a:r>
              <a:rPr lang="ko-KR" altLang="en-US" i="0" dirty="0"/>
              <a:t>대 </a:t>
            </a:r>
            <a:r>
              <a:rPr lang="en-US" altLang="ko-KR" i="0" dirty="0"/>
              <a:t>placebo(73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를 비교한 연구로</a:t>
            </a:r>
            <a:r>
              <a:rPr lang="en-US" altLang="ko-KR" i="0" dirty="0"/>
              <a:t>, 21</a:t>
            </a:r>
            <a:r>
              <a:rPr lang="ko-KR" altLang="en-US" i="0" dirty="0"/>
              <a:t>일 차의 치료실패 여부를 두군에서 비교하였으며</a:t>
            </a:r>
            <a:r>
              <a:rPr lang="en-US" altLang="ko-KR" i="0" dirty="0"/>
              <a:t>, </a:t>
            </a:r>
            <a:r>
              <a:rPr lang="ko-KR" altLang="en-US" i="0" dirty="0"/>
              <a:t>치료 실패 정의는 사망 또는 지속적 기계환기나 </a:t>
            </a:r>
            <a:r>
              <a:rPr lang="en-US" altLang="ko-KR" i="0" dirty="0"/>
              <a:t>High flow</a:t>
            </a:r>
            <a:r>
              <a:rPr lang="ko-KR" altLang="en-US" i="0" dirty="0"/>
              <a:t>를 통한 </a:t>
            </a:r>
            <a:r>
              <a:rPr lang="en-US" altLang="ko-KR" i="0" dirty="0"/>
              <a:t>respiratory support</a:t>
            </a:r>
            <a:r>
              <a:rPr lang="ko-KR" altLang="en-US" i="0" dirty="0"/>
              <a:t>로 정의되었습니다</a:t>
            </a:r>
            <a:r>
              <a:rPr lang="en-US" altLang="ko-KR" i="0" dirty="0"/>
              <a:t>. </a:t>
            </a:r>
            <a:r>
              <a:rPr lang="ko-KR" altLang="en-US" i="0" dirty="0"/>
              <a:t>스테로이드 투여군에서는 </a:t>
            </a:r>
            <a:r>
              <a:rPr lang="en-US" altLang="ko-KR" i="0" dirty="0"/>
              <a:t>42.1%</a:t>
            </a:r>
            <a:r>
              <a:rPr lang="ko-KR" altLang="en-US" i="0" dirty="0"/>
              <a:t>가 이에 해당되었으며</a:t>
            </a:r>
            <a:r>
              <a:rPr lang="en-US" altLang="ko-KR" i="0" dirty="0"/>
              <a:t>, placebo</a:t>
            </a:r>
            <a:r>
              <a:rPr lang="ko-KR" altLang="en-US" i="0" dirty="0"/>
              <a:t>에서는 </a:t>
            </a:r>
            <a:r>
              <a:rPr lang="en-US" altLang="ko-KR" i="0" dirty="0"/>
              <a:t>50.7%</a:t>
            </a:r>
            <a:r>
              <a:rPr lang="ko-KR" altLang="en-US" i="0" dirty="0"/>
              <a:t>로 </a:t>
            </a:r>
            <a:r>
              <a:rPr lang="en-US" altLang="ko-KR" i="0" dirty="0"/>
              <a:t>p-value</a:t>
            </a:r>
            <a:r>
              <a:rPr lang="ko-KR" altLang="en-US" i="0" dirty="0"/>
              <a:t>는 </a:t>
            </a:r>
            <a:r>
              <a:rPr lang="en-US" altLang="ko-KR" i="0" dirty="0"/>
              <a:t>0.29</a:t>
            </a:r>
            <a:r>
              <a:rPr lang="ko-KR" altLang="en-US" i="0" dirty="0"/>
              <a:t>로 스테로이드 군에서 통계적 유의성은 보이지 않았으나 도중에 중단되었다는 점을 고려해야 함</a:t>
            </a:r>
            <a:r>
              <a:rPr lang="en-US" altLang="ko-KR" i="0" dirty="0"/>
              <a:t>.</a:t>
            </a:r>
          </a:p>
          <a:p>
            <a:r>
              <a:rPr lang="ko-KR" altLang="en-US" i="0" dirty="0"/>
              <a:t>왼쪽 그림은</a:t>
            </a:r>
            <a:r>
              <a:rPr lang="en-US" altLang="ko-KR" i="0" dirty="0"/>
              <a:t> nosocomial infection</a:t>
            </a:r>
            <a:r>
              <a:rPr lang="ko-KR" altLang="en-US" i="0" dirty="0"/>
              <a:t>에 관련해서는 두 군 간의 통계적 차이는 없었다는 결과 입니다</a:t>
            </a:r>
            <a:r>
              <a:rPr lang="en-US" altLang="ko-KR" i="0" dirty="0"/>
              <a:t>.</a:t>
            </a:r>
            <a:r>
              <a:rPr lang="ko-KR" altLang="en-US" i="0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10839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ko-KR" i="0" dirty="0"/>
              <a:t>REACT</a:t>
            </a:r>
            <a:r>
              <a:rPr lang="ko-KR" altLang="en-US" i="0" dirty="0"/>
              <a:t>는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WHO COVID-19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치료에 대한 신속한 증거 평가</a:t>
            </a:r>
            <a:r>
              <a:rPr lang="en-US" altLang="ko-KR" i="0" dirty="0"/>
              <a:t>(WHO rapid evidence appraisal for COVID-19 therapies)</a:t>
            </a:r>
            <a:r>
              <a:rPr lang="ko-KR" altLang="en-US" i="0" dirty="0"/>
              <a:t>의 약어로 앞의 </a:t>
            </a:r>
            <a:r>
              <a:rPr lang="en-US" altLang="ko-KR" i="0" dirty="0"/>
              <a:t>4</a:t>
            </a:r>
            <a:r>
              <a:rPr lang="ko-KR" altLang="en-US" i="0" dirty="0"/>
              <a:t>개 </a:t>
            </a:r>
            <a:r>
              <a:rPr lang="en-US" altLang="ko-KR" i="0" dirty="0"/>
              <a:t>trial</a:t>
            </a:r>
            <a:r>
              <a:rPr lang="ko-KR" altLang="en-US" i="0" dirty="0"/>
              <a:t>인 </a:t>
            </a:r>
            <a:r>
              <a:rPr lang="en-US" altLang="ko-KR" sz="1800" b="0" i="0" u="none" strike="noStrike" baseline="0" dirty="0">
                <a:latin typeface="GuardianTextEgypGR-Regular"/>
              </a:rPr>
              <a:t>RECOVERY, REMAP-CAP, </a:t>
            </a:r>
            <a:r>
              <a:rPr lang="en-US" altLang="ko-KR" sz="1800" b="0" i="0" u="none" strike="noStrike" baseline="0" dirty="0" err="1">
                <a:latin typeface="GuardianTextEgypGR-Regular"/>
              </a:rPr>
              <a:t>CoDEX</a:t>
            </a:r>
            <a:r>
              <a:rPr lang="en-US" altLang="ko-KR" sz="1800" b="0" i="0" u="none" strike="noStrike" baseline="0" dirty="0">
                <a:latin typeface="GuardianTextEgypGR-Regular"/>
              </a:rPr>
              <a:t>, CAPE COVID</a:t>
            </a:r>
            <a:r>
              <a:rPr lang="ko-KR" altLang="en-US" sz="1800" b="0" i="0" u="none" strike="noStrike" baseline="0" dirty="0">
                <a:latin typeface="GuardianTextEgypGR-Regular"/>
              </a:rPr>
              <a:t>에 추가로 </a:t>
            </a:r>
            <a:r>
              <a:rPr lang="en-US" altLang="ko-KR" sz="1800" b="0" i="0" u="none" strike="noStrike" baseline="0" dirty="0">
                <a:latin typeface="GuardianTextEgypGR-Regular"/>
              </a:rPr>
              <a:t>3</a:t>
            </a:r>
            <a:r>
              <a:rPr lang="ko-KR" altLang="en-US" sz="1800" b="0" i="0" u="none" strike="noStrike" baseline="0" dirty="0">
                <a:latin typeface="GuardianTextEgypGR-Regular"/>
              </a:rPr>
              <a:t>개 </a:t>
            </a:r>
            <a:r>
              <a:rPr lang="en-US" altLang="ko-KR" sz="1800" b="0" i="0" u="none" strike="noStrike" baseline="0" dirty="0">
                <a:latin typeface="GuardianTextEgypGR-Regular"/>
              </a:rPr>
              <a:t>trial</a:t>
            </a:r>
            <a:r>
              <a:rPr lang="ko-KR" altLang="en-US" sz="1800" b="0" i="0" u="none" strike="noStrike" baseline="0" dirty="0">
                <a:latin typeface="GuardianTextEgypGR-Regular"/>
              </a:rPr>
              <a:t>을 합쳐서 </a:t>
            </a:r>
            <a:r>
              <a:rPr lang="en-US" altLang="ko-KR" sz="1800" b="0" i="0" u="none" strike="noStrike" baseline="0" dirty="0">
                <a:latin typeface="GuardianTextEgypGR-Regular"/>
              </a:rPr>
              <a:t>meta-analysis </a:t>
            </a:r>
            <a:r>
              <a:rPr lang="ko-KR" altLang="en-US" sz="1800" b="0" i="0" u="none" strike="noStrike" baseline="0" dirty="0">
                <a:latin typeface="GuardianTextEgypGR-Regular"/>
              </a:rPr>
              <a:t>한 것</a:t>
            </a:r>
            <a:r>
              <a:rPr lang="en-US" altLang="ko-KR" sz="1800" b="0" i="0" u="none" strike="noStrike" baseline="0" dirty="0">
                <a:latin typeface="GuardianTextEgypGR-Regular"/>
              </a:rPr>
              <a:t>. 1703</a:t>
            </a:r>
            <a:r>
              <a:rPr lang="ko-KR" altLang="en-US" sz="1800" b="0" i="0" u="none" strike="noStrike" baseline="0" dirty="0">
                <a:latin typeface="GuardianTextEgypGR-Regular"/>
              </a:rPr>
              <a:t>명의 환자를 선정했고</a:t>
            </a:r>
            <a:r>
              <a:rPr lang="en-US" altLang="ko-KR" sz="1800" b="0" i="0" u="none" strike="noStrike" baseline="0" dirty="0">
                <a:latin typeface="GuardianTextEgypGR-Regular"/>
              </a:rPr>
              <a:t>, 678</a:t>
            </a:r>
            <a:r>
              <a:rPr lang="ko-KR" altLang="en-US" sz="1800" b="0" i="0" u="none" strike="noStrike" baseline="0" dirty="0">
                <a:latin typeface="GuardianTextEgypGR-Regular"/>
              </a:rPr>
              <a:t>명은 스테로이드 치료 받은 환자 대해 </a:t>
            </a:r>
            <a:r>
              <a:rPr lang="en-US" altLang="ko-KR" sz="1800" b="0" i="0" u="none" strike="noStrike" baseline="0" dirty="0">
                <a:latin typeface="GuardianTextEgypGR-Regular"/>
              </a:rPr>
              <a:t>randomized </a:t>
            </a:r>
            <a:r>
              <a:rPr lang="ko-KR" altLang="en-US" sz="1800" b="0" i="0" u="none" strike="noStrike" baseline="0" dirty="0">
                <a:latin typeface="GuardianTextEgypGR-Regular"/>
              </a:rPr>
              <a:t>한 것이며</a:t>
            </a:r>
            <a:r>
              <a:rPr lang="en-US" altLang="ko-KR" sz="1800" b="0" i="0" u="none" strike="noStrike" baseline="0" dirty="0">
                <a:latin typeface="GuardianTextEgypGR-Regular"/>
              </a:rPr>
              <a:t>, 1025</a:t>
            </a:r>
            <a:r>
              <a:rPr lang="ko-KR" altLang="en-US" sz="1800" b="0" i="0" u="none" strike="noStrike" baseline="0" dirty="0">
                <a:latin typeface="GuardianTextEgypGR-Regular"/>
              </a:rPr>
              <a:t>명은 </a:t>
            </a:r>
            <a:r>
              <a:rPr lang="en-US" altLang="ko-KR" sz="1800" b="0" i="0" u="none" strike="noStrike" baseline="0" dirty="0">
                <a:latin typeface="GuardianTextEgypGR-Regular"/>
              </a:rPr>
              <a:t>usual care</a:t>
            </a:r>
            <a:r>
              <a:rPr lang="ko-KR" altLang="en-US" sz="1800" b="0" i="0" u="none" strike="noStrike" baseline="0" dirty="0">
                <a:latin typeface="GuardianTextEgypGR-Regular"/>
              </a:rPr>
              <a:t>나 </a:t>
            </a:r>
            <a:r>
              <a:rPr lang="en-US" altLang="ko-KR" sz="1800" b="0" i="0" u="none" strike="noStrike" baseline="0" dirty="0" err="1">
                <a:latin typeface="GuardianTextEgypGR-Regular"/>
              </a:rPr>
              <a:t>placeb</a:t>
            </a:r>
            <a:r>
              <a:rPr lang="ko-KR" altLang="en-US" sz="1800" b="0" i="0" u="none" strike="noStrike" baseline="0" dirty="0">
                <a:latin typeface="GuardianTextEgypGR-Regular"/>
              </a:rPr>
              <a:t>에서 </a:t>
            </a:r>
            <a:r>
              <a:rPr lang="en-US" altLang="ko-KR" sz="1800" b="0" i="0" u="none" strike="noStrike" baseline="0" dirty="0">
                <a:latin typeface="GuardianTextEgypGR-Regular"/>
              </a:rPr>
              <a:t>randomized </a:t>
            </a:r>
            <a:r>
              <a:rPr lang="ko-KR" altLang="en-US" sz="1800" b="0" i="0" u="none" strike="noStrike" baseline="0" dirty="0">
                <a:latin typeface="GuardianTextEgypGR-Regular"/>
              </a:rPr>
              <a:t>하였습니다</a:t>
            </a:r>
            <a:r>
              <a:rPr lang="en-US" altLang="ko-KR" sz="1800" b="0" i="0" u="none" strike="noStrike" baseline="0" dirty="0">
                <a:latin typeface="GuardianTextEgypGR-Regular"/>
              </a:rPr>
              <a:t>. Primary </a:t>
            </a:r>
            <a:r>
              <a:rPr lang="en-US" altLang="ko-KR" sz="1800" b="0" i="0" u="none" strike="noStrike" baseline="0" dirty="0" err="1">
                <a:latin typeface="GuardianTextEgypGR-Regular"/>
              </a:rPr>
              <a:t>outcom</a:t>
            </a:r>
            <a:r>
              <a:rPr lang="ko-KR" altLang="en-US" sz="1800" b="0" i="0" u="none" strike="noStrike" baseline="0" dirty="0">
                <a:latin typeface="GuardianTextEgypGR-Regular"/>
              </a:rPr>
              <a:t>은 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무작위화 후 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28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일 차의 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all-cause </a:t>
            </a:r>
            <a:r>
              <a:rPr lang="en-US" altLang="ko-KR" sz="2800" b="0" i="0" dirty="0" err="1">
                <a:solidFill>
                  <a:srgbClr val="000000"/>
                </a:solidFill>
                <a:effectLst/>
                <a:latin typeface="noto"/>
              </a:rPr>
              <a:t>mortalit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이며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, Secondary </a:t>
            </a:r>
            <a:r>
              <a:rPr lang="en-US" altLang="ko-KR" sz="2800" b="0" i="0" dirty="0" err="1">
                <a:solidFill>
                  <a:srgbClr val="000000"/>
                </a:solidFill>
                <a:effectLst/>
                <a:latin typeface="noto"/>
              </a:rPr>
              <a:t>outcom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은 연구자가 정의한 심각한 부작용이었습니다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이 표는 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28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일차 사망률을 비교한 것으로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연구간 이질성이 낮아 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fixed effect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를 보는 것이 더 적합할 것 같습니다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 결과는 스테로이드 군이 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usual Tx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나 </a:t>
            </a:r>
            <a:r>
              <a:rPr lang="en-US" altLang="ko-KR" sz="2800" b="0" i="0" dirty="0" err="1">
                <a:solidFill>
                  <a:srgbClr val="000000"/>
                </a:solidFill>
                <a:effectLst/>
                <a:latin typeface="noto"/>
              </a:rPr>
              <a:t>placeb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보다 사망률이 낮으며 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steroid 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종류에 크게 특이적이지 않고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고용량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sz="2800" b="0" i="0" dirty="0" err="1">
                <a:solidFill>
                  <a:srgbClr val="000000"/>
                </a:solidFill>
                <a:effectLst/>
                <a:latin typeface="noto"/>
              </a:rPr>
              <a:t>저용량간의</a:t>
            </a:r>
            <a:r>
              <a:rPr lang="ko-KR" altLang="en-US" sz="2800" b="0" i="0" dirty="0">
                <a:solidFill>
                  <a:srgbClr val="000000"/>
                </a:solidFill>
                <a:effectLst/>
                <a:latin typeface="noto"/>
              </a:rPr>
              <a:t> 차이도 큰 차이 보이지 않았습니다</a:t>
            </a:r>
            <a:r>
              <a:rPr lang="en-US" altLang="ko-KR" sz="2800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i="0" dirty="0"/>
              <a:t>(Data marker</a:t>
            </a:r>
            <a:r>
              <a:rPr lang="ko-KR" altLang="en-US" sz="1800" i="0" dirty="0"/>
              <a:t>의 크기는 </a:t>
            </a:r>
            <a:r>
              <a:rPr lang="en-US" altLang="ko-KR" sz="1800" i="0" dirty="0"/>
              <a:t>meta-analysis</a:t>
            </a:r>
            <a:r>
              <a:rPr lang="ko-KR" altLang="en-US" sz="1800" i="0" dirty="0"/>
              <a:t>에서의 비중을 나타냄</a:t>
            </a:r>
            <a:r>
              <a:rPr lang="en-US" altLang="ko-KR" sz="1800" i="0" dirty="0"/>
              <a:t>.)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1473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ko-KR" i="0" dirty="0"/>
              <a:t>28</a:t>
            </a:r>
            <a:r>
              <a:rPr lang="ko-KR" altLang="en-US" i="0" dirty="0"/>
              <a:t>일 차의 </a:t>
            </a:r>
            <a:r>
              <a:rPr lang="en-US" altLang="ko-KR" i="0" dirty="0"/>
              <a:t>all-cause mortality</a:t>
            </a:r>
            <a:r>
              <a:rPr lang="ko-KR" altLang="en-US" i="0" dirty="0"/>
              <a:t>를 </a:t>
            </a:r>
            <a:r>
              <a:rPr lang="en-US" altLang="ko-KR" i="0" dirty="0"/>
              <a:t>randomization</a:t>
            </a:r>
            <a:r>
              <a:rPr lang="ko-KR" altLang="en-US" i="0" dirty="0"/>
              <a:t> 시점에서의 환자특성을 고려한 </a:t>
            </a:r>
            <a:r>
              <a:rPr lang="en-US" altLang="ko-KR" i="0" dirty="0"/>
              <a:t>subgroup </a:t>
            </a:r>
            <a:r>
              <a:rPr lang="ko-KR" altLang="en-US" i="0" dirty="0"/>
              <a:t>후 </a:t>
            </a:r>
            <a:r>
              <a:rPr lang="en-US" altLang="ko-KR" i="0" dirty="0"/>
              <a:t>corticosteroid</a:t>
            </a:r>
            <a:r>
              <a:rPr lang="ko-KR" altLang="en-US" i="0" dirty="0"/>
              <a:t>의 효과를 비교함</a:t>
            </a:r>
            <a:r>
              <a:rPr lang="en-US" altLang="ko-KR" i="0" dirty="0"/>
              <a:t>. 28</a:t>
            </a:r>
            <a:r>
              <a:rPr lang="ko-KR" altLang="en-US" i="0" dirty="0"/>
              <a:t>일 시점에 </a:t>
            </a:r>
            <a:r>
              <a:rPr lang="en-US" altLang="ko-KR" i="0" dirty="0"/>
              <a:t>vasoactive medication</a:t>
            </a:r>
            <a:r>
              <a:rPr lang="ko-KR" altLang="en-US" i="0" dirty="0"/>
              <a:t>을 쓰고 있는 경우만 </a:t>
            </a:r>
            <a:r>
              <a:rPr lang="en-US" altLang="ko-KR" i="0" dirty="0"/>
              <a:t>steroid</a:t>
            </a:r>
            <a:r>
              <a:rPr lang="ko-KR" altLang="en-US" i="0" dirty="0"/>
              <a:t>로 인해 사망률을 줄이는 효과가 없었으며 나머지는 다 </a:t>
            </a:r>
            <a:r>
              <a:rPr lang="en-US" altLang="ko-KR" i="0" dirty="0"/>
              <a:t>steroid</a:t>
            </a:r>
            <a:r>
              <a:rPr lang="ko-KR" altLang="en-US" i="0" dirty="0"/>
              <a:t> 효과가 있었음</a:t>
            </a:r>
            <a:r>
              <a:rPr lang="en-US" altLang="ko-KR" i="0" dirty="0"/>
              <a:t>. </a:t>
            </a:r>
          </a:p>
          <a:p>
            <a:pPr algn="l"/>
            <a:r>
              <a:rPr lang="en-US" altLang="ko-KR" i="0" dirty="0"/>
              <a:t>(Data marker</a:t>
            </a:r>
            <a:r>
              <a:rPr lang="ko-KR" altLang="en-US" i="0" dirty="0"/>
              <a:t>의 크기는 </a:t>
            </a:r>
            <a:r>
              <a:rPr lang="en-US" altLang="ko-KR" i="0" dirty="0"/>
              <a:t>meta-analysis</a:t>
            </a:r>
            <a:r>
              <a:rPr lang="ko-KR" altLang="en-US" i="0" dirty="0"/>
              <a:t>에서의 비중을 나타냄</a:t>
            </a:r>
            <a:r>
              <a:rPr lang="en-US" altLang="ko-KR" i="0" dirty="0"/>
              <a:t>.)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3538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ARDS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의 베를린 정의는 다음과 같습니다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. </a:t>
            </a:r>
          </a:p>
          <a:p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Timing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에서는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 1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주 이내 알려진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clinical </a:t>
            </a:r>
            <a:r>
              <a:rPr lang="en-US" altLang="ko-KR" sz="1800" b="0" i="0" u="none" strike="noStrike" baseline="0" dirty="0" err="1">
                <a:solidFill>
                  <a:srgbClr val="231F20"/>
                </a:solidFill>
                <a:latin typeface="Syntax-Italic"/>
              </a:rPr>
              <a:t>insul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나 새로운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respiratory symptoms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이거나 나빠지는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respiratory symptoms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 있을 경우</a:t>
            </a:r>
            <a:endParaRPr lang="en-US" altLang="ko-KR" sz="1800" b="0" i="0" u="none" strike="noStrike" baseline="0" dirty="0">
              <a:solidFill>
                <a:srgbClr val="231F20"/>
              </a:solidFill>
              <a:latin typeface="Syntax-Italic"/>
            </a:endParaRPr>
          </a:p>
          <a:p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Chest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imaging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에서는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Chest radiograph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나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CT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에서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bilateral opacities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가 보이는데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, effusions, lobar/lung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collapse,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nodules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로 충분히 다 설명 되지 않는 경우</a:t>
            </a:r>
            <a:endParaRPr lang="en-US" altLang="ko-KR" sz="1800" b="0" i="0" u="none" strike="noStrike" baseline="0" dirty="0">
              <a:solidFill>
                <a:srgbClr val="231F20"/>
              </a:solidFill>
              <a:latin typeface="Syntax-Italic"/>
            </a:endParaRPr>
          </a:p>
          <a:p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Origin of edema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에서는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 Respiratory failure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가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cardiac failure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나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fluid overload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로 완전히 설명되지 않는 경우여야 하며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,</a:t>
            </a:r>
          </a:p>
          <a:p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다른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risk facto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가 없으면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hydrostatic edema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를 배제하기 위해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Echo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같은 객관적 평가가 필요합니다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.</a:t>
            </a:r>
          </a:p>
          <a:p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또한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Oxygenation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에 따라 심각도를 나눌 수 있으며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기준은 다음과 같습니다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.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다음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. </a:t>
            </a:r>
          </a:p>
          <a:p>
            <a:pPr marL="285750" indent="-285750">
              <a:buFontTx/>
              <a:buChar char="-"/>
            </a:pPr>
            <a:endParaRPr lang="en-US" altLang="ko-KR" sz="1800" b="0" i="0" u="none" strike="noStrike" baseline="0" dirty="0">
              <a:solidFill>
                <a:srgbClr val="231F20"/>
              </a:solidFill>
              <a:latin typeface="Syntax-Italic"/>
            </a:endParaRPr>
          </a:p>
          <a:p>
            <a:pPr marL="285750" indent="-285750">
              <a:buFontTx/>
              <a:buChar char="-"/>
            </a:pP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Mild : PaO2/FiO2 200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초과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, 300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이하 이면서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+ PEEP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나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CPAP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5cm H2O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이상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Moderate : 100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초과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, 200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이하 이면서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+ PEEP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5cm H2O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이상</a:t>
            </a:r>
            <a:endParaRPr lang="en-US" altLang="ko-KR" sz="1800" b="0" i="0" u="none" strike="noStrike" baseline="0" dirty="0">
              <a:solidFill>
                <a:srgbClr val="231F20"/>
              </a:solidFill>
              <a:latin typeface="Syntax-Italic"/>
            </a:endParaRPr>
          </a:p>
          <a:p>
            <a:pPr marL="285750" indent="-285750">
              <a:buFontTx/>
              <a:buChar char="-"/>
            </a:pP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Severe : 100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이하 이면서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+ PEEP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 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Syntax-Italic"/>
              </a:rPr>
              <a:t>5cm H2O </a:t>
            </a:r>
            <a:r>
              <a:rPr lang="ko-KR" altLang="en-US" sz="1800" b="0" i="0" u="none" strike="noStrike" baseline="0" dirty="0">
                <a:solidFill>
                  <a:srgbClr val="231F20"/>
                </a:solidFill>
                <a:latin typeface="Syntax-Italic"/>
              </a:rPr>
              <a:t>이상</a:t>
            </a:r>
            <a:endParaRPr lang="en-US" altLang="ko-KR" sz="1800" b="0" i="0" u="none" strike="noStrike" baseline="0" dirty="0">
              <a:solidFill>
                <a:srgbClr val="231F20"/>
              </a:solidFill>
              <a:latin typeface="Syntax-Italic"/>
            </a:endParaRPr>
          </a:p>
          <a:p>
            <a:endParaRPr lang="en-US" altLang="ko-KR" i="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dirty="0"/>
              <a:t>[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ARDS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의 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Berlin Criteria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는 순수하게 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cardiogenic 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이나 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hydrostatic </a:t>
            </a:r>
            <a:r>
              <a:rPr lang="en-US" altLang="ko-KR" sz="1200" b="0" i="0" u="none" strike="noStrike" baseline="0" dirty="0" err="1">
                <a:solidFill>
                  <a:srgbClr val="231F20"/>
                </a:solidFill>
                <a:latin typeface="Syntax-Italic"/>
              </a:rPr>
              <a:t>aetiology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가 없는 경우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, 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급성 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event(respiratory viral infection) 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후 </a:t>
            </a:r>
            <a:r>
              <a:rPr lang="ko-KR" altLang="en-US" sz="1200" b="0" i="0" u="none" strike="noStrike" baseline="0" dirty="0" err="1">
                <a:solidFill>
                  <a:srgbClr val="231F20"/>
                </a:solidFill>
                <a:latin typeface="Syntax-Italic"/>
              </a:rPr>
              <a:t>폐이미지에서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 양쪽 폐 침윤으로 나타나는 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Acute </a:t>
            </a:r>
            <a:r>
              <a:rPr lang="en-US" altLang="ko-KR" sz="1200" b="0" i="0" u="none" strike="noStrike" baseline="0" dirty="0" err="1">
                <a:solidFill>
                  <a:srgbClr val="231F20"/>
                </a:solidFill>
                <a:latin typeface="Syntax-Italic"/>
              </a:rPr>
              <a:t>hypoxaemic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 respiratory failure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로 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ARDS</a:t>
            </a:r>
            <a:r>
              <a:rPr lang="ko-KR" altLang="en-US" sz="1200" b="0" i="0" u="none" strike="noStrike" baseline="0" dirty="0">
                <a:solidFill>
                  <a:srgbClr val="231F20"/>
                </a:solidFill>
                <a:latin typeface="Syntax-Italic"/>
              </a:rPr>
              <a:t>를 정의한다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Syntax-Italic"/>
              </a:rPr>
              <a:t>.</a:t>
            </a:r>
          </a:p>
          <a:p>
            <a:r>
              <a:rPr lang="en-US" altLang="ko-KR" i="0" dirty="0"/>
              <a:t>]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255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각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trial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에서 심각한 부작용과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스테로이드 사용 연관성을 나타낸 것으로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 RECOVERY trial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같은 경우는 부작용 기록이 없어 빼고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 있는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trial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에 대해서만 조사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하였습니다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부작용은 시험마다 다양했지만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심각한 부작용의 총 수가 작은 시험을 제외하고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noto"/>
              </a:rPr>
              <a:t>코르티코스테로이드에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 배정된 환자에게서 심각한 부작용의 위험이 더 높다는 결과는 없었습니다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5483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다음으로 </a:t>
            </a:r>
            <a:r>
              <a:rPr lang="en-US" altLang="ko-KR" i="0" dirty="0"/>
              <a:t>ECMO results </a:t>
            </a:r>
            <a:r>
              <a:rPr lang="ko-KR" altLang="en-US" i="0" dirty="0"/>
              <a:t>측면에서의 차이를 보겠습니다</a:t>
            </a:r>
            <a:r>
              <a:rPr lang="en-US" altLang="ko-KR" i="0" dirty="0"/>
              <a:t>. Critical care</a:t>
            </a:r>
            <a:r>
              <a:rPr lang="ko-KR" altLang="en-US" i="0" dirty="0"/>
              <a:t>에 실린 이 논문은 이탈리아 </a:t>
            </a:r>
            <a:r>
              <a:rPr lang="en-US" altLang="ko-KR" i="0" dirty="0"/>
              <a:t>7</a:t>
            </a:r>
            <a:r>
              <a:rPr lang="ko-KR" altLang="en-US" i="0" dirty="0"/>
              <a:t>개 병원에서 </a:t>
            </a:r>
            <a:r>
              <a:rPr lang="en-US" altLang="ko-KR" i="0" dirty="0"/>
              <a:t>2009-2021</a:t>
            </a:r>
            <a:r>
              <a:rPr lang="ko-KR" altLang="en-US" i="0" dirty="0"/>
              <a:t>간 </a:t>
            </a:r>
            <a:r>
              <a:rPr lang="en-US" altLang="ko-KR" i="0" dirty="0"/>
              <a:t>Severe ARDS</a:t>
            </a:r>
            <a:r>
              <a:rPr lang="ko-KR" altLang="en-US" i="0" dirty="0"/>
              <a:t>로 </a:t>
            </a:r>
            <a:r>
              <a:rPr lang="en-US" altLang="ko-KR" i="0" dirty="0"/>
              <a:t>VV ECMO</a:t>
            </a:r>
            <a:r>
              <a:rPr lang="ko-KR" altLang="en-US" i="0" dirty="0"/>
              <a:t>를 적용한 </a:t>
            </a:r>
            <a:r>
              <a:rPr lang="en-US" altLang="ko-KR" i="0" dirty="0"/>
              <a:t>COVID-19 </a:t>
            </a:r>
            <a:r>
              <a:rPr lang="ko-KR" altLang="en-US" i="0" dirty="0"/>
              <a:t>환자</a:t>
            </a:r>
            <a:r>
              <a:rPr lang="en-US" altLang="ko-KR" i="0" dirty="0"/>
              <a:t>(146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와 </a:t>
            </a:r>
            <a:r>
              <a:rPr lang="en-US" altLang="ko-KR" i="0" dirty="0"/>
              <a:t>influenza A (H1N1, 162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환자간 비교 논문입니다</a:t>
            </a:r>
            <a:r>
              <a:rPr lang="en-US" altLang="ko-KR" i="0" dirty="0"/>
              <a:t>. </a:t>
            </a:r>
          </a:p>
          <a:p>
            <a:r>
              <a:rPr lang="en-US" altLang="ko-KR" i="0" dirty="0"/>
              <a:t>KM curve</a:t>
            </a:r>
            <a:r>
              <a:rPr lang="ko-KR" altLang="en-US" i="0" dirty="0"/>
              <a:t>를 보면 통계적으로 유의하게 </a:t>
            </a:r>
            <a:r>
              <a:rPr lang="en-US" altLang="ko-KR" i="0" dirty="0"/>
              <a:t>ECMO</a:t>
            </a:r>
            <a:r>
              <a:rPr lang="ko-KR" altLang="en-US" i="0" dirty="0"/>
              <a:t>를 받은 </a:t>
            </a:r>
            <a:r>
              <a:rPr lang="en-US" altLang="ko-KR" i="0" dirty="0"/>
              <a:t>COVID ARDS </a:t>
            </a:r>
            <a:r>
              <a:rPr lang="ko-KR" altLang="en-US" i="0" dirty="0"/>
              <a:t>환자의 사망률이 신종플루보다 높음을 볼 수 있으며</a:t>
            </a:r>
            <a:r>
              <a:rPr lang="en-US" altLang="ko-KR" i="0" dirty="0"/>
              <a:t>, End point</a:t>
            </a:r>
            <a:r>
              <a:rPr lang="ko-KR" altLang="en-US" i="0" dirty="0"/>
              <a:t>에서도 </a:t>
            </a:r>
            <a:r>
              <a:rPr lang="en-US" altLang="ko-KR" i="0" dirty="0"/>
              <a:t>ICU</a:t>
            </a:r>
            <a:r>
              <a:rPr lang="ko-KR" altLang="en-US" i="0" dirty="0"/>
              <a:t>와 일반병실의 재원기간이 유의하게 길었으며</a:t>
            </a:r>
            <a:r>
              <a:rPr lang="en-US" altLang="ko-KR" i="0" dirty="0"/>
              <a:t>, ECMO duration</a:t>
            </a:r>
            <a:r>
              <a:rPr lang="ko-KR" altLang="en-US" i="0" dirty="0"/>
              <a:t>의 경우도 더 길었고</a:t>
            </a:r>
            <a:r>
              <a:rPr lang="en-US" altLang="ko-KR" i="0" dirty="0"/>
              <a:t>, mechanical ventilation</a:t>
            </a:r>
            <a:r>
              <a:rPr lang="ko-KR" altLang="en-US" i="0" dirty="0"/>
              <a:t>의 경우도 길었습니다</a:t>
            </a:r>
            <a:r>
              <a:rPr lang="en-US" altLang="ko-KR" i="0" dirty="0"/>
              <a:t>. ECMO </a:t>
            </a:r>
            <a:r>
              <a:rPr lang="ko-KR" altLang="en-US" i="0" dirty="0"/>
              <a:t>관련 </a:t>
            </a:r>
            <a:r>
              <a:rPr lang="en-US" altLang="ko-KR" i="0" dirty="0"/>
              <a:t>complication</a:t>
            </a:r>
            <a:r>
              <a:rPr lang="ko-KR" altLang="en-US" i="0" dirty="0"/>
              <a:t>의 경우 </a:t>
            </a:r>
            <a:r>
              <a:rPr lang="en-US" altLang="ko-KR" i="0" dirty="0"/>
              <a:t>mechanical</a:t>
            </a:r>
            <a:r>
              <a:rPr lang="ko-KR" altLang="en-US" i="0" dirty="0"/>
              <a:t>적 사유에는 두 </a:t>
            </a:r>
            <a:r>
              <a:rPr lang="ko-KR" altLang="en-US" i="0" dirty="0" err="1"/>
              <a:t>군간의</a:t>
            </a:r>
            <a:r>
              <a:rPr lang="ko-KR" altLang="en-US" i="0" dirty="0"/>
              <a:t> 차이가 없었으나 </a:t>
            </a:r>
            <a:r>
              <a:rPr lang="en-US" altLang="ko-KR" i="0" dirty="0"/>
              <a:t>Airway hemorrhagic </a:t>
            </a:r>
            <a:r>
              <a:rPr lang="ko-KR" altLang="en-US" i="0" dirty="0"/>
              <a:t>측면에서는 </a:t>
            </a:r>
            <a:r>
              <a:rPr lang="en-US" altLang="ko-KR" i="0" dirty="0"/>
              <a:t>COVID</a:t>
            </a:r>
            <a:r>
              <a:rPr lang="ko-KR" altLang="en-US" i="0" dirty="0"/>
              <a:t>의 경우가 더 높았으나 이외 </a:t>
            </a:r>
            <a:r>
              <a:rPr lang="en-US" altLang="ko-KR" i="0" dirty="0"/>
              <a:t>site</a:t>
            </a:r>
            <a:r>
              <a:rPr lang="ko-KR" altLang="en-US" i="0" dirty="0"/>
              <a:t>에서의 </a:t>
            </a:r>
            <a:r>
              <a:rPr lang="en-US" altLang="ko-KR" i="0" dirty="0"/>
              <a:t>hemorrhage</a:t>
            </a:r>
            <a:r>
              <a:rPr lang="ko-KR" altLang="en-US" i="0" dirty="0"/>
              <a:t>에서는 차이가 없었습니다</a:t>
            </a:r>
            <a:r>
              <a:rPr lang="en-US" altLang="ko-KR" i="0" dirty="0"/>
              <a:t>. 60</a:t>
            </a:r>
            <a:r>
              <a:rPr lang="ko-KR" altLang="en-US" i="0" dirty="0"/>
              <a:t>일 째와 </a:t>
            </a:r>
            <a:r>
              <a:rPr lang="en-US" altLang="ko-KR" i="0" dirty="0"/>
              <a:t>90</a:t>
            </a:r>
            <a:r>
              <a:rPr lang="ko-KR" altLang="en-US" i="0" dirty="0"/>
              <a:t>일 째의 사망률을 </a:t>
            </a:r>
            <a:r>
              <a:rPr lang="ko-KR" altLang="en-US" i="0" dirty="0" err="1"/>
              <a:t>비교시</a:t>
            </a:r>
            <a:r>
              <a:rPr lang="ko-KR" altLang="en-US" i="0" dirty="0"/>
              <a:t> </a:t>
            </a:r>
            <a:r>
              <a:rPr lang="en-US" altLang="ko-KR" i="0" dirty="0"/>
              <a:t>Unadjusted hazard ratio</a:t>
            </a:r>
            <a:r>
              <a:rPr lang="ko-KR" altLang="en-US" i="0" dirty="0"/>
              <a:t>에서는 통계적으로 유의하면서 </a:t>
            </a:r>
            <a:r>
              <a:rPr lang="en-US" altLang="ko-KR" i="0" dirty="0"/>
              <a:t>COVID</a:t>
            </a:r>
            <a:r>
              <a:rPr lang="ko-KR" altLang="en-US" i="0" dirty="0"/>
              <a:t>에서 </a:t>
            </a:r>
            <a:r>
              <a:rPr lang="en-US" altLang="ko-KR" i="0" dirty="0"/>
              <a:t>HR</a:t>
            </a:r>
            <a:r>
              <a:rPr lang="ko-KR" altLang="en-US" i="0" dirty="0"/>
              <a:t>이 </a:t>
            </a:r>
            <a:r>
              <a:rPr lang="en-US" altLang="ko-KR" i="0" dirty="0"/>
              <a:t>1.76</a:t>
            </a:r>
            <a:r>
              <a:rPr lang="ko-KR" altLang="en-US" i="0" dirty="0"/>
              <a:t>과 </a:t>
            </a:r>
            <a:r>
              <a:rPr lang="en-US" altLang="ko-KR" i="0" dirty="0"/>
              <a:t>1.63</a:t>
            </a:r>
            <a:r>
              <a:rPr lang="ko-KR" altLang="en-US" i="0" dirty="0"/>
              <a:t>으로 나타났으나 각 </a:t>
            </a:r>
            <a:r>
              <a:rPr lang="en-US" altLang="ko-KR" i="0" dirty="0"/>
              <a:t>variable</a:t>
            </a:r>
            <a:r>
              <a:rPr lang="ko-KR" altLang="en-US" i="0" dirty="0"/>
              <a:t>에 대해 </a:t>
            </a:r>
            <a:r>
              <a:rPr lang="en-US" altLang="ko-KR" i="0" dirty="0"/>
              <a:t>adjusted hazard ratio</a:t>
            </a:r>
            <a:r>
              <a:rPr lang="ko-KR" altLang="en-US" i="0" dirty="0"/>
              <a:t>를 구한결과 신뢰구간이 </a:t>
            </a:r>
            <a:r>
              <a:rPr lang="en-US" altLang="ko-KR" i="0" dirty="0"/>
              <a:t>1</a:t>
            </a:r>
            <a:r>
              <a:rPr lang="ko-KR" altLang="en-US" i="0" dirty="0"/>
              <a:t>을 포함하면서 </a:t>
            </a:r>
            <a:r>
              <a:rPr lang="en-US" altLang="ko-KR" i="0" dirty="0" err="1"/>
              <a:t>aHR</a:t>
            </a:r>
            <a:r>
              <a:rPr lang="ko-KR" altLang="en-US" i="0" dirty="0"/>
              <a:t>이 </a:t>
            </a:r>
            <a:r>
              <a:rPr lang="en-US" altLang="ko-KR" i="0" dirty="0"/>
              <a:t>1.39</a:t>
            </a:r>
            <a:r>
              <a:rPr lang="ko-KR" altLang="en-US" i="0" dirty="0"/>
              <a:t>와 </a:t>
            </a:r>
            <a:r>
              <a:rPr lang="en-US" altLang="ko-KR" i="0" dirty="0"/>
              <a:t>1.33</a:t>
            </a:r>
            <a:r>
              <a:rPr lang="ko-KR" altLang="en-US" i="0" dirty="0"/>
              <a:t>이 나와 사망률의 차이는 </a:t>
            </a:r>
            <a:r>
              <a:rPr lang="en-US" altLang="ko-KR" i="0" dirty="0"/>
              <a:t>virus </a:t>
            </a:r>
            <a:r>
              <a:rPr lang="ko-KR" altLang="en-US" i="0" dirty="0"/>
              <a:t>병인보다는 환자의 특성에 따른 것으로 생각할 수 있는 결과 였습니다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6049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그러나 이와 반대되는 사망률 결과는 이 논문에서 볼 수 있는데</a:t>
            </a:r>
            <a:r>
              <a:rPr lang="en-US" altLang="ko-KR" i="0" dirty="0"/>
              <a:t>, COVID ARDS</a:t>
            </a:r>
            <a:r>
              <a:rPr lang="ko-KR" altLang="en-US" i="0" dirty="0"/>
              <a:t>로 </a:t>
            </a:r>
            <a:r>
              <a:rPr lang="en-US" altLang="ko-KR" i="0" dirty="0"/>
              <a:t>ECMO</a:t>
            </a:r>
            <a:r>
              <a:rPr lang="ko-KR" altLang="en-US" i="0" dirty="0"/>
              <a:t>를 한 </a:t>
            </a:r>
            <a:r>
              <a:rPr lang="en-US" altLang="ko-KR" i="0" dirty="0"/>
              <a:t>32</a:t>
            </a:r>
            <a:r>
              <a:rPr lang="ko-KR" altLang="en-US" i="0" dirty="0"/>
              <a:t>명과 </a:t>
            </a:r>
            <a:r>
              <a:rPr lang="en-US" altLang="ko-KR" i="0" dirty="0"/>
              <a:t>influenza</a:t>
            </a:r>
            <a:r>
              <a:rPr lang="ko-KR" altLang="en-US" i="0" dirty="0"/>
              <a:t>로 인해 </a:t>
            </a:r>
            <a:r>
              <a:rPr lang="en-US" altLang="ko-KR" i="0" dirty="0"/>
              <a:t>ECMO</a:t>
            </a:r>
            <a:r>
              <a:rPr lang="ko-KR" altLang="en-US" i="0" dirty="0"/>
              <a:t>를 한 </a:t>
            </a:r>
            <a:r>
              <a:rPr lang="en-US" altLang="ko-KR" i="0" dirty="0"/>
              <a:t>28</a:t>
            </a:r>
            <a:r>
              <a:rPr lang="ko-KR" altLang="en-US" i="0" dirty="0"/>
              <a:t>명을 비교한 연구로</a:t>
            </a:r>
            <a:r>
              <a:rPr lang="en-US" altLang="ko-KR" i="0" dirty="0"/>
              <a:t>, </a:t>
            </a:r>
            <a:r>
              <a:rPr lang="ko-KR" altLang="en-US" i="0" dirty="0"/>
              <a:t>나이</a:t>
            </a:r>
            <a:r>
              <a:rPr lang="en-US" altLang="ko-KR" i="0" dirty="0"/>
              <a:t>, </a:t>
            </a:r>
            <a:r>
              <a:rPr lang="ko-KR" altLang="en-US" i="0" dirty="0"/>
              <a:t>인종</a:t>
            </a:r>
            <a:r>
              <a:rPr lang="en-US" altLang="ko-KR" i="0" dirty="0"/>
              <a:t>, ECMO </a:t>
            </a:r>
            <a:r>
              <a:rPr lang="ko-KR" altLang="en-US" i="0" dirty="0"/>
              <a:t>동안의 </a:t>
            </a:r>
            <a:r>
              <a:rPr lang="en-US" altLang="ko-KR" i="0" dirty="0"/>
              <a:t>organ </a:t>
            </a:r>
            <a:r>
              <a:rPr lang="en-US" altLang="ko-KR" i="0" dirty="0" err="1"/>
              <a:t>failur</a:t>
            </a:r>
            <a:r>
              <a:rPr lang="ko-KR" altLang="en-US" i="0" dirty="0"/>
              <a:t>등으로 </a:t>
            </a:r>
            <a:r>
              <a:rPr lang="en-US" altLang="ko-KR" i="0" dirty="0"/>
              <a:t>adjust </a:t>
            </a:r>
            <a:r>
              <a:rPr lang="ko-KR" altLang="en-US" i="0" dirty="0"/>
              <a:t>한 결과 </a:t>
            </a:r>
            <a:r>
              <a:rPr lang="en-US" altLang="ko-KR" i="0" dirty="0" err="1"/>
              <a:t>aHR</a:t>
            </a:r>
            <a:r>
              <a:rPr lang="ko-KR" altLang="en-US" i="0" dirty="0"/>
              <a:t>은 </a:t>
            </a:r>
            <a:r>
              <a:rPr lang="en-US" altLang="ko-KR" i="0" dirty="0"/>
              <a:t>2.81</a:t>
            </a:r>
            <a:r>
              <a:rPr lang="ko-KR" altLang="en-US" i="0" dirty="0"/>
              <a:t>로</a:t>
            </a:r>
            <a:r>
              <a:rPr lang="en-US" altLang="ko-KR" i="0" dirty="0"/>
              <a:t> </a:t>
            </a:r>
            <a:r>
              <a:rPr lang="ko-KR" altLang="en-US" i="0" dirty="0"/>
              <a:t>유의한 결과가 나와 </a:t>
            </a:r>
            <a:r>
              <a:rPr lang="en-US" altLang="ko-KR" i="0" dirty="0"/>
              <a:t>ARDS</a:t>
            </a:r>
            <a:r>
              <a:rPr lang="ko-KR" altLang="en-US" i="0" dirty="0"/>
              <a:t>로 </a:t>
            </a:r>
            <a:r>
              <a:rPr lang="en-US" altLang="ko-KR" i="0" dirty="0"/>
              <a:t>ECMO</a:t>
            </a:r>
            <a:r>
              <a:rPr lang="ko-KR" altLang="en-US" i="0" dirty="0"/>
              <a:t>를 한 </a:t>
            </a:r>
            <a:r>
              <a:rPr lang="en-US" altLang="ko-KR" i="0" dirty="0"/>
              <a:t>COVID </a:t>
            </a:r>
            <a:r>
              <a:rPr lang="ko-KR" altLang="en-US" i="0" dirty="0"/>
              <a:t>환자에서 </a:t>
            </a:r>
            <a:r>
              <a:rPr lang="en-US" altLang="ko-KR" i="0" dirty="0"/>
              <a:t>60</a:t>
            </a:r>
            <a:r>
              <a:rPr lang="ko-KR" altLang="en-US" i="0" dirty="0"/>
              <a:t>일 째의 사망률이 더 높음을 확인할 수 있어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en-US" altLang="ko-KR" i="0" dirty="0" err="1"/>
              <a:t>Motality</a:t>
            </a:r>
            <a:r>
              <a:rPr lang="ko-KR" altLang="en-US" i="0" dirty="0"/>
              <a:t>에 대한 </a:t>
            </a:r>
            <a:r>
              <a:rPr lang="en-US" altLang="ko-KR" i="0" dirty="0"/>
              <a:t>ECMO results</a:t>
            </a:r>
            <a:r>
              <a:rPr lang="ko-KR" altLang="en-US" i="0" dirty="0"/>
              <a:t>은 </a:t>
            </a:r>
            <a:r>
              <a:rPr lang="en-US" altLang="ko-KR" i="0" dirty="0"/>
              <a:t>controversial </a:t>
            </a:r>
            <a:r>
              <a:rPr lang="ko-KR" altLang="en-US" i="0" dirty="0"/>
              <a:t>하다고 볼 수 있으나</a:t>
            </a:r>
            <a:r>
              <a:rPr lang="en-US" altLang="ko-KR" i="0" dirty="0"/>
              <a:t>, </a:t>
            </a:r>
            <a:r>
              <a:rPr lang="ko-KR" altLang="en-US" i="0" dirty="0"/>
              <a:t>앞의 논문과 마찬가지로 재원기간이나 </a:t>
            </a:r>
            <a:r>
              <a:rPr lang="en-US" altLang="ko-KR" i="0" dirty="0"/>
              <a:t>intubation </a:t>
            </a:r>
            <a:r>
              <a:rPr lang="ko-KR" altLang="en-US" i="0" dirty="0"/>
              <a:t>기간 등은 </a:t>
            </a:r>
            <a:r>
              <a:rPr lang="en-US" altLang="ko-KR" i="0" dirty="0"/>
              <a:t>COVID </a:t>
            </a:r>
            <a:r>
              <a:rPr lang="ko-KR" altLang="en-US" i="0" dirty="0"/>
              <a:t>환자 군에서 더 긴 것을 알 수 있습니다</a:t>
            </a:r>
            <a:r>
              <a:rPr lang="en-US" altLang="ko-KR" i="0" dirty="0"/>
              <a:t>.</a:t>
            </a:r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73621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Histopathology</a:t>
            </a:r>
            <a:r>
              <a:rPr lang="ko-KR" altLang="en-US" i="0" dirty="0"/>
              <a:t>와 </a:t>
            </a:r>
            <a:r>
              <a:rPr lang="en-US" altLang="ko-KR" i="0" dirty="0"/>
              <a:t>spatial transcriptomics</a:t>
            </a:r>
            <a:r>
              <a:rPr lang="ko-KR" altLang="en-US" i="0" dirty="0"/>
              <a:t>에서 지속 언급된 </a:t>
            </a:r>
            <a:r>
              <a:rPr lang="en-US" altLang="ko-KR" i="0" dirty="0" err="1"/>
              <a:t>hypercoagulopathy</a:t>
            </a:r>
            <a:r>
              <a:rPr lang="ko-KR" altLang="en-US" i="0" dirty="0"/>
              <a:t>와 </a:t>
            </a:r>
            <a:r>
              <a:rPr lang="en-US" altLang="ko-KR" i="0" dirty="0" err="1"/>
              <a:t>microthrombosis</a:t>
            </a:r>
            <a:r>
              <a:rPr lang="ko-KR" altLang="en-US" i="0" dirty="0"/>
              <a:t>에 대한 임상적 영향을 알아보기 위해 </a:t>
            </a:r>
            <a:r>
              <a:rPr lang="en-US" altLang="ko-KR" i="0" dirty="0" err="1"/>
              <a:t>Microthrombosis</a:t>
            </a:r>
            <a:r>
              <a:rPr lang="en-US" altLang="ko-KR" i="0" dirty="0"/>
              <a:t> </a:t>
            </a:r>
            <a:r>
              <a:rPr lang="ko-KR" altLang="en-US" i="0" dirty="0"/>
              <a:t>측면에 대해 알아보겠습니다</a:t>
            </a:r>
            <a:r>
              <a:rPr lang="en-US" altLang="ko-KR" i="0" dirty="0"/>
              <a:t>. </a:t>
            </a:r>
            <a:r>
              <a:rPr lang="ko-KR" altLang="en-US" i="0" dirty="0"/>
              <a:t>이 논문은 다만 </a:t>
            </a:r>
            <a:r>
              <a:rPr lang="en-US" altLang="ko-KR" i="0" dirty="0"/>
              <a:t>influenza ARDS</a:t>
            </a:r>
            <a:r>
              <a:rPr lang="ko-KR" altLang="en-US" i="0" dirty="0"/>
              <a:t>와 </a:t>
            </a:r>
            <a:r>
              <a:rPr lang="en-US" altLang="ko-KR" i="0" dirty="0"/>
              <a:t>COVID ARDS</a:t>
            </a:r>
            <a:r>
              <a:rPr lang="ko-KR" altLang="en-US" i="0" dirty="0"/>
              <a:t>를 비교한 것이 아니라 </a:t>
            </a:r>
            <a:r>
              <a:rPr lang="en-US" altLang="ko-KR" i="0" dirty="0"/>
              <a:t>COVID ARDS</a:t>
            </a:r>
            <a:r>
              <a:rPr lang="ko-KR" altLang="en-US" i="0" dirty="0"/>
              <a:t>가 아닌 다른 모든 원인의 </a:t>
            </a:r>
            <a:r>
              <a:rPr lang="en-US" altLang="ko-KR" i="0" dirty="0"/>
              <a:t>ARDS </a:t>
            </a:r>
            <a:r>
              <a:rPr lang="ko-KR" altLang="en-US" i="0" dirty="0"/>
              <a:t>대상으로 조사된 논문으로 </a:t>
            </a:r>
            <a:r>
              <a:rPr lang="en-US" altLang="ko-KR" i="0" dirty="0"/>
              <a:t>Lancet respiratory medicine</a:t>
            </a:r>
            <a:r>
              <a:rPr lang="ko-KR" altLang="en-US" i="0" dirty="0"/>
              <a:t>에서 발간되었으며</a:t>
            </a:r>
            <a:r>
              <a:rPr lang="en-US" altLang="ko-KR" i="0" dirty="0"/>
              <a:t>,</a:t>
            </a:r>
            <a:r>
              <a:rPr lang="ko-KR" altLang="en-US" i="0" dirty="0"/>
              <a:t> 이탈리아 </a:t>
            </a:r>
            <a:r>
              <a:rPr lang="en-US" altLang="ko-KR" i="0" dirty="0"/>
              <a:t>7</a:t>
            </a:r>
            <a:r>
              <a:rPr lang="ko-KR" altLang="en-US" i="0" dirty="0"/>
              <a:t>개 병원에서 </a:t>
            </a:r>
            <a:r>
              <a:rPr lang="en-US" altLang="ko-KR" i="0" dirty="0"/>
              <a:t>COVID 19</a:t>
            </a:r>
            <a:r>
              <a:rPr lang="ko-KR" altLang="en-US" i="0" dirty="0"/>
              <a:t>에 </a:t>
            </a:r>
            <a:r>
              <a:rPr lang="ko-KR" altLang="en-US" i="0" dirty="0" err="1"/>
              <a:t>확진되어</a:t>
            </a:r>
            <a:r>
              <a:rPr lang="ko-KR" altLang="en-US" i="0" dirty="0"/>
              <a:t> </a:t>
            </a:r>
            <a:r>
              <a:rPr lang="en-US" altLang="ko-KR" i="0" dirty="0"/>
              <a:t>ARDS</a:t>
            </a:r>
            <a:r>
              <a:rPr lang="ko-KR" altLang="en-US" i="0" dirty="0"/>
              <a:t>로 </a:t>
            </a:r>
            <a:r>
              <a:rPr lang="en-US" altLang="ko-KR" i="0" dirty="0" err="1"/>
              <a:t>mechinical</a:t>
            </a:r>
            <a:r>
              <a:rPr lang="ko-KR" altLang="en-US" i="0" dirty="0"/>
              <a:t> </a:t>
            </a:r>
            <a:r>
              <a:rPr lang="en-US" altLang="ko-KR" i="0" dirty="0"/>
              <a:t>ventilation</a:t>
            </a:r>
            <a:r>
              <a:rPr lang="ko-KR" altLang="en-US" i="0" dirty="0"/>
              <a:t>후 </a:t>
            </a:r>
            <a:r>
              <a:rPr lang="en-US" altLang="ko-KR" i="0" dirty="0"/>
              <a:t>ICU</a:t>
            </a:r>
            <a:r>
              <a:rPr lang="ko-KR" altLang="en-US" i="0" dirty="0"/>
              <a:t>에 입원한 환자 </a:t>
            </a:r>
            <a:r>
              <a:rPr lang="en-US" altLang="ko-KR" i="0" dirty="0"/>
              <a:t>301</a:t>
            </a:r>
            <a:r>
              <a:rPr lang="ko-KR" altLang="en-US" i="0" dirty="0"/>
              <a:t>명 대상으로 조사된 것입니다</a:t>
            </a:r>
            <a:r>
              <a:rPr lang="en-US" altLang="ko-KR" i="0" dirty="0"/>
              <a:t>. </a:t>
            </a:r>
          </a:p>
          <a:p>
            <a:r>
              <a:rPr lang="en-US" altLang="ko-KR" i="0" dirty="0"/>
              <a:t>A</a:t>
            </a:r>
            <a:r>
              <a:rPr lang="ko-KR" altLang="en-US" i="0" dirty="0"/>
              <a:t>와</a:t>
            </a:r>
            <a:r>
              <a:rPr lang="en-US" altLang="ko-KR" i="0" dirty="0"/>
              <a:t> B</a:t>
            </a:r>
            <a:r>
              <a:rPr lang="ko-KR" altLang="en-US" i="0" dirty="0"/>
              <a:t>같이 </a:t>
            </a:r>
            <a:r>
              <a:rPr lang="en-US" altLang="ko-KR" i="0" dirty="0"/>
              <a:t>D-dimer </a:t>
            </a:r>
            <a:r>
              <a:rPr lang="ko-KR" altLang="en-US" i="0" dirty="0"/>
              <a:t>농도가 중앙값 이하인 환자는 </a:t>
            </a:r>
            <a:r>
              <a:rPr lang="en-US" altLang="ko-KR" i="0" dirty="0"/>
              <a:t>compliance</a:t>
            </a:r>
            <a:r>
              <a:rPr lang="ko-KR" altLang="en-US" i="0" dirty="0"/>
              <a:t>에 관계없이 정상적 관류스캔을 보이나</a:t>
            </a:r>
            <a:r>
              <a:rPr lang="en-US" altLang="ko-KR" i="0" dirty="0"/>
              <a:t>, D-dimer</a:t>
            </a:r>
            <a:r>
              <a:rPr lang="ko-KR" altLang="en-US" i="0" dirty="0"/>
              <a:t>가 중앙값 보다 큰 환자 </a:t>
            </a:r>
            <a:r>
              <a:rPr lang="en-US" altLang="ko-KR" i="0" dirty="0"/>
              <a:t>16</a:t>
            </a:r>
            <a:r>
              <a:rPr lang="ko-KR" altLang="en-US" i="0" dirty="0"/>
              <a:t>명 중 </a:t>
            </a:r>
            <a:r>
              <a:rPr lang="en-US" altLang="ko-KR" i="0" dirty="0"/>
              <a:t>15</a:t>
            </a:r>
            <a:r>
              <a:rPr lang="ko-KR" altLang="en-US" i="0" dirty="0"/>
              <a:t>명이 </a:t>
            </a:r>
            <a:r>
              <a:rPr lang="en-US" altLang="ko-KR" i="0" dirty="0"/>
              <a:t>C, D</a:t>
            </a:r>
            <a:r>
              <a:rPr lang="ko-KR" altLang="en-US" i="0" dirty="0"/>
              <a:t>같이 </a:t>
            </a:r>
            <a:r>
              <a:rPr lang="en-US" altLang="ko-KR" i="0" dirty="0"/>
              <a:t>hypoperfusion</a:t>
            </a:r>
            <a:r>
              <a:rPr lang="ko-KR" altLang="en-US" i="0" dirty="0"/>
              <a:t>에 해당하는 </a:t>
            </a:r>
            <a:r>
              <a:rPr lang="en-US" altLang="ko-KR" i="0" dirty="0"/>
              <a:t>diffuse area</a:t>
            </a:r>
            <a:r>
              <a:rPr lang="ko-KR" altLang="en-US" i="0" dirty="0"/>
              <a:t>를</a:t>
            </a:r>
            <a:r>
              <a:rPr lang="en-US" altLang="ko-KR" i="0" dirty="0"/>
              <a:t> </a:t>
            </a:r>
            <a:r>
              <a:rPr lang="ko-KR" altLang="en-US" i="0" dirty="0"/>
              <a:t>보였으며 이때 </a:t>
            </a:r>
            <a:r>
              <a:rPr lang="en-US" altLang="ko-KR" i="0" dirty="0"/>
              <a:t>compliance</a:t>
            </a:r>
            <a:r>
              <a:rPr lang="ko-KR" altLang="en-US" i="0" dirty="0"/>
              <a:t> 정도는 결과와 상관이 없었습니다</a:t>
            </a:r>
            <a:r>
              <a:rPr lang="en-US" altLang="ko-KR" i="0" dirty="0"/>
              <a:t>. </a:t>
            </a:r>
            <a:r>
              <a:rPr lang="ko-KR" altLang="en-US" i="0" dirty="0"/>
              <a:t>따라서 </a:t>
            </a:r>
            <a:r>
              <a:rPr lang="en-US" altLang="ko-KR" i="0" dirty="0"/>
              <a:t>CT </a:t>
            </a:r>
            <a:r>
              <a:rPr lang="ko-KR" altLang="en-US" i="0" dirty="0"/>
              <a:t>관류 영상을 참고시는 </a:t>
            </a:r>
            <a:r>
              <a:rPr lang="en-US" altLang="ko-KR" i="0" dirty="0"/>
              <a:t>D-dimer</a:t>
            </a:r>
            <a:r>
              <a:rPr lang="ko-KR" altLang="en-US" i="0" dirty="0"/>
              <a:t>가 </a:t>
            </a:r>
            <a:r>
              <a:rPr lang="en-US" altLang="ko-KR" i="0" dirty="0"/>
              <a:t>perfusion</a:t>
            </a:r>
            <a:r>
              <a:rPr lang="ko-KR" altLang="en-US" i="0" dirty="0"/>
              <a:t>에 어느정도 </a:t>
            </a:r>
            <a:r>
              <a:rPr lang="en-US" altLang="ko-KR" i="0" dirty="0"/>
              <a:t>correlation </a:t>
            </a:r>
            <a:r>
              <a:rPr lang="ko-KR" altLang="en-US" i="0" dirty="0"/>
              <a:t>한다고 생각할 수 있습니다</a:t>
            </a:r>
            <a:r>
              <a:rPr lang="en-US" altLang="ko-KR" i="0" dirty="0"/>
              <a:t>. </a:t>
            </a:r>
          </a:p>
          <a:p>
            <a:r>
              <a:rPr lang="en-US" altLang="ko-KR" i="0" dirty="0"/>
              <a:t>[1.66 vs</a:t>
            </a:r>
            <a:r>
              <a:rPr lang="ko-KR" altLang="en-US" i="0" dirty="0"/>
              <a:t> </a:t>
            </a:r>
            <a:r>
              <a:rPr lang="en-US" altLang="ko-KR" i="0" dirty="0"/>
              <a:t>1.9</a:t>
            </a:r>
            <a:r>
              <a:rPr lang="ko-KR" altLang="en-US" i="0" dirty="0"/>
              <a:t> 통계적 유의</a:t>
            </a:r>
            <a:r>
              <a:rPr lang="en-US" altLang="ko-KR" i="0" dirty="0"/>
              <a:t>]</a:t>
            </a:r>
          </a:p>
          <a:p>
            <a:r>
              <a:rPr lang="en-US" altLang="ko-KR" i="0" dirty="0"/>
              <a:t>(PaO2/FiO2</a:t>
            </a:r>
            <a:r>
              <a:rPr lang="ko-KR" altLang="en-US" i="0" dirty="0"/>
              <a:t>에서 </a:t>
            </a:r>
            <a:r>
              <a:rPr lang="en-US" altLang="ko-KR" i="0" dirty="0"/>
              <a:t>thrombus</a:t>
            </a:r>
            <a:r>
              <a:rPr lang="ko-KR" altLang="en-US" i="0" dirty="0"/>
              <a:t>로 관류가</a:t>
            </a:r>
            <a:r>
              <a:rPr lang="en-US" altLang="ko-KR" i="0" dirty="0"/>
              <a:t> </a:t>
            </a:r>
            <a:r>
              <a:rPr lang="ko-KR" altLang="en-US" i="0" dirty="0"/>
              <a:t>떨어지면 </a:t>
            </a:r>
            <a:r>
              <a:rPr lang="en-US" altLang="ko-KR" i="0" dirty="0"/>
              <a:t>PaO2 </a:t>
            </a:r>
            <a:r>
              <a:rPr lang="ko-KR" altLang="en-US" i="0" dirty="0"/>
              <a:t>값이 낮아지니 </a:t>
            </a:r>
            <a:r>
              <a:rPr lang="en-US" altLang="ko-KR" i="0" dirty="0"/>
              <a:t>ARDS </a:t>
            </a:r>
            <a:r>
              <a:rPr lang="ko-KR" altLang="en-US" i="0" dirty="0"/>
              <a:t>심각도가 상승하게 된다</a:t>
            </a:r>
            <a:r>
              <a:rPr lang="en-US" altLang="ko-KR" i="0" dirty="0"/>
              <a:t>.)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7903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D-dimer</a:t>
            </a:r>
            <a:r>
              <a:rPr lang="ko-KR" altLang="en-US" i="0" dirty="0"/>
              <a:t>가 임상적으로 보통 </a:t>
            </a:r>
            <a:r>
              <a:rPr lang="en-US" altLang="ko-KR" i="0" dirty="0"/>
              <a:t>thrombus</a:t>
            </a:r>
            <a:r>
              <a:rPr lang="ko-KR" altLang="en-US" i="0" dirty="0"/>
              <a:t>와 선형 비례를 하지 않는다고 생각하나 </a:t>
            </a:r>
            <a:r>
              <a:rPr lang="en-US" altLang="ko-KR" i="0" dirty="0"/>
              <a:t>CT</a:t>
            </a:r>
            <a:r>
              <a:rPr lang="ko-KR" altLang="en-US" i="0" dirty="0"/>
              <a:t>를 </a:t>
            </a:r>
            <a:r>
              <a:rPr lang="ko-KR" altLang="en-US" i="0" dirty="0" err="1"/>
              <a:t>참고시</a:t>
            </a:r>
            <a:r>
              <a:rPr lang="ko-KR" altLang="en-US" i="0" dirty="0"/>
              <a:t> 중앙 값 기준으로 크고 작음으로 구분하는 것은 의미가 있어</a:t>
            </a:r>
            <a:r>
              <a:rPr lang="en-US" altLang="ko-KR" i="0" dirty="0"/>
              <a:t>, </a:t>
            </a:r>
            <a:r>
              <a:rPr lang="ko-KR" altLang="en-US" i="0" dirty="0"/>
              <a:t>여기서는 군을 </a:t>
            </a:r>
            <a:r>
              <a:rPr lang="en-US" altLang="ko-KR" i="0" dirty="0"/>
              <a:t>4</a:t>
            </a:r>
            <a:r>
              <a:rPr lang="ko-KR" altLang="en-US" i="0" dirty="0"/>
              <a:t>군으로 나누어 </a:t>
            </a:r>
            <a:r>
              <a:rPr lang="en-US" altLang="ko-KR" i="0" dirty="0"/>
              <a:t>D-dimer</a:t>
            </a:r>
            <a:r>
              <a:rPr lang="ko-KR" altLang="en-US" i="0" dirty="0"/>
              <a:t>와 </a:t>
            </a:r>
            <a:r>
              <a:rPr lang="en-US" altLang="ko-KR" i="0" dirty="0" err="1"/>
              <a:t>complianc</a:t>
            </a:r>
            <a:r>
              <a:rPr lang="ko-KR" altLang="en-US" i="0" dirty="0"/>
              <a:t>의 높고 낮음으로 </a:t>
            </a:r>
            <a:r>
              <a:rPr lang="en-US" altLang="ko-KR" i="0" dirty="0"/>
              <a:t>4</a:t>
            </a:r>
            <a:r>
              <a:rPr lang="ko-KR" altLang="en-US" i="0" dirty="0"/>
              <a:t>군을 만들었고</a:t>
            </a:r>
            <a:r>
              <a:rPr lang="en-US" altLang="ko-KR" i="0" dirty="0"/>
              <a:t>, </a:t>
            </a:r>
            <a:r>
              <a:rPr lang="ko-KR" altLang="en-US" i="0" dirty="0"/>
              <a:t>사망률 측면에서도 아래 그래프 </a:t>
            </a:r>
            <a:r>
              <a:rPr lang="en-US" altLang="ko-KR" i="0" dirty="0"/>
              <a:t>2</a:t>
            </a:r>
            <a:r>
              <a:rPr lang="ko-KR" altLang="en-US" i="0" dirty="0"/>
              <a:t>개인 붉은색과 푸른색 그래프가 </a:t>
            </a:r>
            <a:r>
              <a:rPr lang="en-US" altLang="ko-KR" i="0" dirty="0"/>
              <a:t>High</a:t>
            </a:r>
            <a:r>
              <a:rPr lang="ko-KR" altLang="en-US" i="0" dirty="0"/>
              <a:t> </a:t>
            </a:r>
            <a:r>
              <a:rPr lang="en-US" altLang="ko-KR" i="0" dirty="0"/>
              <a:t>D-dimer</a:t>
            </a:r>
            <a:r>
              <a:rPr lang="ko-KR" altLang="en-US" i="0" dirty="0"/>
              <a:t>일 때에 해당하며</a:t>
            </a:r>
            <a:r>
              <a:rPr lang="en-US" altLang="ko-KR" i="0" dirty="0"/>
              <a:t>,</a:t>
            </a:r>
            <a:r>
              <a:rPr lang="ko-KR" altLang="en-US" i="0" dirty="0"/>
              <a:t> 그 중에서도 </a:t>
            </a:r>
            <a:r>
              <a:rPr lang="en-US" altLang="ko-KR" i="0" dirty="0"/>
              <a:t>low compliance</a:t>
            </a:r>
            <a:r>
              <a:rPr lang="ko-KR" altLang="en-US" i="0" dirty="0"/>
              <a:t>를 가질 때의 붉은색 그래프가 사망률이 더 높은 것을 볼 수 있습니다</a:t>
            </a:r>
            <a:r>
              <a:rPr lang="en-US" altLang="ko-KR" i="0" dirty="0"/>
              <a:t>. </a:t>
            </a:r>
            <a:r>
              <a:rPr lang="ko-KR" altLang="en-US" i="0" dirty="0"/>
              <a:t>결국 </a:t>
            </a:r>
            <a:r>
              <a:rPr lang="en-US" altLang="ko-KR" i="0" dirty="0"/>
              <a:t>spatial transcriptomics</a:t>
            </a:r>
            <a:r>
              <a:rPr lang="ko-KR" altLang="en-US" i="0" dirty="0"/>
              <a:t>에서 언급했던 </a:t>
            </a:r>
            <a:r>
              <a:rPr lang="en-US" altLang="ko-KR" i="0" dirty="0"/>
              <a:t>influenza ARDS</a:t>
            </a:r>
            <a:r>
              <a:rPr lang="ko-KR" altLang="en-US" i="0" dirty="0"/>
              <a:t>와 </a:t>
            </a:r>
            <a:r>
              <a:rPr lang="en-US" altLang="ko-KR" i="0" dirty="0"/>
              <a:t>COVID ARDS</a:t>
            </a:r>
            <a:r>
              <a:rPr lang="ko-KR" altLang="en-US" i="0" dirty="0"/>
              <a:t>를 </a:t>
            </a:r>
            <a:r>
              <a:rPr lang="ko-KR" altLang="en-US" i="0" dirty="0" err="1"/>
              <a:t>비교시</a:t>
            </a:r>
            <a:r>
              <a:rPr lang="ko-KR" altLang="en-US" i="0" dirty="0"/>
              <a:t> </a:t>
            </a:r>
            <a:r>
              <a:rPr lang="en-US" altLang="ko-KR" i="0" dirty="0"/>
              <a:t>COVID ARDS</a:t>
            </a:r>
            <a:r>
              <a:rPr lang="ko-KR" altLang="en-US" i="0" dirty="0"/>
              <a:t>에서 더 </a:t>
            </a:r>
            <a:r>
              <a:rPr lang="en-US" altLang="ko-KR" i="0" dirty="0"/>
              <a:t>fibrosis</a:t>
            </a:r>
            <a:r>
              <a:rPr lang="ko-KR" altLang="en-US" i="0" dirty="0"/>
              <a:t>되고 </a:t>
            </a:r>
            <a:r>
              <a:rPr lang="en-US" altLang="ko-KR" i="0" dirty="0" err="1"/>
              <a:t>hypercoagulopathy</a:t>
            </a:r>
            <a:r>
              <a:rPr lang="ko-KR" altLang="en-US" i="0" dirty="0"/>
              <a:t>가 있어 </a:t>
            </a:r>
            <a:r>
              <a:rPr lang="en-US" altLang="ko-KR" i="0" dirty="0" err="1"/>
              <a:t>microthrombosis</a:t>
            </a:r>
            <a:r>
              <a:rPr lang="ko-KR" altLang="en-US" i="0" dirty="0"/>
              <a:t>가 많이 생길 수 있다는 맥락이 이어지며</a:t>
            </a:r>
            <a:r>
              <a:rPr lang="en-US" altLang="ko-KR" i="0" dirty="0"/>
              <a:t>,</a:t>
            </a:r>
            <a:r>
              <a:rPr lang="ko-KR" altLang="en-US" i="0" dirty="0"/>
              <a:t> 따라서 이를 해결하기 위해 </a:t>
            </a:r>
            <a:r>
              <a:rPr lang="en-US" altLang="ko-KR" i="0" dirty="0"/>
              <a:t>fibrosis</a:t>
            </a:r>
            <a:r>
              <a:rPr lang="ko-KR" altLang="en-US" i="0" dirty="0"/>
              <a:t>등으로 인한 </a:t>
            </a:r>
            <a:r>
              <a:rPr lang="en-US" altLang="ko-KR" i="0" dirty="0" err="1"/>
              <a:t>complianc</a:t>
            </a:r>
            <a:r>
              <a:rPr lang="ko-KR" altLang="en-US" i="0" dirty="0"/>
              <a:t>는 해결 못하더라도 </a:t>
            </a:r>
            <a:r>
              <a:rPr lang="en-US" altLang="ko-KR" i="0" dirty="0"/>
              <a:t>thrombosis</a:t>
            </a:r>
            <a:r>
              <a:rPr lang="ko-KR" altLang="en-US" i="0" dirty="0"/>
              <a:t>의 형성을 줄이면 사망률을 줄일 수 있을 것이라는 추측을 해 볼 수 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0789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ko-KR" altLang="en-US" i="0" dirty="0"/>
              <a:t>따라서 </a:t>
            </a:r>
            <a:r>
              <a:rPr lang="en-US" altLang="ko-KR" i="0" dirty="0"/>
              <a:t>ARDS</a:t>
            </a:r>
            <a:r>
              <a:rPr lang="ko-KR" altLang="en-US" i="0" dirty="0"/>
              <a:t> 사망률을 감소시키기 위해 </a:t>
            </a:r>
            <a:r>
              <a:rPr lang="en-US" altLang="ko-KR" i="0" dirty="0" err="1"/>
              <a:t>microthrombosis</a:t>
            </a:r>
            <a:r>
              <a:rPr lang="ko-KR" altLang="en-US" i="0" dirty="0"/>
              <a:t>가 발생하는 것을 예방하는 방안으로 </a:t>
            </a:r>
            <a:r>
              <a:rPr lang="en-US" altLang="ko-KR" i="0" dirty="0"/>
              <a:t>Antiplatelet, Anticoagulation</a:t>
            </a:r>
            <a:r>
              <a:rPr lang="ko-KR" altLang="en-US" i="0" dirty="0"/>
              <a:t>을 생각해 볼 수 있으며</a:t>
            </a:r>
            <a:r>
              <a:rPr lang="en-US" altLang="ko-KR" i="0" dirty="0"/>
              <a:t>,</a:t>
            </a:r>
            <a:r>
              <a:rPr lang="ko-KR" altLang="en-US" i="0" dirty="0"/>
              <a:t> 먼저 </a:t>
            </a:r>
            <a:r>
              <a:rPr lang="en-US" altLang="ko-KR" i="0" dirty="0"/>
              <a:t>Anti-platelet</a:t>
            </a:r>
            <a:r>
              <a:rPr lang="ko-KR" altLang="en-US" i="0" dirty="0"/>
              <a:t>로 진행한 다양한 연구에 대해 </a:t>
            </a:r>
            <a:r>
              <a:rPr lang="en-US" altLang="ko-KR" i="0" dirty="0"/>
              <a:t>Heart</a:t>
            </a:r>
            <a:r>
              <a:rPr lang="ko-KR" altLang="en-US" i="0" dirty="0"/>
              <a:t>에 </a:t>
            </a:r>
            <a:r>
              <a:rPr lang="en-US" altLang="ko-KR" i="0" dirty="0"/>
              <a:t>review </a:t>
            </a:r>
            <a:r>
              <a:rPr lang="ko-KR" altLang="en-US" i="0" dirty="0"/>
              <a:t>논문이 있어 가져왔습니다</a:t>
            </a:r>
            <a:r>
              <a:rPr lang="en-US" altLang="ko-KR" i="0" dirty="0"/>
              <a:t>. </a:t>
            </a:r>
            <a:r>
              <a:rPr lang="ko-KR" altLang="en-US" i="0" dirty="0"/>
              <a:t>그러나 전반적으로 큰 효과는 없었으며</a:t>
            </a:r>
            <a:r>
              <a:rPr lang="en-US" altLang="ko-KR" i="0" dirty="0"/>
              <a:t>, PaO2/FiO2</a:t>
            </a:r>
            <a:r>
              <a:rPr lang="ko-KR" altLang="en-US" i="0" dirty="0"/>
              <a:t>가 </a:t>
            </a:r>
            <a:r>
              <a:rPr lang="en-US" altLang="ko-KR" i="0" dirty="0"/>
              <a:t>48h, 7d</a:t>
            </a:r>
            <a:r>
              <a:rPr lang="ko-KR" altLang="en-US" i="0" dirty="0"/>
              <a:t>후 증가한다는 논문도 있었으나 </a:t>
            </a:r>
            <a:r>
              <a:rPr lang="en-US" altLang="ko-KR" i="0" dirty="0"/>
              <a:t>risk of death</a:t>
            </a:r>
            <a:r>
              <a:rPr lang="ko-KR" altLang="en-US" i="0" dirty="0"/>
              <a:t>나 </a:t>
            </a:r>
            <a:r>
              <a:rPr lang="en-US" altLang="ko-KR" i="0" dirty="0"/>
              <a:t>ARDS</a:t>
            </a:r>
            <a:r>
              <a:rPr lang="ko-KR" altLang="en-US" i="0" dirty="0"/>
              <a:t> </a:t>
            </a:r>
            <a:r>
              <a:rPr lang="en-US" altLang="ko-KR" i="0" dirty="0"/>
              <a:t>risk</a:t>
            </a:r>
            <a:r>
              <a:rPr lang="ko-KR" altLang="en-US" i="0" dirty="0"/>
              <a:t>를 줄여주지는 않았으며</a:t>
            </a:r>
            <a:r>
              <a:rPr lang="en-US" altLang="ko-KR" i="0" dirty="0"/>
              <a:t>, 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3485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Mortality,</a:t>
            </a:r>
            <a:r>
              <a:rPr lang="ko-KR" altLang="en-US" i="0" dirty="0"/>
              <a:t> </a:t>
            </a:r>
            <a:r>
              <a:rPr lang="en-US" altLang="ko-KR" i="0" dirty="0"/>
              <a:t>disease</a:t>
            </a:r>
            <a:r>
              <a:rPr lang="ko-KR" altLang="en-US" i="0" dirty="0"/>
              <a:t> </a:t>
            </a:r>
            <a:r>
              <a:rPr lang="en-US" altLang="ko-KR" i="0" dirty="0"/>
              <a:t>severity</a:t>
            </a:r>
            <a:r>
              <a:rPr lang="ko-KR" altLang="en-US" i="0" dirty="0"/>
              <a:t> 등에 영향이 없다는 논문들이 있었습니다</a:t>
            </a:r>
            <a:r>
              <a:rPr lang="en-US" altLang="ko-KR" i="0" dirty="0"/>
              <a:t>. </a:t>
            </a:r>
            <a:r>
              <a:rPr lang="ko-KR" altLang="en-US" i="0" dirty="0"/>
              <a:t>재원기간 감소나 살아서 퇴원하는 비율의 증가 등이 있었으나 전반적으로 볼 때 큰 </a:t>
            </a:r>
            <a:r>
              <a:rPr lang="en-US" altLang="ko-KR" i="0" dirty="0"/>
              <a:t>benefit</a:t>
            </a:r>
            <a:r>
              <a:rPr lang="ko-KR" altLang="en-US" i="0" dirty="0"/>
              <a:t>이 있지는 않았습니다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490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추가로 아스피린은 오히려 코로나</a:t>
            </a:r>
            <a:r>
              <a:rPr lang="en-US" altLang="ko-KR" i="0" dirty="0"/>
              <a:t>19</a:t>
            </a:r>
            <a:r>
              <a:rPr lang="ko-KR" altLang="en-US" i="0" dirty="0"/>
              <a:t>의 나쁜 임상 결과와 관련이 있다는 </a:t>
            </a:r>
            <a:r>
              <a:rPr lang="ko-KR" altLang="en-US" i="0" dirty="0" err="1"/>
              <a:t>관찰연구이며</a:t>
            </a:r>
            <a:r>
              <a:rPr lang="en-US" altLang="ko-KR" i="0" dirty="0"/>
              <a:t>, </a:t>
            </a:r>
            <a:r>
              <a:rPr lang="ko-KR" altLang="en-US" i="0" dirty="0"/>
              <a:t>국민건강보험공단 자료로 </a:t>
            </a:r>
            <a:r>
              <a:rPr lang="en-US" altLang="ko-KR" i="0" dirty="0"/>
              <a:t>22172</a:t>
            </a:r>
            <a:r>
              <a:rPr lang="ko-KR" altLang="en-US" i="0" dirty="0"/>
              <a:t>명 </a:t>
            </a:r>
            <a:r>
              <a:rPr lang="en-US" altLang="ko-KR" i="0" dirty="0"/>
              <a:t>(2020</a:t>
            </a:r>
            <a:r>
              <a:rPr lang="ko-KR" altLang="en-US" i="0" dirty="0"/>
              <a:t>년 </a:t>
            </a:r>
            <a:r>
              <a:rPr lang="en-US" altLang="ko-KR" i="0" dirty="0"/>
              <a:t>1</a:t>
            </a:r>
            <a:r>
              <a:rPr lang="ko-KR" altLang="en-US" i="0" dirty="0"/>
              <a:t>월</a:t>
            </a:r>
            <a:r>
              <a:rPr lang="en-US" altLang="ko-KR" i="0" dirty="0"/>
              <a:t>-7</a:t>
            </a:r>
            <a:r>
              <a:rPr lang="ko-KR" altLang="en-US" i="0" dirty="0"/>
              <a:t>월에 코로나 진단받은 사람</a:t>
            </a:r>
            <a:r>
              <a:rPr lang="en-US" altLang="ko-KR" i="0" dirty="0"/>
              <a:t>) </a:t>
            </a:r>
            <a:r>
              <a:rPr lang="ko-KR" altLang="en-US" i="0" dirty="0"/>
              <a:t>대해 아스피린 사용자</a:t>
            </a:r>
            <a:r>
              <a:rPr lang="en-US" altLang="ko-KR" i="0" dirty="0"/>
              <a:t>(662</a:t>
            </a:r>
            <a:r>
              <a:rPr lang="ko-KR" altLang="en-US" i="0" dirty="0"/>
              <a:t>명</a:t>
            </a:r>
            <a:r>
              <a:rPr lang="en-US" altLang="ko-KR" i="0" dirty="0"/>
              <a:t>)</a:t>
            </a:r>
            <a:r>
              <a:rPr lang="ko-KR" altLang="en-US" i="0" dirty="0"/>
              <a:t>를 확인한 연구입니다</a:t>
            </a:r>
            <a:r>
              <a:rPr lang="en-US" altLang="ko-KR" i="0" dirty="0"/>
              <a:t>. </a:t>
            </a:r>
          </a:p>
          <a:p>
            <a:r>
              <a:rPr lang="en-US" altLang="ko-KR" i="0" dirty="0"/>
              <a:t>index date </a:t>
            </a:r>
            <a:r>
              <a:rPr lang="ko-KR" altLang="en-US" i="0" dirty="0"/>
              <a:t>기준 전후로 </a:t>
            </a:r>
            <a:r>
              <a:rPr lang="en-US" altLang="ko-KR" i="0" dirty="0"/>
              <a:t>2</a:t>
            </a:r>
            <a:r>
              <a:rPr lang="ko-KR" altLang="en-US" i="0" dirty="0"/>
              <a:t>주 이내 처방을 조사하였으며</a:t>
            </a:r>
            <a:r>
              <a:rPr lang="en-US" altLang="ko-KR" i="0" dirty="0"/>
              <a:t>, primary outcome</a:t>
            </a:r>
            <a:r>
              <a:rPr lang="ko-KR" altLang="en-US" i="0" dirty="0"/>
              <a:t>은 </a:t>
            </a:r>
            <a:r>
              <a:rPr lang="en-US" altLang="ko-KR" i="0" dirty="0"/>
              <a:t>COVID </a:t>
            </a:r>
            <a:r>
              <a:rPr lang="ko-KR" altLang="en-US" i="0" dirty="0"/>
              <a:t>양성</a:t>
            </a:r>
            <a:r>
              <a:rPr lang="en-US" altLang="ko-KR" i="0" dirty="0"/>
              <a:t>, secondary outcome</a:t>
            </a:r>
            <a:r>
              <a:rPr lang="ko-KR" altLang="en-US" i="0" dirty="0"/>
              <a:t>은 기존의 산소치료</a:t>
            </a:r>
            <a:r>
              <a:rPr lang="en-US" altLang="ko-KR" i="0" dirty="0"/>
              <a:t>/ICU/mechanical ventilation/</a:t>
            </a:r>
            <a:r>
              <a:rPr lang="ko-KR" altLang="en-US" i="0" dirty="0"/>
              <a:t>사망이며</a:t>
            </a:r>
            <a:r>
              <a:rPr lang="en-US" altLang="ko-KR" i="0" dirty="0"/>
              <a:t>, </a:t>
            </a:r>
            <a:r>
              <a:rPr lang="ko-KR" altLang="en-US" i="0" dirty="0"/>
              <a:t>이중 진단 전 </a:t>
            </a:r>
            <a:r>
              <a:rPr lang="en-US" altLang="ko-KR" i="0" dirty="0"/>
              <a:t>2</a:t>
            </a:r>
            <a:r>
              <a:rPr lang="ko-KR" altLang="en-US" i="0" dirty="0"/>
              <a:t>주 이내 아스피린을 복용한 환자는 </a:t>
            </a:r>
            <a:r>
              <a:rPr lang="en-US" altLang="ko-KR" i="0" dirty="0"/>
              <a:t>136</a:t>
            </a:r>
            <a:r>
              <a:rPr lang="ko-KR" altLang="en-US" i="0" dirty="0"/>
              <a:t>명</a:t>
            </a:r>
            <a:r>
              <a:rPr lang="en-US" altLang="ko-KR" i="0" dirty="0"/>
              <a:t>, </a:t>
            </a:r>
            <a:r>
              <a:rPr lang="ko-KR" altLang="en-US" i="0" dirty="0"/>
              <a:t>진단 후 </a:t>
            </a:r>
            <a:r>
              <a:rPr lang="en-US" altLang="ko-KR" i="0" dirty="0"/>
              <a:t>2</a:t>
            </a:r>
            <a:r>
              <a:rPr lang="ko-KR" altLang="en-US" i="0" dirty="0"/>
              <a:t>주내 아스피린을 복용한 환자는 </a:t>
            </a:r>
            <a:r>
              <a:rPr lang="en-US" altLang="ko-KR" i="0" dirty="0"/>
              <a:t>526</a:t>
            </a:r>
            <a:r>
              <a:rPr lang="ko-KR" altLang="en-US" i="0" dirty="0"/>
              <a:t>명입니다</a:t>
            </a:r>
            <a:r>
              <a:rPr lang="en-US" altLang="ko-KR" i="0" dirty="0"/>
              <a:t>.</a:t>
            </a:r>
          </a:p>
          <a:p>
            <a:pPr marL="0" indent="0">
              <a:buFontTx/>
              <a:buNone/>
            </a:pPr>
            <a:r>
              <a:rPr lang="ko-KR" altLang="en-US" i="0" dirty="0"/>
              <a:t>왼쪽 표인 코로나 이전 아스피린 사용은 사망률 증가와 관련 있으며</a:t>
            </a:r>
            <a:endParaRPr lang="en-US" altLang="ko-KR" i="0" dirty="0"/>
          </a:p>
          <a:p>
            <a:pPr marL="0" indent="0">
              <a:buFontTx/>
              <a:buNone/>
            </a:pPr>
            <a:r>
              <a:rPr lang="en-US" altLang="ko-KR" i="0" dirty="0"/>
              <a:t>(</a:t>
            </a:r>
            <a:r>
              <a:rPr lang="en-US" altLang="ko-KR" i="0" dirty="0" err="1"/>
              <a:t>Composit</a:t>
            </a:r>
            <a:r>
              <a:rPr lang="en-US" altLang="ko-KR" i="0" dirty="0"/>
              <a:t> end point 1</a:t>
            </a:r>
            <a:r>
              <a:rPr lang="ko-KR" altLang="en-US" i="0" dirty="0"/>
              <a:t>는 </a:t>
            </a:r>
            <a:r>
              <a:rPr lang="en-US" altLang="ko-KR" i="0" dirty="0"/>
              <a:t>(secondary outcomes</a:t>
            </a:r>
            <a:r>
              <a:rPr lang="ko-KR" altLang="en-US" i="0" dirty="0"/>
              <a:t>을 전부 </a:t>
            </a:r>
            <a:r>
              <a:rPr lang="ko-KR" altLang="en-US" i="0" dirty="0" err="1"/>
              <a:t>포함한것</a:t>
            </a:r>
            <a:r>
              <a:rPr lang="en-US" altLang="ko-KR" i="0" dirty="0"/>
              <a:t>), 2</a:t>
            </a:r>
            <a:r>
              <a:rPr lang="ko-KR" altLang="en-US" i="0" dirty="0"/>
              <a:t>는 그중 </a:t>
            </a:r>
            <a:r>
              <a:rPr lang="en-US" altLang="ko-KR" i="0" dirty="0"/>
              <a:t>conventional oxygen therapy</a:t>
            </a:r>
            <a:r>
              <a:rPr lang="ko-KR" altLang="en-US" i="0" dirty="0"/>
              <a:t>의 경우를 </a:t>
            </a:r>
            <a:r>
              <a:rPr lang="ko-KR" altLang="en-US" i="0" dirty="0" err="1"/>
              <a:t>뺀것으로</a:t>
            </a:r>
            <a:r>
              <a:rPr lang="ko-KR" altLang="en-US" i="0" dirty="0"/>
              <a:t> 이 </a:t>
            </a:r>
            <a:r>
              <a:rPr lang="en-US" altLang="ko-KR" i="0" dirty="0"/>
              <a:t>2</a:t>
            </a:r>
            <a:r>
              <a:rPr lang="ko-KR" altLang="en-US" i="0" dirty="0"/>
              <a:t>가지 경우도 아스피린 사용군에서 퍼센트가 더 높았음</a:t>
            </a:r>
            <a:r>
              <a:rPr lang="en-US" altLang="ko-KR" i="0" dirty="0"/>
              <a:t>) </a:t>
            </a:r>
          </a:p>
          <a:p>
            <a:pPr marL="0" indent="0">
              <a:buFontTx/>
              <a:buNone/>
            </a:pPr>
            <a:r>
              <a:rPr lang="ko-KR" altLang="en-US" i="0" dirty="0"/>
              <a:t>오른쪽 표인 코로나 이후 아스피린 사용은</a:t>
            </a:r>
            <a:r>
              <a:rPr lang="en-US" altLang="ko-KR" i="0" dirty="0"/>
              <a:t> </a:t>
            </a:r>
            <a:r>
              <a:rPr lang="ko-KR" altLang="en-US" i="0" dirty="0"/>
              <a:t>산소요법을 오히려 아스피린 복용군에서 실시하게 되어</a:t>
            </a:r>
            <a:r>
              <a:rPr lang="en-US" altLang="ko-KR" i="0" dirty="0"/>
              <a:t>, </a:t>
            </a:r>
            <a:r>
              <a:rPr lang="ko-KR" altLang="en-US" i="0" dirty="0"/>
              <a:t>결론은 아스피린 사용은 코로나 환자에서</a:t>
            </a:r>
            <a:r>
              <a:rPr lang="en-US" altLang="ko-KR" i="0" dirty="0"/>
              <a:t> </a:t>
            </a:r>
            <a:r>
              <a:rPr lang="ko-KR" altLang="en-US" i="0" dirty="0"/>
              <a:t>도움이 되지 않는다는 것입니다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4793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그렇다면 </a:t>
            </a:r>
            <a:r>
              <a:rPr lang="en-US" altLang="ko-KR" i="0" dirty="0"/>
              <a:t>Anticoagulation</a:t>
            </a:r>
            <a:r>
              <a:rPr lang="ko-KR" altLang="en-US" i="0" dirty="0"/>
              <a:t>의 경우 효과가 있는지에 대해 알아보면</a:t>
            </a:r>
            <a:r>
              <a:rPr lang="en-US" altLang="ko-KR" i="0" dirty="0"/>
              <a:t>, </a:t>
            </a:r>
            <a:r>
              <a:rPr lang="ko-KR" altLang="en-US" i="0" dirty="0"/>
              <a:t>두가지 </a:t>
            </a:r>
            <a:r>
              <a:rPr lang="en-US" altLang="ko-KR" i="0" dirty="0"/>
              <a:t>RCT</a:t>
            </a:r>
            <a:r>
              <a:rPr lang="ko-KR" altLang="en-US" i="0" dirty="0"/>
              <a:t>가 있으며 하나는 </a:t>
            </a:r>
            <a:r>
              <a:rPr lang="en-US" altLang="ko-KR" i="0" dirty="0"/>
              <a:t>severe COVID </a:t>
            </a:r>
            <a:r>
              <a:rPr lang="ko-KR" altLang="en-US" i="0" dirty="0"/>
              <a:t>환자에서</a:t>
            </a:r>
            <a:r>
              <a:rPr lang="en-US" altLang="ko-KR" i="0" dirty="0"/>
              <a:t> therapeutic heparin</a:t>
            </a:r>
            <a:r>
              <a:rPr lang="ko-KR" altLang="en-US" i="0" dirty="0"/>
              <a:t>을 사용한 것이며 다른 하나는 </a:t>
            </a:r>
            <a:r>
              <a:rPr lang="en-US" altLang="ko-KR" i="0" dirty="0"/>
              <a:t>moderate COVID </a:t>
            </a:r>
            <a:r>
              <a:rPr lang="ko-KR" altLang="en-US" i="0" dirty="0"/>
              <a:t>환자에서 </a:t>
            </a:r>
            <a:r>
              <a:rPr lang="en-US" altLang="ko-KR" i="0" dirty="0"/>
              <a:t>therapeutic anticoagulation(enoxaparin,</a:t>
            </a:r>
            <a:r>
              <a:rPr lang="ko-KR" altLang="en-US" i="0" dirty="0"/>
              <a:t> </a:t>
            </a:r>
            <a:r>
              <a:rPr lang="en-US" altLang="ko-KR" i="0" dirty="0" err="1"/>
              <a:t>dalteparin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en-US" altLang="ko-KR" i="0" dirty="0" err="1"/>
              <a:t>tinazaparin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en-US" altLang="ko-KR" i="0" dirty="0"/>
              <a:t>unfractionated</a:t>
            </a:r>
            <a:r>
              <a:rPr lang="ko-KR" altLang="en-US" i="0" dirty="0"/>
              <a:t> </a:t>
            </a:r>
            <a:r>
              <a:rPr lang="en-US" altLang="ko-KR" i="0" dirty="0"/>
              <a:t>heparin)</a:t>
            </a:r>
            <a:r>
              <a:rPr lang="ko-KR" altLang="en-US" i="0" dirty="0"/>
              <a:t>을 사용한 것입니다</a:t>
            </a:r>
            <a:r>
              <a:rPr lang="en-US" altLang="ko-KR" i="0" dirty="0"/>
              <a:t>. </a:t>
            </a:r>
            <a:r>
              <a:rPr lang="ko-KR" altLang="en-US" i="0" dirty="0"/>
              <a:t>결론적으로는 </a:t>
            </a:r>
            <a:r>
              <a:rPr lang="en-US" altLang="ko-KR" i="0" dirty="0"/>
              <a:t>Severe </a:t>
            </a:r>
            <a:r>
              <a:rPr lang="ko-KR" altLang="en-US" i="0" dirty="0"/>
              <a:t>환자에서는</a:t>
            </a:r>
            <a:r>
              <a:rPr lang="en-US" altLang="ko-KR" i="0" dirty="0"/>
              <a:t>(1098</a:t>
            </a:r>
            <a:r>
              <a:rPr lang="ko-KR" altLang="en-US" i="0" dirty="0"/>
              <a:t>명</a:t>
            </a:r>
            <a:r>
              <a:rPr lang="en-US" altLang="ko-KR" i="0" dirty="0"/>
              <a:t>, 534</a:t>
            </a:r>
            <a:r>
              <a:rPr lang="ko-KR" altLang="en-US" i="0" dirty="0"/>
              <a:t>명은 치료용량 </a:t>
            </a:r>
            <a:r>
              <a:rPr lang="ko-KR" altLang="en-US" i="0" dirty="0" err="1"/>
              <a:t>헤파린</a:t>
            </a:r>
            <a:r>
              <a:rPr lang="en-US" altLang="ko-KR" i="0" dirty="0"/>
              <a:t>-continuous, 564</a:t>
            </a:r>
            <a:r>
              <a:rPr lang="ko-KR" altLang="en-US" i="0" dirty="0"/>
              <a:t>명은 혈전예방 </a:t>
            </a:r>
            <a:r>
              <a:rPr lang="ko-KR" altLang="en-US" i="0" dirty="0" err="1"/>
              <a:t>헤파린</a:t>
            </a:r>
            <a:r>
              <a:rPr lang="en-US" altLang="ko-KR" i="0" dirty="0"/>
              <a:t>-5000*2) </a:t>
            </a:r>
            <a:r>
              <a:rPr lang="ko-KR" altLang="en-US" i="0" dirty="0"/>
              <a:t>특별한 이득이 없었으며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en-US" altLang="ko-KR" i="0" dirty="0"/>
              <a:t>moderate </a:t>
            </a:r>
            <a:r>
              <a:rPr lang="ko-KR" altLang="en-US" i="0" dirty="0"/>
              <a:t>환자군에서 </a:t>
            </a:r>
            <a:r>
              <a:rPr lang="en-US" altLang="ko-KR" i="0" dirty="0"/>
              <a:t>heparin</a:t>
            </a:r>
            <a:r>
              <a:rPr lang="ko-KR" altLang="en-US" i="0" dirty="0"/>
              <a:t>을 사용했을 때는</a:t>
            </a:r>
            <a:r>
              <a:rPr lang="en-US" altLang="ko-KR" i="0" dirty="0"/>
              <a:t> </a:t>
            </a:r>
            <a:r>
              <a:rPr lang="ko-KR" altLang="en-US" i="0" dirty="0"/>
              <a:t>이득이 있었다</a:t>
            </a:r>
            <a:r>
              <a:rPr lang="en-US" altLang="ko-KR" i="0" dirty="0"/>
              <a:t>. </a:t>
            </a:r>
            <a:r>
              <a:rPr lang="ko-KR" altLang="en-US" i="0" dirty="0"/>
              <a:t>이는 </a:t>
            </a:r>
            <a:r>
              <a:rPr lang="en-US" altLang="ko-KR" i="0" dirty="0"/>
              <a:t>severe</a:t>
            </a:r>
            <a:r>
              <a:rPr lang="ko-KR" altLang="en-US" i="0" dirty="0"/>
              <a:t>인 경우 이미 바꾸기에는 늦어서 일 가능성이 있으며</a:t>
            </a:r>
            <a:r>
              <a:rPr lang="en-US" altLang="ko-KR" i="0" dirty="0"/>
              <a:t>, </a:t>
            </a:r>
            <a:r>
              <a:rPr lang="ko-KR" altLang="en-US" i="0" dirty="0"/>
              <a:t>왼쪽의 표를 보면 전 항목에서 </a:t>
            </a:r>
            <a:r>
              <a:rPr lang="en-US" altLang="ko-KR" i="0" dirty="0" err="1"/>
              <a:t>aOR</a:t>
            </a:r>
            <a:r>
              <a:rPr lang="ko-KR" altLang="en-US" i="0" dirty="0"/>
              <a:t>에서 신뢰구간이 </a:t>
            </a:r>
            <a:r>
              <a:rPr lang="en-US" altLang="ko-KR" i="0" dirty="0"/>
              <a:t>1</a:t>
            </a:r>
            <a:r>
              <a:rPr lang="ko-KR" altLang="en-US" i="0" dirty="0"/>
              <a:t>을 포함하고 있으며</a:t>
            </a:r>
            <a:r>
              <a:rPr lang="en-US" altLang="ko-KR" i="0" dirty="0"/>
              <a:t>, </a:t>
            </a:r>
            <a:r>
              <a:rPr lang="ko-KR" altLang="en-US" i="0" dirty="0"/>
              <a:t>오른쪽 그래프도 두 </a:t>
            </a:r>
            <a:r>
              <a:rPr lang="ko-KR" altLang="en-US" i="0" dirty="0" err="1"/>
              <a:t>군간의</a:t>
            </a:r>
            <a:r>
              <a:rPr lang="ko-KR" altLang="en-US" i="0" dirty="0"/>
              <a:t> 통계적 차이가 나지 않아</a:t>
            </a:r>
            <a:r>
              <a:rPr lang="en-US" altLang="ko-KR" i="0" dirty="0"/>
              <a:t>, severe COVID </a:t>
            </a:r>
            <a:r>
              <a:rPr lang="ko-KR" altLang="en-US" i="0" dirty="0"/>
              <a:t>환자에서는 </a:t>
            </a:r>
            <a:r>
              <a:rPr lang="en-US" altLang="ko-KR" i="0" dirty="0"/>
              <a:t>anticoagulation</a:t>
            </a:r>
            <a:r>
              <a:rPr lang="ko-KR" altLang="en-US" i="0" dirty="0"/>
              <a:t>을 </a:t>
            </a:r>
            <a:r>
              <a:rPr lang="en-US" altLang="ko-KR" i="0" dirty="0"/>
              <a:t>therapeutic</a:t>
            </a:r>
            <a:r>
              <a:rPr lang="ko-KR" altLang="en-US" i="0" dirty="0"/>
              <a:t>으로 투여해도 별 이득이 없다고 말할 수 있습니다</a:t>
            </a:r>
            <a:r>
              <a:rPr lang="en-US" altLang="ko-KR" i="0" dirty="0"/>
              <a:t>.</a:t>
            </a:r>
          </a:p>
          <a:p>
            <a:endParaRPr lang="en-US" altLang="ko-KR" i="0" dirty="0"/>
          </a:p>
          <a:p>
            <a:r>
              <a:rPr lang="en-US" altLang="ko-KR" i="0" dirty="0"/>
              <a:t>* Severe</a:t>
            </a:r>
            <a:r>
              <a:rPr lang="ko-KR" altLang="en-US" i="0" dirty="0"/>
              <a:t>는 </a:t>
            </a:r>
            <a:r>
              <a:rPr lang="en-US" altLang="ko-KR" i="0" dirty="0"/>
              <a:t>High flow </a:t>
            </a:r>
            <a:r>
              <a:rPr lang="ko-KR" altLang="en-US" i="0" dirty="0"/>
              <a:t>이상</a:t>
            </a:r>
            <a:r>
              <a:rPr lang="en-US" altLang="ko-KR" i="0" dirty="0"/>
              <a:t>. </a:t>
            </a:r>
            <a:r>
              <a:rPr lang="ko-KR" altLang="en-US" i="0" dirty="0" err="1"/>
              <a:t>배정전</a:t>
            </a:r>
            <a:r>
              <a:rPr lang="ko-KR" altLang="en-US" i="0" dirty="0"/>
              <a:t> </a:t>
            </a:r>
            <a:r>
              <a:rPr lang="en-US" altLang="ko-KR" i="0" dirty="0"/>
              <a:t>exclusion – 48h </a:t>
            </a:r>
            <a:r>
              <a:rPr lang="ko-KR" altLang="en-US" i="0" dirty="0"/>
              <a:t>이상 </a:t>
            </a:r>
            <a:r>
              <a:rPr lang="en-US" altLang="ko-KR" i="0" dirty="0"/>
              <a:t>ICU</a:t>
            </a:r>
            <a:r>
              <a:rPr lang="ko-KR" altLang="en-US" i="0" dirty="0"/>
              <a:t>로 입원한 환자나 </a:t>
            </a:r>
            <a:r>
              <a:rPr lang="en-US" altLang="ko-KR" i="0" dirty="0"/>
              <a:t>72</a:t>
            </a:r>
            <a:r>
              <a:rPr lang="ko-KR" altLang="en-US" i="0" dirty="0"/>
              <a:t>시간 이상 병원에 입원한 경우</a:t>
            </a:r>
            <a:r>
              <a:rPr lang="en-US" altLang="ko-KR" i="0" dirty="0"/>
              <a:t>.</a:t>
            </a:r>
            <a:r>
              <a:rPr lang="ko-KR" altLang="en-US" i="0" dirty="0"/>
              <a:t>제외</a:t>
            </a:r>
            <a:endParaRPr lang="en-US" altLang="ko-KR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3874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dirty="0"/>
              <a:t>Moderate COVID </a:t>
            </a:r>
            <a:r>
              <a:rPr lang="ko-KR" altLang="en-US" i="0" dirty="0"/>
              <a:t>환자 군에서는 </a:t>
            </a:r>
            <a:r>
              <a:rPr lang="en-US" altLang="ko-KR" i="0" dirty="0"/>
              <a:t>primary outcome</a:t>
            </a:r>
            <a:r>
              <a:rPr lang="ko-KR" altLang="en-US" i="0" dirty="0"/>
              <a:t>으로 </a:t>
            </a:r>
            <a:r>
              <a:rPr lang="en-US" altLang="ko-KR" i="0" dirty="0"/>
              <a:t>organ support-free day</a:t>
            </a:r>
            <a:r>
              <a:rPr lang="ko-KR" altLang="en-US" i="0" dirty="0"/>
              <a:t>를 사용했는데 이는 </a:t>
            </a:r>
            <a:r>
              <a:rPr lang="en-US" altLang="ko-KR" i="0" dirty="0"/>
              <a:t>in-hospital death</a:t>
            </a:r>
            <a:r>
              <a:rPr lang="ko-KR" altLang="en-US" i="0" dirty="0"/>
              <a:t>와 </a:t>
            </a:r>
            <a:r>
              <a:rPr lang="en-US" altLang="ko-KR" i="0" dirty="0"/>
              <a:t>cardiovascular</a:t>
            </a:r>
            <a:r>
              <a:rPr lang="ko-KR" altLang="en-US" i="0" dirty="0"/>
              <a:t> </a:t>
            </a:r>
            <a:r>
              <a:rPr lang="en-US" altLang="ko-KR" i="0" dirty="0"/>
              <a:t>or</a:t>
            </a:r>
            <a:r>
              <a:rPr lang="ko-KR" altLang="en-US" i="0" dirty="0"/>
              <a:t> </a:t>
            </a:r>
            <a:r>
              <a:rPr lang="en-US" altLang="ko-KR" i="0" dirty="0"/>
              <a:t>respiratory</a:t>
            </a:r>
            <a:r>
              <a:rPr lang="ko-KR" altLang="en-US" i="0" dirty="0"/>
              <a:t> </a:t>
            </a:r>
            <a:r>
              <a:rPr lang="en-US" altLang="ko-KR" i="0" dirty="0"/>
              <a:t>organ support</a:t>
            </a:r>
            <a:r>
              <a:rPr lang="ko-KR" altLang="en-US" i="0" dirty="0"/>
              <a:t>를 </a:t>
            </a:r>
            <a:r>
              <a:rPr lang="en-US" altLang="ko-KR" i="0" dirty="0"/>
              <a:t>21</a:t>
            </a:r>
            <a:r>
              <a:rPr lang="ko-KR" altLang="en-US" i="0" dirty="0"/>
              <a:t>일 까지 하지 않은 날을 합친 척도로 평가</a:t>
            </a:r>
            <a:r>
              <a:rPr lang="en-US" altLang="ko-KR" i="0" dirty="0"/>
              <a:t> </a:t>
            </a:r>
            <a:r>
              <a:rPr lang="ko-KR" altLang="en-US" i="0" dirty="0"/>
              <a:t>하였으며 </a:t>
            </a:r>
            <a:r>
              <a:rPr lang="en-US" altLang="ko-KR" i="0" dirty="0"/>
              <a:t>therapeutic dose</a:t>
            </a:r>
            <a:r>
              <a:rPr lang="ko-KR" altLang="en-US" i="0" dirty="0"/>
              <a:t>의 </a:t>
            </a:r>
            <a:r>
              <a:rPr lang="en-US" altLang="ko-KR" i="0" dirty="0"/>
              <a:t>anticoagulation</a:t>
            </a:r>
            <a:r>
              <a:rPr lang="ko-KR" altLang="en-US" i="0" dirty="0"/>
              <a:t>을 사용한 그룹에서 이 비율이 통계적으로 유의하게 높았고</a:t>
            </a:r>
            <a:r>
              <a:rPr lang="en-US" altLang="ko-KR" i="0" dirty="0"/>
              <a:t>, secondary outcome</a:t>
            </a:r>
            <a:r>
              <a:rPr lang="ko-KR" altLang="en-US" i="0" dirty="0"/>
              <a:t>에서도 </a:t>
            </a:r>
            <a:r>
              <a:rPr lang="en-US" altLang="ko-KR" i="0" dirty="0"/>
              <a:t>organ support</a:t>
            </a:r>
            <a:r>
              <a:rPr lang="ko-KR" altLang="en-US" i="0" dirty="0"/>
              <a:t>가 </a:t>
            </a:r>
            <a:r>
              <a:rPr lang="en-US" altLang="ko-KR" i="0" dirty="0"/>
              <a:t>28</a:t>
            </a:r>
            <a:r>
              <a:rPr lang="ko-KR" altLang="en-US" i="0" dirty="0"/>
              <a:t>일 까지 없었는데도 생존한 비율이 치료용량 항응고제 군에서 더 높았으며</a:t>
            </a:r>
            <a:r>
              <a:rPr lang="en-US" altLang="ko-KR" i="0" dirty="0"/>
              <a:t>, </a:t>
            </a:r>
            <a:r>
              <a:rPr lang="ko-KR" altLang="en-US" i="0" dirty="0"/>
              <a:t>주요 </a:t>
            </a:r>
            <a:r>
              <a:rPr lang="en-US" altLang="ko-KR" i="0" dirty="0"/>
              <a:t>thrombotic event</a:t>
            </a:r>
            <a:r>
              <a:rPr lang="ko-KR" altLang="en-US" i="0" dirty="0"/>
              <a:t>나 사망의</a:t>
            </a:r>
            <a:r>
              <a:rPr lang="en-US" altLang="ko-KR" i="0" dirty="0"/>
              <a:t> </a:t>
            </a:r>
            <a:r>
              <a:rPr lang="ko-KR" altLang="en-US" i="0" dirty="0"/>
              <a:t>경우도 </a:t>
            </a:r>
            <a:r>
              <a:rPr lang="en-US" altLang="ko-KR" i="0" dirty="0"/>
              <a:t>therapeutic dose</a:t>
            </a:r>
            <a:r>
              <a:rPr lang="ko-KR" altLang="en-US" i="0" dirty="0"/>
              <a:t>를 사용한 군에서 더 낮아서 </a:t>
            </a:r>
            <a:r>
              <a:rPr lang="en-US" altLang="ko-KR" i="0" dirty="0"/>
              <a:t>moderate COVID patients</a:t>
            </a:r>
            <a:r>
              <a:rPr lang="ko-KR" altLang="en-US" i="0" dirty="0"/>
              <a:t>에서는 </a:t>
            </a:r>
            <a:r>
              <a:rPr lang="en-US" altLang="ko-KR" i="0" dirty="0"/>
              <a:t>Anticoagulation</a:t>
            </a:r>
            <a:r>
              <a:rPr lang="ko-KR" altLang="en-US" i="0" dirty="0"/>
              <a:t>을 치료용량으로 쓰는 것이 </a:t>
            </a:r>
            <a:r>
              <a:rPr lang="en-US" altLang="ko-KR" i="0" dirty="0" err="1"/>
              <a:t>benefitial</a:t>
            </a:r>
            <a:r>
              <a:rPr lang="en-US" altLang="ko-KR" i="0" dirty="0"/>
              <a:t> </a:t>
            </a:r>
            <a:r>
              <a:rPr lang="ko-KR" altLang="en-US" i="0" dirty="0"/>
              <a:t>하다고 볼 수 있습니다</a:t>
            </a:r>
            <a:r>
              <a:rPr lang="en-US" altLang="ko-KR" i="0" dirty="0"/>
              <a:t>. </a:t>
            </a:r>
            <a:r>
              <a:rPr lang="ko-KR" altLang="en-US" i="0" dirty="0"/>
              <a:t>추가로 </a:t>
            </a:r>
            <a:r>
              <a:rPr lang="en-US" altLang="ko-KR" i="0" dirty="0" err="1"/>
              <a:t>Nebulised</a:t>
            </a:r>
            <a:r>
              <a:rPr lang="en-US" altLang="ko-KR" i="0" dirty="0"/>
              <a:t> heparin</a:t>
            </a:r>
            <a:r>
              <a:rPr lang="ko-KR" altLang="en-US" i="0" baseline="0" dirty="0"/>
              <a:t>을 사용해보는 임상 </a:t>
            </a:r>
            <a:r>
              <a:rPr lang="en-US" altLang="ko-KR" i="0" baseline="0" dirty="0"/>
              <a:t>3</a:t>
            </a:r>
            <a:r>
              <a:rPr lang="ko-KR" altLang="en-US" i="0" baseline="0" dirty="0"/>
              <a:t>상 실험도 있었으나</a:t>
            </a:r>
            <a:r>
              <a:rPr lang="en-US" altLang="ko-KR" i="0" baseline="0" dirty="0"/>
              <a:t>(CHARLI trial) </a:t>
            </a:r>
            <a:r>
              <a:rPr lang="ko-KR" altLang="en-US" i="0" baseline="0" dirty="0"/>
              <a:t>큰 효과가 없었다</a:t>
            </a:r>
            <a:r>
              <a:rPr lang="en-US" altLang="ko-KR" i="0" baseline="0" dirty="0"/>
              <a:t>.</a:t>
            </a:r>
            <a:endParaRPr lang="ko-KR" altLang="en-US" i="0" dirty="0"/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410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dirty="0"/>
              <a:t>COVID</a:t>
            </a:r>
            <a:r>
              <a:rPr lang="ko-KR" altLang="en-US" i="0" dirty="0"/>
              <a:t> </a:t>
            </a:r>
            <a:r>
              <a:rPr lang="en-US" altLang="ko-KR" i="0" dirty="0"/>
              <a:t>19</a:t>
            </a:r>
            <a:r>
              <a:rPr lang="ko-KR" altLang="en-US" i="0" dirty="0"/>
              <a:t>에서 </a:t>
            </a:r>
            <a:r>
              <a:rPr lang="en-US" altLang="ko-KR" i="0" dirty="0"/>
              <a:t>ARDS</a:t>
            </a:r>
            <a:r>
              <a:rPr lang="ko-KR" altLang="en-US" i="0" dirty="0"/>
              <a:t>는 보통 </a:t>
            </a:r>
            <a:r>
              <a:rPr lang="en-US" altLang="ko-KR" i="0" dirty="0"/>
              <a:t>inflammatory phase</a:t>
            </a:r>
            <a:r>
              <a:rPr lang="ko-KR" altLang="en-US" i="0" dirty="0"/>
              <a:t>에 해당하는 </a:t>
            </a:r>
            <a:r>
              <a:rPr lang="en-US" altLang="ko-KR" i="0" dirty="0"/>
              <a:t>12</a:t>
            </a:r>
            <a:r>
              <a:rPr lang="ko-KR" altLang="en-US" i="0" dirty="0"/>
              <a:t>일 </a:t>
            </a:r>
            <a:r>
              <a:rPr lang="ko-KR" altLang="en-US" i="0" dirty="0" err="1"/>
              <a:t>차쯤에</a:t>
            </a:r>
            <a:r>
              <a:rPr lang="ko-KR" altLang="en-US" i="0" dirty="0"/>
              <a:t> 나타나며</a:t>
            </a:r>
            <a:r>
              <a:rPr lang="en-US" altLang="ko-KR" i="0" dirty="0"/>
              <a:t>, inflammatory</a:t>
            </a:r>
            <a:r>
              <a:rPr lang="ko-KR" altLang="en-US" i="0" dirty="0"/>
              <a:t> </a:t>
            </a:r>
            <a:r>
              <a:rPr lang="en-US" altLang="ko-KR" i="0" dirty="0"/>
              <a:t>phase</a:t>
            </a:r>
            <a:r>
              <a:rPr lang="ko-KR" altLang="en-US" i="0" dirty="0"/>
              <a:t>에서 발생하는 </a:t>
            </a:r>
            <a:r>
              <a:rPr lang="en-US" altLang="ko-KR" i="0" dirty="0"/>
              <a:t>life-threatening sequelae</a:t>
            </a:r>
            <a:r>
              <a:rPr lang="ko-KR" altLang="en-US" i="0" dirty="0"/>
              <a:t>중 </a:t>
            </a:r>
            <a:r>
              <a:rPr lang="en-US" altLang="ko-KR" i="0" dirty="0"/>
              <a:t>ARDS</a:t>
            </a:r>
            <a:r>
              <a:rPr lang="ko-KR" altLang="en-US" i="0" dirty="0"/>
              <a:t>가 가장 흔한 것으로 나타납니다</a:t>
            </a:r>
            <a:r>
              <a:rPr lang="en-US" altLang="ko-KR" i="0" dirty="0"/>
              <a:t>. </a:t>
            </a:r>
            <a:r>
              <a:rPr lang="ko-KR" altLang="en-US" i="0" dirty="0"/>
              <a:t>다음</a:t>
            </a:r>
            <a:endParaRPr lang="en-US" altLang="ko-KR" i="0" dirty="0"/>
          </a:p>
          <a:p>
            <a:endParaRPr lang="en-US" altLang="ko-KR" i="0" dirty="0"/>
          </a:p>
          <a:p>
            <a:r>
              <a:rPr lang="en-US" altLang="ko-KR" i="0" dirty="0"/>
              <a:t>[SARS-CoV-2</a:t>
            </a:r>
            <a:r>
              <a:rPr lang="ko-KR" altLang="en-US" i="0" dirty="0"/>
              <a:t>의 평균적 </a:t>
            </a:r>
            <a:r>
              <a:rPr lang="en-US" altLang="ko-KR" i="0" dirty="0"/>
              <a:t>clinical course</a:t>
            </a:r>
            <a:r>
              <a:rPr lang="ko-KR" altLang="en-US" i="0" dirty="0"/>
              <a:t>는 잠복기 </a:t>
            </a:r>
            <a:r>
              <a:rPr lang="en-US" altLang="ko-KR" i="0" dirty="0"/>
              <a:t>5</a:t>
            </a:r>
            <a:r>
              <a:rPr lang="ko-KR" altLang="en-US" i="0" dirty="0"/>
              <a:t>일동안 바이러스 부하가 증가하며</a:t>
            </a:r>
            <a:r>
              <a:rPr lang="en-US" altLang="ko-KR" i="0" dirty="0"/>
              <a:t>,</a:t>
            </a:r>
            <a:r>
              <a:rPr lang="ko-KR" altLang="en-US" i="0" dirty="0"/>
              <a:t> 증상이 나타나기 전에 최고조에 달하고 이후에는 단조롭게 감소하는 형태</a:t>
            </a:r>
            <a:r>
              <a:rPr lang="en-US" altLang="ko-KR" i="0" dirty="0"/>
              <a:t> </a:t>
            </a:r>
            <a:r>
              <a:rPr lang="ko-KR" altLang="en-US" i="0" dirty="0"/>
              <a:t>이다</a:t>
            </a:r>
            <a:r>
              <a:rPr lang="en-US" altLang="ko-KR" i="0" dirty="0"/>
              <a:t>. </a:t>
            </a:r>
            <a:r>
              <a:rPr lang="ko-KR" altLang="en-US" i="0" dirty="0"/>
              <a:t>증상이 발생하는 </a:t>
            </a:r>
            <a:r>
              <a:rPr lang="en-US" altLang="ko-KR" i="0" dirty="0"/>
              <a:t>early phase</a:t>
            </a:r>
            <a:r>
              <a:rPr lang="ko-KR" altLang="en-US" i="0" dirty="0"/>
              <a:t>에서</a:t>
            </a:r>
            <a:r>
              <a:rPr lang="en-US" altLang="ko-KR" i="0" dirty="0"/>
              <a:t> 8</a:t>
            </a:r>
            <a:r>
              <a:rPr lang="ko-KR" altLang="en-US" i="0" dirty="0"/>
              <a:t>일 경 </a:t>
            </a:r>
            <a:r>
              <a:rPr lang="en-US" altLang="ko-KR" i="0" dirty="0"/>
              <a:t>pulmonary phase</a:t>
            </a:r>
            <a:r>
              <a:rPr lang="ko-KR" altLang="en-US" i="0" dirty="0"/>
              <a:t>로 접어들면서 호흡곤란</a:t>
            </a:r>
            <a:r>
              <a:rPr lang="en-US" altLang="ko-KR" i="0" dirty="0"/>
              <a:t>, </a:t>
            </a:r>
            <a:r>
              <a:rPr lang="ko-KR" altLang="en-US" i="0" dirty="0"/>
              <a:t>방사선 </a:t>
            </a:r>
            <a:r>
              <a:rPr lang="ko-KR" altLang="en-US" i="0" dirty="0" err="1"/>
              <a:t>폐침윤</a:t>
            </a:r>
            <a:r>
              <a:rPr lang="en-US" altLang="ko-KR" i="0" dirty="0"/>
              <a:t>, </a:t>
            </a:r>
            <a:r>
              <a:rPr lang="ko-KR" altLang="en-US" i="0" dirty="0" err="1"/>
              <a:t>저산소혈증</a:t>
            </a:r>
            <a:r>
              <a:rPr lang="ko-KR" altLang="en-US" i="0" dirty="0"/>
              <a:t> 등이 나타나며</a:t>
            </a:r>
            <a:r>
              <a:rPr lang="en-US" altLang="ko-KR" i="0" dirty="0"/>
              <a:t>, </a:t>
            </a:r>
            <a:r>
              <a:rPr lang="ko-KR" altLang="en-US" i="0" dirty="0"/>
              <a:t>바로 뒤이어 </a:t>
            </a:r>
            <a:r>
              <a:rPr lang="en-US" altLang="ko-KR" i="0" dirty="0"/>
              <a:t>inflammatory phase</a:t>
            </a:r>
            <a:r>
              <a:rPr lang="ko-KR" altLang="en-US" i="0" dirty="0"/>
              <a:t>가 발생한다</a:t>
            </a:r>
            <a:r>
              <a:rPr lang="en-US" altLang="ko-KR" i="0" dirty="0"/>
              <a:t>. </a:t>
            </a:r>
            <a:r>
              <a:rPr lang="ko-KR" altLang="en-US" i="0" dirty="0"/>
              <a:t>이 단계를 잘 극복하면 </a:t>
            </a:r>
            <a:r>
              <a:rPr lang="en-US" altLang="ko-KR" i="0" dirty="0"/>
              <a:t>recovery phase</a:t>
            </a:r>
            <a:r>
              <a:rPr lang="ko-KR" altLang="en-US" i="0" dirty="0"/>
              <a:t>로 넘어가 회복하게 된다</a:t>
            </a:r>
            <a:r>
              <a:rPr lang="en-US" altLang="ko-KR" i="0" dirty="0"/>
              <a:t>.] [exudative</a:t>
            </a:r>
            <a:r>
              <a:rPr lang="ko-KR" altLang="en-US" i="0" dirty="0"/>
              <a:t> </a:t>
            </a:r>
            <a:r>
              <a:rPr lang="en-US" altLang="ko-KR" i="0" dirty="0"/>
              <a:t>phase</a:t>
            </a:r>
            <a:r>
              <a:rPr lang="ko-KR" altLang="en-US" i="0" dirty="0"/>
              <a:t> </a:t>
            </a:r>
            <a:r>
              <a:rPr lang="en-US" altLang="ko-KR" i="0" dirty="0"/>
              <a:t>7,</a:t>
            </a:r>
            <a:r>
              <a:rPr lang="ko-KR" altLang="en-US" i="0" dirty="0"/>
              <a:t> </a:t>
            </a:r>
            <a:r>
              <a:rPr lang="en-US" altLang="ko-KR" i="0" dirty="0"/>
              <a:t>proliferative</a:t>
            </a:r>
            <a:r>
              <a:rPr lang="ko-KR" altLang="en-US" i="0" dirty="0"/>
              <a:t> </a:t>
            </a:r>
            <a:r>
              <a:rPr lang="en-US" altLang="ko-KR" i="0" dirty="0"/>
              <a:t>phase</a:t>
            </a:r>
            <a:r>
              <a:rPr lang="ko-KR" altLang="en-US" i="0" dirty="0"/>
              <a:t> </a:t>
            </a:r>
            <a:r>
              <a:rPr lang="en-US" altLang="ko-KR" i="0" dirty="0"/>
              <a:t>7-21,</a:t>
            </a:r>
            <a:r>
              <a:rPr lang="ko-KR" altLang="en-US" i="0" dirty="0"/>
              <a:t> </a:t>
            </a:r>
            <a:r>
              <a:rPr lang="en-US" altLang="ko-KR" i="0" dirty="0"/>
              <a:t>fibrotic</a:t>
            </a:r>
            <a:r>
              <a:rPr lang="ko-KR" altLang="en-US" i="0" dirty="0"/>
              <a:t> </a:t>
            </a:r>
            <a:r>
              <a:rPr lang="en-US" altLang="ko-KR" i="0" dirty="0"/>
              <a:t>phase</a:t>
            </a:r>
            <a:r>
              <a:rPr lang="ko-KR" altLang="en-US" i="0" dirty="0"/>
              <a:t> </a:t>
            </a:r>
            <a:r>
              <a:rPr lang="en-US" altLang="ko-KR" i="0" dirty="0"/>
              <a:t>21-]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09370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/>
              <a:t>이제까지의 내용을 정리하면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- Pathogenesis</a:t>
            </a:r>
            <a:r>
              <a:rPr lang="ko-KR" altLang="en-US" dirty="0"/>
              <a:t>에서는</a:t>
            </a:r>
            <a:r>
              <a:rPr lang="en-US" altLang="ko-KR" dirty="0"/>
              <a:t> </a:t>
            </a:r>
            <a:r>
              <a:rPr lang="ko-KR" altLang="en-US" dirty="0"/>
              <a:t>공통점은 두 질병 모두 손상된 </a:t>
            </a:r>
            <a:r>
              <a:rPr lang="en-US" altLang="ko-KR" dirty="0"/>
              <a:t>type 1, 3 </a:t>
            </a:r>
            <a:r>
              <a:rPr lang="en-US" altLang="ko-KR" dirty="0" err="1"/>
              <a:t>interferone</a:t>
            </a:r>
            <a:r>
              <a:rPr lang="en-US" altLang="ko-KR" dirty="0"/>
              <a:t> </a:t>
            </a:r>
            <a:r>
              <a:rPr lang="ko-KR" altLang="en-US" dirty="0"/>
              <a:t>숙주반응을 가지고 있으며</a:t>
            </a:r>
            <a:r>
              <a:rPr lang="en-US" altLang="ko-KR" dirty="0"/>
              <a:t>, </a:t>
            </a:r>
            <a:r>
              <a:rPr lang="ko-KR" altLang="en-US" dirty="0"/>
              <a:t>차이점은 </a:t>
            </a:r>
            <a:r>
              <a:rPr lang="en-US" altLang="ko-KR" dirty="0"/>
              <a:t>COVID</a:t>
            </a:r>
            <a:r>
              <a:rPr lang="ko-KR" altLang="en-US" dirty="0"/>
              <a:t>에서 국소적 </a:t>
            </a:r>
            <a:r>
              <a:rPr lang="ko-KR" altLang="en-US" dirty="0" err="1"/>
              <a:t>폐내피염이</a:t>
            </a:r>
            <a:r>
              <a:rPr lang="ko-KR" altLang="en-US" dirty="0"/>
              <a:t> 심하고</a:t>
            </a:r>
            <a:r>
              <a:rPr lang="en-US" altLang="ko-KR" dirty="0"/>
              <a:t>, type 2 </a:t>
            </a:r>
            <a:r>
              <a:rPr lang="en-US" altLang="ko-KR" dirty="0" err="1"/>
              <a:t>interferone</a:t>
            </a:r>
            <a:r>
              <a:rPr lang="ko-KR" altLang="en-US" dirty="0"/>
              <a:t>이 더 높은 </a:t>
            </a:r>
            <a:r>
              <a:rPr lang="en-US" altLang="ko-KR" dirty="0" err="1"/>
              <a:t>signalling</a:t>
            </a:r>
            <a:r>
              <a:rPr lang="ko-KR" altLang="en-US" dirty="0"/>
              <a:t>을 보이며</a:t>
            </a:r>
            <a:r>
              <a:rPr lang="en-US" altLang="ko-KR" dirty="0"/>
              <a:t>, </a:t>
            </a:r>
            <a:r>
              <a:rPr lang="ko-KR" altLang="en-US" dirty="0"/>
              <a:t>과도한 림프구 모집으로 말초 </a:t>
            </a:r>
            <a:r>
              <a:rPr lang="en-US" altLang="ko-KR" dirty="0"/>
              <a:t>T cells</a:t>
            </a:r>
            <a:r>
              <a:rPr lang="ko-KR" altLang="en-US" dirty="0"/>
              <a:t>의 수가 감소하는 경향이 있습니다</a:t>
            </a:r>
            <a:r>
              <a:rPr lang="en-US" altLang="ko-KR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dirty="0"/>
              <a:t>Histopathology</a:t>
            </a:r>
            <a:r>
              <a:rPr lang="ko-KR" altLang="en-US" dirty="0"/>
              <a:t>에서는</a:t>
            </a:r>
            <a:r>
              <a:rPr lang="en-US" altLang="ko-KR" dirty="0"/>
              <a:t> COVID ARDS</a:t>
            </a:r>
            <a:r>
              <a:rPr lang="ko-KR" altLang="en-US" dirty="0"/>
              <a:t>와 </a:t>
            </a:r>
            <a:r>
              <a:rPr lang="en-US" altLang="ko-KR" dirty="0"/>
              <a:t>Influenza ARDS</a:t>
            </a:r>
            <a:r>
              <a:rPr lang="ko-KR" altLang="en-US" dirty="0"/>
              <a:t>에서 주로 </a:t>
            </a:r>
            <a:r>
              <a:rPr lang="en-US" altLang="ko-KR" dirty="0"/>
              <a:t>Diffuse alveolar damage(DAD) </a:t>
            </a:r>
            <a:r>
              <a:rPr lang="ko-KR" altLang="en-US" dirty="0"/>
              <a:t>패턴이 관찰되는 공통점이 있으나 </a:t>
            </a:r>
            <a:r>
              <a:rPr lang="en-US" altLang="ko-KR" dirty="0"/>
              <a:t>COVID ARDS</a:t>
            </a:r>
            <a:r>
              <a:rPr lang="ko-KR" altLang="en-US" dirty="0"/>
              <a:t>에서 </a:t>
            </a:r>
            <a:r>
              <a:rPr lang="en-US" altLang="ko-KR" dirty="0" err="1"/>
              <a:t>microthrombosis</a:t>
            </a:r>
            <a:r>
              <a:rPr lang="ko-KR" altLang="en-US" dirty="0"/>
              <a:t>가 더 많이 발생합니다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- Spatial transcriptomics</a:t>
            </a:r>
            <a:r>
              <a:rPr lang="ko-KR" altLang="en-US" dirty="0"/>
              <a:t>에서는</a:t>
            </a:r>
            <a:r>
              <a:rPr lang="en-US" altLang="ko-KR" dirty="0"/>
              <a:t> COVID ARDS</a:t>
            </a:r>
            <a:r>
              <a:rPr lang="ko-KR" altLang="en-US" dirty="0"/>
              <a:t>에서는 </a:t>
            </a:r>
            <a:r>
              <a:rPr lang="en-US" altLang="ko-KR" dirty="0"/>
              <a:t>increased regional coagulopathy, extracellular remodeling, alternative macrophage </a:t>
            </a:r>
            <a:r>
              <a:rPr lang="en-US" altLang="ko-KR" dirty="0" err="1"/>
              <a:t>activatio</a:t>
            </a:r>
            <a:r>
              <a:rPr lang="ko-KR" altLang="en-US" dirty="0"/>
              <a:t>에 관련된 유전자 발현이 높으나 </a:t>
            </a:r>
            <a:r>
              <a:rPr lang="en-US" altLang="ko-KR" dirty="0"/>
              <a:t>Influenza ARDS</a:t>
            </a:r>
            <a:r>
              <a:rPr lang="ko-KR" altLang="en-US" dirty="0"/>
              <a:t>에서는 </a:t>
            </a:r>
            <a:r>
              <a:rPr lang="en-US" altLang="ko-KR" dirty="0"/>
              <a:t>Antiviral </a:t>
            </a:r>
            <a:r>
              <a:rPr lang="en-US" altLang="ko-KR" dirty="0" err="1"/>
              <a:t>respons</a:t>
            </a:r>
            <a:r>
              <a:rPr lang="ko-KR" altLang="en-US" dirty="0"/>
              <a:t>에 관련된 유전자 발현이 높았습니다</a:t>
            </a:r>
            <a:r>
              <a:rPr lang="en-US" altLang="ko-KR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dirty="0"/>
              <a:t>Steroid </a:t>
            </a:r>
            <a:r>
              <a:rPr lang="en-US" altLang="ko-KR" dirty="0" err="1"/>
              <a:t>treatmen</a:t>
            </a:r>
            <a:r>
              <a:rPr lang="ko-KR" altLang="en-US" dirty="0"/>
              <a:t>에서는</a:t>
            </a:r>
            <a:r>
              <a:rPr lang="en-US" altLang="ko-KR" dirty="0"/>
              <a:t> COVID ARDS</a:t>
            </a:r>
            <a:r>
              <a:rPr lang="ko-KR" altLang="en-US" dirty="0"/>
              <a:t>에서는 </a:t>
            </a:r>
            <a:r>
              <a:rPr lang="en-US" altLang="ko-KR" dirty="0" err="1"/>
              <a:t>steroi</a:t>
            </a:r>
            <a:r>
              <a:rPr lang="ko-KR" altLang="en-US" dirty="0" err="1"/>
              <a:t>를</a:t>
            </a:r>
            <a:r>
              <a:rPr lang="ko-KR" altLang="en-US" dirty="0"/>
              <a:t> </a:t>
            </a:r>
            <a:r>
              <a:rPr lang="ko-KR" altLang="en-US" dirty="0" err="1"/>
              <a:t>사용하는게</a:t>
            </a:r>
            <a:r>
              <a:rPr lang="ko-KR" altLang="en-US" dirty="0"/>
              <a:t> 좋지만</a:t>
            </a:r>
            <a:r>
              <a:rPr lang="en-US" altLang="ko-KR" dirty="0"/>
              <a:t>, Influenza ARDS</a:t>
            </a:r>
            <a:r>
              <a:rPr lang="ko-KR" altLang="en-US" dirty="0"/>
              <a:t>에서는 스테로이드 사용의 이득을 </a:t>
            </a:r>
            <a:r>
              <a:rPr lang="ko-KR" altLang="en-US" dirty="0" err="1"/>
              <a:t>뒷</a:t>
            </a:r>
            <a:r>
              <a:rPr lang="ko-KR" altLang="en-US" dirty="0"/>
              <a:t> 받침 할 만한 것이 없습니다</a:t>
            </a:r>
            <a:r>
              <a:rPr lang="en-US" altLang="ko-KR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dirty="0"/>
              <a:t>ECMO results</a:t>
            </a:r>
            <a:r>
              <a:rPr lang="ko-KR" altLang="en-US" dirty="0"/>
              <a:t>에서는</a:t>
            </a:r>
            <a:r>
              <a:rPr lang="en-US" altLang="ko-KR" dirty="0"/>
              <a:t> COVID ARDS</a:t>
            </a:r>
            <a:r>
              <a:rPr lang="ko-KR" altLang="en-US" dirty="0"/>
              <a:t>에서 재원기간의 증가</a:t>
            </a:r>
            <a:r>
              <a:rPr lang="en-US" altLang="ko-KR" dirty="0"/>
              <a:t>, </a:t>
            </a:r>
            <a:r>
              <a:rPr lang="ko-KR" altLang="en-US" dirty="0"/>
              <a:t>기계환기의 기간의 </a:t>
            </a:r>
            <a:r>
              <a:rPr lang="ko-KR" altLang="en-US" dirty="0" err="1"/>
              <a:t>증가등이</a:t>
            </a:r>
            <a:r>
              <a:rPr lang="ko-KR" altLang="en-US" dirty="0"/>
              <a:t> 더 발생하며 </a:t>
            </a:r>
            <a:r>
              <a:rPr lang="en-US" altLang="ko-KR" dirty="0"/>
              <a:t>Influenza ARDS</a:t>
            </a:r>
            <a:r>
              <a:rPr lang="ko-KR" altLang="en-US" dirty="0"/>
              <a:t>간에 사망률 차이는 명확하지 않습니다</a:t>
            </a:r>
            <a:r>
              <a:rPr lang="en-US" altLang="ko-KR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dirty="0" err="1"/>
              <a:t>Microthrombosis</a:t>
            </a:r>
            <a:r>
              <a:rPr lang="ko-KR" altLang="en-US" dirty="0"/>
              <a:t>에서는</a:t>
            </a:r>
            <a:r>
              <a:rPr lang="en-US" altLang="ko-KR" dirty="0"/>
              <a:t> COVID ARDS</a:t>
            </a:r>
            <a:r>
              <a:rPr lang="ko-KR" altLang="en-US" dirty="0"/>
              <a:t>에서 </a:t>
            </a:r>
            <a:r>
              <a:rPr lang="en-US" altLang="ko-KR" dirty="0" err="1"/>
              <a:t>Microthrombosis</a:t>
            </a:r>
            <a:r>
              <a:rPr lang="ko-KR" altLang="en-US" dirty="0"/>
              <a:t>가 더 많이 생기며 사망률과 연관이 있습니다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- </a:t>
            </a:r>
            <a:r>
              <a:rPr lang="ko-KR" altLang="en-US" dirty="0"/>
              <a:t>사망률 감소 방안에서는</a:t>
            </a:r>
            <a:r>
              <a:rPr lang="en-US" altLang="ko-KR" dirty="0"/>
              <a:t> moderate COVID </a:t>
            </a:r>
            <a:r>
              <a:rPr lang="ko-KR" altLang="en-US" dirty="0"/>
              <a:t>환자에서 </a:t>
            </a:r>
            <a:r>
              <a:rPr lang="en-US" altLang="ko-KR" dirty="0"/>
              <a:t>Anticoagulation</a:t>
            </a:r>
            <a:r>
              <a:rPr lang="ko-KR" altLang="en-US" dirty="0"/>
              <a:t>을 </a:t>
            </a:r>
            <a:r>
              <a:rPr lang="en-US" altLang="ko-KR" dirty="0"/>
              <a:t>Therapeutic dose</a:t>
            </a:r>
            <a:r>
              <a:rPr lang="ko-KR" altLang="en-US" dirty="0"/>
              <a:t>로 사용해 볼 수 있습니다</a:t>
            </a:r>
            <a:r>
              <a:rPr lang="en-US" altLang="ko-KR" dirty="0"/>
              <a:t>.</a:t>
            </a:r>
          </a:p>
          <a:p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6268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dirty="0"/>
              <a:t>Influenza ARDS</a:t>
            </a:r>
            <a:r>
              <a:rPr lang="ko-KR" altLang="en-US" i="0" dirty="0"/>
              <a:t>의 </a:t>
            </a:r>
            <a:r>
              <a:rPr lang="en-US" altLang="ko-KR" i="0" dirty="0"/>
              <a:t>pathogenesis</a:t>
            </a:r>
            <a:r>
              <a:rPr lang="ko-KR" altLang="en-US" i="0" dirty="0"/>
              <a:t>를 나타낸 그림으로</a:t>
            </a:r>
            <a:r>
              <a:rPr lang="en-US" altLang="ko-KR" i="0" dirty="0"/>
              <a:t>, </a:t>
            </a:r>
            <a:r>
              <a:rPr lang="ko-KR" altLang="en-US" i="0" dirty="0"/>
              <a:t>크기가 작아서 윗부분 부터 확대해서 보겠습니다</a:t>
            </a:r>
            <a:r>
              <a:rPr lang="en-US" altLang="ko-KR" i="0" dirty="0"/>
              <a:t>. 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1991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인플루엔자 바이러스가 숙주의 상피세포의 세포질로 들어가게 되면 </a:t>
            </a:r>
            <a:r>
              <a:rPr lang="en-US" altLang="ko-KR" i="0" dirty="0"/>
              <a:t>Anti-viral pathway(toll like receptor, NLRP3 inflammasome</a:t>
            </a:r>
            <a:r>
              <a:rPr lang="ko-KR" altLang="en-US" i="0" dirty="0"/>
              <a:t>등</a:t>
            </a:r>
            <a:r>
              <a:rPr lang="en-US" altLang="ko-KR" i="0" dirty="0"/>
              <a:t>)</a:t>
            </a:r>
            <a:r>
              <a:rPr lang="ko-KR" altLang="en-US" i="0" dirty="0"/>
              <a:t>에 의해 인식되면 숙주세포는 </a:t>
            </a:r>
            <a:r>
              <a:rPr lang="en-US" altLang="ko-KR" i="0" dirty="0"/>
              <a:t>NF-kB regulated gene</a:t>
            </a:r>
            <a:r>
              <a:rPr lang="ko-KR" altLang="en-US" i="0" dirty="0"/>
              <a:t>을 </a:t>
            </a:r>
            <a:r>
              <a:rPr lang="en-US" altLang="ko-KR" i="0" dirty="0"/>
              <a:t>upregulating </a:t>
            </a:r>
            <a:r>
              <a:rPr lang="ko-KR" altLang="en-US" i="0" dirty="0"/>
              <a:t>시키고 </a:t>
            </a:r>
            <a:r>
              <a:rPr lang="en-US" altLang="ko-KR" i="0" dirty="0"/>
              <a:t>interferon-stimulated genes(ISGs)</a:t>
            </a:r>
            <a:r>
              <a:rPr lang="ko-KR" altLang="en-US" i="0" dirty="0"/>
              <a:t>의 전사를 촉진시키는 </a:t>
            </a:r>
            <a:r>
              <a:rPr lang="en-US" altLang="ko-KR" i="0" dirty="0"/>
              <a:t>type 1, 3 interferons</a:t>
            </a:r>
            <a:r>
              <a:rPr lang="ko-KR" altLang="en-US" i="0" dirty="0"/>
              <a:t>을</a:t>
            </a:r>
            <a:r>
              <a:rPr lang="en-US" altLang="ko-KR" i="0" dirty="0"/>
              <a:t> </a:t>
            </a:r>
            <a:r>
              <a:rPr lang="ko-KR" altLang="en-US" i="0" dirty="0"/>
              <a:t>분비하게 된다</a:t>
            </a:r>
            <a:r>
              <a:rPr lang="en-US" altLang="ko-KR" i="0" dirty="0"/>
              <a:t>. 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954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감염된 상피세포에서 유래한 </a:t>
            </a:r>
            <a:r>
              <a:rPr lang="en-US" altLang="ko-KR" i="0" dirty="0"/>
              <a:t>type 1, 3 interferons</a:t>
            </a:r>
            <a:r>
              <a:rPr lang="ko-KR" altLang="en-US" i="0" dirty="0"/>
              <a:t>은</a:t>
            </a:r>
            <a:r>
              <a:rPr lang="en-US" altLang="ko-KR" i="0" dirty="0"/>
              <a:t> </a:t>
            </a:r>
            <a:r>
              <a:rPr lang="ko-KR" altLang="en-US" i="0" dirty="0"/>
              <a:t>상피세포의 </a:t>
            </a:r>
            <a:r>
              <a:rPr lang="en-US" altLang="ko-KR" i="0" dirty="0"/>
              <a:t>apoptosis</a:t>
            </a:r>
            <a:r>
              <a:rPr lang="ko-KR" altLang="en-US" i="0" dirty="0"/>
              <a:t>를 유도하며</a:t>
            </a:r>
            <a:r>
              <a:rPr lang="en-US" altLang="ko-KR" i="0" dirty="0"/>
              <a:t>, interleukin 1 beta</a:t>
            </a:r>
            <a:r>
              <a:rPr lang="ko-KR" altLang="en-US" i="0" dirty="0"/>
              <a:t>와 </a:t>
            </a:r>
            <a:r>
              <a:rPr lang="en-US" altLang="ko-KR" i="0" dirty="0"/>
              <a:t>interleukin 18</a:t>
            </a:r>
            <a:r>
              <a:rPr lang="ko-KR" altLang="en-US" i="0" dirty="0"/>
              <a:t>의 경우 </a:t>
            </a:r>
            <a:r>
              <a:rPr lang="en-US" altLang="ko-KR" i="0" dirty="0"/>
              <a:t>alveolar macrophages</a:t>
            </a:r>
            <a:r>
              <a:rPr lang="ko-KR" altLang="en-US" i="0" dirty="0"/>
              <a:t>를 활성화 시켜</a:t>
            </a:r>
            <a:r>
              <a:rPr lang="en-US" altLang="ko-KR" i="0" dirty="0"/>
              <a:t> phagocytosis</a:t>
            </a:r>
            <a:r>
              <a:rPr lang="ko-KR" altLang="en-US" i="0" dirty="0"/>
              <a:t>를 하게 한다</a:t>
            </a:r>
            <a:r>
              <a:rPr lang="en-US" altLang="ko-KR" i="0" dirty="0"/>
              <a:t>. Alveolar macrophages</a:t>
            </a:r>
            <a:r>
              <a:rPr lang="ko-KR" altLang="en-US" i="0" dirty="0"/>
              <a:t>는 또한 </a:t>
            </a:r>
            <a:r>
              <a:rPr lang="en-US" altLang="ko-KR" i="0" dirty="0"/>
              <a:t>monocytes</a:t>
            </a:r>
            <a:r>
              <a:rPr lang="ko-KR" altLang="en-US" i="0" dirty="0"/>
              <a:t>를 포함한 </a:t>
            </a:r>
            <a:r>
              <a:rPr lang="en-US" altLang="ko-KR" i="0" dirty="0"/>
              <a:t>central immune system</a:t>
            </a:r>
            <a:r>
              <a:rPr lang="ko-KR" altLang="en-US" i="0" dirty="0"/>
              <a:t>을 </a:t>
            </a:r>
            <a:r>
              <a:rPr lang="ko-KR" altLang="en-US" i="0" dirty="0" err="1"/>
              <a:t>폐실질로</a:t>
            </a:r>
            <a:r>
              <a:rPr lang="ko-KR" altLang="en-US" i="0" dirty="0"/>
              <a:t> 모으는 </a:t>
            </a:r>
            <a:r>
              <a:rPr lang="en-US" altLang="ko-KR" i="0" dirty="0"/>
              <a:t>interleukin 6</a:t>
            </a:r>
            <a:r>
              <a:rPr lang="ko-KR" altLang="en-US" i="0" dirty="0"/>
              <a:t>과 </a:t>
            </a:r>
            <a:r>
              <a:rPr lang="en-US" altLang="ko-KR" i="0" dirty="0"/>
              <a:t>8</a:t>
            </a:r>
            <a:r>
              <a:rPr lang="ko-KR" altLang="en-US" i="0" dirty="0"/>
              <a:t>을 분비한다</a:t>
            </a:r>
            <a:r>
              <a:rPr lang="en-US" altLang="ko-KR" i="0" dirty="0"/>
              <a:t>. </a:t>
            </a:r>
            <a:r>
              <a:rPr lang="ko-KR" altLang="en-US" i="0" dirty="0"/>
              <a:t>단핵구는 </a:t>
            </a:r>
            <a:r>
              <a:rPr lang="ko-KR" altLang="en-US" i="0" dirty="0" err="1"/>
              <a:t>단핵구</a:t>
            </a:r>
            <a:r>
              <a:rPr lang="ko-KR" altLang="en-US" i="0" dirty="0"/>
              <a:t> 유래 대식세포와 수지상세포로 분화하게 되며</a:t>
            </a:r>
            <a:r>
              <a:rPr lang="en-US" altLang="ko-KR" i="0" dirty="0"/>
              <a:t>, </a:t>
            </a:r>
            <a:r>
              <a:rPr lang="ko-KR" altLang="en-US" i="0" dirty="0" err="1"/>
              <a:t>단핵구</a:t>
            </a:r>
            <a:r>
              <a:rPr lang="ko-KR" altLang="en-US" i="0" dirty="0"/>
              <a:t> 유래 대식세포는 감염된 상피세포를 </a:t>
            </a:r>
            <a:r>
              <a:rPr lang="en-US" altLang="ko-KR" i="0" dirty="0"/>
              <a:t>phagocytosis </a:t>
            </a:r>
            <a:r>
              <a:rPr lang="ko-KR" altLang="en-US" i="0" dirty="0"/>
              <a:t>하는데 기여하며</a:t>
            </a:r>
            <a:r>
              <a:rPr lang="en-US" altLang="ko-KR" i="0" dirty="0"/>
              <a:t>, TNF-a</a:t>
            </a:r>
            <a:r>
              <a:rPr lang="ko-KR" altLang="en-US" i="0" dirty="0"/>
              <a:t>와 산화질소를 분비하여 상피세포의 </a:t>
            </a:r>
            <a:r>
              <a:rPr lang="en-US" altLang="ko-KR" i="0" dirty="0"/>
              <a:t>apoptosis</a:t>
            </a:r>
            <a:r>
              <a:rPr lang="ko-KR" altLang="en-US" i="0" dirty="0"/>
              <a:t>를 활성화시킨다</a:t>
            </a:r>
            <a:r>
              <a:rPr lang="en-US" altLang="ko-KR" i="0" dirty="0"/>
              <a:t>. </a:t>
            </a:r>
            <a:r>
              <a:rPr lang="ko-KR" altLang="en-US" i="0" dirty="0"/>
              <a:t>수지상세포는 </a:t>
            </a:r>
            <a:r>
              <a:rPr lang="en-US" altLang="ko-KR" i="0" dirty="0"/>
              <a:t>alveolar </a:t>
            </a:r>
            <a:r>
              <a:rPr lang="en-US" altLang="ko-KR" i="0" dirty="0" err="1"/>
              <a:t>antige</a:t>
            </a:r>
            <a:r>
              <a:rPr lang="ko-KR" altLang="en-US" i="0" dirty="0"/>
              <a:t>을 샘플링하고 림프절로 이동하여 </a:t>
            </a:r>
            <a:r>
              <a:rPr lang="en-US" altLang="ko-KR" i="0" dirty="0"/>
              <a:t>naïve</a:t>
            </a:r>
            <a:r>
              <a:rPr lang="ko-KR" altLang="en-US" i="0" dirty="0"/>
              <a:t> </a:t>
            </a:r>
            <a:r>
              <a:rPr lang="en-US" altLang="ko-KR" i="0" dirty="0"/>
              <a:t>T-cell</a:t>
            </a:r>
            <a:r>
              <a:rPr lang="ko-KR" altLang="en-US" i="0" dirty="0"/>
              <a:t>에 </a:t>
            </a:r>
            <a:r>
              <a:rPr lang="en-US" altLang="ko-KR" i="0" dirty="0"/>
              <a:t>viral </a:t>
            </a:r>
            <a:r>
              <a:rPr lang="en-US" altLang="ko-KR" i="0" dirty="0" err="1"/>
              <a:t>antige</a:t>
            </a:r>
            <a:r>
              <a:rPr lang="ko-KR" altLang="en-US" i="0" dirty="0"/>
              <a:t>을 보여주어 </a:t>
            </a:r>
            <a:r>
              <a:rPr lang="en-US" altLang="ko-KR" i="0" dirty="0"/>
              <a:t>innate immune </a:t>
            </a:r>
            <a:r>
              <a:rPr lang="en-US" altLang="ko-KR" i="0" dirty="0" err="1"/>
              <a:t>respons</a:t>
            </a:r>
            <a:r>
              <a:rPr lang="ko-KR" altLang="en-US" i="0" dirty="0"/>
              <a:t>와 </a:t>
            </a:r>
            <a:r>
              <a:rPr lang="en-US" altLang="ko-KR" i="0" dirty="0"/>
              <a:t>adaptive immune </a:t>
            </a:r>
            <a:r>
              <a:rPr lang="en-US" altLang="ko-KR" i="0" dirty="0" err="1"/>
              <a:t>respons</a:t>
            </a:r>
            <a:r>
              <a:rPr lang="ko-KR" altLang="en-US" i="0" dirty="0"/>
              <a:t>를 연결한다</a:t>
            </a:r>
            <a:r>
              <a:rPr lang="en-US" altLang="ko-KR" i="0" dirty="0"/>
              <a:t>. </a:t>
            </a:r>
            <a:r>
              <a:rPr lang="ko-KR" altLang="en-US" i="0" dirty="0"/>
              <a:t>이후 </a:t>
            </a:r>
            <a:r>
              <a:rPr lang="en-US" altLang="ko-KR" i="0" dirty="0"/>
              <a:t>T</a:t>
            </a:r>
            <a:r>
              <a:rPr lang="ko-KR" altLang="en-US" i="0" dirty="0"/>
              <a:t>세포가 폐로 이동하게 되고 </a:t>
            </a:r>
            <a:r>
              <a:rPr lang="en-US" altLang="ko-KR" i="0" dirty="0"/>
              <a:t>CD8+ T</a:t>
            </a:r>
            <a:r>
              <a:rPr lang="ko-KR" altLang="en-US" i="0" dirty="0"/>
              <a:t>세포는 </a:t>
            </a:r>
            <a:r>
              <a:rPr lang="en-US" altLang="ko-KR" i="0" dirty="0"/>
              <a:t>CD4+ T </a:t>
            </a:r>
            <a:r>
              <a:rPr lang="ko-KR" altLang="en-US" i="0" dirty="0"/>
              <a:t>세포에 의해 공동 자극될 때 바이러스 항원 제시 세포에 세포독성을 발휘하며</a:t>
            </a:r>
            <a:r>
              <a:rPr lang="en-US" altLang="ko-KR" i="0" dirty="0"/>
              <a:t>, CD8+ T </a:t>
            </a:r>
            <a:r>
              <a:rPr lang="ko-KR" altLang="en-US" i="0" dirty="0"/>
              <a:t>세포 활동의 </a:t>
            </a:r>
            <a:r>
              <a:rPr lang="en-US" altLang="ko-KR" i="0" dirty="0"/>
              <a:t>negative </a:t>
            </a:r>
            <a:r>
              <a:rPr lang="en-US" altLang="ko-KR" i="0" dirty="0" err="1"/>
              <a:t>contro</a:t>
            </a:r>
            <a:r>
              <a:rPr lang="ko-KR" altLang="en-US" i="0" dirty="0"/>
              <a:t>인 </a:t>
            </a:r>
            <a:r>
              <a:rPr lang="en-US" altLang="ko-KR" i="0" dirty="0"/>
              <a:t>II</a:t>
            </a:r>
            <a:r>
              <a:rPr lang="ko-KR" altLang="en-US" i="0" dirty="0"/>
              <a:t>형 인터페론</a:t>
            </a:r>
            <a:r>
              <a:rPr lang="en-US" altLang="ko-KR" i="0" dirty="0"/>
              <a:t>(IFN-II)</a:t>
            </a:r>
            <a:r>
              <a:rPr lang="ko-KR" altLang="en-US" i="0" dirty="0"/>
              <a:t>을 분비한다</a:t>
            </a:r>
            <a:r>
              <a:rPr lang="en-US" altLang="ko-KR" i="0" dirty="0"/>
              <a:t>. CD4+</a:t>
            </a:r>
            <a:r>
              <a:rPr lang="ko-KR" altLang="en-US" i="0" dirty="0"/>
              <a:t> </a:t>
            </a:r>
            <a:r>
              <a:rPr lang="en-US" altLang="ko-KR" i="0" dirty="0"/>
              <a:t>T</a:t>
            </a:r>
            <a:r>
              <a:rPr lang="ko-KR" altLang="en-US" i="0" dirty="0"/>
              <a:t>세포는 조절 </a:t>
            </a:r>
            <a:r>
              <a:rPr lang="en-US" altLang="ko-KR" i="0" dirty="0"/>
              <a:t>T</a:t>
            </a:r>
            <a:r>
              <a:rPr lang="ko-KR" altLang="en-US" i="0" dirty="0"/>
              <a:t>세포에 의해 </a:t>
            </a:r>
            <a:r>
              <a:rPr lang="en-US" altLang="ko-KR" i="0" dirty="0"/>
              <a:t>negative control </a:t>
            </a:r>
            <a:r>
              <a:rPr lang="ko-KR" altLang="en-US" i="0" dirty="0"/>
              <a:t>되며</a:t>
            </a:r>
            <a:r>
              <a:rPr lang="en-US" altLang="ko-KR" i="0" dirty="0"/>
              <a:t>, </a:t>
            </a:r>
            <a:r>
              <a:rPr lang="ko-KR" altLang="en-US" i="0" dirty="0"/>
              <a:t>조절 </a:t>
            </a:r>
            <a:r>
              <a:rPr lang="en-US" altLang="ko-KR" i="0" dirty="0"/>
              <a:t>T</a:t>
            </a:r>
            <a:r>
              <a:rPr lang="ko-KR" altLang="en-US" i="0" dirty="0"/>
              <a:t>세포는 또한 </a:t>
            </a:r>
            <a:r>
              <a:rPr lang="en-US" altLang="ko-KR" i="0" dirty="0"/>
              <a:t>amphiregulin</a:t>
            </a:r>
            <a:r>
              <a:rPr lang="ko-KR" altLang="en-US" i="0" dirty="0"/>
              <a:t>과 </a:t>
            </a:r>
            <a:r>
              <a:rPr lang="en-US" altLang="ko-KR" i="0" dirty="0"/>
              <a:t>Keratinocyte growth factor</a:t>
            </a:r>
            <a:r>
              <a:rPr lang="ko-KR" altLang="en-US" i="0" dirty="0"/>
              <a:t>를 분비하여 </a:t>
            </a:r>
            <a:r>
              <a:rPr lang="en-US" altLang="ko-KR" i="0" dirty="0"/>
              <a:t>epithelial </a:t>
            </a:r>
            <a:r>
              <a:rPr lang="en-US" altLang="ko-KR" i="0" dirty="0" err="1"/>
              <a:t>repai</a:t>
            </a:r>
            <a:r>
              <a:rPr lang="ko-KR" altLang="en-US" i="0" dirty="0"/>
              <a:t>를 촉진하고 </a:t>
            </a:r>
            <a:r>
              <a:rPr lang="en-US" altLang="ko-KR" i="0" dirty="0"/>
              <a:t>alveolar </a:t>
            </a:r>
            <a:r>
              <a:rPr lang="en-US" altLang="ko-KR" i="0" dirty="0" err="1"/>
              <a:t>marcrophage</a:t>
            </a:r>
            <a:r>
              <a:rPr lang="ko-KR" altLang="en-US" i="0" dirty="0"/>
              <a:t>에서 유래한 </a:t>
            </a:r>
            <a:r>
              <a:rPr lang="en-US" altLang="ko-KR" i="0" dirty="0"/>
              <a:t>interleukin 6</a:t>
            </a:r>
            <a:r>
              <a:rPr lang="ko-KR" altLang="en-US" i="0" dirty="0"/>
              <a:t>와 </a:t>
            </a:r>
            <a:r>
              <a:rPr lang="en-US" altLang="ko-KR" i="0" dirty="0"/>
              <a:t>8</a:t>
            </a:r>
            <a:r>
              <a:rPr lang="ko-KR" altLang="en-US" i="0" dirty="0"/>
              <a:t>의 분비를 억제하여 염증을 약화시킨다</a:t>
            </a:r>
            <a:r>
              <a:rPr lang="en-US" altLang="ko-KR" i="0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또한 감염된 상피세포는 백혈구</a:t>
            </a:r>
            <a:r>
              <a:rPr lang="en-US" altLang="ko-KR" i="0" dirty="0"/>
              <a:t>(</a:t>
            </a:r>
            <a:r>
              <a:rPr lang="ko-KR" altLang="en-US" i="0" dirty="0" err="1"/>
              <a:t>호중구</a:t>
            </a:r>
            <a:r>
              <a:rPr lang="ko-KR" altLang="en-US" i="0" dirty="0"/>
              <a:t> 및 대식세포</a:t>
            </a:r>
            <a:r>
              <a:rPr lang="en-US" altLang="ko-KR" i="0" dirty="0"/>
              <a:t>)</a:t>
            </a:r>
            <a:r>
              <a:rPr lang="ko-KR" altLang="en-US" i="0" dirty="0"/>
              <a:t>를 끌어당기고 인접한 내피세포를 활성화시키는 </a:t>
            </a:r>
            <a:r>
              <a:rPr lang="ko-KR" altLang="en-US" i="0" dirty="0" err="1"/>
              <a:t>사이토카인을</a:t>
            </a:r>
            <a:r>
              <a:rPr lang="ko-KR" altLang="en-US" i="0" dirty="0"/>
              <a:t> 생성한다</a:t>
            </a:r>
            <a:r>
              <a:rPr lang="en-US" altLang="ko-KR" i="0" dirty="0"/>
              <a:t>. </a:t>
            </a:r>
            <a:r>
              <a:rPr lang="ko-KR" altLang="en-US" i="0" dirty="0"/>
              <a:t>활성화된 내피세포와 침투한 백혈구는 추가적인 침투를 자극하고</a:t>
            </a:r>
            <a:r>
              <a:rPr lang="en-US" altLang="ko-KR" i="0" dirty="0"/>
              <a:t>, </a:t>
            </a:r>
            <a:r>
              <a:rPr lang="ko-KR" altLang="en-US" i="0" dirty="0"/>
              <a:t>백혈구는 장벽을 손상시키는 활성산소와 산화질소의 생성을 유도한다</a:t>
            </a:r>
            <a:r>
              <a:rPr lang="en-US" altLang="ko-KR" i="0" dirty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상기 과정으로 인해 </a:t>
            </a:r>
            <a:r>
              <a:rPr lang="en-US" altLang="ko-KR" i="0" dirty="0"/>
              <a:t>ARDS</a:t>
            </a:r>
            <a:r>
              <a:rPr lang="ko-KR" altLang="en-US" i="0" dirty="0"/>
              <a:t>가 발생하며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lang="en-US" altLang="ko-KR" i="0" dirty="0"/>
              <a:t>epithelium-endothelium </a:t>
            </a:r>
            <a:r>
              <a:rPr lang="ko-KR" altLang="en-US" i="0" dirty="0"/>
              <a:t>장벽의 손상</a:t>
            </a:r>
            <a:r>
              <a:rPr lang="en-US" altLang="ko-KR" i="0" dirty="0"/>
              <a:t>, </a:t>
            </a:r>
            <a:r>
              <a:rPr lang="ko-KR" altLang="en-US" i="0" dirty="0" err="1"/>
              <a:t>폐포</a:t>
            </a:r>
            <a:r>
              <a:rPr lang="ko-KR" altLang="en-US" i="0" dirty="0"/>
              <a:t> 내강으로의 </a:t>
            </a:r>
            <a:r>
              <a:rPr lang="en-US" altLang="ko-KR" i="0" dirty="0"/>
              <a:t>leakage (</a:t>
            </a:r>
            <a:r>
              <a:rPr lang="en-US" altLang="ko-KR" i="0" dirty="0" err="1"/>
              <a:t>interstitium</a:t>
            </a:r>
            <a:r>
              <a:rPr lang="ko-KR" altLang="en-US" i="0" dirty="0"/>
              <a:t>에서 </a:t>
            </a:r>
            <a:r>
              <a:rPr lang="en-US" altLang="ko-KR" i="0" dirty="0"/>
              <a:t>lymphatic </a:t>
            </a:r>
            <a:r>
              <a:rPr lang="en-US" altLang="ko-KR" i="0" dirty="0" err="1"/>
              <a:t>drainge</a:t>
            </a:r>
            <a:r>
              <a:rPr lang="ko-KR" altLang="en-US" i="0" dirty="0"/>
              <a:t>로 모두 처리 못함</a:t>
            </a:r>
            <a:r>
              <a:rPr lang="en-US" altLang="ko-KR" i="0" dirty="0"/>
              <a:t>. Protein-rich edema in the </a:t>
            </a:r>
            <a:r>
              <a:rPr lang="en-US" altLang="ko-KR" i="0" dirty="0" err="1"/>
              <a:t>interstitium</a:t>
            </a:r>
            <a:r>
              <a:rPr lang="en-US" altLang="ko-KR" i="0" dirty="0"/>
              <a:t> and alveolar spaces) </a:t>
            </a:r>
            <a:r>
              <a:rPr lang="ko-KR" altLang="en-US" i="0" dirty="0"/>
              <a:t>및 </a:t>
            </a:r>
            <a:r>
              <a:rPr lang="en-US" altLang="ko-KR" i="0" dirty="0"/>
              <a:t>edema, hyaline membrane(protein, </a:t>
            </a:r>
            <a:r>
              <a:rPr lang="ko-KR" altLang="en-US" i="0" dirty="0" err="1"/>
              <a:t>죽은세포</a:t>
            </a:r>
            <a:r>
              <a:rPr lang="en-US" altLang="ko-KR" i="0" dirty="0"/>
              <a:t>) formation</a:t>
            </a:r>
            <a:r>
              <a:rPr lang="ko-KR" altLang="en-US" i="0" dirty="0"/>
              <a:t>이 되고</a:t>
            </a:r>
            <a:r>
              <a:rPr lang="en-US" altLang="ko-KR" i="0" dirty="0"/>
              <a:t>, lung collapse, fibrosis</a:t>
            </a:r>
            <a:r>
              <a:rPr lang="ko-KR" altLang="en-US" i="0" dirty="0"/>
              <a:t>등이 진행하게 된다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0439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다음으로 </a:t>
            </a:r>
            <a:r>
              <a:rPr lang="en-US" altLang="ko-KR" i="0" dirty="0"/>
              <a:t>pathogenesis </a:t>
            </a:r>
            <a:r>
              <a:rPr lang="ko-KR" altLang="en-US" i="0" dirty="0"/>
              <a:t>측면에서 </a:t>
            </a:r>
            <a:r>
              <a:rPr lang="en-US" altLang="ko-KR" i="0" dirty="0"/>
              <a:t>COVID ARDS</a:t>
            </a:r>
            <a:r>
              <a:rPr lang="ko-KR" altLang="en-US" i="0" dirty="0"/>
              <a:t>의 차이점과 공통점을 알아보겠습니다</a:t>
            </a:r>
            <a:r>
              <a:rPr lang="en-US" altLang="ko-KR" i="0" dirty="0"/>
              <a:t>.</a:t>
            </a:r>
            <a:endParaRPr lang="ko-KR" altLang="en-US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916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dirty="0"/>
              <a:t>첫 번째 차이점은 </a:t>
            </a:r>
            <a:r>
              <a:rPr lang="en-US" altLang="ko-KR" dirty="0"/>
              <a:t>Virus</a:t>
            </a:r>
            <a:r>
              <a:rPr lang="ko-KR" altLang="en-US" dirty="0"/>
              <a:t>의 세포독성이 코로나에서 더 강하여 국소적 </a:t>
            </a:r>
            <a:r>
              <a:rPr lang="ko-KR" altLang="en-US" dirty="0" err="1"/>
              <a:t>폐내피염의</a:t>
            </a:r>
            <a:r>
              <a:rPr lang="ko-KR" altLang="en-US" dirty="0"/>
              <a:t> 발생으로 </a:t>
            </a:r>
            <a:r>
              <a:rPr lang="en-US" altLang="ko-KR" dirty="0"/>
              <a:t>coagulation cascade</a:t>
            </a:r>
            <a:r>
              <a:rPr lang="ko-KR" altLang="en-US" dirty="0"/>
              <a:t>를 활성화하여 </a:t>
            </a:r>
            <a:r>
              <a:rPr lang="en-US" altLang="ko-KR" dirty="0" err="1"/>
              <a:t>hypercoagulopathy</a:t>
            </a:r>
            <a:r>
              <a:rPr lang="ko-KR" altLang="en-US" dirty="0"/>
              <a:t>가 일어나게 됩니다</a:t>
            </a:r>
            <a:r>
              <a:rPr lang="en-US" altLang="ko-KR" dirty="0"/>
              <a:t>.</a:t>
            </a:r>
          </a:p>
          <a:p>
            <a:pPr marL="171450" marR="0" lvl="0" indent="-1714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dirty="0"/>
              <a:t>공통점도 있으며 다른 바이러스에 비해 손상된 </a:t>
            </a:r>
            <a:r>
              <a:rPr lang="en-US" altLang="ko-KR" dirty="0"/>
              <a:t>type 1, 3 </a:t>
            </a:r>
            <a:r>
              <a:rPr lang="en-US" altLang="ko-KR" dirty="0" err="1"/>
              <a:t>interferone</a:t>
            </a:r>
            <a:r>
              <a:rPr lang="ko-KR" altLang="en-US" dirty="0"/>
              <a:t> 숙주 반응을 가지고 있다는 것인데</a:t>
            </a:r>
            <a:r>
              <a:rPr lang="en-US" altLang="ko-KR" dirty="0"/>
              <a:t>, </a:t>
            </a:r>
            <a:r>
              <a:rPr lang="ko-KR" altLang="en-US" dirty="0"/>
              <a:t>이는 인플루엔자와 </a:t>
            </a:r>
            <a:r>
              <a:rPr lang="en-US" altLang="ko-KR" dirty="0"/>
              <a:t>COVID </a:t>
            </a:r>
            <a:r>
              <a:rPr lang="ko-KR" altLang="en-US" dirty="0"/>
              <a:t>게놈은 </a:t>
            </a:r>
            <a:r>
              <a:rPr lang="en-US" altLang="ko-KR" dirty="0"/>
              <a:t>type 1,3 interferon</a:t>
            </a:r>
            <a:r>
              <a:rPr lang="ko-KR" altLang="en-US" dirty="0"/>
              <a:t>의 신호전달을 </a:t>
            </a:r>
            <a:r>
              <a:rPr lang="ko-KR" altLang="en-US" dirty="0" err="1"/>
              <a:t>길항하는</a:t>
            </a:r>
            <a:r>
              <a:rPr lang="ko-KR" altLang="en-US" dirty="0"/>
              <a:t> </a:t>
            </a:r>
            <a:r>
              <a:rPr lang="en-US" altLang="ko-KR" dirty="0"/>
              <a:t>NS1</a:t>
            </a:r>
            <a:r>
              <a:rPr lang="ko-KR" altLang="en-US" dirty="0"/>
              <a:t>을 코딩하기 때문입니다</a:t>
            </a:r>
            <a:r>
              <a:rPr lang="en-US" altLang="ko-KR" dirty="0"/>
              <a:t>. </a:t>
            </a:r>
            <a:r>
              <a:rPr lang="ko-KR" altLang="en-US" dirty="0"/>
              <a:t>그러나 </a:t>
            </a:r>
            <a:r>
              <a:rPr lang="en-US" altLang="ko-KR" dirty="0"/>
              <a:t>type 3 </a:t>
            </a:r>
            <a:r>
              <a:rPr lang="ko-KR" altLang="en-US" dirty="0"/>
              <a:t>인터페론의 경우 과도한 염증을 유발하지 않고 오히려 인플루엔자 제거를 촉진하는데 비중이 크며</a:t>
            </a:r>
            <a:r>
              <a:rPr lang="en-US" altLang="ko-KR" dirty="0"/>
              <a:t>, </a:t>
            </a:r>
            <a:r>
              <a:rPr lang="ko-KR" altLang="en-US" dirty="0"/>
              <a:t>수지상세포가 림프절로 배출되는 이동을 유도해 </a:t>
            </a:r>
            <a:r>
              <a:rPr lang="en-US" altLang="ko-KR" dirty="0"/>
              <a:t>CD8+ T</a:t>
            </a:r>
            <a:r>
              <a:rPr lang="ko-KR" altLang="en-US" dirty="0"/>
              <a:t>세포 면역을</a:t>
            </a:r>
            <a:r>
              <a:rPr lang="en-US" altLang="ko-KR" dirty="0"/>
              <a:t> </a:t>
            </a:r>
            <a:r>
              <a:rPr lang="ko-KR" altLang="en-US" dirty="0"/>
              <a:t>강화 시키는 역할을 하기 때문에 </a:t>
            </a:r>
            <a:r>
              <a:rPr lang="en-US" altLang="ko-KR" dirty="0"/>
              <a:t>type 3 </a:t>
            </a:r>
            <a:r>
              <a:rPr lang="ko-KR" altLang="en-US" dirty="0"/>
              <a:t>인터페론의 감소는 </a:t>
            </a:r>
            <a:r>
              <a:rPr lang="en-US" altLang="ko-KR" dirty="0"/>
              <a:t>covid</a:t>
            </a:r>
            <a:r>
              <a:rPr lang="ko-KR" altLang="en-US" dirty="0"/>
              <a:t>와 </a:t>
            </a:r>
            <a:r>
              <a:rPr lang="ko-KR" altLang="en-US" dirty="0" err="1"/>
              <a:t>인풀루엔자</a:t>
            </a:r>
            <a:r>
              <a:rPr lang="ko-KR" altLang="en-US" dirty="0"/>
              <a:t> 모두에서 악영향을 끼친다</a:t>
            </a:r>
            <a:r>
              <a:rPr lang="en-US" altLang="ko-KR" dirty="0"/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dirty="0"/>
              <a:t>두 번째 차이점으로 </a:t>
            </a:r>
            <a:r>
              <a:rPr lang="en-US" altLang="ko-KR" dirty="0"/>
              <a:t>in</a:t>
            </a:r>
            <a:r>
              <a:rPr lang="ko-KR" altLang="en-US" dirty="0"/>
              <a:t> </a:t>
            </a:r>
            <a:r>
              <a:rPr lang="en-US" altLang="ko-KR" dirty="0"/>
              <a:t>vitro</a:t>
            </a:r>
            <a:r>
              <a:rPr lang="ko-KR" altLang="en-US" dirty="0"/>
              <a:t> 연구 결과에서 </a:t>
            </a:r>
            <a:r>
              <a:rPr lang="en-US" altLang="ko-KR" dirty="0"/>
              <a:t>type 2 </a:t>
            </a:r>
            <a:r>
              <a:rPr lang="en-US" altLang="ko-KR" dirty="0" err="1"/>
              <a:t>interferone</a:t>
            </a:r>
            <a:r>
              <a:rPr lang="ko-KR" altLang="en-US" dirty="0"/>
              <a:t>의 경우 </a:t>
            </a:r>
            <a:r>
              <a:rPr lang="en-US" altLang="ko-KR" dirty="0"/>
              <a:t>COVID</a:t>
            </a:r>
            <a:r>
              <a:rPr lang="ko-KR" altLang="en-US" dirty="0"/>
              <a:t>에서 </a:t>
            </a:r>
            <a:r>
              <a:rPr lang="en-US" altLang="ko-KR" dirty="0"/>
              <a:t>influenza</a:t>
            </a:r>
            <a:r>
              <a:rPr lang="ko-KR" altLang="en-US" dirty="0"/>
              <a:t>에 비해 더 높은 </a:t>
            </a:r>
            <a:r>
              <a:rPr lang="en-US" altLang="ko-KR" dirty="0" err="1"/>
              <a:t>signalling</a:t>
            </a:r>
            <a:r>
              <a:rPr lang="ko-KR" altLang="en-US" dirty="0"/>
              <a:t>과 </a:t>
            </a:r>
            <a:r>
              <a:rPr lang="en-US" altLang="ko-KR" dirty="0"/>
              <a:t>chemokine expression</a:t>
            </a:r>
            <a:r>
              <a:rPr lang="ko-KR" altLang="en-US" dirty="0"/>
              <a:t>을 나타냅니다</a:t>
            </a:r>
            <a:r>
              <a:rPr lang="en-US" altLang="ko-KR" dirty="0"/>
              <a:t>. Type 2 </a:t>
            </a:r>
            <a:r>
              <a:rPr lang="en-US" altLang="ko-KR" dirty="0" err="1"/>
              <a:t>interferone</a:t>
            </a:r>
            <a:r>
              <a:rPr lang="ko-KR" altLang="en-US" dirty="0"/>
              <a:t>은 염증의 후기단계 동안 감소하면서 </a:t>
            </a:r>
            <a:r>
              <a:rPr lang="en-US" altLang="ko-KR" dirty="0"/>
              <a:t>CD8+ T</a:t>
            </a:r>
            <a:r>
              <a:rPr lang="ko-KR" altLang="en-US" dirty="0"/>
              <a:t>세포의 생존을 촉진하여 임상적 결과를 향상시켜야 하나 코로나에서는 이와 다르기 때문에 나쁜 임상 결과를 가져오게 될 수 있습니다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- </a:t>
            </a:r>
            <a:r>
              <a:rPr lang="ko-KR" altLang="en-US" dirty="0"/>
              <a:t>세 번째 차이점으로 </a:t>
            </a:r>
            <a:r>
              <a:rPr lang="en-US" altLang="ko-KR" dirty="0"/>
              <a:t>COVID</a:t>
            </a:r>
            <a:r>
              <a:rPr lang="ko-KR" altLang="en-US" dirty="0"/>
              <a:t>에서는 과도한 림프구의 모집으로 말초 </a:t>
            </a:r>
            <a:r>
              <a:rPr lang="en-US" altLang="ko-KR" dirty="0"/>
              <a:t>T cell</a:t>
            </a:r>
            <a:r>
              <a:rPr lang="ko-KR" altLang="en-US" dirty="0"/>
              <a:t>의 수가 감소하는 경향이 있으며</a:t>
            </a:r>
            <a:r>
              <a:rPr lang="en-US" altLang="ko-KR" dirty="0"/>
              <a:t>, </a:t>
            </a:r>
            <a:r>
              <a:rPr lang="ko-KR" altLang="en-US" dirty="0"/>
              <a:t>실제로 사후 </a:t>
            </a:r>
            <a:r>
              <a:rPr lang="ko-KR" altLang="en-US" dirty="0" err="1"/>
              <a:t>생검</a:t>
            </a:r>
            <a:r>
              <a:rPr lang="ko-KR" altLang="en-US" dirty="0"/>
              <a:t> 결과 일부에서 </a:t>
            </a:r>
            <a:r>
              <a:rPr lang="ko-KR" altLang="en-US" dirty="0" err="1"/>
              <a:t>폐포의</a:t>
            </a:r>
            <a:r>
              <a:rPr lang="ko-KR" altLang="en-US" dirty="0"/>
              <a:t> 림프구 침윤과 </a:t>
            </a:r>
            <a:r>
              <a:rPr lang="en-US" altLang="ko-KR" dirty="0"/>
              <a:t>BAL</a:t>
            </a:r>
            <a:r>
              <a:rPr lang="ko-KR" altLang="en-US" dirty="0"/>
              <a:t>에서도 유사한 결과가 나타났습니다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13DF1-5164-4CBF-9AE9-07EE3730039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762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2F895B-75A3-5965-1650-2EE63D8BC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8B9D9DD-D5B0-4C08-F59C-93122AAF1A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CC5CD4-2805-2260-8860-BE92F444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94849D-0CC6-4848-33DB-07DDE2CFC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8DB35E-FF60-DF65-22E0-05842FFFA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534856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C00B12-DF00-48A5-E2F8-48356698E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C9D279E-D014-EAE9-30C5-B020C13D8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F734D3-8FBE-8A08-C2B1-55F88492B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045FD9-BAEC-DB92-1971-C35168D4F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8BC849-EEF0-9475-FBC5-BC7F56EE2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29238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602C0FA-D956-C79E-A0C9-17B42A686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BC7C287-4C97-9E0F-74F1-ED89A8A037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6E57110-D0BD-3D0E-112A-299E104C5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2BBA9F-B682-FB7D-50CD-E99A1B394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3F6A9C-1BE5-493D-D784-90E524F2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66500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5CF1F6-C2B6-5CF1-3D74-0E9BF3E3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84C7838-ADCF-998D-A10C-E0D6DBB1F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4B9D4E-441B-E628-0329-291DE3653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217185-ED16-090C-465C-194CE1846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BF5C59-5C1D-E052-BE14-5753C38F5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77287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03DE50-6130-559B-C232-6053CF62E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705765-7E58-94AD-28E2-CDD077C90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7F9904-7D29-6E4E-C7AF-5A8FB9AA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CF66F6-10A8-CFF6-3886-D61533AE1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B1F233E-1EBD-05CA-3A59-5F168719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012003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9ABDFA-B36A-DAD0-48F0-1598ACEEE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3E34202-8402-8D1B-B269-1D3DA5A229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66278A4-3E23-78F4-6FC1-E0995DAE1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9DAD0F8-8FD9-2EC0-3232-23DA622F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EFA1E8A-7158-97D2-9DF7-7BAEF852E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48DDF32-4C21-3A2E-6DF5-EBB730957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881185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7AB5AA-E7F9-0657-CBF0-4647C313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3D080D-E617-9F1C-E2B0-F2DFFFB02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42C1A1F-8141-A4DD-C6B3-86577C9FB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A9FDC92-F5DC-A57E-80D1-0336361E4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42A001D-1246-5164-E7F5-16F40C3CF1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28D43AD-C9A4-B437-B333-14BB579A9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7F1B9D9-C3F5-1B55-FE56-E790FBF71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8DAF9F7-6293-F890-B6EC-EB30182A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924299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F20E74-5798-0EF6-8742-F77F40FC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E305BDB-2CDD-4AA0-1CBA-5767EA078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B7F669-2088-49E2-AF99-F77621F6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330A6DB-568F-B06E-FEC5-8B303844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48280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25D6BF9-5D87-DACF-FCC2-7488BF91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456406A-9BAB-DD61-9D03-F9B95EAC8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2718AB0-46CA-9F1F-81B0-16228AF00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05943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14083B-E56E-2A26-311E-A42BFF2F6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427E20B-8E6C-CD4E-43A6-F5D74B2A2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459BBE7-3BE3-5475-CB81-72298F8B3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CC14AF-4946-A1BA-6C0D-B2394F6C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5D93F7B-7C37-EB53-1696-85C196D6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1E9D34-0E9E-CA26-61BA-C0A07948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342208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54A456-AE00-41C5-8F47-E4E9B50E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F92E889-A848-35E1-CDC7-2BB5913267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4DD0F66-28DB-8569-BD68-87DC483A4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3D67EDF-2B2B-9911-3E4B-D929AAB73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2D0634-310C-DBFD-FA73-4BA525FC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7DD9073-71BE-6C78-01F0-C855FE793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2202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BF673BC-0C18-E15C-847C-CFA527A83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660942-449E-1764-3730-D820498A8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2CB551-FE70-E8B6-1305-A73B043A3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60BD-7AC1-4217-9611-AAA56D3EE38F}" type="datetime4">
              <a:rPr lang="en-US" smtClean="0"/>
              <a:pPr/>
              <a:t>June 22, 2022</a:t>
            </a:fld>
            <a:endParaRPr lang="en-US" dirty="0">
              <a:latin typeface="+mn-lt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073CC2-77D1-D305-BAE1-3A6976CD84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BA4ADE-EFCA-16B0-B268-DE6056B78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331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57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8" name="그림 77" descr="어두운이(가) 표시된 사진&#10;&#10;자동 생성된 설명">
            <a:extLst>
              <a:ext uri="{FF2B5EF4-FFF2-40B4-BE49-F238E27FC236}">
                <a16:creationId xmlns:a16="http://schemas.microsoft.com/office/drawing/2014/main" id="{1EBAEFAD-3946-12F1-3D02-EABBAB787A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4293" b="2"/>
          <a:stretch/>
        </p:blipFill>
        <p:spPr>
          <a:xfrm>
            <a:off x="4506002" y="8"/>
            <a:ext cx="7685988" cy="6857992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6CFB160-0DBC-A58A-D2D3-47494F896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3" y="1115219"/>
            <a:ext cx="10602356" cy="2387600"/>
          </a:xfrm>
        </p:spPr>
        <p:txBody>
          <a:bodyPr>
            <a:normAutofit/>
          </a:bodyPr>
          <a:lstStyle/>
          <a:p>
            <a:r>
              <a:rPr lang="en-US" altLang="ko-KR" sz="4800" b="1" i="0" dirty="0">
                <a:solidFill>
                  <a:schemeClr val="bg1"/>
                </a:solidFill>
                <a:effectLst/>
                <a:latin typeface="Malgun Gothic" panose="020B0503020000020004" pitchFamily="50" charset="-127"/>
                <a:ea typeface="굴림" panose="020B0600000101010101" pitchFamily="50" charset="-127"/>
              </a:rPr>
              <a:t>Influenza ARDS vs. COVID-19 ARDS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E59897-326D-D235-61C5-77B854B16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663" y="3902075"/>
            <a:ext cx="5505449" cy="1655762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>
                <a:solidFill>
                  <a:schemeClr val="bg1"/>
                </a:solidFill>
              </a:rPr>
              <a:t>호흡기내과 강사 정은기</a:t>
            </a:r>
          </a:p>
        </p:txBody>
      </p: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640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Histopathology : Influenza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ARDS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D65AB28-8C13-CDE8-6C20-12EE5180A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75" y="983140"/>
            <a:ext cx="7070725" cy="53401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63771F-BBBA-8EA7-5A52-2E12C3D0F208}"/>
              </a:ext>
            </a:extLst>
          </p:cNvPr>
          <p:cNvSpPr txBox="1"/>
          <p:nvPr/>
        </p:nvSpPr>
        <p:spPr>
          <a:xfrm>
            <a:off x="5420524" y="6372736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ko-KR" dirty="0"/>
              <a:t>Lancet Infect Dis 2014; 14: 57–69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6471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Histopathology : Influenza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ARDS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76D8261-20C7-C104-F724-32E6BAC9F5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" y="2180000"/>
            <a:ext cx="4258310" cy="3363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8D438C-99A6-BBD7-4E52-AFB5EA296CAE}"/>
              </a:ext>
            </a:extLst>
          </p:cNvPr>
          <p:cNvSpPr txBox="1"/>
          <p:nvPr/>
        </p:nvSpPr>
        <p:spPr>
          <a:xfrm>
            <a:off x="1599395" y="6090787"/>
            <a:ext cx="2890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000000"/>
                </a:solidFill>
                <a:effectLst/>
                <a:latin typeface="+mj-lt"/>
              </a:rPr>
              <a:t>ERJ 2013; 41 (2): 259-261</a:t>
            </a:r>
            <a:endParaRPr lang="ko-KR" altLang="en-US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18A83C-4ACC-F798-279C-29A6F4A197C6}"/>
              </a:ext>
            </a:extLst>
          </p:cNvPr>
          <p:cNvSpPr txBox="1"/>
          <p:nvPr/>
        </p:nvSpPr>
        <p:spPr>
          <a:xfrm>
            <a:off x="9042400" y="6090787"/>
            <a:ext cx="314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/>
              <a:t>CHEST 2021; 159(1):73-84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90867DC-A43A-D433-5090-25D58DECF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252" y="2756671"/>
            <a:ext cx="7797748" cy="2514858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28D734FA-D089-FDA9-2CEC-B786D28D6E8C}"/>
              </a:ext>
            </a:extLst>
          </p:cNvPr>
          <p:cNvGrpSpPr/>
          <p:nvPr/>
        </p:nvGrpSpPr>
        <p:grpSpPr>
          <a:xfrm>
            <a:off x="1465580" y="1338146"/>
            <a:ext cx="4745649" cy="1418525"/>
            <a:chOff x="1465580" y="1338146"/>
            <a:chExt cx="4745649" cy="1418525"/>
          </a:xfrm>
        </p:grpSpPr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B5C828A5-1F41-E5AA-16C2-84C06FECF3AC}"/>
                </a:ext>
              </a:extLst>
            </p:cNvPr>
            <p:cNvCxnSpPr/>
            <p:nvPr/>
          </p:nvCxnSpPr>
          <p:spPr>
            <a:xfrm flipV="1">
              <a:off x="1465580" y="1338146"/>
              <a:ext cx="0" cy="73598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D2E02BC5-EC89-DD9F-6166-FA4D9DA06D4A}"/>
                </a:ext>
              </a:extLst>
            </p:cNvPr>
            <p:cNvCxnSpPr/>
            <p:nvPr/>
          </p:nvCxnSpPr>
          <p:spPr>
            <a:xfrm>
              <a:off x="1465580" y="1349297"/>
              <a:ext cx="474564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73776A4D-0422-4072-51BE-AF5D933E8B2E}"/>
                </a:ext>
              </a:extLst>
            </p:cNvPr>
            <p:cNvCxnSpPr/>
            <p:nvPr/>
          </p:nvCxnSpPr>
          <p:spPr>
            <a:xfrm>
              <a:off x="6211229" y="1338146"/>
              <a:ext cx="0" cy="141852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D42C054-D24C-7BB9-9A9C-E7AF40ED1D45}"/>
              </a:ext>
            </a:extLst>
          </p:cNvPr>
          <p:cNvGrpSpPr/>
          <p:nvPr/>
        </p:nvGrpSpPr>
        <p:grpSpPr>
          <a:xfrm>
            <a:off x="3679902" y="1828800"/>
            <a:ext cx="6601523" cy="927871"/>
            <a:chOff x="3679902" y="1828800"/>
            <a:chExt cx="6601523" cy="927871"/>
          </a:xfrm>
        </p:grpSpPr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ADFDFDB7-911E-C460-8024-C333C84F71D2}"/>
                </a:ext>
              </a:extLst>
            </p:cNvPr>
            <p:cNvCxnSpPr/>
            <p:nvPr/>
          </p:nvCxnSpPr>
          <p:spPr>
            <a:xfrm flipV="1">
              <a:off x="3679902" y="1828800"/>
              <a:ext cx="0" cy="3512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06C5BBFD-0076-3237-1520-58ABB6C7BFE9}"/>
                </a:ext>
              </a:extLst>
            </p:cNvPr>
            <p:cNvCxnSpPr/>
            <p:nvPr/>
          </p:nvCxnSpPr>
          <p:spPr>
            <a:xfrm>
              <a:off x="3679902" y="1839951"/>
              <a:ext cx="660152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화살표 연결선 24">
              <a:extLst>
                <a:ext uri="{FF2B5EF4-FFF2-40B4-BE49-F238E27FC236}">
                  <a16:creationId xmlns:a16="http://schemas.microsoft.com/office/drawing/2014/main" id="{EF75DEB5-E473-E635-BD0B-68CD5D26F5ED}"/>
                </a:ext>
              </a:extLst>
            </p:cNvPr>
            <p:cNvCxnSpPr/>
            <p:nvPr/>
          </p:nvCxnSpPr>
          <p:spPr>
            <a:xfrm>
              <a:off x="10281425" y="1828800"/>
              <a:ext cx="0" cy="9278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973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Histopathology : Influenza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vs. COVID-19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18A83C-4ACC-F798-279C-29A6F4A197C6}"/>
              </a:ext>
            </a:extLst>
          </p:cNvPr>
          <p:cNvSpPr txBox="1"/>
          <p:nvPr/>
        </p:nvSpPr>
        <p:spPr>
          <a:xfrm>
            <a:off x="8948420" y="5053175"/>
            <a:ext cx="314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/>
              <a:t>CHEST 2021; 159(1):73-84</a:t>
            </a:r>
            <a:endParaRPr lang="ko-KR" altLang="en-US" dirty="0"/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D09B0230-4F0A-30E5-553B-D66B7148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487839"/>
              </p:ext>
            </p:extLst>
          </p:nvPr>
        </p:nvGraphicFramePr>
        <p:xfrm>
          <a:off x="419100" y="1955800"/>
          <a:ext cx="11353800" cy="264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70760">
                  <a:extLst>
                    <a:ext uri="{9D8B030D-6E8A-4147-A177-3AD203B41FA5}">
                      <a16:colId xmlns:a16="http://schemas.microsoft.com/office/drawing/2014/main" val="3346987538"/>
                    </a:ext>
                  </a:extLst>
                </a:gridCol>
                <a:gridCol w="2270760">
                  <a:extLst>
                    <a:ext uri="{9D8B030D-6E8A-4147-A177-3AD203B41FA5}">
                      <a16:colId xmlns:a16="http://schemas.microsoft.com/office/drawing/2014/main" val="3965504923"/>
                    </a:ext>
                  </a:extLst>
                </a:gridCol>
                <a:gridCol w="2270760">
                  <a:extLst>
                    <a:ext uri="{9D8B030D-6E8A-4147-A177-3AD203B41FA5}">
                      <a16:colId xmlns:a16="http://schemas.microsoft.com/office/drawing/2014/main" val="2102582776"/>
                    </a:ext>
                  </a:extLst>
                </a:gridCol>
                <a:gridCol w="2270760">
                  <a:extLst>
                    <a:ext uri="{9D8B030D-6E8A-4147-A177-3AD203B41FA5}">
                      <a16:colId xmlns:a16="http://schemas.microsoft.com/office/drawing/2014/main" val="1337531448"/>
                    </a:ext>
                  </a:extLst>
                </a:gridCol>
                <a:gridCol w="2270760">
                  <a:extLst>
                    <a:ext uri="{9D8B030D-6E8A-4147-A177-3AD203B41FA5}">
                      <a16:colId xmlns:a16="http://schemas.microsoft.com/office/drawing/2014/main" val="3537047810"/>
                    </a:ext>
                  </a:extLst>
                </a:gridCol>
              </a:tblGrid>
              <a:tr h="9799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Virus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No. of patients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DAD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Microthrombi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Pulmonary thrombosis</a:t>
                      </a:r>
                      <a:endParaRPr lang="ko-KR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599797"/>
                  </a:ext>
                </a:extLst>
              </a:tr>
              <a:tr h="55388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COVID-19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171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88% (151)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57% (97)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15% (25)</a:t>
                      </a:r>
                      <a:endParaRPr lang="ko-KR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2599863"/>
                  </a:ext>
                </a:extLst>
              </a:tr>
              <a:tr h="55388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Influenza A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287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90% (258)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24% (70)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6% (18)</a:t>
                      </a:r>
                      <a:endParaRPr lang="ko-KR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205191"/>
                  </a:ext>
                </a:extLst>
              </a:tr>
              <a:tr h="55388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SARS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64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98% (63)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58% (37)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28% (18)</a:t>
                      </a:r>
                      <a:endParaRPr lang="ko-KR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086312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80DC7008-A4C7-D878-50E0-4C415BDF1664}"/>
              </a:ext>
            </a:extLst>
          </p:cNvPr>
          <p:cNvSpPr/>
          <p:nvPr/>
        </p:nvSpPr>
        <p:spPr>
          <a:xfrm>
            <a:off x="7429500" y="2984500"/>
            <a:ext cx="1854200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A04F3E6-8736-288A-031C-0015389AEDB3}"/>
              </a:ext>
            </a:extLst>
          </p:cNvPr>
          <p:cNvSpPr/>
          <p:nvPr/>
        </p:nvSpPr>
        <p:spPr>
          <a:xfrm>
            <a:off x="7467600" y="4114800"/>
            <a:ext cx="1854200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66D0B6C-CA1D-8D6D-937E-58D75FDFED72}"/>
              </a:ext>
            </a:extLst>
          </p:cNvPr>
          <p:cNvSpPr/>
          <p:nvPr/>
        </p:nvSpPr>
        <p:spPr>
          <a:xfrm>
            <a:off x="9626600" y="2997200"/>
            <a:ext cx="1854200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EAB374A-AD64-5CD2-C823-3D319DBCEC4A}"/>
              </a:ext>
            </a:extLst>
          </p:cNvPr>
          <p:cNvSpPr/>
          <p:nvPr/>
        </p:nvSpPr>
        <p:spPr>
          <a:xfrm>
            <a:off x="9677400" y="4102100"/>
            <a:ext cx="1854200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16552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C9A-E4BB-80D4-CABA-A6870AB7AA5F}"/>
              </a:ext>
            </a:extLst>
          </p:cNvPr>
          <p:cNvSpPr txBox="1"/>
          <p:nvPr/>
        </p:nvSpPr>
        <p:spPr>
          <a:xfrm>
            <a:off x="8699454" y="6463830"/>
            <a:ext cx="3492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ko-KR" dirty="0"/>
              <a:t>Cell Rep Med 2021;2(4):100242</a:t>
            </a:r>
            <a:endParaRPr lang="ko-KR" altLang="en-US"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BD36756-697B-A245-3594-3E2DFCB0DC6B}"/>
              </a:ext>
            </a:extLst>
          </p:cNvPr>
          <p:cNvGrpSpPr/>
          <p:nvPr/>
        </p:nvGrpSpPr>
        <p:grpSpPr>
          <a:xfrm>
            <a:off x="2062646" y="965858"/>
            <a:ext cx="8066707" cy="5408806"/>
            <a:chOff x="724829" y="876693"/>
            <a:chExt cx="8066707" cy="540880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BBF5299D-D46C-9F8C-C502-AECA34D73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00464" y="876693"/>
              <a:ext cx="5391072" cy="540880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682D98-EC3C-9263-24CA-52DD82D0A6CA}"/>
                </a:ext>
              </a:extLst>
            </p:cNvPr>
            <p:cNvSpPr txBox="1"/>
            <p:nvPr/>
          </p:nvSpPr>
          <p:spPr>
            <a:xfrm>
              <a:off x="767577" y="2070246"/>
              <a:ext cx="217634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1"/>
              <a:r>
                <a:rPr lang="en-US" altLang="ko-KR" sz="2000" b="1" dirty="0"/>
                <a:t>Tissue sections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7F1DC4-97D2-74A1-1B7C-E32C49CADB3B}"/>
                </a:ext>
              </a:extLst>
            </p:cNvPr>
            <p:cNvSpPr txBox="1"/>
            <p:nvPr/>
          </p:nvSpPr>
          <p:spPr>
            <a:xfrm>
              <a:off x="767576" y="4356410"/>
              <a:ext cx="217634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1"/>
              <a:r>
                <a:rPr lang="en-US" altLang="ko-KR" sz="2000" b="1" dirty="0"/>
                <a:t>Lung vascular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46226C-803D-0F41-A333-AF05AAB093CC}"/>
                </a:ext>
              </a:extLst>
            </p:cNvPr>
            <p:cNvSpPr txBox="1"/>
            <p:nvPr/>
          </p:nvSpPr>
          <p:spPr>
            <a:xfrm>
              <a:off x="767575" y="3213329"/>
              <a:ext cx="255483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1"/>
              <a:r>
                <a:rPr lang="en-US" altLang="ko-KR" sz="2000" b="1" dirty="0"/>
                <a:t>Alveolar epithelium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ED0ED8-41F5-AD8B-CB97-57327E677134}"/>
                </a:ext>
              </a:extLst>
            </p:cNvPr>
            <p:cNvSpPr txBox="1"/>
            <p:nvPr/>
          </p:nvSpPr>
          <p:spPr>
            <a:xfrm>
              <a:off x="767575" y="5433252"/>
              <a:ext cx="255483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1"/>
              <a:r>
                <a:rPr lang="en-US" altLang="ko-KR" sz="2000" b="1" dirty="0"/>
                <a:t>Lung macrophages</a:t>
              </a:r>
            </a:p>
          </p:txBody>
        </p: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531E24AE-3E50-6B7E-6F51-56AAAA31D1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5980" y="1817648"/>
              <a:ext cx="483963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FB567B70-E11D-D7AA-C166-583CEF5A6377}"/>
                </a:ext>
              </a:extLst>
            </p:cNvPr>
            <p:cNvCxnSpPr/>
            <p:nvPr/>
          </p:nvCxnSpPr>
          <p:spPr>
            <a:xfrm flipH="1">
              <a:off x="735980" y="2761785"/>
              <a:ext cx="80555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FE06EE74-4308-2B1D-DA15-A978C2A882CD}"/>
                </a:ext>
              </a:extLst>
            </p:cNvPr>
            <p:cNvCxnSpPr/>
            <p:nvPr/>
          </p:nvCxnSpPr>
          <p:spPr>
            <a:xfrm flipH="1">
              <a:off x="735980" y="3973551"/>
              <a:ext cx="80555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F3B3104A-9860-9140-3196-170ED25232DC}"/>
                </a:ext>
              </a:extLst>
            </p:cNvPr>
            <p:cNvCxnSpPr/>
            <p:nvPr/>
          </p:nvCxnSpPr>
          <p:spPr>
            <a:xfrm flipH="1">
              <a:off x="735980" y="5062651"/>
              <a:ext cx="80555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A54B6754-343D-521C-2937-86055DB1E81B}"/>
                </a:ext>
              </a:extLst>
            </p:cNvPr>
            <p:cNvCxnSpPr/>
            <p:nvPr/>
          </p:nvCxnSpPr>
          <p:spPr>
            <a:xfrm flipH="1">
              <a:off x="724829" y="6107151"/>
              <a:ext cx="80555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D370342C-4E71-CB30-67F0-AB81232075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4614" y="1806552"/>
              <a:ext cx="2256922" cy="1109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8357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C9A-E4BB-80D4-CABA-A6870AB7AA5F}"/>
              </a:ext>
            </a:extLst>
          </p:cNvPr>
          <p:cNvSpPr txBox="1"/>
          <p:nvPr/>
        </p:nvSpPr>
        <p:spPr>
          <a:xfrm>
            <a:off x="6129023" y="6271889"/>
            <a:ext cx="3492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ko-KR" dirty="0"/>
              <a:t>Cell Rep Med 2021;2(4):100242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EBDD4C-B94F-3E6F-C21C-21985B02EF34}"/>
              </a:ext>
            </a:extLst>
          </p:cNvPr>
          <p:cNvSpPr txBox="1"/>
          <p:nvPr/>
        </p:nvSpPr>
        <p:spPr>
          <a:xfrm>
            <a:off x="187713" y="1022031"/>
            <a:ext cx="217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Tissue sections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88872CB-CE3A-87B2-6229-27C26967E707}"/>
              </a:ext>
            </a:extLst>
          </p:cNvPr>
          <p:cNvGrpSpPr/>
          <p:nvPr/>
        </p:nvGrpSpPr>
        <p:grpSpPr>
          <a:xfrm>
            <a:off x="3383622" y="2192869"/>
            <a:ext cx="6875500" cy="3215472"/>
            <a:chOff x="3127144" y="2192869"/>
            <a:chExt cx="6505575" cy="2886075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57023C0C-B377-6936-920A-D70692DDE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7144" y="2192869"/>
              <a:ext cx="6505575" cy="2886075"/>
            </a:xfrm>
            <a:prstGeom prst="rect">
              <a:avLst/>
            </a:prstGeom>
          </p:spPr>
        </p:pic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895C4E9B-ECFA-9D55-7A62-D569C91CA562}"/>
                </a:ext>
              </a:extLst>
            </p:cNvPr>
            <p:cNvCxnSpPr>
              <a:cxnSpLocks/>
            </p:cNvCxnSpPr>
            <p:nvPr/>
          </p:nvCxnSpPr>
          <p:spPr>
            <a:xfrm>
              <a:off x="3389971" y="2564780"/>
              <a:ext cx="1159727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F0FB9088-1323-77E5-970E-AD85AA8468E6}"/>
                </a:ext>
              </a:extLst>
            </p:cNvPr>
            <p:cNvCxnSpPr>
              <a:cxnSpLocks/>
            </p:cNvCxnSpPr>
            <p:nvPr/>
          </p:nvCxnSpPr>
          <p:spPr>
            <a:xfrm>
              <a:off x="6542049" y="2962507"/>
              <a:ext cx="218935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D3429C8C-5B22-1CE5-C661-DD81DFD32A8F}"/>
                </a:ext>
              </a:extLst>
            </p:cNvPr>
            <p:cNvCxnSpPr>
              <a:cxnSpLocks/>
            </p:cNvCxnSpPr>
            <p:nvPr/>
          </p:nvCxnSpPr>
          <p:spPr>
            <a:xfrm>
              <a:off x="6542049" y="2791522"/>
              <a:ext cx="218935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6CEF3B2F-0C24-9DBD-117B-CAA28E762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9122" y="918943"/>
            <a:ext cx="1932878" cy="593905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FE1A0DD-ADA4-F332-F916-AAAB1C02E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94" y="2192869"/>
            <a:ext cx="3304728" cy="308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86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C9A-E4BB-80D4-CABA-A6870AB7AA5F}"/>
              </a:ext>
            </a:extLst>
          </p:cNvPr>
          <p:cNvSpPr txBox="1"/>
          <p:nvPr/>
        </p:nvSpPr>
        <p:spPr>
          <a:xfrm>
            <a:off x="8470779" y="6283041"/>
            <a:ext cx="3492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ko-KR" dirty="0"/>
              <a:t>Cell Rep Med 2021;2(4):100242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EBDD4C-B94F-3E6F-C21C-21985B02EF34}"/>
              </a:ext>
            </a:extLst>
          </p:cNvPr>
          <p:cNvSpPr txBox="1"/>
          <p:nvPr/>
        </p:nvSpPr>
        <p:spPr>
          <a:xfrm>
            <a:off x="187713" y="1022031"/>
            <a:ext cx="217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Tissue sections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854A523-C338-1298-63D6-79FF73A55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679" y="1222086"/>
            <a:ext cx="6167327" cy="486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14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C9A-E4BB-80D4-CABA-A6870AB7AA5F}"/>
              </a:ext>
            </a:extLst>
          </p:cNvPr>
          <p:cNvSpPr txBox="1"/>
          <p:nvPr/>
        </p:nvSpPr>
        <p:spPr>
          <a:xfrm>
            <a:off x="5811288" y="6141124"/>
            <a:ext cx="3492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ko-KR" dirty="0"/>
              <a:t>Cell Rep Med 2021;2(4):100242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ADD03-F740-DC34-D4EA-55B56CA701D5}"/>
              </a:ext>
            </a:extLst>
          </p:cNvPr>
          <p:cNvSpPr txBox="1"/>
          <p:nvPr/>
        </p:nvSpPr>
        <p:spPr>
          <a:xfrm>
            <a:off x="187712" y="999893"/>
            <a:ext cx="217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Lung vascular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706C299-A861-1BF0-6425-95E74CA176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16"/>
          <a:stretch/>
        </p:blipFill>
        <p:spPr>
          <a:xfrm>
            <a:off x="0" y="2169479"/>
            <a:ext cx="2909698" cy="292417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0717BA1-03F0-BF73-8053-8E0AEA013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490" y="876693"/>
            <a:ext cx="2362200" cy="5857875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87B2CA71-37A8-A9F2-79E0-61A82E780FD0}"/>
              </a:ext>
            </a:extLst>
          </p:cNvPr>
          <p:cNvGrpSpPr/>
          <p:nvPr/>
        </p:nvGrpSpPr>
        <p:grpSpPr>
          <a:xfrm>
            <a:off x="2909698" y="1998028"/>
            <a:ext cx="6897483" cy="3092597"/>
            <a:chOff x="2909698" y="1998028"/>
            <a:chExt cx="6897483" cy="3092597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D4F983CF-0A22-4AAF-CC6D-1E1DE89AF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9698" y="1998028"/>
              <a:ext cx="6897483" cy="3092597"/>
            </a:xfrm>
            <a:prstGeom prst="rect">
              <a:avLst/>
            </a:prstGeom>
          </p:spPr>
        </p:pic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2CFFC715-27EC-E9AD-16FC-0D6C0133A92A}"/>
                </a:ext>
              </a:extLst>
            </p:cNvPr>
            <p:cNvCxnSpPr>
              <a:cxnSpLocks/>
            </p:cNvCxnSpPr>
            <p:nvPr/>
          </p:nvCxnSpPr>
          <p:spPr>
            <a:xfrm>
              <a:off x="6546659" y="2558765"/>
              <a:ext cx="8466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A2FD156D-D9B8-4442-C019-39DC1E6C5A6B}"/>
                </a:ext>
              </a:extLst>
            </p:cNvPr>
            <p:cNvCxnSpPr>
              <a:cxnSpLocks/>
            </p:cNvCxnSpPr>
            <p:nvPr/>
          </p:nvCxnSpPr>
          <p:spPr>
            <a:xfrm>
              <a:off x="6557810" y="4342960"/>
              <a:ext cx="231384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7EAA5B0C-1448-1598-D0B6-C296F964B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49525" y="2113724"/>
              <a:ext cx="846600" cy="145131"/>
            </a:xfrm>
            <a:prstGeom prst="rect">
              <a:avLst/>
            </a:prstGeom>
          </p:spPr>
        </p:pic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023F3AA7-A3C6-0BFF-D412-03220CE75AEA}"/>
                </a:ext>
              </a:extLst>
            </p:cNvPr>
            <p:cNvCxnSpPr>
              <a:cxnSpLocks/>
            </p:cNvCxnSpPr>
            <p:nvPr/>
          </p:nvCxnSpPr>
          <p:spPr>
            <a:xfrm>
              <a:off x="7981449" y="2844979"/>
              <a:ext cx="58268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C64996EC-A387-BE4C-71C4-F50BDB015530}"/>
                </a:ext>
              </a:extLst>
            </p:cNvPr>
            <p:cNvCxnSpPr>
              <a:cxnSpLocks/>
            </p:cNvCxnSpPr>
            <p:nvPr/>
          </p:nvCxnSpPr>
          <p:spPr>
            <a:xfrm>
              <a:off x="6557810" y="3120043"/>
              <a:ext cx="58268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D65F7398-A25E-8B04-55DA-EE5E53073D91}"/>
                </a:ext>
              </a:extLst>
            </p:cNvPr>
            <p:cNvCxnSpPr>
              <a:cxnSpLocks/>
            </p:cNvCxnSpPr>
            <p:nvPr/>
          </p:nvCxnSpPr>
          <p:spPr>
            <a:xfrm>
              <a:off x="3130669" y="2537881"/>
              <a:ext cx="245609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6030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C9A-E4BB-80D4-CABA-A6870AB7AA5F}"/>
              </a:ext>
            </a:extLst>
          </p:cNvPr>
          <p:cNvSpPr txBox="1"/>
          <p:nvPr/>
        </p:nvSpPr>
        <p:spPr>
          <a:xfrm>
            <a:off x="5403509" y="5999346"/>
            <a:ext cx="3492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ko-KR" dirty="0"/>
              <a:t>Cell Rep Med 2021;2(4):100242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5D4EC-A106-B3F0-AFE2-AB972C64B88C}"/>
              </a:ext>
            </a:extLst>
          </p:cNvPr>
          <p:cNvSpPr txBox="1"/>
          <p:nvPr/>
        </p:nvSpPr>
        <p:spPr>
          <a:xfrm>
            <a:off x="198863" y="1105748"/>
            <a:ext cx="25548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Alveolar epithelium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67EF910-98FD-C34D-224A-21D674AC7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734913"/>
            <a:ext cx="2605102" cy="242660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62648B8-E3B8-42D8-E15C-108ABC862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1" y="4242804"/>
            <a:ext cx="2493392" cy="242660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F266B38-FF40-B690-BED5-FBF64B7A0C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7716" y="876692"/>
            <a:ext cx="3035644" cy="6092819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A31DC58B-3AB7-C95A-724F-87140A2EE227}"/>
              </a:ext>
            </a:extLst>
          </p:cNvPr>
          <p:cNvGrpSpPr/>
          <p:nvPr/>
        </p:nvGrpSpPr>
        <p:grpSpPr>
          <a:xfrm>
            <a:off x="2546891" y="2607930"/>
            <a:ext cx="6600825" cy="2514600"/>
            <a:chOff x="2546891" y="2607930"/>
            <a:chExt cx="6600825" cy="2514600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34DC8A77-F579-1059-1DB8-F9FF6B3F2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46891" y="2607930"/>
              <a:ext cx="6600825" cy="2514600"/>
            </a:xfrm>
            <a:prstGeom prst="rect">
              <a:avLst/>
            </a:prstGeom>
          </p:spPr>
        </p:pic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DA642BDF-9FB2-CFE4-1591-B0E42A6DA7A7}"/>
                </a:ext>
              </a:extLst>
            </p:cNvPr>
            <p:cNvCxnSpPr>
              <a:cxnSpLocks/>
            </p:cNvCxnSpPr>
            <p:nvPr/>
          </p:nvCxnSpPr>
          <p:spPr>
            <a:xfrm>
              <a:off x="6245576" y="3116326"/>
              <a:ext cx="234086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BE954CA1-6C90-8109-AFBA-FABD95C3DAE6}"/>
                </a:ext>
              </a:extLst>
            </p:cNvPr>
            <p:cNvCxnSpPr>
              <a:cxnSpLocks/>
            </p:cNvCxnSpPr>
            <p:nvPr/>
          </p:nvCxnSpPr>
          <p:spPr>
            <a:xfrm>
              <a:off x="6245576" y="3317047"/>
              <a:ext cx="241892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280C4A1E-4F68-AB3F-4D29-CB61524546C8}"/>
                </a:ext>
              </a:extLst>
            </p:cNvPr>
            <p:cNvCxnSpPr>
              <a:cxnSpLocks/>
            </p:cNvCxnSpPr>
            <p:nvPr/>
          </p:nvCxnSpPr>
          <p:spPr>
            <a:xfrm>
              <a:off x="2753695" y="3116326"/>
              <a:ext cx="2517116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A2F2820B-5642-6EC6-0AF1-BD0C77628171}"/>
                </a:ext>
              </a:extLst>
            </p:cNvPr>
            <p:cNvCxnSpPr>
              <a:cxnSpLocks/>
            </p:cNvCxnSpPr>
            <p:nvPr/>
          </p:nvCxnSpPr>
          <p:spPr>
            <a:xfrm>
              <a:off x="6245576" y="3748228"/>
              <a:ext cx="196172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2DB5B587-979D-EE11-20F3-7356AB815F03}"/>
                </a:ext>
              </a:extLst>
            </p:cNvPr>
            <p:cNvCxnSpPr>
              <a:cxnSpLocks/>
            </p:cNvCxnSpPr>
            <p:nvPr/>
          </p:nvCxnSpPr>
          <p:spPr>
            <a:xfrm>
              <a:off x="3130669" y="4170369"/>
              <a:ext cx="214014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4425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C9A-E4BB-80D4-CABA-A6870AB7AA5F}"/>
              </a:ext>
            </a:extLst>
          </p:cNvPr>
          <p:cNvSpPr txBox="1"/>
          <p:nvPr/>
        </p:nvSpPr>
        <p:spPr>
          <a:xfrm>
            <a:off x="270036" y="6109526"/>
            <a:ext cx="3492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ko-KR" dirty="0"/>
              <a:t>Cell Rep Med 2021;2(4):100242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9BD412-E3CC-C54D-43B6-DDED1E54ACCF}"/>
              </a:ext>
            </a:extLst>
          </p:cNvPr>
          <p:cNvSpPr txBox="1"/>
          <p:nvPr/>
        </p:nvSpPr>
        <p:spPr>
          <a:xfrm>
            <a:off x="165410" y="1039671"/>
            <a:ext cx="25548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Lung macrophages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AA34F35-8181-9EF7-78AA-AFD559D3D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83" y="2013467"/>
            <a:ext cx="3400023" cy="35223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AEBF520-138F-AEA3-8C1F-4B1204419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6817" y="876692"/>
            <a:ext cx="2374930" cy="5981307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EB7C45A-07A9-9416-01FB-2586EE8C340F}"/>
              </a:ext>
            </a:extLst>
          </p:cNvPr>
          <p:cNvGrpSpPr/>
          <p:nvPr/>
        </p:nvGrpSpPr>
        <p:grpSpPr>
          <a:xfrm>
            <a:off x="4071503" y="1132230"/>
            <a:ext cx="4991665" cy="5346628"/>
            <a:chOff x="4071503" y="1132230"/>
            <a:chExt cx="4991665" cy="5346628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9393EB2-B633-3FC0-49E5-F057F7732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71503" y="1132230"/>
              <a:ext cx="4991665" cy="5346628"/>
            </a:xfrm>
            <a:prstGeom prst="rect">
              <a:avLst/>
            </a:prstGeom>
          </p:spPr>
        </p:pic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74F29A30-A97A-F1D2-D77B-784AA73228EC}"/>
                </a:ext>
              </a:extLst>
            </p:cNvPr>
            <p:cNvCxnSpPr>
              <a:cxnSpLocks/>
            </p:cNvCxnSpPr>
            <p:nvPr/>
          </p:nvCxnSpPr>
          <p:spPr>
            <a:xfrm>
              <a:off x="5141605" y="2324590"/>
              <a:ext cx="162718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D580EF75-38E5-8552-1CC5-0FB5D9689D8A}"/>
                </a:ext>
              </a:extLst>
            </p:cNvPr>
            <p:cNvCxnSpPr>
              <a:cxnSpLocks/>
            </p:cNvCxnSpPr>
            <p:nvPr/>
          </p:nvCxnSpPr>
          <p:spPr>
            <a:xfrm>
              <a:off x="5141605" y="4733252"/>
              <a:ext cx="269770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1579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18A83C-4ACC-F798-279C-29A6F4A197C6}"/>
              </a:ext>
            </a:extLst>
          </p:cNvPr>
          <p:cNvSpPr txBox="1"/>
          <p:nvPr/>
        </p:nvSpPr>
        <p:spPr>
          <a:xfrm>
            <a:off x="9468976" y="6318607"/>
            <a:ext cx="2610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ERJ 2022; 59: 2101881</a:t>
            </a:r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698B826-A6CE-5678-A215-2CCC8F919F22}"/>
              </a:ext>
            </a:extLst>
          </p:cNvPr>
          <p:cNvGrpSpPr/>
          <p:nvPr/>
        </p:nvGrpSpPr>
        <p:grpSpPr>
          <a:xfrm>
            <a:off x="1780767" y="1153614"/>
            <a:ext cx="8000231" cy="4888072"/>
            <a:chOff x="1780767" y="1153614"/>
            <a:chExt cx="8000231" cy="4888072"/>
          </a:xfrm>
        </p:grpSpPr>
        <p:pic>
          <p:nvPicPr>
            <p:cNvPr id="3074" name="Picture 2" descr="https://erj.ersjournals.com/content/erj/59/6/2101881/F4.large.jpg?width=800&amp;height=600&amp;carousel=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0767" y="1153614"/>
              <a:ext cx="7919913" cy="488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7325473" y="2250041"/>
              <a:ext cx="2054831" cy="863029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323762" y="3131907"/>
              <a:ext cx="2457236" cy="62843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831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rm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Index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252E03-79E5-C45D-D1D2-1ED07FF89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1783"/>
            <a:ext cx="10515600" cy="525126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ARDS </a:t>
            </a:r>
            <a:r>
              <a:rPr lang="ko-KR" altLang="en-US" sz="2000" dirty="0"/>
              <a:t>정의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Influenza ARDS</a:t>
            </a:r>
            <a:r>
              <a:rPr lang="ko-KR" altLang="en-US" sz="2000" dirty="0"/>
              <a:t>와 </a:t>
            </a:r>
            <a:r>
              <a:rPr lang="en-US" altLang="ko-KR" sz="2000" dirty="0"/>
              <a:t>COVID-19 ARDS</a:t>
            </a:r>
            <a:r>
              <a:rPr lang="ko-KR" altLang="en-US" sz="2000" dirty="0"/>
              <a:t> 비교 </a:t>
            </a:r>
            <a:r>
              <a:rPr lang="en-US" altLang="ko-KR" sz="2000" dirty="0"/>
              <a:t>: </a:t>
            </a:r>
            <a:r>
              <a:rPr lang="ko-KR" altLang="en-US" sz="2000" dirty="0"/>
              <a:t>세포</a:t>
            </a:r>
            <a:r>
              <a:rPr lang="en-US" altLang="ko-KR" sz="2000" dirty="0"/>
              <a:t>, </a:t>
            </a:r>
            <a:r>
              <a:rPr lang="ko-KR" altLang="en-US" sz="2000" dirty="0"/>
              <a:t>유전자 수준</a:t>
            </a:r>
            <a:endParaRPr lang="en-US" altLang="ko-KR" sz="2000" dirty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dirty="0"/>
              <a:t>Pathogenesis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dirty="0"/>
              <a:t>Histopathology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dirty="0"/>
              <a:t>Spatial transcriptomics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Influenza ARDS</a:t>
            </a:r>
            <a:r>
              <a:rPr lang="ko-KR" altLang="en-US" sz="2000" dirty="0"/>
              <a:t>와 </a:t>
            </a:r>
            <a:r>
              <a:rPr lang="en-US" altLang="ko-KR" sz="2000" dirty="0"/>
              <a:t>COVID-19 ARDS</a:t>
            </a:r>
            <a:r>
              <a:rPr lang="ko-KR" altLang="en-US" sz="2000" dirty="0"/>
              <a:t> 비교 </a:t>
            </a:r>
            <a:r>
              <a:rPr lang="en-US" altLang="ko-KR" sz="2000" dirty="0"/>
              <a:t>: </a:t>
            </a:r>
            <a:r>
              <a:rPr lang="ko-KR" altLang="en-US" sz="2000" dirty="0"/>
              <a:t>임상</a:t>
            </a:r>
            <a:endParaRPr lang="en-US" altLang="ko-KR" sz="2000" dirty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dirty="0"/>
              <a:t>Steroid treatment 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dirty="0"/>
              <a:t>ECMO results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dirty="0" err="1"/>
              <a:t>Microthrombosis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ARDS </a:t>
            </a:r>
            <a:r>
              <a:rPr lang="ko-KR" altLang="en-US" sz="2000" dirty="0"/>
              <a:t>사망률 감소 방안</a:t>
            </a:r>
          </a:p>
        </p:txBody>
      </p:sp>
    </p:spTree>
    <p:extLst>
      <p:ext uri="{BB962C8B-B14F-4D97-AF65-F5344CB8AC3E}">
        <p14:creationId xmlns:p14="http://schemas.microsoft.com/office/powerpoint/2010/main" val="2535010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18A83C-4ACC-F798-279C-29A6F4A197C6}"/>
              </a:ext>
            </a:extLst>
          </p:cNvPr>
          <p:cNvSpPr txBox="1"/>
          <p:nvPr/>
        </p:nvSpPr>
        <p:spPr>
          <a:xfrm>
            <a:off x="9581992" y="6411074"/>
            <a:ext cx="2610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ERJ 2022; 59: 2101881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213DBEA-1CF3-515B-A2EF-F959238B5019}"/>
              </a:ext>
            </a:extLst>
          </p:cNvPr>
          <p:cNvGrpSpPr/>
          <p:nvPr/>
        </p:nvGrpSpPr>
        <p:grpSpPr>
          <a:xfrm>
            <a:off x="576668" y="1175534"/>
            <a:ext cx="11047301" cy="5040331"/>
            <a:chOff x="576668" y="1175534"/>
            <a:chExt cx="11047301" cy="5040331"/>
          </a:xfrm>
        </p:grpSpPr>
        <p:pic>
          <p:nvPicPr>
            <p:cNvPr id="1028" name="Picture 4" descr="https://erj.ersjournals.com/content/erj/59/6/2101881/F6.large.jpg?width=800&amp;height=600&amp;carousel=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668" y="1175534"/>
              <a:ext cx="11047301" cy="5040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1178851B-F17F-FB08-F457-8D3F475D1F88}"/>
                </a:ext>
              </a:extLst>
            </p:cNvPr>
            <p:cNvSpPr/>
            <p:nvPr/>
          </p:nvSpPr>
          <p:spPr>
            <a:xfrm>
              <a:off x="9734764" y="2585497"/>
              <a:ext cx="1880568" cy="74871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255EC72-2986-05A9-9CE0-6E4AA5BC1948}"/>
                </a:ext>
              </a:extLst>
            </p:cNvPr>
            <p:cNvSpPr/>
            <p:nvPr/>
          </p:nvSpPr>
          <p:spPr>
            <a:xfrm>
              <a:off x="9734765" y="3367668"/>
              <a:ext cx="1880568" cy="579864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6D536C57-993B-7062-424A-E576901326E7}"/>
                </a:ext>
              </a:extLst>
            </p:cNvPr>
            <p:cNvSpPr/>
            <p:nvPr/>
          </p:nvSpPr>
          <p:spPr>
            <a:xfrm>
              <a:off x="3992137" y="2631960"/>
              <a:ext cx="1773043" cy="4123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6623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Spatial transcriptomics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8A83C-4ACC-F798-279C-29A6F4A197C6}"/>
              </a:ext>
            </a:extLst>
          </p:cNvPr>
          <p:cNvSpPr txBox="1"/>
          <p:nvPr/>
        </p:nvSpPr>
        <p:spPr>
          <a:xfrm>
            <a:off x="9581992" y="6411074"/>
            <a:ext cx="2610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ERJ 2022; 59: 2101881</a:t>
            </a:r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9E571CD-5785-2164-5086-9F91E65995F3}"/>
              </a:ext>
            </a:extLst>
          </p:cNvPr>
          <p:cNvGrpSpPr/>
          <p:nvPr/>
        </p:nvGrpSpPr>
        <p:grpSpPr>
          <a:xfrm>
            <a:off x="3520366" y="1564112"/>
            <a:ext cx="6292918" cy="4654917"/>
            <a:chOff x="3520366" y="1564112"/>
            <a:chExt cx="6292918" cy="4654917"/>
          </a:xfrm>
        </p:grpSpPr>
        <p:pic>
          <p:nvPicPr>
            <p:cNvPr id="1026" name="Picture 2" descr="https://erj.ersjournals.com/content/erj/59/6/2101881/F7.large.jpg?width=800&amp;height=600&amp;carousel=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366" y="1564112"/>
              <a:ext cx="6226012" cy="4654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2144719E-DB94-F59A-FEF9-3A1B03C6178C}"/>
                </a:ext>
              </a:extLst>
            </p:cNvPr>
            <p:cNvSpPr/>
            <p:nvPr/>
          </p:nvSpPr>
          <p:spPr>
            <a:xfrm>
              <a:off x="7768330" y="4470052"/>
              <a:ext cx="2044954" cy="4699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65E40260-92F6-9785-1E7E-BDF19EE3EACC}"/>
                </a:ext>
              </a:extLst>
            </p:cNvPr>
            <p:cNvSpPr/>
            <p:nvPr/>
          </p:nvSpPr>
          <p:spPr>
            <a:xfrm>
              <a:off x="7768330" y="4171792"/>
              <a:ext cx="2044954" cy="264807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73EA336E-9991-413D-F747-F415BDAB9DDD}"/>
                </a:ext>
              </a:extLst>
            </p:cNvPr>
            <p:cNvSpPr/>
            <p:nvPr/>
          </p:nvSpPr>
          <p:spPr>
            <a:xfrm>
              <a:off x="5296829" y="1828800"/>
              <a:ext cx="490654" cy="267629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5984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Influenza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ARDS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D4DA0D-538A-5A74-B502-0E8D2B5E1186}"/>
              </a:ext>
            </a:extLst>
          </p:cNvPr>
          <p:cNvSpPr txBox="1"/>
          <p:nvPr/>
        </p:nvSpPr>
        <p:spPr>
          <a:xfrm>
            <a:off x="8766175" y="6428460"/>
            <a:ext cx="3425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Scientific </a:t>
            </a:r>
            <a:r>
              <a:rPr lang="ko-KR" altLang="en-US" dirty="0" err="1"/>
              <a:t>Reports</a:t>
            </a:r>
            <a:r>
              <a:rPr lang="ko-KR" altLang="en-US" dirty="0"/>
              <a:t> 2020;10:3044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640495-B5E1-A218-06D7-D51A8E3B2BF5}"/>
              </a:ext>
            </a:extLst>
          </p:cNvPr>
          <p:cNvGrpSpPr/>
          <p:nvPr/>
        </p:nvGrpSpPr>
        <p:grpSpPr>
          <a:xfrm>
            <a:off x="1348909" y="876693"/>
            <a:ext cx="8921363" cy="5534805"/>
            <a:chOff x="1482725" y="914400"/>
            <a:chExt cx="8969158" cy="533400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42B35A52-113B-6510-AA0F-F768F292B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82725" y="914400"/>
              <a:ext cx="8969158" cy="5334000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89805B33-4CEE-3DC1-B9C4-BD318425FA30}"/>
                </a:ext>
              </a:extLst>
            </p:cNvPr>
            <p:cNvSpPr/>
            <p:nvPr/>
          </p:nvSpPr>
          <p:spPr>
            <a:xfrm>
              <a:off x="5765800" y="4673600"/>
              <a:ext cx="1234858" cy="4064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9198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Influenza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ARDS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D4DA0D-538A-5A74-B502-0E8D2B5E1186}"/>
              </a:ext>
            </a:extLst>
          </p:cNvPr>
          <p:cNvSpPr txBox="1"/>
          <p:nvPr/>
        </p:nvSpPr>
        <p:spPr>
          <a:xfrm>
            <a:off x="8086725" y="6051034"/>
            <a:ext cx="3425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Scientific </a:t>
            </a:r>
            <a:r>
              <a:rPr lang="ko-KR" altLang="en-US" dirty="0" err="1"/>
              <a:t>Reports</a:t>
            </a:r>
            <a:r>
              <a:rPr lang="ko-KR" altLang="en-US" dirty="0"/>
              <a:t> 2020;10:3044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2C4076F-CF01-2B84-4007-561F96C9C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25" y="1346200"/>
            <a:ext cx="10836025" cy="396875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3469203B-EEB4-46F0-82BB-FEC77BA59971}"/>
              </a:ext>
            </a:extLst>
          </p:cNvPr>
          <p:cNvSpPr/>
          <p:nvPr/>
        </p:nvSpPr>
        <p:spPr>
          <a:xfrm>
            <a:off x="6007100" y="3556000"/>
            <a:ext cx="1498600" cy="317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074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371779" y="5496519"/>
            <a:ext cx="2801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NEJM 2021; 384:693-704</a:t>
            </a:r>
            <a:endParaRPr lang="ko-KR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14FA2C-5B0C-C466-4F40-9551774C2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77" y="1917807"/>
            <a:ext cx="9924585" cy="346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RECOVERY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trial (2020)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C31691-74E4-4E9F-2570-2C907B7F9F5C}"/>
              </a:ext>
            </a:extLst>
          </p:cNvPr>
          <p:cNvSpPr/>
          <p:nvPr/>
        </p:nvSpPr>
        <p:spPr>
          <a:xfrm>
            <a:off x="1338148" y="2798957"/>
            <a:ext cx="9534293" cy="6913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6952E5-9C09-E087-EB91-D82B2637263D}"/>
              </a:ext>
            </a:extLst>
          </p:cNvPr>
          <p:cNvSpPr/>
          <p:nvPr/>
        </p:nvSpPr>
        <p:spPr>
          <a:xfrm>
            <a:off x="1338148" y="3680107"/>
            <a:ext cx="9534293" cy="2451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DDEE4A-DF4A-C020-2B6A-7681F2FF4691}"/>
              </a:ext>
            </a:extLst>
          </p:cNvPr>
          <p:cNvSpPr txBox="1"/>
          <p:nvPr/>
        </p:nvSpPr>
        <p:spPr>
          <a:xfrm>
            <a:off x="3441081" y="5967621"/>
            <a:ext cx="77500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err="1"/>
              <a:t>A</a:t>
            </a:r>
            <a:r>
              <a:rPr lang="ko-KR" altLang="en-US" sz="1600" dirty="0"/>
              <a:t> </a:t>
            </a:r>
            <a:r>
              <a:rPr lang="ko-KR" altLang="en-US" sz="1600" dirty="0" err="1"/>
              <a:t>preliminary</a:t>
            </a:r>
            <a:r>
              <a:rPr lang="ko-KR" altLang="en-US" sz="1600" dirty="0"/>
              <a:t> </a:t>
            </a:r>
            <a:r>
              <a:rPr lang="ko-KR" altLang="en-US" sz="1600" dirty="0" err="1"/>
              <a:t>version</a:t>
            </a:r>
            <a:r>
              <a:rPr lang="ko-KR" altLang="en-US" sz="1600" dirty="0"/>
              <a:t> of </a:t>
            </a:r>
            <a:r>
              <a:rPr lang="ko-KR" altLang="en-US" sz="1600" dirty="0" err="1"/>
              <a:t>this</a:t>
            </a:r>
            <a:r>
              <a:rPr lang="ko-KR" altLang="en-US" sz="1600" dirty="0"/>
              <a:t> </a:t>
            </a:r>
            <a:r>
              <a:rPr lang="ko-KR" altLang="en-US" sz="1600" dirty="0" err="1"/>
              <a:t>article</a:t>
            </a:r>
            <a:r>
              <a:rPr lang="ko-KR" altLang="en-US" sz="1600" dirty="0"/>
              <a:t> </a:t>
            </a:r>
            <a:r>
              <a:rPr lang="ko-KR" altLang="en-US" sz="1600" dirty="0" err="1"/>
              <a:t>was</a:t>
            </a:r>
            <a:r>
              <a:rPr lang="ko-KR" altLang="en-US" sz="1600" dirty="0"/>
              <a:t> </a:t>
            </a:r>
            <a:r>
              <a:rPr lang="ko-KR" altLang="en-US" sz="1600" dirty="0" err="1"/>
              <a:t>published</a:t>
            </a:r>
            <a:r>
              <a:rPr lang="ko-KR" altLang="en-US" sz="1600" dirty="0"/>
              <a:t> </a:t>
            </a:r>
            <a:r>
              <a:rPr lang="ko-KR" altLang="en-US" sz="1600" dirty="0" err="1"/>
              <a:t>on</a:t>
            </a:r>
            <a:r>
              <a:rPr lang="ko-KR" altLang="en-US" sz="1600" dirty="0"/>
              <a:t> </a:t>
            </a:r>
            <a:r>
              <a:rPr lang="ko-KR" altLang="en-US" sz="1600" dirty="0" err="1"/>
              <a:t>July</a:t>
            </a:r>
            <a:r>
              <a:rPr lang="ko-KR" altLang="en-US" sz="1600" dirty="0"/>
              <a:t> 17, 2020, </a:t>
            </a:r>
            <a:r>
              <a:rPr lang="ko-KR" altLang="en-US" sz="1600" dirty="0" err="1"/>
              <a:t>at</a:t>
            </a:r>
            <a:r>
              <a:rPr lang="ko-KR" altLang="en-US" sz="1600" dirty="0"/>
              <a:t> NEJM.org</a:t>
            </a:r>
          </a:p>
        </p:txBody>
      </p:sp>
    </p:spTree>
    <p:extLst>
      <p:ext uri="{BB962C8B-B14F-4D97-AF65-F5344CB8AC3E}">
        <p14:creationId xmlns:p14="http://schemas.microsoft.com/office/powerpoint/2010/main" val="219032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593100" y="6011981"/>
            <a:ext cx="3392759" cy="380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JAMA.2020;324(13):1317-1329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REMAP-CAP</a:t>
            </a:r>
          </a:p>
        </p:txBody>
      </p:sp>
      <p:pic>
        <p:nvPicPr>
          <p:cNvPr id="8" name="New picture">
            <a:extLst>
              <a:ext uri="{FF2B5EF4-FFF2-40B4-BE49-F238E27FC236}">
                <a16:creationId xmlns:a16="http://schemas.microsoft.com/office/drawing/2014/main" id="{8BCEED82-F6C0-CCF9-6697-F1C1BCFE3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2" y="1995120"/>
            <a:ext cx="9146511" cy="389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2A04A37C-27E1-5009-94A0-53D93228E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2023"/>
              </p:ext>
            </p:extLst>
          </p:nvPr>
        </p:nvGraphicFramePr>
        <p:xfrm>
          <a:off x="9499137" y="2260286"/>
          <a:ext cx="2572711" cy="31695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28255">
                  <a:extLst>
                    <a:ext uri="{9D8B030D-6E8A-4147-A177-3AD203B41FA5}">
                      <a16:colId xmlns:a16="http://schemas.microsoft.com/office/drawing/2014/main" val="1103082406"/>
                    </a:ext>
                  </a:extLst>
                </a:gridCol>
                <a:gridCol w="1244456">
                  <a:extLst>
                    <a:ext uri="{9D8B030D-6E8A-4147-A177-3AD203B41FA5}">
                      <a16:colId xmlns:a16="http://schemas.microsoft.com/office/drawing/2014/main" val="2434252940"/>
                    </a:ext>
                  </a:extLst>
                </a:gridCol>
              </a:tblGrid>
              <a:tr h="792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/>
                        <a:t>aOR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/>
                        <a:t>Superiority %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3255497"/>
                  </a:ext>
                </a:extLst>
              </a:tr>
              <a:tr h="792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1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154431"/>
                  </a:ext>
                </a:extLst>
              </a:tr>
              <a:tr h="792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1.22</a:t>
                      </a:r>
                    </a:p>
                    <a:p>
                      <a:pPr algn="ctr" latinLnBrk="1"/>
                      <a:r>
                        <a:rPr lang="en-US" altLang="ko-KR" sz="1800" dirty="0"/>
                        <a:t>(0.76-1.94)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80%</a:t>
                      </a:r>
                      <a:endParaRPr lang="ko-KR" alt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20967"/>
                  </a:ext>
                </a:extLst>
              </a:tr>
              <a:tr h="792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1.43 </a:t>
                      </a:r>
                    </a:p>
                    <a:p>
                      <a:pPr algn="ctr" latinLnBrk="1"/>
                      <a:r>
                        <a:rPr lang="en-US" altLang="ko-KR" sz="1800" dirty="0"/>
                        <a:t>(0.91-2.27)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93%</a:t>
                      </a:r>
                      <a:endParaRPr lang="ko-KR" alt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5382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523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271418" y="5980196"/>
            <a:ext cx="2801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NEJM 2021; 384:693-704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 err="1"/>
              <a:t>CoDEX</a:t>
            </a:r>
            <a:endParaRPr lang="en-US" altLang="ko-KR" sz="2000" b="1" dirty="0"/>
          </a:p>
        </p:txBody>
      </p:sp>
      <p:pic>
        <p:nvPicPr>
          <p:cNvPr id="5" name="New picture">
            <a:extLst>
              <a:ext uri="{FF2B5EF4-FFF2-40B4-BE49-F238E27FC236}">
                <a16:creationId xmlns:a16="http://schemas.microsoft.com/office/drawing/2014/main" id="{E133085E-CC4E-EA2B-BC8D-8434D6F55FA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99" y="2091591"/>
            <a:ext cx="5714428" cy="366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FFD5D69-0717-1804-84F4-7FC3F6C440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033"/>
          <a:stretch/>
        </p:blipFill>
        <p:spPr>
          <a:xfrm>
            <a:off x="7515922" y="1908825"/>
            <a:ext cx="3456878" cy="374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04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290079" y="6278774"/>
            <a:ext cx="2801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NEJM 2021; 384:693-704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CAPE COVID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573929F-49CB-F751-ACE6-7DC5D0151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154" y="1788587"/>
            <a:ext cx="3981669" cy="429990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FFC09AC-836C-1B90-305D-AD3B152E7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1" y="1968927"/>
            <a:ext cx="5764559" cy="39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31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817903" y="6439125"/>
            <a:ext cx="3374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JAMA. 2020;324(13):1330-1341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REACT working group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154F225-843B-BD7D-E06B-5FC305A5B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74" y="1757689"/>
            <a:ext cx="9980341" cy="44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E5D64B8-6AFF-5FB4-79EA-0B734CE0A719}"/>
              </a:ext>
            </a:extLst>
          </p:cNvPr>
          <p:cNvSpPr/>
          <p:nvPr/>
        </p:nvSpPr>
        <p:spPr>
          <a:xfrm>
            <a:off x="1103972" y="2297150"/>
            <a:ext cx="1059365" cy="2513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7B6CEF-608C-B4A3-D552-F865084FD4D3}"/>
              </a:ext>
            </a:extLst>
          </p:cNvPr>
          <p:cNvSpPr/>
          <p:nvPr/>
        </p:nvSpPr>
        <p:spPr>
          <a:xfrm>
            <a:off x="1103971" y="3420580"/>
            <a:ext cx="1059365" cy="2513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D14B5E8-9E59-D9B1-A8D3-7831D87F7A34}"/>
              </a:ext>
            </a:extLst>
          </p:cNvPr>
          <p:cNvSpPr/>
          <p:nvPr/>
        </p:nvSpPr>
        <p:spPr>
          <a:xfrm>
            <a:off x="1103970" y="4525861"/>
            <a:ext cx="1237787" cy="2513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20D98F0-B59B-1537-41B5-AE718D2FD800}"/>
              </a:ext>
            </a:extLst>
          </p:cNvPr>
          <p:cNvSpPr/>
          <p:nvPr/>
        </p:nvSpPr>
        <p:spPr>
          <a:xfrm>
            <a:off x="1085385" y="4992902"/>
            <a:ext cx="6876585" cy="39313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298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817902" y="6445720"/>
            <a:ext cx="3374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JAMA. 2020;324(13):1330-1341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REACT working group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8D2297C-BCC2-8011-3DBA-8FE029716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039" y="1574367"/>
            <a:ext cx="7135556" cy="488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603DDAB5-6B67-A6BE-71B0-BAA5F21B46B9}"/>
              </a:ext>
            </a:extLst>
          </p:cNvPr>
          <p:cNvSpPr/>
          <p:nvPr/>
        </p:nvSpPr>
        <p:spPr>
          <a:xfrm>
            <a:off x="2228039" y="3612995"/>
            <a:ext cx="6589863" cy="24532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475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The Berlin definition of ARDS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09466C3-3832-C24A-D551-ABDE80FB0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909" y="1066656"/>
            <a:ext cx="9860960" cy="52664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551280-53AA-2944-F44F-E1BBE4806288}"/>
              </a:ext>
            </a:extLst>
          </p:cNvPr>
          <p:cNvSpPr txBox="1"/>
          <p:nvPr/>
        </p:nvSpPr>
        <p:spPr>
          <a:xfrm>
            <a:off x="7933262" y="6333128"/>
            <a:ext cx="340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+mj-lt"/>
              </a:rPr>
              <a:t>JAMA. 2012;307(23):2526-2533</a:t>
            </a:r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5109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Steroid treatment : COVID-19 ARDS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5C25F-BC6C-A5AC-921E-A3D52D658756}"/>
              </a:ext>
            </a:extLst>
          </p:cNvPr>
          <p:cNvSpPr txBox="1"/>
          <p:nvPr/>
        </p:nvSpPr>
        <p:spPr>
          <a:xfrm>
            <a:off x="8290078" y="6278774"/>
            <a:ext cx="3374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JAMA. 2020;324(13):1330-1341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C0749-ED17-E973-B768-FCFEDDD29808}"/>
              </a:ext>
            </a:extLst>
          </p:cNvPr>
          <p:cNvSpPr txBox="1"/>
          <p:nvPr/>
        </p:nvSpPr>
        <p:spPr>
          <a:xfrm>
            <a:off x="388435" y="1222755"/>
            <a:ext cx="6105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/>
              <a:t>REACT working group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682FFB3-EF73-C819-FA48-49A15576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55" y="2086015"/>
            <a:ext cx="11902889" cy="38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B20A49F3-01F0-1316-FB3C-9D48A432360F}"/>
              </a:ext>
            </a:extLst>
          </p:cNvPr>
          <p:cNvSpPr/>
          <p:nvPr/>
        </p:nvSpPr>
        <p:spPr>
          <a:xfrm>
            <a:off x="146149" y="2988528"/>
            <a:ext cx="11261549" cy="28993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4483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ECMO results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5353827-E673-75D5-82E9-290EBE319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142" y="1031484"/>
            <a:ext cx="4264718" cy="351617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D735A09-F8C4-801D-CEA3-6E41F1C7C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870" y="4611610"/>
            <a:ext cx="8858250" cy="2162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FEFCCE-E4FB-0821-1850-9E09C7E71659}"/>
              </a:ext>
            </a:extLst>
          </p:cNvPr>
          <p:cNvSpPr txBox="1"/>
          <p:nvPr/>
        </p:nvSpPr>
        <p:spPr>
          <a:xfrm>
            <a:off x="9566120" y="6488668"/>
            <a:ext cx="262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Critical Care 2022;26:34</a:t>
            </a:r>
            <a:endParaRPr lang="ko-KR" alt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5D62FC9-6159-8CB2-AFE5-80F8C34667CD}"/>
              </a:ext>
            </a:extLst>
          </p:cNvPr>
          <p:cNvGrpSpPr/>
          <p:nvPr/>
        </p:nvGrpSpPr>
        <p:grpSpPr>
          <a:xfrm>
            <a:off x="6025607" y="966897"/>
            <a:ext cx="3540513" cy="3700752"/>
            <a:chOff x="6025607" y="966897"/>
            <a:chExt cx="3540513" cy="3700752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D43F979-5CF2-3F44-5F61-50478DF67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25607" y="966897"/>
              <a:ext cx="3540513" cy="3700752"/>
            </a:xfrm>
            <a:prstGeom prst="rect">
              <a:avLst/>
            </a:prstGeom>
          </p:spPr>
        </p:pic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A8DEC74F-15E0-7561-6EAE-C0A09EC9F0E6}"/>
                </a:ext>
              </a:extLst>
            </p:cNvPr>
            <p:cNvCxnSpPr/>
            <p:nvPr/>
          </p:nvCxnSpPr>
          <p:spPr>
            <a:xfrm>
              <a:off x="6084849" y="1706136"/>
              <a:ext cx="95157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78E35232-3310-E055-930A-D1399350E1FA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226527"/>
              <a:ext cx="72854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4AEC25F6-BF50-5D39-6186-3366C282065D}"/>
                </a:ext>
              </a:extLst>
            </p:cNvPr>
            <p:cNvCxnSpPr>
              <a:cxnSpLocks/>
            </p:cNvCxnSpPr>
            <p:nvPr/>
          </p:nvCxnSpPr>
          <p:spPr>
            <a:xfrm>
              <a:off x="6073698" y="2535044"/>
              <a:ext cx="114114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5FBF315C-EB0A-9E38-8567-CD561E159890}"/>
                </a:ext>
              </a:extLst>
            </p:cNvPr>
            <p:cNvCxnSpPr>
              <a:cxnSpLocks/>
            </p:cNvCxnSpPr>
            <p:nvPr/>
          </p:nvCxnSpPr>
          <p:spPr>
            <a:xfrm>
              <a:off x="6198220" y="3373245"/>
              <a:ext cx="42560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1723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ECMO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E9ADB-CB3E-EDB1-D7C3-86CC72C03498}"/>
              </a:ext>
            </a:extLst>
          </p:cNvPr>
          <p:cNvSpPr txBox="1"/>
          <p:nvPr/>
        </p:nvSpPr>
        <p:spPr>
          <a:xfrm>
            <a:off x="6958362" y="6410611"/>
            <a:ext cx="5233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The American Journal of Surgery 2021; 388-394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A6AE65A-21AB-71C3-DFC4-7CE660D5C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1" y="1497710"/>
            <a:ext cx="4867495" cy="336766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AC513BA-F7B2-AB98-A58E-242BF65DC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281" y="1079540"/>
            <a:ext cx="7421718" cy="5206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3DCEED-1122-6868-F249-DA829A31EDD2}"/>
              </a:ext>
            </a:extLst>
          </p:cNvPr>
          <p:cNvSpPr txBox="1"/>
          <p:nvPr/>
        </p:nvSpPr>
        <p:spPr>
          <a:xfrm>
            <a:off x="375426" y="5081049"/>
            <a:ext cx="38285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 err="1"/>
              <a:t>aHR</a:t>
            </a:r>
            <a:r>
              <a:rPr lang="en-US" altLang="ko-KR" dirty="0"/>
              <a:t> 2.81 (1.07-7.35)</a:t>
            </a:r>
          </a:p>
          <a:p>
            <a:endParaRPr lang="en-US" altLang="ko-KR" dirty="0"/>
          </a:p>
          <a:p>
            <a:r>
              <a:rPr lang="en-US" altLang="ko-KR" dirty="0"/>
              <a:t>&lt;Mortality&gt;</a:t>
            </a:r>
          </a:p>
          <a:p>
            <a:r>
              <a:rPr lang="en-US" altLang="ko-KR" dirty="0"/>
              <a:t>COVID 19 : 21/32, 65.6%</a:t>
            </a:r>
          </a:p>
          <a:p>
            <a:r>
              <a:rPr lang="en-US" altLang="ko-KR" dirty="0" err="1"/>
              <a:t>Ingluenza</a:t>
            </a:r>
            <a:r>
              <a:rPr lang="en-US" altLang="ko-KR" dirty="0"/>
              <a:t> : 11/28, 36.3%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1FAFEA4-B2C8-7999-28AD-62B46282E0D5}"/>
              </a:ext>
            </a:extLst>
          </p:cNvPr>
          <p:cNvSpPr/>
          <p:nvPr/>
        </p:nvSpPr>
        <p:spPr>
          <a:xfrm>
            <a:off x="4814885" y="4382429"/>
            <a:ext cx="7323868" cy="494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4643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endParaRPr lang="en-US" altLang="ko-KR" sz="3600" b="1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AB6162F-8DD5-C6C9-3CCB-7BE12C908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97" y="1445406"/>
            <a:ext cx="7507795" cy="495539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A2B05AB-6D6C-63AD-3B5D-F3BE734B3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3504" y="1445406"/>
            <a:ext cx="4392840" cy="45050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89DDD6-4C10-017A-4594-16008B9383C9}"/>
              </a:ext>
            </a:extLst>
          </p:cNvPr>
          <p:cNvSpPr txBox="1"/>
          <p:nvPr/>
        </p:nvSpPr>
        <p:spPr>
          <a:xfrm>
            <a:off x="7993065" y="6289288"/>
            <a:ext cx="3969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Lancet Respir Med 2020; 8: 1201–08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5365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endParaRPr lang="en-US" altLang="ko-KR" sz="36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E4F9F8-E557-00E1-A08F-1A5B231A145E}"/>
              </a:ext>
            </a:extLst>
          </p:cNvPr>
          <p:cNvSpPr txBox="1"/>
          <p:nvPr/>
        </p:nvSpPr>
        <p:spPr>
          <a:xfrm>
            <a:off x="7993065" y="6289288"/>
            <a:ext cx="3969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Lancet Respir Med 2020; 8: 1201–08</a:t>
            </a:r>
            <a:endParaRPr lang="ko-KR" altLang="en-US" dirty="0"/>
          </a:p>
        </p:txBody>
      </p:sp>
      <p:pic>
        <p:nvPicPr>
          <p:cNvPr id="10" name="Picture 2" descr="'COVID-19 관련 급성 호흡 곤란 증후군의 병태생리학: 다중 센터 예비 관찰 연구'에 대한 전체 크기 이미지">
            <a:extLst>
              <a:ext uri="{FF2B5EF4-FFF2-40B4-BE49-F238E27FC236}">
                <a16:creationId xmlns:a16="http://schemas.microsoft.com/office/drawing/2014/main" id="{82A0FE61-FBC7-B50F-0A6E-35CC41DD8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523" y="1152024"/>
            <a:ext cx="7341838" cy="474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1166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r>
              <a:rPr lang="en-US" altLang="ko-KR" sz="3600" b="1" dirty="0">
                <a:solidFill>
                  <a:schemeClr val="bg1"/>
                </a:solidFill>
              </a:rPr>
              <a:t> – Antiplatelet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EFA2C8F-AAAB-768B-DAE9-8EBD48A39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44" y="1425331"/>
            <a:ext cx="11998712" cy="44705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19F0EA-3409-4FC2-1DE1-2CCC4D3B7491}"/>
              </a:ext>
            </a:extLst>
          </p:cNvPr>
          <p:cNvSpPr txBox="1"/>
          <p:nvPr/>
        </p:nvSpPr>
        <p:spPr>
          <a:xfrm>
            <a:off x="8836841" y="6075215"/>
            <a:ext cx="325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Heart. 2022 Jan;108(2):88-89</a:t>
            </a:r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94587BE-607D-9E74-3D64-C6E77E4E7EE6}"/>
              </a:ext>
            </a:extLst>
          </p:cNvPr>
          <p:cNvCxnSpPr>
            <a:cxnSpLocks/>
          </p:cNvCxnSpPr>
          <p:nvPr/>
        </p:nvCxnSpPr>
        <p:spPr>
          <a:xfrm>
            <a:off x="8156618" y="4895386"/>
            <a:ext cx="18014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05A7466-D094-FB60-AEBA-2515A7BFC591}"/>
              </a:ext>
            </a:extLst>
          </p:cNvPr>
          <p:cNvCxnSpPr>
            <a:cxnSpLocks/>
          </p:cNvCxnSpPr>
          <p:nvPr/>
        </p:nvCxnSpPr>
        <p:spPr>
          <a:xfrm>
            <a:off x="8156618" y="5449230"/>
            <a:ext cx="18014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8EB52E5-D96A-3A3E-95F1-3D9519EFD02A}"/>
              </a:ext>
            </a:extLst>
          </p:cNvPr>
          <p:cNvCxnSpPr>
            <a:cxnSpLocks/>
          </p:cNvCxnSpPr>
          <p:nvPr/>
        </p:nvCxnSpPr>
        <p:spPr>
          <a:xfrm>
            <a:off x="9517067" y="2943923"/>
            <a:ext cx="147803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04345F3-3FC9-C0F5-AA0C-502BBD5D4493}"/>
              </a:ext>
            </a:extLst>
          </p:cNvPr>
          <p:cNvCxnSpPr>
            <a:cxnSpLocks/>
          </p:cNvCxnSpPr>
          <p:nvPr/>
        </p:nvCxnSpPr>
        <p:spPr>
          <a:xfrm>
            <a:off x="9037562" y="3300762"/>
            <a:ext cx="11435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404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r>
              <a:rPr lang="en-US" altLang="ko-KR" sz="3600" b="1" dirty="0">
                <a:solidFill>
                  <a:schemeClr val="bg1"/>
                </a:solidFill>
              </a:rPr>
              <a:t> – Antiplatelet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20DAE2B-E7DC-DB6E-0404-451C880FA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46" y="1765352"/>
            <a:ext cx="11976410" cy="41009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BA6419-1C33-D51B-4340-9FFA11A125D1}"/>
              </a:ext>
            </a:extLst>
          </p:cNvPr>
          <p:cNvSpPr txBox="1"/>
          <p:nvPr/>
        </p:nvSpPr>
        <p:spPr>
          <a:xfrm>
            <a:off x="8836841" y="6075215"/>
            <a:ext cx="325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Heart. 2022 Jan;108(2):88-89</a:t>
            </a:r>
            <a:endParaRPr lang="ko-KR" altLang="en-US" dirty="0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FA1A1F3-174B-C61D-A0CD-B51DEFF35733}"/>
              </a:ext>
            </a:extLst>
          </p:cNvPr>
          <p:cNvCxnSpPr>
            <a:cxnSpLocks/>
          </p:cNvCxnSpPr>
          <p:nvPr/>
        </p:nvCxnSpPr>
        <p:spPr>
          <a:xfrm>
            <a:off x="8106937" y="1973767"/>
            <a:ext cx="13381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B8005E07-F910-99A1-EC1F-6315C6D4DADD}"/>
              </a:ext>
            </a:extLst>
          </p:cNvPr>
          <p:cNvCxnSpPr>
            <a:cxnSpLocks/>
          </p:cNvCxnSpPr>
          <p:nvPr/>
        </p:nvCxnSpPr>
        <p:spPr>
          <a:xfrm>
            <a:off x="8106937" y="2772938"/>
            <a:ext cx="177304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BE7C2CC-5B80-3E12-8B9B-3368D387AA7D}"/>
              </a:ext>
            </a:extLst>
          </p:cNvPr>
          <p:cNvCxnSpPr>
            <a:cxnSpLocks/>
          </p:cNvCxnSpPr>
          <p:nvPr/>
        </p:nvCxnSpPr>
        <p:spPr>
          <a:xfrm>
            <a:off x="8106937" y="4672362"/>
            <a:ext cx="202952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1A78C092-6E62-7002-7E45-FED2CF7118C5}"/>
              </a:ext>
            </a:extLst>
          </p:cNvPr>
          <p:cNvCxnSpPr>
            <a:cxnSpLocks/>
          </p:cNvCxnSpPr>
          <p:nvPr/>
        </p:nvCxnSpPr>
        <p:spPr>
          <a:xfrm>
            <a:off x="8106937" y="4835913"/>
            <a:ext cx="31780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424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r>
              <a:rPr lang="en-US" altLang="ko-KR" sz="3600" b="1" dirty="0">
                <a:solidFill>
                  <a:schemeClr val="bg1"/>
                </a:solidFill>
              </a:rPr>
              <a:t> – Antiplatelet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BA6419-1C33-D51B-4340-9FFA11A125D1}"/>
              </a:ext>
            </a:extLst>
          </p:cNvPr>
          <p:cNvSpPr txBox="1"/>
          <p:nvPr/>
        </p:nvSpPr>
        <p:spPr>
          <a:xfrm>
            <a:off x="7694341" y="6166624"/>
            <a:ext cx="4401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 err="1"/>
              <a:t>Medicina</a:t>
            </a:r>
            <a:r>
              <a:rPr lang="en-US" altLang="ko-KR" dirty="0"/>
              <a:t> (Kaunas) 2021 Sep 4;57(9):931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77144DA-845A-A898-DA46-FCD847701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103" y="1225821"/>
            <a:ext cx="5993083" cy="461529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1C5C9E9-E543-1C2B-8147-A7E50B528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7" y="1242038"/>
            <a:ext cx="5993083" cy="4705815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22FA19E-4132-713C-CEDD-37D4A84D4520}"/>
              </a:ext>
            </a:extLst>
          </p:cNvPr>
          <p:cNvSpPr/>
          <p:nvPr/>
        </p:nvSpPr>
        <p:spPr>
          <a:xfrm>
            <a:off x="468351" y="4895385"/>
            <a:ext cx="5274527" cy="51295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F8F1110-801B-6A7F-ED25-BB1FD4596E42}"/>
              </a:ext>
            </a:extLst>
          </p:cNvPr>
          <p:cNvSpPr/>
          <p:nvPr/>
        </p:nvSpPr>
        <p:spPr>
          <a:xfrm>
            <a:off x="6196361" y="3300761"/>
            <a:ext cx="5590478" cy="7122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7163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r>
              <a:rPr lang="en-US" altLang="ko-KR" sz="3600" b="1" dirty="0">
                <a:solidFill>
                  <a:schemeClr val="bg1"/>
                </a:solidFill>
              </a:rPr>
              <a:t> - Anticoagulation </a:t>
            </a:r>
          </a:p>
        </p:txBody>
      </p:sp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E059C0F1-0A61-2B79-2C96-B04DC0BD24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397270"/>
              </p:ext>
            </p:extLst>
          </p:nvPr>
        </p:nvGraphicFramePr>
        <p:xfrm>
          <a:off x="6541239" y="2805698"/>
          <a:ext cx="5554117" cy="2296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비트맵 이미지" r:id="rId3" imgW="8161200" imgH="3375720" progId="Paint.Picture">
                  <p:embed/>
                </p:oleObj>
              </mc:Choice>
              <mc:Fallback>
                <p:oleObj name="비트맵 이미지" r:id="rId3" imgW="8161200" imgH="33757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41239" y="2805698"/>
                        <a:ext cx="5554117" cy="2296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1A4CBA9-FDB4-C54A-CD34-34A2A415C455}"/>
              </a:ext>
            </a:extLst>
          </p:cNvPr>
          <p:cNvSpPr txBox="1"/>
          <p:nvPr/>
        </p:nvSpPr>
        <p:spPr>
          <a:xfrm>
            <a:off x="8415453" y="6144322"/>
            <a:ext cx="36799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N </a:t>
            </a:r>
            <a:r>
              <a:rPr lang="en-US" altLang="ko-KR" dirty="0" err="1"/>
              <a:t>Engl</a:t>
            </a:r>
            <a:r>
              <a:rPr lang="en-US" altLang="ko-KR" dirty="0"/>
              <a:t> J Med 2021; 385:777-789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F15F26-9F7E-6397-C790-442F85EB4224}"/>
              </a:ext>
            </a:extLst>
          </p:cNvPr>
          <p:cNvSpPr txBox="1"/>
          <p:nvPr/>
        </p:nvSpPr>
        <p:spPr>
          <a:xfrm>
            <a:off x="263911" y="1141678"/>
            <a:ext cx="35832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/>
              <a:t>Severe COVID patients</a:t>
            </a:r>
            <a:endParaRPr lang="ko-KR" altLang="en-US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7A95362-D379-EFFE-6EA2-DFA15F2AD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46" y="1863904"/>
            <a:ext cx="6408191" cy="418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237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Microthrombosis</a:t>
            </a:r>
            <a:r>
              <a:rPr lang="en-US" altLang="ko-KR" sz="3600" b="1" dirty="0">
                <a:solidFill>
                  <a:schemeClr val="bg1"/>
                </a:solidFill>
              </a:rPr>
              <a:t> - Anticoagulation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21D09C-7DF8-1122-42E7-E9B269F07A92}"/>
              </a:ext>
            </a:extLst>
          </p:cNvPr>
          <p:cNvSpPr txBox="1"/>
          <p:nvPr/>
        </p:nvSpPr>
        <p:spPr>
          <a:xfrm>
            <a:off x="263911" y="1141678"/>
            <a:ext cx="35832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/>
              <a:t>Moderate COVID patients</a:t>
            </a:r>
            <a:endParaRPr lang="ko-KR" alt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E03A7F-265A-D489-3323-3445BD7F07EE}"/>
              </a:ext>
            </a:extLst>
          </p:cNvPr>
          <p:cNvSpPr txBox="1"/>
          <p:nvPr/>
        </p:nvSpPr>
        <p:spPr>
          <a:xfrm>
            <a:off x="8415454" y="6155472"/>
            <a:ext cx="36278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N </a:t>
            </a:r>
            <a:r>
              <a:rPr lang="en-US" altLang="ko-KR" dirty="0" err="1"/>
              <a:t>Engl</a:t>
            </a:r>
            <a:r>
              <a:rPr lang="en-US" altLang="ko-KR" dirty="0"/>
              <a:t> J Med 2021; 385:790-802</a:t>
            </a:r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671733D-536A-5BE2-9204-EFC5D91F10F7}"/>
              </a:ext>
            </a:extLst>
          </p:cNvPr>
          <p:cNvGrpSpPr/>
          <p:nvPr/>
        </p:nvGrpSpPr>
        <p:grpSpPr>
          <a:xfrm>
            <a:off x="13663" y="2407176"/>
            <a:ext cx="6082337" cy="2641561"/>
            <a:chOff x="369384" y="1775995"/>
            <a:chExt cx="6082337" cy="264156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3D4AE338-43C5-F1A8-0D6F-523EC4EAA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9384" y="1775995"/>
              <a:ext cx="6082337" cy="2641561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98512F13-06AA-3D09-CE26-CEC6C91BBECD}"/>
                </a:ext>
              </a:extLst>
            </p:cNvPr>
            <p:cNvSpPr/>
            <p:nvPr/>
          </p:nvSpPr>
          <p:spPr>
            <a:xfrm>
              <a:off x="5352585" y="3066586"/>
              <a:ext cx="434898" cy="31781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073B6162-1B4B-6D4E-9C8A-F62A03662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834" y="2156958"/>
            <a:ext cx="5930495" cy="326253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0CF2043C-23CD-F566-747C-849C84C7B829}"/>
              </a:ext>
            </a:extLst>
          </p:cNvPr>
          <p:cNvSpPr/>
          <p:nvPr/>
        </p:nvSpPr>
        <p:spPr>
          <a:xfrm>
            <a:off x="6255834" y="4382429"/>
            <a:ext cx="5330283" cy="3902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3452E64-F856-6541-697E-D6A5BE0D290D}"/>
              </a:ext>
            </a:extLst>
          </p:cNvPr>
          <p:cNvSpPr/>
          <p:nvPr/>
        </p:nvSpPr>
        <p:spPr>
          <a:xfrm>
            <a:off x="6255833" y="3653884"/>
            <a:ext cx="5330283" cy="3902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70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Clinical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course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of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</a:rPr>
              <a:t>COVID-19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6EC19F-581F-9896-FBBC-BC087D4F45EB}"/>
              </a:ext>
            </a:extLst>
          </p:cNvPr>
          <p:cNvSpPr txBox="1"/>
          <p:nvPr/>
        </p:nvSpPr>
        <p:spPr>
          <a:xfrm>
            <a:off x="7772400" y="6232071"/>
            <a:ext cx="2404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231F20"/>
                </a:solidFill>
                <a:latin typeface="+mj-lt"/>
              </a:rPr>
              <a:t>ERJ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+mj-lt"/>
              </a:rPr>
              <a:t>. 2020;56:2002049</a:t>
            </a:r>
            <a:endParaRPr lang="ko-KR" altLang="en-US" dirty="0">
              <a:latin typeface="+mj-lt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9F2557B-0F66-2AAA-7F51-242C0BB8EDAC}"/>
              </a:ext>
            </a:extLst>
          </p:cNvPr>
          <p:cNvGrpSpPr/>
          <p:nvPr/>
        </p:nvGrpSpPr>
        <p:grpSpPr>
          <a:xfrm>
            <a:off x="1704703" y="1011010"/>
            <a:ext cx="8353697" cy="5221061"/>
            <a:chOff x="1704703" y="1011010"/>
            <a:chExt cx="8353697" cy="5221061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D86DCB5-FD55-F850-3BEC-E0BEE48A3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4703" y="1011010"/>
              <a:ext cx="8353697" cy="5221061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9D8650B6-3E8F-3EC7-F450-2491285C4007}"/>
                </a:ext>
              </a:extLst>
            </p:cNvPr>
            <p:cNvSpPr/>
            <p:nvPr/>
          </p:nvSpPr>
          <p:spPr>
            <a:xfrm>
              <a:off x="6161316" y="4212773"/>
              <a:ext cx="642257" cy="457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709C6B7-F144-5D47-6CBD-40B6042D84D9}"/>
                </a:ext>
              </a:extLst>
            </p:cNvPr>
            <p:cNvSpPr/>
            <p:nvPr/>
          </p:nvSpPr>
          <p:spPr>
            <a:xfrm>
              <a:off x="5840189" y="2732315"/>
              <a:ext cx="1932211" cy="457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742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dirty="0">
                <a:solidFill>
                  <a:schemeClr val="bg1"/>
                </a:solidFill>
              </a:rPr>
              <a:t> 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09FEAC-FA0E-E05D-5B80-76108B3AA522}"/>
              </a:ext>
            </a:extLst>
          </p:cNvPr>
          <p:cNvSpPr txBox="1"/>
          <p:nvPr/>
        </p:nvSpPr>
        <p:spPr>
          <a:xfrm>
            <a:off x="457200" y="1104261"/>
            <a:ext cx="11117766" cy="5584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/>
              <a:t>&gt; Pathogenesis : 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Similarities : Impaired IFN-I, IFN-III host response.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Differences : </a:t>
            </a:r>
            <a:r>
              <a:rPr lang="en-US" altLang="ko-KR" sz="1600" dirty="0" err="1"/>
              <a:t>Endothelialitis</a:t>
            </a:r>
            <a:r>
              <a:rPr lang="en-US" altLang="ko-KR" sz="1600" dirty="0"/>
              <a:t>, IFN-II, Lymphopenia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&gt; Histopathology :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Similarities : Diffuse alveolar damage(DAD)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Differences : </a:t>
            </a:r>
            <a:r>
              <a:rPr lang="en-US" altLang="ko-KR" sz="1600" dirty="0" err="1"/>
              <a:t>Microthrombosis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&gt; Spatial transcriptomics : 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COVID ARDS : Increased regional coagulopathy, Extracellular remodeling, Alternative macrophage activation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Influenza ARDS :</a:t>
            </a:r>
            <a:r>
              <a:rPr lang="ko-KR" altLang="en-US" sz="1600" dirty="0"/>
              <a:t> </a:t>
            </a:r>
            <a:r>
              <a:rPr lang="en-US" altLang="ko-KR" sz="1600" dirty="0"/>
              <a:t>Antiviral response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&gt; Steroid treatment : 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COVID ARDS : Recommend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 - Influenza ARDS : Uncertain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&gt; ECMO results : Increased Length of stay, Duration of invasive mechanical ventilation. Controversy over mortality.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&gt; </a:t>
            </a:r>
            <a:r>
              <a:rPr lang="en-US" altLang="ko-KR" sz="1600" dirty="0" err="1"/>
              <a:t>Microthrombosis</a:t>
            </a:r>
            <a:r>
              <a:rPr lang="en-US" altLang="ko-KR" sz="1600" dirty="0"/>
              <a:t> : D-dimer is associated with high mortality in COVID ARDS.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&gt; Improvement</a:t>
            </a:r>
            <a:r>
              <a:rPr lang="ko-KR" altLang="en-US" sz="1600" dirty="0"/>
              <a:t> </a:t>
            </a:r>
            <a:r>
              <a:rPr lang="en-US" altLang="ko-KR" sz="1600" dirty="0"/>
              <a:t>in</a:t>
            </a:r>
            <a:r>
              <a:rPr lang="ko-KR" altLang="en-US" sz="1600" dirty="0"/>
              <a:t> </a:t>
            </a:r>
            <a:r>
              <a:rPr lang="en-US" altLang="ko-KR" sz="1600" dirty="0"/>
              <a:t>mortality</a:t>
            </a:r>
            <a:r>
              <a:rPr lang="ko-KR" altLang="en-US" sz="1600" dirty="0"/>
              <a:t> </a:t>
            </a:r>
            <a:r>
              <a:rPr lang="en-US" altLang="ko-KR" sz="1600" dirty="0"/>
              <a:t>: Anticoagulation can be used as a therapy dose in patients with Moderate COVID.</a:t>
            </a:r>
          </a:p>
        </p:txBody>
      </p:sp>
    </p:spTree>
    <p:extLst>
      <p:ext uri="{BB962C8B-B14F-4D97-AF65-F5344CB8AC3E}">
        <p14:creationId xmlns:p14="http://schemas.microsoft.com/office/powerpoint/2010/main" val="182869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Pathogenesis : Influenza ARDS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0006DDA-9685-79D0-AFB0-16024F129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225" y="1020826"/>
            <a:ext cx="6149975" cy="56609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C5F1C9-5B12-CCB0-FACB-BD77C0D2A085}"/>
              </a:ext>
            </a:extLst>
          </p:cNvPr>
          <p:cNvSpPr txBox="1"/>
          <p:nvPr/>
        </p:nvSpPr>
        <p:spPr>
          <a:xfrm>
            <a:off x="8974431" y="6168571"/>
            <a:ext cx="2404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231F20"/>
                </a:solidFill>
                <a:latin typeface="+mj-lt"/>
              </a:rPr>
              <a:t>ERJ</a:t>
            </a:r>
            <a:r>
              <a:rPr lang="en-US" altLang="ko-KR" sz="1800" b="0" i="0" u="none" strike="noStrike" baseline="0" dirty="0">
                <a:solidFill>
                  <a:srgbClr val="231F20"/>
                </a:solidFill>
                <a:latin typeface="+mj-lt"/>
              </a:rPr>
              <a:t>. 2020;56:2002049</a:t>
            </a:r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163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Pathogenesis : Influenza ARDS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6163313-A6AD-9B3A-4A86-C93BB6622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82775"/>
            <a:ext cx="118872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42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B4F9F421-E25B-B29B-D5FD-91AECAECE522}"/>
              </a:ext>
            </a:extLst>
          </p:cNvPr>
          <p:cNvGrpSpPr/>
          <p:nvPr/>
        </p:nvGrpSpPr>
        <p:grpSpPr>
          <a:xfrm>
            <a:off x="1239579" y="0"/>
            <a:ext cx="9712842" cy="6858000"/>
            <a:chOff x="1239579" y="0"/>
            <a:chExt cx="9712842" cy="6858000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01AFE6D-EF56-3858-9B10-B9C342B53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9579" y="0"/>
              <a:ext cx="9712842" cy="68580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A2E179-C05B-C38F-72F4-6F3808D632A5}"/>
                </a:ext>
              </a:extLst>
            </p:cNvPr>
            <p:cNvSpPr txBox="1"/>
            <p:nvPr/>
          </p:nvSpPr>
          <p:spPr>
            <a:xfrm>
              <a:off x="5232400" y="0"/>
              <a:ext cx="1727200" cy="307777"/>
            </a:xfrm>
            <a:prstGeom prst="rect">
              <a:avLst/>
            </a:prstGeom>
            <a:solidFill>
              <a:srgbClr val="CBEBF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2060"/>
                  </a:solidFill>
                </a:rPr>
                <a:t>Epithelial repair</a:t>
              </a:r>
              <a:endParaRPr lang="ko-KR" altLang="en-US" sz="1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9EED7680-5933-D2F9-D359-F7BCA51544EF}"/>
                </a:ext>
              </a:extLst>
            </p:cNvPr>
            <p:cNvCxnSpPr/>
            <p:nvPr/>
          </p:nvCxnSpPr>
          <p:spPr>
            <a:xfrm flipV="1">
              <a:off x="5994400" y="307777"/>
              <a:ext cx="0" cy="342900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379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45BCD4-9E05-C26D-C5AD-47DDD0B7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" y="0"/>
            <a:ext cx="12183359" cy="876693"/>
          </a:xfrm>
          <a:gradFill>
            <a:gsLst>
              <a:gs pos="0">
                <a:schemeClr val="bg2">
                  <a:lumMod val="10000"/>
                </a:schemeClr>
              </a:gs>
              <a:gs pos="64000">
                <a:schemeClr val="bg2">
                  <a:lumMod val="25000"/>
                </a:schemeClr>
              </a:gs>
              <a:gs pos="83000">
                <a:schemeClr val="bg2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 dirty="0">
                <a:solidFill>
                  <a:schemeClr val="bg1"/>
                </a:solidFill>
              </a:rPr>
              <a:t> Pathogenesis : COVID-19 ARDS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89B2B47-39AE-716D-C28C-2BAD74785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82775"/>
            <a:ext cx="118872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6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1EC466B2-04DC-B957-797A-5242D2BC49B5}"/>
              </a:ext>
            </a:extLst>
          </p:cNvPr>
          <p:cNvGrpSpPr/>
          <p:nvPr/>
        </p:nvGrpSpPr>
        <p:grpSpPr>
          <a:xfrm>
            <a:off x="1239579" y="0"/>
            <a:ext cx="9712842" cy="6858000"/>
            <a:chOff x="1239579" y="0"/>
            <a:chExt cx="9712842" cy="685800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E413913B-4637-55F0-713B-B21DC24CE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9579" y="0"/>
              <a:ext cx="9712842" cy="6858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8F28C0A-A678-4703-A165-785B6F4DD05F}"/>
                </a:ext>
              </a:extLst>
            </p:cNvPr>
            <p:cNvSpPr txBox="1"/>
            <p:nvPr/>
          </p:nvSpPr>
          <p:spPr>
            <a:xfrm>
              <a:off x="5232400" y="0"/>
              <a:ext cx="1727200" cy="307777"/>
            </a:xfrm>
            <a:prstGeom prst="rect">
              <a:avLst/>
            </a:prstGeom>
            <a:solidFill>
              <a:srgbClr val="CBEBF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2060"/>
                  </a:solidFill>
                </a:rPr>
                <a:t>Epithelial repair</a:t>
              </a:r>
              <a:endParaRPr lang="ko-KR" altLang="en-US" sz="1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7" name="직선 화살표 연결선 6">
              <a:extLst>
                <a:ext uri="{FF2B5EF4-FFF2-40B4-BE49-F238E27FC236}">
                  <a16:creationId xmlns:a16="http://schemas.microsoft.com/office/drawing/2014/main" id="{7C67BB73-2B96-595C-FA2D-C05185D4FBBB}"/>
                </a:ext>
              </a:extLst>
            </p:cNvPr>
            <p:cNvCxnSpPr/>
            <p:nvPr/>
          </p:nvCxnSpPr>
          <p:spPr>
            <a:xfrm flipV="1">
              <a:off x="5994400" y="307777"/>
              <a:ext cx="0" cy="342900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화살표: 아래쪽 1">
            <a:extLst>
              <a:ext uri="{FF2B5EF4-FFF2-40B4-BE49-F238E27FC236}">
                <a16:creationId xmlns:a16="http://schemas.microsoft.com/office/drawing/2014/main" id="{681FAF99-B7FF-E88D-FFEA-37B6D363927D}"/>
              </a:ext>
            </a:extLst>
          </p:cNvPr>
          <p:cNvSpPr/>
          <p:nvPr/>
        </p:nvSpPr>
        <p:spPr>
          <a:xfrm rot="7787702">
            <a:off x="9288965" y="2241395"/>
            <a:ext cx="526031" cy="1070517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화살표: 아래쪽 2">
            <a:extLst>
              <a:ext uri="{FF2B5EF4-FFF2-40B4-BE49-F238E27FC236}">
                <a16:creationId xmlns:a16="http://schemas.microsoft.com/office/drawing/2014/main" id="{5DD05CA9-7007-26FE-59FB-55EF90B4E5BF}"/>
              </a:ext>
            </a:extLst>
          </p:cNvPr>
          <p:cNvSpPr/>
          <p:nvPr/>
        </p:nvSpPr>
        <p:spPr>
          <a:xfrm rot="10800000">
            <a:off x="6467707" y="1893972"/>
            <a:ext cx="245327" cy="40144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아래쪽 7">
            <a:extLst>
              <a:ext uri="{FF2B5EF4-FFF2-40B4-BE49-F238E27FC236}">
                <a16:creationId xmlns:a16="http://schemas.microsoft.com/office/drawing/2014/main" id="{0DEAA49E-CE00-BB36-1D4D-A2C71668F32A}"/>
              </a:ext>
            </a:extLst>
          </p:cNvPr>
          <p:cNvSpPr/>
          <p:nvPr/>
        </p:nvSpPr>
        <p:spPr>
          <a:xfrm rot="10800000">
            <a:off x="4783874" y="272588"/>
            <a:ext cx="245327" cy="40144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화살표: 아래쪽 9">
            <a:extLst>
              <a:ext uri="{FF2B5EF4-FFF2-40B4-BE49-F238E27FC236}">
                <a16:creationId xmlns:a16="http://schemas.microsoft.com/office/drawing/2014/main" id="{9428FAB5-F24C-0321-66E2-7C2B60F1DFAD}"/>
              </a:ext>
            </a:extLst>
          </p:cNvPr>
          <p:cNvSpPr/>
          <p:nvPr/>
        </p:nvSpPr>
        <p:spPr>
          <a:xfrm>
            <a:off x="5771375" y="1455355"/>
            <a:ext cx="245327" cy="401444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07073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2164</TotalTime>
  <Words>5669</Words>
  <Application>Microsoft Office PowerPoint</Application>
  <PresentationFormat>와이드스크린</PresentationFormat>
  <Paragraphs>325</Paragraphs>
  <Slides>40</Slides>
  <Notes>40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0" baseType="lpstr">
      <vt:lpstr>AdvOT1ef757c0</vt:lpstr>
      <vt:lpstr>GuardianTextEgypGR-Regular</vt:lpstr>
      <vt:lpstr>noto</vt:lpstr>
      <vt:lpstr>Shaker2Lancet-Regular</vt:lpstr>
      <vt:lpstr>Syntax-Italic</vt:lpstr>
      <vt:lpstr>맑은 고딕</vt:lpstr>
      <vt:lpstr>맑은 고딕</vt:lpstr>
      <vt:lpstr>Arial</vt:lpstr>
      <vt:lpstr>Office 테마</vt:lpstr>
      <vt:lpstr>그림판 그림</vt:lpstr>
      <vt:lpstr>Influenza ARDS vs. COVID-19 ARDS</vt:lpstr>
      <vt:lpstr> Index</vt:lpstr>
      <vt:lpstr> The Berlin definition of ARDS</vt:lpstr>
      <vt:lpstr> Clinical course of COVID-19</vt:lpstr>
      <vt:lpstr> Pathogenesis : Influenza ARDS</vt:lpstr>
      <vt:lpstr> Pathogenesis : Influenza ARDS</vt:lpstr>
      <vt:lpstr>PowerPoint 프레젠테이션</vt:lpstr>
      <vt:lpstr> Pathogenesis : COVID-19 ARDS</vt:lpstr>
      <vt:lpstr>PowerPoint 프레젠테이션</vt:lpstr>
      <vt:lpstr> Histopathology : Influenza ARDS</vt:lpstr>
      <vt:lpstr> Histopathology : Influenza ARDS</vt:lpstr>
      <vt:lpstr> Histopathology : Influenza vs. COVID-19  </vt:lpstr>
      <vt:lpstr> Spatial transcriptomics</vt:lpstr>
      <vt:lpstr> Spatial transcriptomics</vt:lpstr>
      <vt:lpstr> Spatial transcriptomics</vt:lpstr>
      <vt:lpstr> Spatial transcriptomics</vt:lpstr>
      <vt:lpstr> Spatial transcriptomics</vt:lpstr>
      <vt:lpstr> Spatial transcriptomics</vt:lpstr>
      <vt:lpstr> Spatial transcriptomics</vt:lpstr>
      <vt:lpstr> Spatial transcriptomics</vt:lpstr>
      <vt:lpstr> Spatial transcriptomics</vt:lpstr>
      <vt:lpstr> Steroid treatment : Influenza ARDS </vt:lpstr>
      <vt:lpstr> Steroid treatment : Influenza ARDS </vt:lpstr>
      <vt:lpstr> Steroid treatment : COVID-19 ARDS </vt:lpstr>
      <vt:lpstr> Steroid treatment : COVID-19 ARDS </vt:lpstr>
      <vt:lpstr> Steroid treatment : COVID-19 ARDS </vt:lpstr>
      <vt:lpstr> Steroid treatment : COVID-19 ARDS </vt:lpstr>
      <vt:lpstr> Steroid treatment : COVID-19 ARDS </vt:lpstr>
      <vt:lpstr> Steroid treatment : COVID-19 ARDS </vt:lpstr>
      <vt:lpstr> Steroid treatment : COVID-19 ARDS </vt:lpstr>
      <vt:lpstr> ECMO results</vt:lpstr>
      <vt:lpstr> ECMO results</vt:lpstr>
      <vt:lpstr> Microthrombosis</vt:lpstr>
      <vt:lpstr> Microthrombosis</vt:lpstr>
      <vt:lpstr> Microthrombosis – Antiplatelet</vt:lpstr>
      <vt:lpstr> Microthrombosis – Antiplatelet</vt:lpstr>
      <vt:lpstr> Microthrombosis – Antiplatelet</vt:lpstr>
      <vt:lpstr> Microthrombosis - Anticoagulation </vt:lpstr>
      <vt:lpstr> Microthrombosis - Anticoagulation </vt:lpstr>
      <vt:lpstr>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Influenza ARDS  vs  COVID-19 ARDS</dc:title>
  <dc:creator>정은기</dc:creator>
  <cp:lastModifiedBy>정은기</cp:lastModifiedBy>
  <cp:revision>248</cp:revision>
  <dcterms:created xsi:type="dcterms:W3CDTF">2022-06-18T15:14:48Z</dcterms:created>
  <dcterms:modified xsi:type="dcterms:W3CDTF">2022-06-22T20:07:24Z</dcterms:modified>
</cp:coreProperties>
</file>