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9" r:id="rId2"/>
    <p:sldId id="288" r:id="rId3"/>
    <p:sldId id="290" r:id="rId4"/>
    <p:sldId id="291" r:id="rId5"/>
    <p:sldId id="292" r:id="rId6"/>
    <p:sldId id="293" r:id="rId7"/>
    <p:sldId id="294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2B41F6-305B-494A-8911-D1A1CB6019E9}" v="3" dt="2018-11-01T01:09:55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60" autoAdjust="0"/>
  </p:normalViewPr>
  <p:slideViewPr>
    <p:cSldViewPr>
      <p:cViewPr>
        <p:scale>
          <a:sx n="75" d="100"/>
          <a:sy n="75" d="100"/>
        </p:scale>
        <p:origin x="1594" y="-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34804080a5748e0f" providerId="LiveId" clId="{792B41F6-305B-494A-8911-D1A1CB6019E9}"/>
    <pc:docChg chg="modSld">
      <pc:chgData name=" " userId="34804080a5748e0f" providerId="LiveId" clId="{792B41F6-305B-494A-8911-D1A1CB6019E9}" dt="2018-11-01T08:49:32.124" v="59" actId="20577"/>
      <pc:docMkLst>
        <pc:docMk/>
      </pc:docMkLst>
      <pc:sldChg chg="modSp">
        <pc:chgData name=" " userId="34804080a5748e0f" providerId="LiveId" clId="{792B41F6-305B-494A-8911-D1A1CB6019E9}" dt="2018-11-01T08:49:32.124" v="59" actId="20577"/>
        <pc:sldMkLst>
          <pc:docMk/>
          <pc:sldMk cId="2131861429" sldId="288"/>
        </pc:sldMkLst>
        <pc:spChg chg="mod">
          <ac:chgData name=" " userId="34804080a5748e0f" providerId="LiveId" clId="{792B41F6-305B-494A-8911-D1A1CB6019E9}" dt="2018-11-01T08:49:32.124" v="59" actId="20577"/>
          <ac:spMkLst>
            <pc:docMk/>
            <pc:sldMk cId="2131861429" sldId="288"/>
            <ac:spMk id="3" creationId="{F5C9AD07-5789-40D3-AA6F-8F1C8B37217D}"/>
          </ac:spMkLst>
        </pc:spChg>
      </pc:sldChg>
      <pc:sldChg chg="modSp">
        <pc:chgData name=" " userId="34804080a5748e0f" providerId="LiveId" clId="{792B41F6-305B-494A-8911-D1A1CB6019E9}" dt="2018-11-01T08:49:16.900" v="8" actId="20577"/>
        <pc:sldMkLst>
          <pc:docMk/>
          <pc:sldMk cId="3290209074" sldId="289"/>
        </pc:sldMkLst>
        <pc:spChg chg="mod">
          <ac:chgData name=" " userId="34804080a5748e0f" providerId="LiveId" clId="{792B41F6-305B-494A-8911-D1A1CB6019E9}" dt="2018-11-01T08:49:16.900" v="8" actId="20577"/>
          <ac:spMkLst>
            <pc:docMk/>
            <pc:sldMk cId="3290209074" sldId="289"/>
            <ac:spMk id="2" creationId="{AF1F8449-D663-4F53-8557-D64B7ADD73EE}"/>
          </ac:spMkLst>
        </pc:spChg>
        <pc:spChg chg="mod">
          <ac:chgData name=" " userId="34804080a5748e0f" providerId="LiveId" clId="{792B41F6-305B-494A-8911-D1A1CB6019E9}" dt="2018-11-01T08:48:21.832" v="0" actId="14100"/>
          <ac:spMkLst>
            <pc:docMk/>
            <pc:sldMk cId="3290209074" sldId="289"/>
            <ac:spMk id="3" creationId="{92C1153E-2C97-41FF-8BC9-80E9516442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A1D82-C4FB-4D8B-BC9E-47CF5FC008D5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F53C3-34B6-4919-90ED-75FA3E7D74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20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Treatment failure</a:t>
            </a:r>
          </a:p>
          <a:p>
            <a:r>
              <a:rPr lang="en-US" altLang="ko-KR" dirty="0"/>
              <a:t> Treatment group : 3 reintubation, 1 NIV, 1 </a:t>
            </a:r>
            <a:r>
              <a:rPr lang="en-US" altLang="ko-KR" dirty="0" err="1"/>
              <a:t>nCPAP</a:t>
            </a:r>
            <a:endParaRPr lang="en-US" altLang="ko-KR" dirty="0"/>
          </a:p>
          <a:p>
            <a:r>
              <a:rPr lang="en-US" altLang="ko-KR" dirty="0"/>
              <a:t> Control group : 7 reintubation, 3 NIV, 2 </a:t>
            </a:r>
            <a:r>
              <a:rPr lang="en-US" altLang="ko-KR" dirty="0" err="1"/>
              <a:t>nCPAP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F53C3-34B6-4919-90ED-75FA3E7D74D1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631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64119C5-E637-4704-8698-32D28F35A747}" type="datetimeFigureOut">
              <a:rPr lang="ko-KR" altLang="en-US" smtClean="0"/>
              <a:t>2019-02-21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AF4DDEF-662D-4705-894B-77ADE023D0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92C1153E-2C97-41FF-8BC9-80E951644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5661248"/>
            <a:ext cx="7848600" cy="1104528"/>
          </a:xfrm>
        </p:spPr>
        <p:txBody>
          <a:bodyPr/>
          <a:lstStyle/>
          <a:p>
            <a:pPr algn="ctr"/>
            <a:r>
              <a:rPr lang="en-US" altLang="ko-KR" sz="2800" b="1" dirty="0"/>
              <a:t>R2</a:t>
            </a:r>
            <a:r>
              <a:rPr lang="en-US" altLang="ko-KR" b="1" dirty="0"/>
              <a:t> </a:t>
            </a:r>
            <a:r>
              <a:rPr lang="ko-KR" altLang="en-US" b="1" dirty="0" err="1"/>
              <a:t>이혁희</a:t>
            </a:r>
            <a:endParaRPr lang="ko-KR" altLang="en-US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59FCE25-C0D1-4D8F-BF43-64F3643E2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44000" cy="414361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D51E14D-E29D-41BD-8480-0418B1F57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" y="4548282"/>
            <a:ext cx="34861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0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357192"/>
          </a:xfrm>
        </p:spPr>
        <p:txBody>
          <a:bodyPr/>
          <a:lstStyle/>
          <a:p>
            <a:r>
              <a:rPr lang="en-US" altLang="ko-KR" b="1" dirty="0"/>
              <a:t>Study Endpoints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Co-primary outcomes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Time spent on </a:t>
            </a:r>
            <a:r>
              <a:rPr lang="en-US" altLang="ko-KR" sz="2000" dirty="0" err="1"/>
              <a:t>i</a:t>
            </a:r>
            <a:r>
              <a:rPr lang="en-US" altLang="ko-KR" sz="2000" dirty="0"/>
              <a:t>-MV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ICU LOS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Secondary outcomes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Treatment failure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Occurrence of the severe events</a:t>
            </a:r>
          </a:p>
          <a:p>
            <a:pPr marL="547687" lvl="2" indent="0">
              <a:buNone/>
            </a:pPr>
            <a:r>
              <a:rPr lang="en-US" altLang="ko-KR" dirty="0"/>
              <a:t>  </a:t>
            </a:r>
            <a:r>
              <a:rPr lang="en-US" altLang="ko-KR" sz="1600" dirty="0"/>
              <a:t>  : Hemorrhage, Sepsis, Stroke, Cardiac event, Renal failure, Pneumothorax, </a:t>
            </a:r>
            <a:r>
              <a:rPr lang="en-US" altLang="ko-KR" sz="1600" dirty="0" err="1"/>
              <a:t>Pul</a:t>
            </a:r>
            <a:r>
              <a:rPr lang="en-US" altLang="ko-KR" sz="1600" dirty="0"/>
              <a:t>. embolism</a:t>
            </a:r>
            <a:endParaRPr lang="en-US" altLang="ko-KR" dirty="0"/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Rate of ventilator-associated pneumonia (VAP) or tracheobronchitis (VAT)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Tracheostomy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Rate of patients requiring sedation after study inclusion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Hospital LOS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ICU &amp; Hospital mortality</a:t>
            </a:r>
          </a:p>
          <a:p>
            <a:pPr marL="1004887" lvl="2" indent="-457200">
              <a:buFont typeface="+mj-lt"/>
              <a:buAutoNum type="arabicPeriod"/>
            </a:pPr>
            <a:endParaRPr lang="en-US" altLang="ko-KR" sz="2000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26132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357192"/>
          </a:xfrm>
        </p:spPr>
        <p:txBody>
          <a:bodyPr/>
          <a:lstStyle/>
          <a:p>
            <a:r>
              <a:rPr lang="en-US" altLang="ko-KR" b="1" dirty="0"/>
              <a:t>Statistical analysis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Sample sizing: 65 patients per group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Power of 80%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5% two-sided level of significance</a:t>
            </a:r>
          </a:p>
          <a:p>
            <a:pPr marL="547687" lvl="2" indent="0">
              <a:buNone/>
            </a:pPr>
            <a:endParaRPr lang="en-US" altLang="ko-KR" sz="2000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Primary endpoint variables are analyzed with Mann-Whitney test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Values were not in normal distribution</a:t>
            </a:r>
          </a:p>
          <a:p>
            <a:endParaRPr lang="en-US" altLang="ko-KR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Kaplan-Meier curves were determined in each group and compared using the log-rank test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Time from intubation to liberation from </a:t>
            </a:r>
            <a:r>
              <a:rPr lang="en-US" altLang="ko-KR" sz="2000" dirty="0" err="1"/>
              <a:t>i</a:t>
            </a:r>
            <a:r>
              <a:rPr lang="en-US" altLang="ko-KR" sz="2000" dirty="0"/>
              <a:t>-MV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Time from intubation to liberation from </a:t>
            </a:r>
            <a:r>
              <a:rPr lang="en-US" altLang="ko-KR" sz="2000" dirty="0" err="1"/>
              <a:t>i</a:t>
            </a:r>
            <a:r>
              <a:rPr lang="en-US" altLang="ko-KR" sz="2000" dirty="0"/>
              <a:t>-MV &amp; NIV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0553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Results</a:t>
            </a:r>
            <a:endParaRPr lang="ko-KR" altLang="en-US" sz="44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885A32-072B-44E0-B3DE-4918D5CEB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79" y="1415572"/>
            <a:ext cx="8460843" cy="53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2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Results</a:t>
            </a:r>
            <a:endParaRPr lang="ko-KR" altLang="en-US" sz="4400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461458F-3FE5-4103-BB05-A8FECB6E5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53" y="1412776"/>
            <a:ext cx="8733686" cy="5347004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18DEE0E-59BC-4C58-B08F-BE800F373D7D}"/>
              </a:ext>
            </a:extLst>
          </p:cNvPr>
          <p:cNvSpPr/>
          <p:nvPr/>
        </p:nvSpPr>
        <p:spPr>
          <a:xfrm>
            <a:off x="310400" y="2278773"/>
            <a:ext cx="842493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EC337DC-7086-4F9B-A9BD-F5C09168914D}"/>
              </a:ext>
            </a:extLst>
          </p:cNvPr>
          <p:cNvSpPr/>
          <p:nvPr/>
        </p:nvSpPr>
        <p:spPr>
          <a:xfrm>
            <a:off x="316612" y="2702418"/>
            <a:ext cx="842493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9428E50-5D50-48E3-A108-537BEE839141}"/>
              </a:ext>
            </a:extLst>
          </p:cNvPr>
          <p:cNvSpPr/>
          <p:nvPr/>
        </p:nvSpPr>
        <p:spPr>
          <a:xfrm>
            <a:off x="316612" y="3549708"/>
            <a:ext cx="8424936" cy="213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5EA667F-0334-4B21-9627-D57B0C8D4DA6}"/>
              </a:ext>
            </a:extLst>
          </p:cNvPr>
          <p:cNvSpPr/>
          <p:nvPr/>
        </p:nvSpPr>
        <p:spPr>
          <a:xfrm>
            <a:off x="316612" y="4727592"/>
            <a:ext cx="8424936" cy="213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55C7EA1-68D3-4808-8B51-86C5AC3B3A41}"/>
              </a:ext>
            </a:extLst>
          </p:cNvPr>
          <p:cNvSpPr/>
          <p:nvPr/>
        </p:nvSpPr>
        <p:spPr>
          <a:xfrm>
            <a:off x="316612" y="4941168"/>
            <a:ext cx="8424936" cy="213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A3AEB8F-5C63-4C0F-BCAF-899005E02F0C}"/>
              </a:ext>
            </a:extLst>
          </p:cNvPr>
          <p:cNvSpPr/>
          <p:nvPr/>
        </p:nvSpPr>
        <p:spPr>
          <a:xfrm>
            <a:off x="316612" y="5154744"/>
            <a:ext cx="8424936" cy="213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EE336DE-751E-4709-A474-A5A6DAAC9576}"/>
              </a:ext>
            </a:extLst>
          </p:cNvPr>
          <p:cNvSpPr/>
          <p:nvPr/>
        </p:nvSpPr>
        <p:spPr>
          <a:xfrm>
            <a:off x="310400" y="3126063"/>
            <a:ext cx="8424936" cy="2160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05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Results</a:t>
            </a:r>
            <a:endParaRPr lang="ko-KR" altLang="en-US" sz="44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039797C-700C-4F53-931A-AFE831454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6"/>
            <a:ext cx="9144000" cy="41125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8D6AC3-DBFC-42AB-A5C7-6D9A3E109071}"/>
              </a:ext>
            </a:extLst>
          </p:cNvPr>
          <p:cNvSpPr txBox="1"/>
          <p:nvPr/>
        </p:nvSpPr>
        <p:spPr>
          <a:xfrm>
            <a:off x="107504" y="5817342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solidFill>
                  <a:srgbClr val="0070C0"/>
                </a:solidFill>
              </a:rPr>
              <a:t>Median time (Intubation ~ Liberation from </a:t>
            </a:r>
            <a:r>
              <a:rPr lang="en-US" altLang="ko-KR" sz="1500" b="1" dirty="0" err="1">
                <a:solidFill>
                  <a:srgbClr val="0070C0"/>
                </a:solidFill>
              </a:rPr>
              <a:t>i</a:t>
            </a:r>
            <a:r>
              <a:rPr lang="en-US" altLang="ko-KR" sz="1500" b="1" dirty="0">
                <a:solidFill>
                  <a:srgbClr val="0070C0"/>
                </a:solidFill>
              </a:rPr>
              <a:t>-MV)</a:t>
            </a:r>
          </a:p>
          <a:p>
            <a:r>
              <a:rPr lang="en-US" altLang="ko-KR" sz="1400" dirty="0"/>
              <a:t> Treatment group : 4 days (95% CI 3-5 days)</a:t>
            </a:r>
          </a:p>
          <a:p>
            <a:r>
              <a:rPr lang="en-US" altLang="ko-KR" sz="1400" dirty="0"/>
              <a:t> Control group : 5 days (95% CI 4-6 days)</a:t>
            </a:r>
            <a:endParaRPr lang="ko-KR" alt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0D8DB5-5080-402D-9A03-7A24D2EB8EEB}"/>
              </a:ext>
            </a:extLst>
          </p:cNvPr>
          <p:cNvSpPr txBox="1"/>
          <p:nvPr/>
        </p:nvSpPr>
        <p:spPr>
          <a:xfrm>
            <a:off x="4572000" y="5817342"/>
            <a:ext cx="49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solidFill>
                  <a:srgbClr val="0070C0"/>
                </a:solidFill>
              </a:rPr>
              <a:t>Median time (Intubation ~ Liberation from </a:t>
            </a:r>
            <a:r>
              <a:rPr lang="en-US" altLang="ko-KR" sz="1500" b="1" dirty="0" err="1">
                <a:solidFill>
                  <a:srgbClr val="0070C0"/>
                </a:solidFill>
              </a:rPr>
              <a:t>i</a:t>
            </a:r>
            <a:r>
              <a:rPr lang="en-US" altLang="ko-KR" sz="1500" b="1" dirty="0">
                <a:solidFill>
                  <a:srgbClr val="0070C0"/>
                </a:solidFill>
              </a:rPr>
              <a:t>-MV &amp; NIV)</a:t>
            </a:r>
          </a:p>
          <a:p>
            <a:r>
              <a:rPr lang="en-US" altLang="ko-KR" sz="1400" dirty="0"/>
              <a:t> Treatment group : 5.5 days (95% CI 4.1-7.0 days)</a:t>
            </a:r>
          </a:p>
          <a:p>
            <a:r>
              <a:rPr lang="en-US" altLang="ko-KR" sz="1400" dirty="0"/>
              <a:t> Control group : 6.0 days (95% CI 5.0-7.0 days)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F745910-352A-44CA-9E08-1C1AD6C27F01}"/>
              </a:ext>
            </a:extLst>
          </p:cNvPr>
          <p:cNvSpPr/>
          <p:nvPr/>
        </p:nvSpPr>
        <p:spPr>
          <a:xfrm>
            <a:off x="3275856" y="2492896"/>
            <a:ext cx="7200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D018D07-F6AC-4481-B37C-7984E68D6740}"/>
              </a:ext>
            </a:extLst>
          </p:cNvPr>
          <p:cNvSpPr/>
          <p:nvPr/>
        </p:nvSpPr>
        <p:spPr>
          <a:xfrm>
            <a:off x="7884368" y="2492896"/>
            <a:ext cx="648072" cy="43204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02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Discussion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357192"/>
          </a:xfrm>
        </p:spPr>
        <p:txBody>
          <a:bodyPr/>
          <a:lstStyle/>
          <a:p>
            <a:r>
              <a:rPr lang="en-US" altLang="ko-KR" b="1" dirty="0"/>
              <a:t>Efficacy of NIV in reducing the duration of </a:t>
            </a:r>
            <a:r>
              <a:rPr lang="en-US" altLang="ko-KR" b="1" dirty="0" err="1"/>
              <a:t>i</a:t>
            </a:r>
            <a:r>
              <a:rPr lang="en-US" altLang="ko-KR" b="1" dirty="0"/>
              <a:t>-MV is already proven in patients with acute-on-chronic hypercapnic respiratory failure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Fewer data is available on NIV for hypoxemia other than cardiogenic pulmonary edema</a:t>
            </a:r>
            <a:endParaRPr lang="en-US" altLang="ko-KR" sz="2000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b="1" dirty="0"/>
              <a:t>The result of the study showed that NIV can also be helpful in patients with hypoxemic respiratory failure</a:t>
            </a: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59070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Discussion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357192"/>
          </a:xfrm>
        </p:spPr>
        <p:txBody>
          <a:bodyPr/>
          <a:lstStyle/>
          <a:p>
            <a:r>
              <a:rPr lang="en-US" altLang="ko-KR" b="1" dirty="0"/>
              <a:t>Limitation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Highly selected patients with hypoxemic ARF are enrolled</a:t>
            </a:r>
          </a:p>
          <a:p>
            <a:pPr marL="714375" lvl="2" indent="-166688">
              <a:buFont typeface="Wingdings" panose="05000000000000000000" pitchFamily="2" charset="2"/>
              <a:buChar char="§"/>
            </a:pPr>
            <a:r>
              <a:rPr lang="en-US" altLang="ko-KR" sz="2000" dirty="0"/>
              <a:t>Limited generalizability</a:t>
            </a:r>
          </a:p>
          <a:p>
            <a:pPr marL="714375" lvl="2" indent="-166688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The use of different interfaces, humidifiers &amp; ventilators</a:t>
            </a:r>
          </a:p>
          <a:p>
            <a:pPr marL="714375" lvl="2" indent="-166688">
              <a:buFont typeface="Wingdings" panose="05000000000000000000" pitchFamily="2" charset="2"/>
              <a:buChar char="§"/>
            </a:pPr>
            <a:r>
              <a:rPr lang="en-US" altLang="ko-KR" sz="2000" dirty="0"/>
              <a:t>Limited internal validity</a:t>
            </a:r>
          </a:p>
          <a:p>
            <a:pPr marL="714375" lvl="2" indent="-166688">
              <a:buFont typeface="Wingdings" panose="05000000000000000000" pitchFamily="2" charset="2"/>
              <a:buChar char="§"/>
            </a:pPr>
            <a:endParaRPr lang="en-US" altLang="ko-KR" sz="1200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Unblinded study</a:t>
            </a:r>
          </a:p>
          <a:p>
            <a:pPr marL="714375" lvl="2" indent="-166688">
              <a:buFont typeface="Wingdings" panose="05000000000000000000" pitchFamily="2" charset="2"/>
              <a:buChar char="§"/>
            </a:pPr>
            <a:r>
              <a:rPr lang="en-US" altLang="ko-KR" sz="2000" dirty="0"/>
              <a:t>Inevitable bias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sz="1200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Various SBT techniques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sz="1200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Accumulating evidence in favor of high-flow nasal cannula for patients with hypoxemic ARF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74471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Conclusion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357192"/>
          </a:xfrm>
        </p:spPr>
        <p:txBody>
          <a:bodyPr/>
          <a:lstStyle/>
          <a:p>
            <a:r>
              <a:rPr lang="en-US" altLang="ko-KR" b="1" dirty="0"/>
              <a:t>Use of NIV after early-extubation in patients with hypoxemic non-hypercapnic respiratory failure has some clear benefits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Shorter duration of </a:t>
            </a:r>
            <a:r>
              <a:rPr lang="en-US" altLang="ko-KR" sz="2200" dirty="0" err="1"/>
              <a:t>i</a:t>
            </a:r>
            <a:r>
              <a:rPr lang="en-US" altLang="ko-KR" sz="2200" dirty="0"/>
              <a:t>-MV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Fewer VAPs &amp; VATs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Fewer sedation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Shorter hospital LOS</a:t>
            </a:r>
          </a:p>
          <a:p>
            <a:pPr marL="714375" lvl="2" indent="-166688">
              <a:buFont typeface="Wingdings" panose="05000000000000000000" pitchFamily="2" charset="2"/>
              <a:buChar char="§"/>
            </a:pPr>
            <a:r>
              <a:rPr lang="en-US" altLang="ko-KR" sz="2000" dirty="0"/>
              <a:t>No difference on ICU LOS, mortality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9153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Further Opinion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141168"/>
          </a:xfrm>
        </p:spPr>
        <p:txBody>
          <a:bodyPr/>
          <a:lstStyle/>
          <a:p>
            <a:r>
              <a:rPr lang="en-US" altLang="ko-KR" b="1" dirty="0"/>
              <a:t>Extubation criteria in treatment group is not clearly indicated in the study</a:t>
            </a:r>
          </a:p>
          <a:p>
            <a:endParaRPr lang="en-US" altLang="ko-KR" b="1" dirty="0"/>
          </a:p>
          <a:p>
            <a:r>
              <a:rPr lang="en-US" altLang="ko-KR" b="1" dirty="0"/>
              <a:t>Inter-center variability of interface appliance</a:t>
            </a:r>
          </a:p>
          <a:p>
            <a:pPr marL="538163" lvl="1" indent="-263525">
              <a:buFont typeface="Wingdings" panose="05000000000000000000" pitchFamily="2" charset="2"/>
              <a:buChar char="Ø"/>
            </a:pPr>
            <a:r>
              <a:rPr lang="en-US" altLang="ko-KR" dirty="0"/>
              <a:t>Oro-nasal / Full-face mask / Standard helmet / New helmet</a:t>
            </a:r>
          </a:p>
          <a:p>
            <a:pPr marL="538163" lvl="1" indent="-263525">
              <a:buFont typeface="Wingdings" panose="05000000000000000000" pitchFamily="2" charset="2"/>
              <a:buChar char="Ø"/>
            </a:pPr>
            <a:r>
              <a:rPr lang="en-US" altLang="ko-KR" dirty="0"/>
              <a:t>Single use / Rotational use</a:t>
            </a:r>
          </a:p>
          <a:p>
            <a:endParaRPr lang="en-US" altLang="ko-KR" b="1" dirty="0"/>
          </a:p>
          <a:p>
            <a:r>
              <a:rPr lang="en-US" altLang="ko-KR" b="1" dirty="0"/>
              <a:t>Tolerance to NIV should have been variable among patients</a:t>
            </a:r>
          </a:p>
          <a:p>
            <a:endParaRPr lang="en-US" altLang="ko-KR" sz="2000" dirty="0"/>
          </a:p>
          <a:p>
            <a:r>
              <a:rPr lang="en-US" altLang="ko-KR" b="1" dirty="0"/>
              <a:t>There was no difference of treatment failure rate between the groups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/>
              <a:t> Early extubation is not harmful anyway</a:t>
            </a:r>
          </a:p>
        </p:txBody>
      </p:sp>
    </p:spTree>
    <p:extLst>
      <p:ext uri="{BB962C8B-B14F-4D97-AF65-F5344CB8AC3E}">
        <p14:creationId xmlns:p14="http://schemas.microsoft.com/office/powerpoint/2010/main" val="2418954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Introduction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ko-KR" b="1" dirty="0"/>
              <a:t>Patients with acute respiratory failure (ARF) often require invasive mechanical ventilation (</a:t>
            </a:r>
            <a:r>
              <a:rPr lang="en-US" altLang="ko-KR" b="1" dirty="0" err="1"/>
              <a:t>i</a:t>
            </a:r>
            <a:r>
              <a:rPr lang="en-US" altLang="ko-KR" b="1" dirty="0"/>
              <a:t>-MV)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Efficient way to support O2 intake &amp; CO2 wash-out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Prone to complications &amp; side effects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b="1" dirty="0"/>
              <a:t>Noninvasive ventilation (NIV) improves arterial blood gases &amp; reduces the work of breathing in patients with ARF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Used at an early stage of ARF to prevent the need for </a:t>
            </a:r>
            <a:r>
              <a:rPr lang="en-US" altLang="ko-KR" sz="2200" dirty="0" err="1"/>
              <a:t>i</a:t>
            </a:r>
            <a:r>
              <a:rPr lang="en-US" altLang="ko-KR" sz="2200" dirty="0"/>
              <a:t>-MV</a:t>
            </a:r>
          </a:p>
          <a:p>
            <a:endParaRPr lang="en-US" altLang="ko-KR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31861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Introduction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ko-KR" b="1" dirty="0"/>
              <a:t>There is much evidence supporting NIV for the treatment of hypercapnic ARF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COPD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Cardiogenic pulmonary edema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ARF following abdominal surgery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b="1" dirty="0"/>
              <a:t>However, applying NIV to facilitate the weaning from </a:t>
            </a:r>
            <a:r>
              <a:rPr lang="en-US" altLang="ko-KR" b="1" dirty="0" err="1"/>
              <a:t>i</a:t>
            </a:r>
            <a:r>
              <a:rPr lang="en-US" altLang="ko-KR" b="1" dirty="0"/>
              <a:t>-MV in non-hypercapnic hypoxemic ARF has very limited evidence</a:t>
            </a:r>
          </a:p>
          <a:p>
            <a:endParaRPr lang="en-US" altLang="ko-KR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0418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Introduction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ko-KR" b="1" dirty="0"/>
              <a:t>Aim of the study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To assess whether early extubation followed by immediate NIV application would reduce the duration of </a:t>
            </a:r>
            <a:r>
              <a:rPr lang="en-US" altLang="ko-KR" sz="2200" dirty="0" err="1"/>
              <a:t>i</a:t>
            </a:r>
            <a:r>
              <a:rPr lang="en-US" altLang="ko-KR" sz="2200" dirty="0"/>
              <a:t>-MV and ICU length of stay (ICU LOS) in patients recovering from hypoxemic ARF</a:t>
            </a:r>
            <a:endParaRPr lang="en-US" altLang="ko-KR" sz="2200" b="1" dirty="0"/>
          </a:p>
          <a:p>
            <a:endParaRPr lang="en-US" altLang="ko-KR" dirty="0"/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5004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ko-KR" b="1" dirty="0"/>
              <a:t>Trial Design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Investigator-initiated, Parallel-group, Multicenter RCT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From </a:t>
            </a:r>
            <a:r>
              <a:rPr lang="en-US" altLang="ko-KR" sz="2200" i="1" dirty="0"/>
              <a:t>13 Oct. 2013 </a:t>
            </a:r>
            <a:r>
              <a:rPr lang="en-US" altLang="ko-KR" sz="2200" dirty="0"/>
              <a:t>to </a:t>
            </a:r>
            <a:r>
              <a:rPr lang="en-US" altLang="ko-KR" sz="2200" i="1" dirty="0"/>
              <a:t>19 Oct. 2016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In nine ICUs of academic hospitals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6 in Chinese republic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3 in Italy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6869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altLang="ko-KR" b="1" dirty="0"/>
              <a:t>Patients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dirty="0"/>
              <a:t>Inclusion criteria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Age ≥ 18 years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 err="1"/>
              <a:t>i</a:t>
            </a:r>
            <a:r>
              <a:rPr lang="en-US" altLang="ko-KR" dirty="0"/>
              <a:t>-MV ≥ 48 hours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PSV with a total applied pressure ≤ 25cmH</a:t>
            </a:r>
            <a:r>
              <a:rPr lang="en-US" altLang="ko-KR" sz="1400" dirty="0"/>
              <a:t>2</a:t>
            </a:r>
            <a:r>
              <a:rPr lang="en-US" altLang="ko-KR" dirty="0"/>
              <a:t>O &amp; PEEP level 8~13cmH</a:t>
            </a:r>
            <a:r>
              <a:rPr lang="en-US" altLang="ko-KR" sz="1400" dirty="0"/>
              <a:t>2</a:t>
            </a:r>
            <a:r>
              <a:rPr lang="en-US" altLang="ko-KR" dirty="0"/>
              <a:t>O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PF ratio between 200 and 300mmHg with FiO2 ≤ 0.6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PaCO2 ≤ 50mmHg &amp; pH ≥ 7.35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RR ≤ 30/min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Tidal volume &lt; 8ml/kg of IBW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Core temperature &lt; 38.5˚C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GCS = 10 (The highest possible value in intubated patients)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Cough on suctioning &amp; Need for trachea-bronchial suctioning &lt; 2/</a:t>
            </a:r>
            <a:r>
              <a:rPr lang="en-US" altLang="ko-KR" dirty="0" err="1"/>
              <a:t>hr</a:t>
            </a: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496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57192"/>
          </a:xfrm>
        </p:spPr>
        <p:txBody>
          <a:bodyPr/>
          <a:lstStyle/>
          <a:p>
            <a:r>
              <a:rPr lang="en-US" altLang="ko-KR" b="1" dirty="0"/>
              <a:t>Patients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dirty="0"/>
              <a:t>Exclusion criteria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Hemodynamic instability (SBP &lt; 90mmHg) or use of vasoactive agents</a:t>
            </a:r>
          </a:p>
          <a:p>
            <a:pPr marL="547687" lvl="2" indent="0">
              <a:buNone/>
            </a:pPr>
            <a:r>
              <a:rPr lang="en-US" altLang="ko-KR" sz="1400" dirty="0"/>
              <a:t>     : Vasopressin, Epinephrine at any dosage / Dopamine, Dobutamine &gt; 5ug/kg/min</a:t>
            </a:r>
          </a:p>
          <a:p>
            <a:pPr marL="547687" lvl="2" indent="0">
              <a:buNone/>
            </a:pPr>
            <a:r>
              <a:rPr lang="en-US" altLang="ko-KR" sz="1400" dirty="0"/>
              <a:t>     : Norepinephrine &gt; 0.2ug/kg/min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Life-threatening arrhythmias or ECG signs of ischemia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Presence of sepsis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ARF secondary to neurogenic disorders, status asthmaticus, COPD and cardiogenic pulmonary edema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Presence of tracheostomy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Uncontrolled vomiting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≥ 2 organ failures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BMI ≥ 30kg/m2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dirty="0"/>
              <a:t>History of obstructive sleep apnea (OSA)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endParaRPr lang="en-US" altLang="ko-KR" sz="2000" dirty="0"/>
          </a:p>
          <a:p>
            <a:pPr marL="1004887" lvl="2" indent="-457200">
              <a:buFont typeface="+mj-lt"/>
              <a:buAutoNum type="arabicPeriod"/>
            </a:pPr>
            <a:endParaRPr lang="en-US" altLang="ko-KR" sz="2000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9569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57192"/>
          </a:xfrm>
        </p:spPr>
        <p:txBody>
          <a:bodyPr/>
          <a:lstStyle/>
          <a:p>
            <a:r>
              <a:rPr lang="en-US" altLang="ko-KR" b="1" dirty="0"/>
              <a:t>Protocol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marL="717550" lvl="2" indent="-169863">
              <a:buFont typeface="Wingdings" panose="05000000000000000000" pitchFamily="2" charset="2"/>
              <a:buChar char="§"/>
            </a:pPr>
            <a:endParaRPr lang="en-US" altLang="ko-KR" sz="2000" dirty="0"/>
          </a:p>
          <a:p>
            <a:pPr marL="1004887" lvl="2" indent="-457200">
              <a:buFont typeface="+mj-lt"/>
              <a:buAutoNum type="arabicPeriod"/>
            </a:pPr>
            <a:endParaRPr lang="en-US" altLang="ko-KR" sz="2000" dirty="0"/>
          </a:p>
          <a:p>
            <a:endParaRPr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DDF38C-3634-47E3-BA3F-C852661F4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38" y="404664"/>
            <a:ext cx="585895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75D10-B122-4658-95B4-F62F3E53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b="1" dirty="0"/>
              <a:t>Methods</a:t>
            </a:r>
            <a:endParaRPr lang="ko-KR" altLang="en-US" sz="4400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9AD07-5789-40D3-AA6F-8F1C8B372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57192"/>
          </a:xfrm>
        </p:spPr>
        <p:txBody>
          <a:bodyPr/>
          <a:lstStyle/>
          <a:p>
            <a:r>
              <a:rPr lang="en-US" altLang="ko-KR" b="1" dirty="0"/>
              <a:t>Protocol</a:t>
            </a:r>
          </a:p>
          <a:p>
            <a:pPr marL="541338" lvl="1" indent="-266700">
              <a:buFont typeface="Wingdings" panose="05000000000000000000" pitchFamily="2" charset="2"/>
              <a:buChar char="Ø"/>
            </a:pPr>
            <a:r>
              <a:rPr lang="en-US" altLang="ko-KR" sz="2200" dirty="0"/>
              <a:t>Definition of treatment failure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Treatment group : need for </a:t>
            </a:r>
            <a:r>
              <a:rPr lang="en-US" altLang="ko-KR" sz="2000" dirty="0" err="1"/>
              <a:t>nCPAP</a:t>
            </a:r>
            <a:r>
              <a:rPr lang="en-US" altLang="ko-KR" sz="2000" dirty="0"/>
              <a:t>, NIV or reintubation within 48h after NIV withdrawal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r>
              <a:rPr lang="en-US" altLang="ko-KR" sz="2000" dirty="0"/>
              <a:t>Control group : need for </a:t>
            </a:r>
            <a:r>
              <a:rPr lang="en-US" altLang="ko-KR" sz="2000" dirty="0" err="1"/>
              <a:t>nCPAP</a:t>
            </a:r>
            <a:r>
              <a:rPr lang="en-US" altLang="ko-KR" sz="2000" dirty="0"/>
              <a:t>, NIV or reintubation within 48h after extubation</a:t>
            </a:r>
          </a:p>
          <a:p>
            <a:pPr marL="717550" lvl="2" indent="-169863">
              <a:buFont typeface="Wingdings" panose="05000000000000000000" pitchFamily="2" charset="2"/>
              <a:buChar char="§"/>
            </a:pPr>
            <a:endParaRPr lang="en-US" altLang="ko-KR" sz="2000" dirty="0"/>
          </a:p>
          <a:p>
            <a:pPr marL="1004887" lvl="2" indent="-457200">
              <a:buFont typeface="+mj-lt"/>
              <a:buAutoNum type="arabicPeriod"/>
            </a:pPr>
            <a:endParaRPr lang="en-US" altLang="ko-KR" sz="2000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561804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투명도">
  <a:themeElements>
    <a:clrScheme name="투명도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투명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628</TotalTime>
  <Words>807</Words>
  <Application>Microsoft Office PowerPoint</Application>
  <PresentationFormat>화면 슬라이드 쇼(4:3)</PresentationFormat>
  <Paragraphs>148</Paragraphs>
  <Slides>18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맑은 고딕</vt:lpstr>
      <vt:lpstr>Arial</vt:lpstr>
      <vt:lpstr>Calibri</vt:lpstr>
      <vt:lpstr>Wingdings</vt:lpstr>
      <vt:lpstr>투명도</vt:lpstr>
      <vt:lpstr>PowerPoint 프레젠테이션</vt:lpstr>
      <vt:lpstr>Introduction</vt:lpstr>
      <vt:lpstr>Introduction</vt:lpstr>
      <vt:lpstr>Introduction</vt:lpstr>
      <vt:lpstr>Methods</vt:lpstr>
      <vt:lpstr>Methods</vt:lpstr>
      <vt:lpstr>Methods</vt:lpstr>
      <vt:lpstr>Methods</vt:lpstr>
      <vt:lpstr>Methods</vt:lpstr>
      <vt:lpstr>Methods</vt:lpstr>
      <vt:lpstr>Methods</vt:lpstr>
      <vt:lpstr>Results</vt:lpstr>
      <vt:lpstr>Results</vt:lpstr>
      <vt:lpstr>Results</vt:lpstr>
      <vt:lpstr>Discussion</vt:lpstr>
      <vt:lpstr>Discussion</vt:lpstr>
      <vt:lpstr>Conclusion</vt:lpstr>
      <vt:lpstr>Further Opinion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SV34BO4WDS007</dc:creator>
  <cp:lastModifiedBy>혁히 이</cp:lastModifiedBy>
  <cp:revision>51</cp:revision>
  <dcterms:created xsi:type="dcterms:W3CDTF">2018-03-04T03:01:53Z</dcterms:created>
  <dcterms:modified xsi:type="dcterms:W3CDTF">2019-02-20T16:27:01Z</dcterms:modified>
</cp:coreProperties>
</file>