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0"/>
  </p:notesMasterIdLst>
  <p:sldIdLst>
    <p:sldId id="256" r:id="rId2"/>
    <p:sldId id="268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80" r:id="rId13"/>
    <p:sldId id="267" r:id="rId14"/>
    <p:sldId id="279" r:id="rId15"/>
    <p:sldId id="285" r:id="rId16"/>
    <p:sldId id="282" r:id="rId17"/>
    <p:sldId id="283" r:id="rId18"/>
    <p:sldId id="269" r:id="rId19"/>
    <p:sldId id="281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84" r:id="rId2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0" autoAdjust="0"/>
    <p:restoredTop sz="89694" autoAdjust="0"/>
  </p:normalViewPr>
  <p:slideViewPr>
    <p:cSldViewPr snapToGrid="0">
      <p:cViewPr varScale="1">
        <p:scale>
          <a:sx n="75" d="100"/>
          <a:sy n="75" d="100"/>
        </p:scale>
        <p:origin x="7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DDE724-CBB4-4C4B-942B-989FBD1466DB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8E1A14-C8A2-46CE-AAC0-B922FA8295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2550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E1A14-C8A2-46CE-AAC0-B922FA82957D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8228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E1A14-C8A2-46CE-AAC0-B922FA82957D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18788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E1A14-C8A2-46CE-AAC0-B922FA82957D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48245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E1A14-C8A2-46CE-AAC0-B922FA82957D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3396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E1A14-C8A2-46CE-AAC0-B922FA82957D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8761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E1A14-C8A2-46CE-AAC0-B922FA82957D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5888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E1A14-C8A2-46CE-AAC0-B922FA82957D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7540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escalating </a:t>
            </a:r>
            <a:r>
              <a:rPr lang="en-US" altLang="ko-KR" dirty="0" err="1" smtClean="0"/>
              <a:t>propofol</a:t>
            </a:r>
            <a:r>
              <a:rPr lang="en-US" altLang="ko-KR" dirty="0" smtClean="0"/>
              <a:t> dose was associated with an incrementally higher median Sedation Index. After adjustment for confounders, including the Sedation Index, such increased dose of </a:t>
            </a:r>
            <a:r>
              <a:rPr lang="en-US" altLang="ko-KR" dirty="0" err="1" smtClean="0"/>
              <a:t>propofol</a:t>
            </a:r>
            <a:r>
              <a:rPr lang="en-US" altLang="ko-KR" dirty="0" smtClean="0"/>
              <a:t> was associated with reduced 90-day mortality (Figure 2A, under “Resampling A” for age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E1A14-C8A2-46CE-AAC0-B922FA82957D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36801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. In such younger patients, escalating </a:t>
            </a:r>
            <a:r>
              <a:rPr lang="en-US" altLang="ko-KR" dirty="0" err="1" smtClean="0"/>
              <a:t>dexmedetomidine</a:t>
            </a:r>
            <a:r>
              <a:rPr lang="en-US" altLang="ko-KR" dirty="0" smtClean="0"/>
              <a:t> dose did not result in an incrementally higher Sedation Index and was not associated with a significantly increased adjusted risk of death (Figure 2A, </a:t>
            </a:r>
            <a:r>
              <a:rPr lang="en-US" altLang="ko-KR" dirty="0" err="1" smtClean="0"/>
              <a:t>under“Resampling</a:t>
            </a:r>
            <a:r>
              <a:rPr lang="en-US" altLang="ko-KR" dirty="0" smtClean="0"/>
              <a:t> B” for age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E1A14-C8A2-46CE-AAC0-B922FA82957D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4940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The clinical characteristics of older patients (.65 years) are presented in Table E4 (</a:t>
            </a:r>
            <a:r>
              <a:rPr lang="en-US" altLang="ko-KR" dirty="0" err="1" smtClean="0"/>
              <a:t>under“Resampling</a:t>
            </a:r>
            <a:r>
              <a:rPr lang="en-US" altLang="ko-KR" dirty="0" smtClean="0"/>
              <a:t> A” and “Resampling B”). In these patients, there was no association with mortality with escalating </a:t>
            </a:r>
            <a:r>
              <a:rPr lang="en-US" altLang="ko-KR" dirty="0" err="1" smtClean="0"/>
              <a:t>dexmedetomidine</a:t>
            </a:r>
            <a:r>
              <a:rPr lang="en-US" altLang="ko-KR" dirty="0" smtClean="0"/>
              <a:t> infusions combined with steady infusions of </a:t>
            </a:r>
            <a:r>
              <a:rPr lang="en-US" altLang="ko-KR" dirty="0" err="1" smtClean="0"/>
              <a:t>propofol</a:t>
            </a:r>
            <a:r>
              <a:rPr lang="en-US" altLang="ko-KR" dirty="0" smtClean="0"/>
              <a:t> or vice versa (Figure 2A, </a:t>
            </a:r>
            <a:r>
              <a:rPr lang="en-US" altLang="ko-KR" dirty="0" err="1" smtClean="0"/>
              <a:t>under“Resampling</a:t>
            </a:r>
            <a:r>
              <a:rPr lang="en-US" altLang="ko-KR" dirty="0" smtClean="0"/>
              <a:t> A” for age . 65 years and “Resampling B” for age . 65 years). However, </a:t>
            </a:r>
            <a:r>
              <a:rPr lang="en-US" altLang="ko-KR" dirty="0" err="1" smtClean="0"/>
              <a:t>th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E1A14-C8A2-46CE-AAC0-B922FA82957D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0644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) Resampling of patients who were alive and still in the ICU at 48 hours. A significant association with increased risk of death with escalating </a:t>
            </a:r>
            <a:r>
              <a:rPr lang="en-US" altLang="ko-KR" dirty="0" err="1" smtClean="0"/>
              <a:t>dexmedetomidine</a:t>
            </a:r>
            <a:r>
              <a:rPr lang="en-US" altLang="ko-KR" dirty="0" smtClean="0"/>
              <a:t> is observed in younger patients. No association with risk of death was seen in older patients. The numbers inside the bars are the mean doses per kilogram per hour of </a:t>
            </a:r>
            <a:r>
              <a:rPr lang="en-US" altLang="ko-KR" dirty="0" err="1" smtClean="0"/>
              <a:t>dexmedetomidine</a:t>
            </a:r>
            <a:r>
              <a:rPr lang="en-US" altLang="ko-KR" dirty="0" smtClean="0"/>
              <a:t> and </a:t>
            </a:r>
            <a:r>
              <a:rPr lang="en-US" altLang="ko-KR" dirty="0" err="1" smtClean="0"/>
              <a:t>propofol</a:t>
            </a:r>
            <a:r>
              <a:rPr lang="en-US" altLang="ko-KR" dirty="0" smtClean="0"/>
              <a:t>. The Sedation Index, while ventilated, is shown for respective quartiles. Circles and error bars are HRs and 95% CIs for risk of death at 90 days, calculated for each quartile in comparison with the mean risk in the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E1A14-C8A2-46CE-AAC0-B922FA82957D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29543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</a:p>
          <a:p>
            <a:r>
              <a:rPr lang="en-US" altLang="ko-KR" dirty="0" smtClean="0"/>
              <a:t>Conversely, there was an association with increased mortality with escalating </a:t>
            </a:r>
            <a:r>
              <a:rPr lang="en-US" altLang="ko-KR" dirty="0" err="1" smtClean="0"/>
              <a:t>dexmedetomidine</a:t>
            </a:r>
            <a:r>
              <a:rPr lang="en-US" altLang="ko-KR" dirty="0" smtClean="0"/>
              <a:t> dose (HR, 1.30; 95% CI, 1.03–1.65; P = 0.029). In contrast, no associations with mortality were seen in older patients (Table 3).</a:t>
            </a:r>
          </a:p>
          <a:p>
            <a:r>
              <a:rPr lang="en-US" altLang="ko-KR" dirty="0" smtClean="0"/>
              <a:t>In addition, a higher Sedation Index was independently associated with increased risk of death in both younger and older deeply sedated patients (Table 3).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E1A14-C8A2-46CE-AAC0-B922FA82957D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4820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2F4C0-E168-4179-9758-6910677EA5EF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59D5B-B074-4116-BA35-B9AC2A668B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7234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2F4C0-E168-4179-9758-6910677EA5EF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59D5B-B074-4116-BA35-B9AC2A668B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8002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3EB2F4C0-E168-4179-9758-6910677EA5EF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59B59D5B-B074-4116-BA35-B9AC2A668B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711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2F4C0-E168-4179-9758-6910677EA5EF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59D5B-B074-4116-BA35-B9AC2A668B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441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EB2F4C0-E168-4179-9758-6910677EA5EF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9B59D5B-B074-4116-BA35-B9AC2A668B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90293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2F4C0-E168-4179-9758-6910677EA5EF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59D5B-B074-4116-BA35-B9AC2A668B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5552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2F4C0-E168-4179-9758-6910677EA5EF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59D5B-B074-4116-BA35-B9AC2A668B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6980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2F4C0-E168-4179-9758-6910677EA5EF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59D5B-B074-4116-BA35-B9AC2A668B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5151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2F4C0-E168-4179-9758-6910677EA5EF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59D5B-B074-4116-BA35-B9AC2A668B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232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2F4C0-E168-4179-9758-6910677EA5EF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59D5B-B074-4116-BA35-B9AC2A668B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86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2F4C0-E168-4179-9758-6910677EA5EF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59D5B-B074-4116-BA35-B9AC2A668B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688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3EB2F4C0-E168-4179-9758-6910677EA5EF}" type="datetimeFigureOut">
              <a:rPr lang="ko-KR" altLang="en-US" smtClean="0"/>
              <a:t>2023-09-04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59B59D5B-B074-4116-BA35-B9AC2A668B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69697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1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5405" y="5788498"/>
            <a:ext cx="9144000" cy="1069502"/>
          </a:xfrm>
        </p:spPr>
        <p:txBody>
          <a:bodyPr>
            <a:normAutofit/>
          </a:bodyPr>
          <a:lstStyle/>
          <a:p>
            <a:endParaRPr lang="ko-KR" altLang="en-US" sz="28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35405" y="4667487"/>
            <a:ext cx="9144000" cy="1655762"/>
          </a:xfrm>
        </p:spPr>
        <p:txBody>
          <a:bodyPr>
            <a:normAutofit/>
          </a:bodyPr>
          <a:lstStyle/>
          <a:p>
            <a:pPr algn="r"/>
            <a:r>
              <a:rPr lang="en-US" altLang="ko-KR" sz="2000" dirty="0" smtClean="0"/>
              <a:t>2023.09.05</a:t>
            </a:r>
          </a:p>
          <a:p>
            <a:pPr algn="r"/>
            <a:r>
              <a:rPr lang="ko-KR" altLang="en-US" sz="2000" dirty="0" smtClean="0"/>
              <a:t>내과 </a:t>
            </a:r>
            <a:r>
              <a:rPr lang="en-US" altLang="ko-KR" sz="2000" dirty="0"/>
              <a:t>R2 </a:t>
            </a:r>
            <a:r>
              <a:rPr lang="ko-KR" altLang="en-US" sz="2000" dirty="0" err="1"/>
              <a:t>최경은</a:t>
            </a:r>
            <a:r>
              <a:rPr lang="ko-KR" altLang="en-US" sz="2000" dirty="0"/>
              <a:t> </a:t>
            </a:r>
            <a:endParaRPr lang="ko-KR" altLang="en-US" sz="20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b="49014"/>
          <a:stretch/>
        </p:blipFill>
        <p:spPr>
          <a:xfrm>
            <a:off x="1160138" y="218743"/>
            <a:ext cx="9376533" cy="283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73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r>
              <a:rPr lang="en-US" altLang="ko-KR" sz="3200" dirty="0" smtClean="0"/>
              <a:t/>
            </a:r>
            <a:br>
              <a:rPr lang="en-US" altLang="ko-KR" sz="3200" dirty="0" smtClean="0"/>
            </a:br>
            <a:r>
              <a:rPr lang="en-US" altLang="ko-KR" sz="3200" dirty="0" smtClean="0"/>
              <a:t>-  Sensitivity Analysis  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86118" y="2138680"/>
            <a:ext cx="11896382" cy="420624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/>
              <a:t>U</a:t>
            </a:r>
            <a:r>
              <a:rPr lang="en-US" altLang="ko-KR" sz="2800" dirty="0" smtClean="0"/>
              <a:t>sing </a:t>
            </a:r>
            <a:r>
              <a:rPr lang="en-US" altLang="ko-KR" sz="2800" dirty="0" smtClean="0"/>
              <a:t>the double stratification </a:t>
            </a:r>
            <a:r>
              <a:rPr lang="en-US" altLang="ko-KR" sz="2800" dirty="0" smtClean="0"/>
              <a:t>model </a:t>
            </a:r>
          </a:p>
          <a:p>
            <a:pPr marL="0" indent="0">
              <a:buNone/>
            </a:pPr>
            <a:r>
              <a:rPr lang="en-US" altLang="ko-KR" sz="2800" dirty="0"/>
              <a:t> </a:t>
            </a:r>
            <a:r>
              <a:rPr lang="en-US" altLang="ko-KR" sz="2800" dirty="0" smtClean="0"/>
              <a:t>    </a:t>
            </a:r>
            <a:r>
              <a:rPr lang="en-US" altLang="ko-KR" sz="2800" dirty="0" smtClean="0"/>
              <a:t>in </a:t>
            </a:r>
            <a:r>
              <a:rPr lang="en-US" altLang="ko-KR" sz="2800" dirty="0" smtClean="0">
                <a:solidFill>
                  <a:srgbClr val="FF0000"/>
                </a:solidFill>
              </a:rPr>
              <a:t>patients who were alive and in the ICU at 48 hours after </a:t>
            </a:r>
            <a:r>
              <a:rPr lang="en-US" altLang="ko-KR" sz="2800" dirty="0">
                <a:solidFill>
                  <a:srgbClr val="FF0000"/>
                </a:solidFill>
              </a:rPr>
              <a:t> </a:t>
            </a:r>
            <a:r>
              <a:rPr lang="en-US" altLang="ko-KR" sz="2800" dirty="0" smtClean="0">
                <a:solidFill>
                  <a:srgbClr val="FF0000"/>
                </a:solidFill>
              </a:rPr>
              <a:t>randomization</a:t>
            </a:r>
          </a:p>
          <a:p>
            <a:pPr marL="0" indent="0">
              <a:buNone/>
            </a:pPr>
            <a:endParaRPr lang="en-US" altLang="ko-KR" sz="2800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 smtClean="0"/>
              <a:t> </a:t>
            </a:r>
            <a:r>
              <a:rPr lang="en-US" altLang="ko-KR" sz="2800" dirty="0" smtClean="0"/>
              <a:t> uniform </a:t>
            </a:r>
            <a:r>
              <a:rPr lang="en-US" altLang="ko-KR" sz="2800" dirty="0" smtClean="0"/>
              <a:t>exposure </a:t>
            </a:r>
            <a:r>
              <a:rPr lang="en-US" altLang="ko-KR" sz="2800" dirty="0" smtClean="0">
                <a:solidFill>
                  <a:srgbClr val="FF0000"/>
                </a:solidFill>
              </a:rPr>
              <a:t>unaffected by </a:t>
            </a:r>
            <a:r>
              <a:rPr lang="en-US" altLang="ko-KR" sz="2800" dirty="0" smtClean="0"/>
              <a:t>informative censoring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>
                <a:solidFill>
                  <a:srgbClr val="FF0000"/>
                </a:solidFill>
              </a:rPr>
              <a:t> </a:t>
            </a:r>
            <a:r>
              <a:rPr lang="en-US" altLang="ko-KR" sz="2800" dirty="0" smtClean="0">
                <a:solidFill>
                  <a:srgbClr val="FF0000"/>
                </a:solidFill>
              </a:rPr>
              <a:t>remove the confounding </a:t>
            </a:r>
            <a:r>
              <a:rPr lang="en-US" altLang="ko-KR" sz="2800" dirty="0" smtClean="0"/>
              <a:t>effects of early death, </a:t>
            </a:r>
            <a:r>
              <a:rPr lang="en-US" altLang="ko-KR" sz="2800" dirty="0" err="1" smtClean="0"/>
              <a:t>extubation</a:t>
            </a:r>
            <a:r>
              <a:rPr lang="en-US" altLang="ko-KR" sz="2800" dirty="0" smtClean="0"/>
              <a:t>, </a:t>
            </a:r>
            <a:r>
              <a:rPr lang="en-US" altLang="ko-KR" sz="2800" dirty="0" smtClean="0"/>
              <a:t>ICU discharge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 smtClean="0"/>
              <a:t>Quantify the relative risk an unmeasured confounder </a:t>
            </a:r>
            <a:endParaRPr lang="en-US" altLang="ko-KR" sz="2800" dirty="0" smtClean="0"/>
          </a:p>
          <a:p>
            <a:pPr>
              <a:buFont typeface="Wingdings" panose="05000000000000000000" pitchFamily="2" charset="2"/>
              <a:buChar char="à"/>
            </a:pP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269258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br>
              <a:rPr lang="en-US" altLang="ko-KR" dirty="0" smtClean="0"/>
            </a:br>
            <a:r>
              <a:rPr lang="en-US" altLang="ko-KR" dirty="0"/>
              <a:t> </a:t>
            </a:r>
            <a:r>
              <a:rPr lang="en-US" altLang="ko-KR" dirty="0" smtClean="0"/>
              <a:t>- patients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3414085" cy="4351338"/>
          </a:xfrm>
        </p:spPr>
        <p:txBody>
          <a:bodyPr/>
          <a:lstStyle/>
          <a:p>
            <a:r>
              <a:rPr lang="en-US" altLang="ko-KR" dirty="0" smtClean="0"/>
              <a:t>Of the 3,918 patients </a:t>
            </a:r>
            <a:r>
              <a:rPr lang="en-US" altLang="ko-KR" dirty="0" smtClean="0"/>
              <a:t>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>
                <a:sym typeface="Wingdings" panose="05000000000000000000" pitchFamily="2" charset="2"/>
              </a:rPr>
              <a:t> </a:t>
            </a:r>
            <a:r>
              <a:rPr lang="en-US" altLang="ko-KR" dirty="0" smtClean="0"/>
              <a:t>1,948 patients  randomized to the </a:t>
            </a:r>
            <a:r>
              <a:rPr lang="en-US" altLang="ko-KR" dirty="0" err="1" smtClean="0"/>
              <a:t>dexmedetomidine</a:t>
            </a:r>
            <a:r>
              <a:rPr lang="en-US" altLang="ko-KR" dirty="0" smtClean="0"/>
              <a:t> arm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2285" y="0"/>
            <a:ext cx="7101515" cy="702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508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404" y="0"/>
            <a:ext cx="8141110" cy="6858000"/>
          </a:xfrm>
          <a:prstGeom prst="rect">
            <a:avLst/>
          </a:prstGeom>
        </p:spPr>
      </p:pic>
      <p:cxnSp>
        <p:nvCxnSpPr>
          <p:cNvPr id="9" name="직선 연결선 8"/>
          <p:cNvCxnSpPr/>
          <p:nvPr/>
        </p:nvCxnSpPr>
        <p:spPr>
          <a:xfrm>
            <a:off x="6390361" y="1114695"/>
            <a:ext cx="10521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7906011" y="1128325"/>
            <a:ext cx="10521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직사각형 10"/>
          <p:cNvSpPr/>
          <p:nvPr/>
        </p:nvSpPr>
        <p:spPr>
          <a:xfrm>
            <a:off x="6450903" y="4114801"/>
            <a:ext cx="663881" cy="2943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7906011" y="4114800"/>
            <a:ext cx="663881" cy="2943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6255191" y="851648"/>
            <a:ext cx="1240077" cy="26304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7812065" y="851648"/>
            <a:ext cx="1240077" cy="26304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6228366" y="4130457"/>
            <a:ext cx="1214182" cy="27870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7725949" y="4114800"/>
            <a:ext cx="1214182" cy="27870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7679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Results</a:t>
            </a:r>
            <a:br>
              <a:rPr lang="en-US" altLang="ko-KR" dirty="0" smtClean="0"/>
            </a:br>
            <a:r>
              <a:rPr lang="en-US" altLang="ko-KR" dirty="0" smtClean="0"/>
              <a:t> - </a:t>
            </a:r>
            <a:r>
              <a:rPr lang="en-US" altLang="ko-KR" dirty="0" err="1" smtClean="0"/>
              <a:t>Dexmedetomidien</a:t>
            </a:r>
            <a:r>
              <a:rPr lang="en-US" altLang="ko-KR" dirty="0" smtClean="0"/>
              <a:t> and </a:t>
            </a:r>
            <a:r>
              <a:rPr lang="en-US" altLang="ko-KR" dirty="0" err="1" smtClean="0"/>
              <a:t>propofol</a:t>
            </a:r>
            <a:r>
              <a:rPr lang="en-US" altLang="ko-KR" dirty="0" smtClean="0"/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doses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800" dirty="0" smtClean="0"/>
              <a:t>1) younger </a:t>
            </a:r>
            <a:r>
              <a:rPr lang="en-US" altLang="ko-KR" sz="2800" dirty="0" smtClean="0"/>
              <a:t>patients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 smtClean="0"/>
              <a:t>receive significantly </a:t>
            </a:r>
            <a:r>
              <a:rPr lang="ko-KR" altLang="en-US" sz="2800" dirty="0" smtClean="0"/>
              <a:t>↑ </a:t>
            </a:r>
            <a:r>
              <a:rPr lang="en-US" altLang="ko-KR" sz="2800" dirty="0" smtClean="0"/>
              <a:t>hourly infusion rates of </a:t>
            </a:r>
            <a:r>
              <a:rPr lang="en-US" altLang="ko-KR" sz="2800" dirty="0" err="1" smtClean="0"/>
              <a:t>dexmedetomidine</a:t>
            </a:r>
            <a:r>
              <a:rPr lang="en-US" altLang="ko-KR" sz="2800" dirty="0" smtClean="0"/>
              <a:t>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 smtClean="0"/>
              <a:t> </a:t>
            </a:r>
            <a:r>
              <a:rPr lang="en-US" altLang="ko-KR" sz="2800" dirty="0" smtClean="0"/>
              <a:t>higher hourly infusion rates of </a:t>
            </a:r>
            <a:r>
              <a:rPr lang="en-US" altLang="ko-KR" sz="2800" dirty="0" err="1" smtClean="0"/>
              <a:t>propofol</a:t>
            </a:r>
            <a:r>
              <a:rPr lang="en-US" altLang="ko-KR" sz="2800" dirty="0" smtClean="0"/>
              <a:t> </a:t>
            </a:r>
            <a:endParaRPr lang="en-US" altLang="ko-KR" sz="2800" dirty="0" smtClean="0"/>
          </a:p>
          <a:p>
            <a:pPr>
              <a:buFont typeface="Wingdings" panose="05000000000000000000" pitchFamily="2" charset="2"/>
              <a:buChar char="à"/>
            </a:pPr>
            <a:endParaRPr lang="en-US" altLang="ko-KR" sz="2800" dirty="0"/>
          </a:p>
          <a:p>
            <a:pPr marL="0" indent="0">
              <a:buNone/>
            </a:pPr>
            <a:r>
              <a:rPr lang="en-US" altLang="ko-KR" sz="2800" dirty="0" smtClean="0"/>
              <a:t>( Sedation Index was comparable in both age groups)</a:t>
            </a:r>
          </a:p>
        </p:txBody>
      </p:sp>
    </p:spTree>
    <p:extLst>
      <p:ext uri="{BB962C8B-B14F-4D97-AF65-F5344CB8AC3E}">
        <p14:creationId xmlns:p14="http://schemas.microsoft.com/office/powerpoint/2010/main" val="42108036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16282" y="326145"/>
            <a:ext cx="12088660" cy="1325563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Results</a:t>
            </a:r>
            <a:br>
              <a:rPr lang="en-US" altLang="ko-KR" dirty="0" smtClean="0"/>
            </a:br>
            <a:r>
              <a:rPr lang="en-US" altLang="ko-KR" sz="3100" dirty="0" smtClean="0"/>
              <a:t>-Association of </a:t>
            </a:r>
            <a:r>
              <a:rPr lang="en-US" altLang="ko-KR" sz="3100" dirty="0" err="1" smtClean="0"/>
              <a:t>Dexmedetomidine</a:t>
            </a:r>
            <a:r>
              <a:rPr lang="en-US" altLang="ko-KR" sz="3100" dirty="0" smtClean="0"/>
              <a:t> or </a:t>
            </a:r>
            <a:r>
              <a:rPr lang="en-US" altLang="ko-KR" sz="3100" dirty="0" err="1" smtClean="0"/>
              <a:t>Propofol</a:t>
            </a:r>
            <a:r>
              <a:rPr lang="en-US" altLang="ko-KR" sz="3100" dirty="0" smtClean="0"/>
              <a:t> Dose with Mortality</a:t>
            </a:r>
            <a:endParaRPr lang="ko-KR" altLang="en-US" sz="31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227971" y="1798738"/>
            <a:ext cx="9784080" cy="4206240"/>
          </a:xfrm>
        </p:spPr>
        <p:txBody>
          <a:bodyPr/>
          <a:lstStyle/>
          <a:p>
            <a:r>
              <a:rPr lang="en-US" altLang="ko-KR" dirty="0" smtClean="0"/>
              <a:t>Double stratification resampling in younger vs older </a:t>
            </a:r>
            <a:r>
              <a:rPr lang="en-US" altLang="ko-KR" dirty="0" smtClean="0"/>
              <a:t>patients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861" y="2201043"/>
            <a:ext cx="8354591" cy="4782217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4321479" y="2317315"/>
            <a:ext cx="1240077" cy="26304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3810000" y="5741931"/>
            <a:ext cx="1137781" cy="37931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734403" y="5725764"/>
            <a:ext cx="1225464" cy="41544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1582455" y="5624187"/>
            <a:ext cx="1686838" cy="448908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3803736" y="6603941"/>
            <a:ext cx="1137781" cy="37931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7734403" y="6603940"/>
            <a:ext cx="1137781" cy="37931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472017" y="6603940"/>
            <a:ext cx="1137781" cy="37931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7734402" y="6288066"/>
            <a:ext cx="1137781" cy="31800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오른쪽 화살표 13"/>
          <p:cNvSpPr/>
          <p:nvPr/>
        </p:nvSpPr>
        <p:spPr>
          <a:xfrm>
            <a:off x="7073900" y="2971800"/>
            <a:ext cx="1574800" cy="254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646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058" y="1670830"/>
            <a:ext cx="9465176" cy="454709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8008307" y="5849655"/>
            <a:ext cx="1488509" cy="32967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3488498" y="5849655"/>
            <a:ext cx="1686838" cy="28404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515627" y="1996112"/>
            <a:ext cx="2250509" cy="37130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3686827" y="5057041"/>
            <a:ext cx="1488509" cy="37600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8008307" y="5057041"/>
            <a:ext cx="1488509" cy="37600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1202919" y="4935255"/>
            <a:ext cx="2043825" cy="47614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008307" y="5575447"/>
            <a:ext cx="1488509" cy="32967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오른쪽 화살표 14"/>
          <p:cNvSpPr/>
          <p:nvPr/>
        </p:nvSpPr>
        <p:spPr>
          <a:xfrm>
            <a:off x="7766136" y="2067144"/>
            <a:ext cx="1574800" cy="254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0813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926" y="373478"/>
            <a:ext cx="11098066" cy="5965758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6467605" y="1038556"/>
            <a:ext cx="4755716" cy="507818"/>
          </a:xfrm>
          <a:prstGeom prst="rect">
            <a:avLst/>
          </a:prstGeom>
          <a:solidFill>
            <a:schemeClr val="accent4">
              <a:alpha val="19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45926" y="5894754"/>
            <a:ext cx="49780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en-US" altLang="ko-KR" b="1" dirty="0" smtClean="0">
                <a:solidFill>
                  <a:srgbClr val="FF0000"/>
                </a:solidFill>
              </a:rPr>
              <a:t>significant </a:t>
            </a:r>
            <a:r>
              <a:rPr lang="en-US" altLang="ko-KR" b="1" dirty="0">
                <a:solidFill>
                  <a:srgbClr val="FF0000"/>
                </a:solidFill>
              </a:rPr>
              <a:t>reduction in adjusted risk of death at 90 days.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559780" y="4497827"/>
            <a:ext cx="2095705" cy="738051"/>
          </a:xfrm>
          <a:prstGeom prst="rect">
            <a:avLst/>
          </a:prstGeom>
          <a:solidFill>
            <a:schemeClr val="accent4">
              <a:alpha val="19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9219790" y="4497827"/>
            <a:ext cx="2095705" cy="738051"/>
          </a:xfrm>
          <a:prstGeom prst="rect">
            <a:avLst/>
          </a:prstGeom>
          <a:solidFill>
            <a:schemeClr val="accent4">
              <a:alpha val="19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1441681" y="3977127"/>
            <a:ext cx="1898420" cy="1258751"/>
          </a:xfrm>
          <a:prstGeom prst="rect">
            <a:avLst/>
          </a:prstGeom>
          <a:solidFill>
            <a:schemeClr val="accent4">
              <a:alpha val="19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6612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693931"/>
            <a:ext cx="10781933" cy="5920878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4305095" y="4334989"/>
            <a:ext cx="1907815" cy="1264145"/>
          </a:xfrm>
          <a:prstGeom prst="rect">
            <a:avLst/>
          </a:prstGeom>
          <a:solidFill>
            <a:schemeClr val="accent4">
              <a:alpha val="19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4323439" y="1857027"/>
            <a:ext cx="1889471" cy="1149219"/>
          </a:xfrm>
          <a:prstGeom prst="rect">
            <a:avLst/>
          </a:prstGeom>
          <a:solidFill>
            <a:schemeClr val="accent4">
              <a:alpha val="19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868310" y="4770329"/>
            <a:ext cx="1824753" cy="828805"/>
          </a:xfrm>
          <a:prstGeom prst="rect">
            <a:avLst/>
          </a:prstGeom>
          <a:solidFill>
            <a:schemeClr val="accent4">
              <a:alpha val="19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9348463" y="4770329"/>
            <a:ext cx="1824753" cy="828805"/>
          </a:xfrm>
          <a:prstGeom prst="rect">
            <a:avLst/>
          </a:prstGeom>
          <a:solidFill>
            <a:schemeClr val="accent4">
              <a:alpha val="19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1016702" y="5984768"/>
            <a:ext cx="42899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altLang="ko-KR" b="1" dirty="0" smtClean="0">
                <a:solidFill>
                  <a:srgbClr val="FF0000"/>
                </a:solidFill>
              </a:rPr>
              <a:t>significant increased risk of death with</a:t>
            </a:r>
          </a:p>
          <a:p>
            <a:r>
              <a:rPr lang="en-US" altLang="ko-KR" b="1" dirty="0" smtClean="0">
                <a:solidFill>
                  <a:srgbClr val="FF0000"/>
                </a:solidFill>
              </a:rPr>
              <a:t>escalating </a:t>
            </a:r>
            <a:r>
              <a:rPr lang="en-US" altLang="ko-KR" b="1" dirty="0" err="1" smtClean="0">
                <a:solidFill>
                  <a:srgbClr val="FF0000"/>
                </a:solidFill>
              </a:rPr>
              <a:t>dexmedetomidine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094959" y="841351"/>
            <a:ext cx="3253504" cy="551543"/>
          </a:xfrm>
          <a:prstGeom prst="rect">
            <a:avLst/>
          </a:prstGeom>
          <a:solidFill>
            <a:schemeClr val="accent4">
              <a:alpha val="19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02720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>
                <a:sym typeface="Wingdings" panose="05000000000000000000" pitchFamily="2" charset="2"/>
              </a:rPr>
              <a:t> </a:t>
            </a:r>
            <a:r>
              <a:rPr lang="en-US" altLang="ko-KR" sz="2800" dirty="0" smtClean="0">
                <a:sym typeface="Wingdings" panose="05000000000000000000" pitchFamily="2" charset="2"/>
              </a:rPr>
              <a:t>younger patients </a:t>
            </a:r>
          </a:p>
          <a:p>
            <a:pPr marL="0" indent="0">
              <a:buNone/>
            </a:pPr>
            <a:r>
              <a:rPr lang="en-US" altLang="ko-KR" sz="2800" dirty="0" smtClean="0">
                <a:sym typeface="Wingdings" panose="05000000000000000000" pitchFamily="2" charset="2"/>
              </a:rPr>
              <a:t> </a:t>
            </a:r>
            <a:r>
              <a:rPr lang="en-US" altLang="ko-KR" sz="2800" dirty="0" smtClean="0"/>
              <a:t> </a:t>
            </a:r>
            <a:r>
              <a:rPr lang="ko-KR" altLang="en-US" sz="2800" dirty="0" smtClean="0">
                <a:solidFill>
                  <a:srgbClr val="FF0000"/>
                </a:solidFill>
              </a:rPr>
              <a:t>↑ </a:t>
            </a:r>
            <a:r>
              <a:rPr lang="en-US" altLang="ko-KR" sz="2800" dirty="0" err="1" smtClean="0">
                <a:solidFill>
                  <a:srgbClr val="FF0000"/>
                </a:solidFill>
              </a:rPr>
              <a:t>Propofol</a:t>
            </a:r>
            <a:r>
              <a:rPr lang="en-US" altLang="ko-KR" sz="2800" dirty="0" smtClean="0">
                <a:solidFill>
                  <a:srgbClr val="FF0000"/>
                </a:solidFill>
              </a:rPr>
              <a:t> </a:t>
            </a:r>
            <a:r>
              <a:rPr lang="en-US" altLang="ko-KR" sz="2800" dirty="0" smtClean="0">
                <a:solidFill>
                  <a:srgbClr val="FF0000"/>
                </a:solidFill>
              </a:rPr>
              <a:t>dose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ko-KR" altLang="en-US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↑</a:t>
            </a:r>
            <a:r>
              <a:rPr lang="en-US" altLang="ko-KR" sz="2800" dirty="0" smtClean="0">
                <a:solidFill>
                  <a:srgbClr val="FF0000"/>
                </a:solidFill>
              </a:rPr>
              <a:t>higher median Sedation Index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/>
              <a:t> </a:t>
            </a:r>
            <a:r>
              <a:rPr lang="en-US" altLang="ko-KR" sz="2800" dirty="0" smtClean="0"/>
              <a:t>associated with </a:t>
            </a:r>
            <a:r>
              <a:rPr lang="en-US" altLang="ko-KR" sz="2800" dirty="0" smtClean="0">
                <a:solidFill>
                  <a:srgbClr val="FF0000"/>
                </a:solidFill>
              </a:rPr>
              <a:t>reduced 90-day mortality </a:t>
            </a:r>
            <a:endParaRPr lang="en-US" altLang="ko-KR" sz="2800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à"/>
            </a:pPr>
            <a:endParaRPr lang="en-US" altLang="ko-KR" sz="28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 smtClean="0">
                <a:sym typeface="Wingdings" panose="05000000000000000000" pitchFamily="2" charset="2"/>
              </a:rPr>
              <a:t> </a:t>
            </a:r>
            <a:r>
              <a:rPr lang="en-US" altLang="ko-KR" sz="2800" b="1" dirty="0"/>
              <a:t>escalating </a:t>
            </a:r>
            <a:r>
              <a:rPr lang="en-US" altLang="ko-KR" sz="2800" b="1" dirty="0" err="1"/>
              <a:t>dexmedetomidine</a:t>
            </a:r>
            <a:r>
              <a:rPr lang="en-US" altLang="ko-KR" sz="2800" b="1" dirty="0"/>
              <a:t> dose did not result in an incrementally higher Sedation Index </a:t>
            </a:r>
            <a:endParaRPr lang="en-US" altLang="ko-KR" sz="2800" b="1" dirty="0" smtClean="0"/>
          </a:p>
          <a:p>
            <a:pPr marL="0" indent="0">
              <a:buNone/>
            </a:pPr>
            <a:endParaRPr lang="ko-KR" altLang="en-US" sz="2800" dirty="0"/>
          </a:p>
          <a:p>
            <a:pPr>
              <a:buFont typeface="Wingdings" panose="05000000000000000000" pitchFamily="2" charset="2"/>
              <a:buChar char="à"/>
            </a:pPr>
            <a:endParaRPr lang="ko-KR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8516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 </a:t>
            </a:r>
            <a:r>
              <a:rPr lang="en-US" altLang="ko-KR" sz="2800" dirty="0" smtClean="0"/>
              <a:t>older patients (&gt;65 years</a:t>
            </a:r>
            <a:r>
              <a:rPr lang="en-US" altLang="ko-KR" sz="2800" dirty="0" smtClean="0"/>
              <a:t>)</a:t>
            </a:r>
          </a:p>
          <a:p>
            <a:pPr marL="0" indent="0">
              <a:buNone/>
            </a:pPr>
            <a:endParaRPr lang="en-US" altLang="ko-KR" sz="2800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 smtClean="0">
                <a:solidFill>
                  <a:srgbClr val="FF0000"/>
                </a:solidFill>
              </a:rPr>
              <a:t>no </a:t>
            </a:r>
            <a:r>
              <a:rPr lang="en-US" altLang="ko-KR" sz="2800" dirty="0" smtClean="0">
                <a:solidFill>
                  <a:srgbClr val="FF0000"/>
                </a:solidFill>
              </a:rPr>
              <a:t>association with </a:t>
            </a:r>
            <a:r>
              <a:rPr lang="en-US" altLang="ko-KR" sz="2800" dirty="0" smtClean="0">
                <a:solidFill>
                  <a:srgbClr val="FF0000"/>
                </a:solidFill>
              </a:rPr>
              <a:t>mortality</a:t>
            </a:r>
          </a:p>
          <a:p>
            <a:pPr marL="0" indent="0">
              <a:buNone/>
            </a:pPr>
            <a:r>
              <a:rPr lang="en-US" altLang="ko-KR" sz="2800" dirty="0" smtClean="0">
                <a:solidFill>
                  <a:srgbClr val="FF0000"/>
                </a:solidFill>
              </a:rPr>
              <a:t>   </a:t>
            </a:r>
            <a:r>
              <a:rPr lang="en-US" altLang="ko-KR" sz="2800" dirty="0" smtClean="0"/>
              <a:t>with </a:t>
            </a:r>
            <a:r>
              <a:rPr lang="en-US" altLang="ko-KR" sz="2800" dirty="0" smtClean="0"/>
              <a:t>escalating </a:t>
            </a:r>
            <a:r>
              <a:rPr lang="en-US" altLang="ko-KR" sz="2800" dirty="0" err="1" smtClean="0"/>
              <a:t>dexmedetomidine</a:t>
            </a:r>
            <a:r>
              <a:rPr lang="en-US" altLang="ko-KR" sz="2800" dirty="0" smtClean="0"/>
              <a:t> infusions combined </a:t>
            </a:r>
            <a:r>
              <a:rPr lang="en-US" altLang="ko-KR" sz="2800" dirty="0" smtClean="0"/>
              <a:t>with                                 steady </a:t>
            </a:r>
            <a:r>
              <a:rPr lang="en-US" altLang="ko-KR" sz="2800" dirty="0" smtClean="0"/>
              <a:t>infusions of </a:t>
            </a:r>
            <a:r>
              <a:rPr lang="en-US" altLang="ko-KR" sz="2800" dirty="0" err="1" smtClean="0"/>
              <a:t>propofol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914194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Abstract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The SPICE III (Sedation Practice in Intensive Care Evaluation) trial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dirty="0" smtClean="0"/>
              <a:t> report </a:t>
            </a:r>
            <a:r>
              <a:rPr lang="en-US" altLang="ko-KR" dirty="0" smtClean="0">
                <a:solidFill>
                  <a:srgbClr val="FF0000"/>
                </a:solidFill>
              </a:rPr>
              <a:t>significant heterogeneity in mortality</a:t>
            </a:r>
            <a:r>
              <a:rPr lang="en-US" altLang="ko-KR" dirty="0" smtClean="0"/>
              <a:t> with </a:t>
            </a:r>
            <a:r>
              <a:rPr lang="en-US" altLang="ko-KR" dirty="0" err="1" smtClean="0"/>
              <a:t>dexmedetomidine</a:t>
            </a:r>
            <a:r>
              <a:rPr lang="en-US" altLang="ko-KR" dirty="0" smtClean="0"/>
              <a:t> treatment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dirty="0" smtClean="0"/>
              <a:t> Supplemental </a:t>
            </a:r>
            <a:r>
              <a:rPr lang="en-US" altLang="ko-KR" dirty="0" err="1" smtClean="0"/>
              <a:t>propofol</a:t>
            </a:r>
            <a:r>
              <a:rPr lang="en-US" altLang="ko-KR" dirty="0" smtClean="0"/>
              <a:t> was commonly used to achieve desirable </a:t>
            </a:r>
            <a:r>
              <a:rPr lang="en-US" altLang="ko-KR" dirty="0" smtClean="0"/>
              <a:t>sedation</a:t>
            </a:r>
          </a:p>
          <a:p>
            <a:pPr marL="0" indent="0">
              <a:buNone/>
            </a:pPr>
            <a:endParaRPr lang="en-US" altLang="ko-KR" dirty="0" smtClean="0"/>
          </a:p>
          <a:p>
            <a:r>
              <a:rPr lang="en-US" altLang="ko-KR" dirty="0" smtClean="0"/>
              <a:t>Objectives </a:t>
            </a:r>
            <a:endParaRPr lang="en-US" altLang="ko-KR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dirty="0" smtClean="0"/>
              <a:t>To </a:t>
            </a:r>
            <a:r>
              <a:rPr lang="en-US" altLang="ko-KR" dirty="0" smtClean="0"/>
              <a:t>quantify the association of </a:t>
            </a:r>
            <a:r>
              <a:rPr lang="en-US" altLang="ko-KR" dirty="0" smtClean="0">
                <a:solidFill>
                  <a:srgbClr val="FF0000"/>
                </a:solidFill>
              </a:rPr>
              <a:t>different infusion rates of </a:t>
            </a:r>
            <a:r>
              <a:rPr lang="en-US" altLang="ko-KR" dirty="0" err="1" smtClean="0">
                <a:solidFill>
                  <a:srgbClr val="FF0000"/>
                </a:solidFill>
              </a:rPr>
              <a:t>dexmedetomidine</a:t>
            </a:r>
            <a:r>
              <a:rPr lang="en-US" altLang="ko-KR" dirty="0" smtClean="0">
                <a:solidFill>
                  <a:srgbClr val="FF0000"/>
                </a:solidFill>
              </a:rPr>
              <a:t> and </a:t>
            </a:r>
            <a:r>
              <a:rPr lang="en-US" altLang="ko-KR" dirty="0" err="1" smtClean="0">
                <a:solidFill>
                  <a:srgbClr val="FF0000"/>
                </a:solidFill>
              </a:rPr>
              <a:t>propofol</a:t>
            </a:r>
            <a:r>
              <a:rPr lang="en-US" altLang="ko-KR" dirty="0" smtClean="0">
                <a:solidFill>
                  <a:srgbClr val="FF0000"/>
                </a:solidFill>
              </a:rPr>
              <a:t> with mortality 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dirty="0" smtClean="0">
                <a:solidFill>
                  <a:srgbClr val="FF0000"/>
                </a:solidFill>
              </a:rPr>
              <a:t> </a:t>
            </a:r>
            <a:r>
              <a:rPr lang="en-US" altLang="ko-KR" dirty="0" smtClean="0"/>
              <a:t>  modified </a:t>
            </a:r>
            <a:r>
              <a:rPr lang="en-US" altLang="ko-KR" dirty="0" smtClean="0"/>
              <a:t>by </a:t>
            </a:r>
            <a:r>
              <a:rPr lang="en-US" altLang="ko-KR" dirty="0" smtClean="0"/>
              <a:t>age ?? 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896454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Results</a:t>
            </a:r>
            <a:br>
              <a:rPr lang="en-US" altLang="ko-KR" dirty="0" smtClean="0"/>
            </a:br>
            <a:r>
              <a:rPr lang="en-US" altLang="ko-KR" dirty="0" smtClean="0"/>
              <a:t> - Multivariable Regression Analysis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7158" y="1792936"/>
            <a:ext cx="11354841" cy="4351338"/>
          </a:xfrm>
        </p:spPr>
        <p:txBody>
          <a:bodyPr/>
          <a:lstStyle/>
          <a:p>
            <a:r>
              <a:rPr lang="en-US" altLang="ko-KR" dirty="0" smtClean="0"/>
              <a:t>association with </a:t>
            </a:r>
            <a:r>
              <a:rPr lang="ko-KR" altLang="en-US" dirty="0" smtClean="0">
                <a:solidFill>
                  <a:srgbClr val="FF0000"/>
                </a:solidFill>
              </a:rPr>
              <a:t>↑</a:t>
            </a:r>
            <a:r>
              <a:rPr lang="en-US" altLang="ko-KR" dirty="0" smtClean="0">
                <a:solidFill>
                  <a:srgbClr val="FF0000"/>
                </a:solidFill>
              </a:rPr>
              <a:t>mortality with escalating </a:t>
            </a:r>
            <a:r>
              <a:rPr lang="en-US" altLang="ko-KR" sz="2400" dirty="0" err="1" smtClean="0">
                <a:solidFill>
                  <a:srgbClr val="FF0000"/>
                </a:solidFill>
              </a:rPr>
              <a:t>dexmedetomidine</a:t>
            </a:r>
            <a:r>
              <a:rPr lang="en-US" altLang="ko-KR" sz="2400" dirty="0" smtClean="0">
                <a:solidFill>
                  <a:srgbClr val="FF0000"/>
                </a:solidFill>
              </a:rPr>
              <a:t> dose </a:t>
            </a:r>
            <a:r>
              <a:rPr lang="en-US" altLang="ko-KR" sz="1400" dirty="0" smtClean="0"/>
              <a:t>(HR, 1.30; 95% CI, 1.03–1.65; P = 0.029)</a:t>
            </a:r>
          </a:p>
          <a:p>
            <a:r>
              <a:rPr lang="en-US" altLang="ko-KR" dirty="0" smtClean="0"/>
              <a:t>No associations with mortality were seen in older  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606" y="2165211"/>
            <a:ext cx="8764223" cy="4429743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1313146" y="5353001"/>
            <a:ext cx="8376954" cy="218629"/>
          </a:xfrm>
          <a:prstGeom prst="rect">
            <a:avLst/>
          </a:prstGeom>
          <a:solidFill>
            <a:schemeClr val="accent4">
              <a:alpha val="19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6803720" y="5624187"/>
            <a:ext cx="2733979" cy="970534"/>
          </a:xfrm>
          <a:prstGeom prst="rect">
            <a:avLst/>
          </a:prstGeom>
          <a:solidFill>
            <a:schemeClr val="accent4">
              <a:alpha val="19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1313146" y="6144274"/>
            <a:ext cx="2532343" cy="155380"/>
          </a:xfrm>
          <a:prstGeom prst="rect">
            <a:avLst/>
          </a:prstGeom>
          <a:solidFill>
            <a:schemeClr val="accent4">
              <a:alpha val="19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4115632" y="6144274"/>
            <a:ext cx="1618366" cy="155380"/>
          </a:xfrm>
          <a:prstGeom prst="rect">
            <a:avLst/>
          </a:prstGeom>
          <a:solidFill>
            <a:schemeClr val="accent4">
              <a:alpha val="19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437150" y="5784058"/>
            <a:ext cx="1618366" cy="189342"/>
          </a:xfrm>
          <a:prstGeom prst="rect">
            <a:avLst/>
          </a:prstGeom>
          <a:solidFill>
            <a:schemeClr val="accent4">
              <a:alpha val="19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아래쪽 화살표 4"/>
          <p:cNvSpPr/>
          <p:nvPr/>
        </p:nvSpPr>
        <p:spPr>
          <a:xfrm>
            <a:off x="5574082" y="5825205"/>
            <a:ext cx="159916" cy="1893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위쪽 화살표 14"/>
          <p:cNvSpPr/>
          <p:nvPr/>
        </p:nvSpPr>
        <p:spPr>
          <a:xfrm>
            <a:off x="5586608" y="6081220"/>
            <a:ext cx="147390" cy="24254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포인트가 5개인 별 15"/>
          <p:cNvSpPr/>
          <p:nvPr/>
        </p:nvSpPr>
        <p:spPr>
          <a:xfrm>
            <a:off x="1079500" y="5353001"/>
            <a:ext cx="233646" cy="21862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4035674" y="5848974"/>
            <a:ext cx="1618366" cy="189342"/>
          </a:xfrm>
          <a:prstGeom prst="rect">
            <a:avLst/>
          </a:prstGeom>
          <a:solidFill>
            <a:schemeClr val="accent4">
              <a:alpha val="19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0543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br>
              <a:rPr lang="en-US" altLang="ko-KR" dirty="0" smtClean="0"/>
            </a:br>
            <a:r>
              <a:rPr lang="en-US" altLang="ko-KR" dirty="0" smtClean="0"/>
              <a:t> - Sensitivity Analysis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A sensitivity analysis among patients alive and still in the ICU at 48 hours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000" dirty="0" smtClean="0">
                <a:sym typeface="Wingdings" panose="05000000000000000000" pitchFamily="2" charset="2"/>
              </a:rPr>
              <a:t>This </a:t>
            </a:r>
            <a:r>
              <a:rPr lang="en-US" altLang="ko-KR" sz="2000" dirty="0" smtClean="0"/>
              <a:t>cohort excluded 96 of 1,177 (8.1%) </a:t>
            </a:r>
            <a:r>
              <a:rPr lang="en-US" altLang="ko-KR" sz="2000" dirty="0" smtClean="0"/>
              <a:t>patients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000" dirty="0" smtClean="0"/>
              <a:t>53 </a:t>
            </a:r>
            <a:r>
              <a:rPr lang="en-US" altLang="ko-KR" sz="2000" dirty="0" smtClean="0"/>
              <a:t>of 96 (55.2%) were discharged </a:t>
            </a:r>
            <a:r>
              <a:rPr lang="en-US" altLang="ko-KR" sz="2000" dirty="0" smtClean="0"/>
              <a:t>alive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000" dirty="0" smtClean="0"/>
              <a:t>43 </a:t>
            </a:r>
            <a:r>
              <a:rPr lang="en-US" altLang="ko-KR" sz="2000" dirty="0" smtClean="0"/>
              <a:t>of 96 (44.8%) died within the first 48 </a:t>
            </a:r>
            <a:r>
              <a:rPr lang="en-US" altLang="ko-KR" sz="2000" dirty="0" smtClean="0"/>
              <a:t>hours</a:t>
            </a: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endParaRPr lang="en-US" altLang="ko-KR" sz="2800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 smtClean="0">
                <a:solidFill>
                  <a:srgbClr val="FF0000"/>
                </a:solidFill>
              </a:rPr>
              <a:t>Multivariable regression </a:t>
            </a:r>
            <a:r>
              <a:rPr lang="en-US" altLang="ko-KR" sz="2800" dirty="0" smtClean="0"/>
              <a:t>modeling applied to the 48-hour cohort was </a:t>
            </a:r>
            <a:r>
              <a:rPr lang="en-US" altLang="ko-KR" sz="2800" dirty="0" smtClean="0">
                <a:solidFill>
                  <a:srgbClr val="FF0000"/>
                </a:solidFill>
              </a:rPr>
              <a:t>also consistent with</a:t>
            </a:r>
            <a:r>
              <a:rPr lang="en-US" altLang="ko-KR" sz="2800" dirty="0" smtClean="0"/>
              <a:t> the above findings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2875522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Discussion </a:t>
            </a:r>
            <a:r>
              <a:rPr lang="en-US" altLang="ko-KR" dirty="0" smtClean="0"/>
              <a:t> 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59081" y="1208736"/>
            <a:ext cx="10671755" cy="420624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altLang="ko-KR" sz="2800" dirty="0"/>
          </a:p>
          <a:p>
            <a:r>
              <a:rPr lang="en-US" altLang="ko-KR" sz="2800" dirty="0" err="1" smtClean="0"/>
              <a:t>Dexmedetomidine</a:t>
            </a:r>
            <a:endParaRPr lang="en-US" altLang="ko-KR" sz="2800" dirty="0" smtClean="0"/>
          </a:p>
          <a:p>
            <a:pPr marL="0" indent="0">
              <a:buNone/>
            </a:pPr>
            <a:r>
              <a:rPr lang="en-US" altLang="ko-KR" sz="2800" dirty="0"/>
              <a:t> </a:t>
            </a:r>
            <a:r>
              <a:rPr lang="en-US" altLang="ko-KR" sz="2800" dirty="0" smtClean="0"/>
              <a:t> </a:t>
            </a:r>
            <a:r>
              <a:rPr lang="en-US" altLang="ko-KR" sz="2800" dirty="0" smtClean="0"/>
              <a:t> </a:t>
            </a:r>
            <a:r>
              <a:rPr lang="en-US" altLang="ko-KR" sz="2800" dirty="0" smtClean="0"/>
              <a:t>; does-dependent </a:t>
            </a:r>
            <a:r>
              <a:rPr lang="en-US" altLang="ko-KR" sz="2800" dirty="0" smtClean="0"/>
              <a:t>bradycardia, bimodal </a:t>
            </a:r>
            <a:r>
              <a:rPr lang="en-US" altLang="ko-KR" sz="2800" dirty="0" smtClean="0"/>
              <a:t>blood pressure effect , pharmacokinetic modified by </a:t>
            </a:r>
            <a:r>
              <a:rPr lang="en-US" altLang="ko-KR" sz="2800" dirty="0" smtClean="0"/>
              <a:t>age </a:t>
            </a:r>
            <a:endParaRPr lang="en-US" altLang="ko-KR" sz="2800" dirty="0" smtClean="0"/>
          </a:p>
          <a:p>
            <a:r>
              <a:rPr lang="en-US" altLang="ko-KR" sz="2800" dirty="0" err="1" smtClean="0"/>
              <a:t>Propofol</a:t>
            </a:r>
            <a:r>
              <a:rPr lang="en-US" altLang="ko-KR" sz="2800" dirty="0" smtClean="0"/>
              <a:t> </a:t>
            </a:r>
            <a:endParaRPr lang="en-US" altLang="ko-KR" sz="2800" dirty="0" smtClean="0"/>
          </a:p>
          <a:p>
            <a:pPr marL="0" indent="0">
              <a:buNone/>
            </a:pPr>
            <a:r>
              <a:rPr lang="en-US" altLang="ko-KR" sz="2800" dirty="0"/>
              <a:t> </a:t>
            </a:r>
            <a:r>
              <a:rPr lang="en-US" altLang="ko-KR" sz="2800" dirty="0" smtClean="0"/>
              <a:t> </a:t>
            </a:r>
            <a:r>
              <a:rPr lang="en-US" altLang="ko-KR" sz="2800" dirty="0" smtClean="0"/>
              <a:t>; </a:t>
            </a:r>
            <a:r>
              <a:rPr lang="en-US" altLang="ko-KR" sz="2800" dirty="0" smtClean="0"/>
              <a:t>dose-dependent hypotension, respiratory depression, and loss of consciousness 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b="1" dirty="0" smtClean="0"/>
              <a:t>concomitant use of </a:t>
            </a:r>
            <a:r>
              <a:rPr lang="en-US" altLang="ko-KR" sz="2800" b="1" dirty="0" err="1" smtClean="0"/>
              <a:t>dexmedetomidine</a:t>
            </a:r>
            <a:r>
              <a:rPr lang="en-US" altLang="ko-KR" sz="2800" b="1" dirty="0" smtClean="0"/>
              <a:t> and </a:t>
            </a:r>
            <a:r>
              <a:rPr lang="en-US" altLang="ko-KR" sz="2800" b="1" dirty="0" err="1" smtClean="0"/>
              <a:t>propofol</a:t>
            </a:r>
            <a:r>
              <a:rPr lang="en-US" altLang="ko-KR" sz="2800" b="1" dirty="0" smtClean="0"/>
              <a:t> is widespread </a:t>
            </a:r>
          </a:p>
          <a:p>
            <a:pPr>
              <a:buFont typeface="Wingdings" panose="05000000000000000000" pitchFamily="2" charset="2"/>
              <a:buChar char="à"/>
            </a:pPr>
            <a:endParaRPr lang="en-US" altLang="ko-KR" sz="2800" b="1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 smtClean="0"/>
              <a:t>little </a:t>
            </a:r>
            <a:r>
              <a:rPr lang="en-US" altLang="ko-KR" sz="2800" dirty="0"/>
              <a:t>is known about </a:t>
            </a:r>
            <a:r>
              <a:rPr lang="en-US" altLang="ko-KR" sz="2800" dirty="0">
                <a:solidFill>
                  <a:srgbClr val="FF0000"/>
                </a:solidFill>
              </a:rPr>
              <a:t>the possible impact on mortality of dose changes of sedatives</a:t>
            </a:r>
          </a:p>
          <a:p>
            <a:pPr>
              <a:buFont typeface="Wingdings" panose="05000000000000000000" pitchFamily="2" charset="2"/>
              <a:buChar char="à"/>
            </a:pPr>
            <a:endParaRPr lang="en-US" altLang="ko-KR" sz="2800" dirty="0" smtClean="0"/>
          </a:p>
        </p:txBody>
      </p:sp>
    </p:spTree>
    <p:extLst>
      <p:ext uri="{BB962C8B-B14F-4D97-AF65-F5344CB8AC3E}">
        <p14:creationId xmlns:p14="http://schemas.microsoft.com/office/powerpoint/2010/main" val="19155737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02919" y="371858"/>
            <a:ext cx="9784080" cy="1508760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Discussion </a:t>
            </a:r>
            <a:br>
              <a:rPr lang="en-US" altLang="ko-KR" dirty="0"/>
            </a:br>
            <a:r>
              <a:rPr lang="en-US" altLang="ko-KR" dirty="0"/>
              <a:t> - Relationship with Previous Studies</a:t>
            </a:r>
            <a:br>
              <a:rPr lang="en-US" altLang="ko-KR" dirty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202918" y="2024380"/>
            <a:ext cx="10455681" cy="4614588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arenR"/>
            </a:pPr>
            <a:r>
              <a:rPr lang="en-US" altLang="ko-KR" dirty="0" smtClean="0"/>
              <a:t>The </a:t>
            </a:r>
            <a:r>
              <a:rPr lang="en-US" altLang="ko-KR" dirty="0" smtClean="0"/>
              <a:t>DESIRE</a:t>
            </a:r>
            <a:r>
              <a:rPr lang="en-US" altLang="ko-KR" sz="1800" dirty="0" smtClean="0"/>
              <a:t> (</a:t>
            </a:r>
            <a:r>
              <a:rPr lang="en-US" altLang="ko-KR" sz="1800" dirty="0" err="1" smtClean="0"/>
              <a:t>Dexmedetomidine</a:t>
            </a:r>
            <a:r>
              <a:rPr lang="en-US" altLang="ko-KR" sz="1800" dirty="0" smtClean="0"/>
              <a:t> for Sepsis in Intensive Care Unit Randomized Evaluation)</a:t>
            </a:r>
            <a:r>
              <a:rPr lang="en-US" altLang="ko-KR" dirty="0" smtClean="0"/>
              <a:t>  ; </a:t>
            </a:r>
            <a:r>
              <a:rPr lang="en-US" altLang="ko-KR" dirty="0" smtClean="0"/>
              <a:t>compare </a:t>
            </a:r>
            <a:r>
              <a:rPr lang="en-US" altLang="ko-KR" dirty="0" err="1" smtClean="0">
                <a:solidFill>
                  <a:srgbClr val="FF0000"/>
                </a:solidFill>
              </a:rPr>
              <a:t>dexmedetomidine</a:t>
            </a:r>
            <a:r>
              <a:rPr lang="en-US" altLang="ko-KR" dirty="0" smtClean="0">
                <a:solidFill>
                  <a:srgbClr val="FF0000"/>
                </a:solidFill>
              </a:rPr>
              <a:t> with usual care </a:t>
            </a:r>
            <a:r>
              <a:rPr lang="en-US" altLang="ko-KR" dirty="0" smtClean="0"/>
              <a:t>in patients with sepsis </a:t>
            </a:r>
            <a:endParaRPr lang="en-US" altLang="ko-KR" dirty="0" smtClean="0"/>
          </a:p>
          <a:p>
            <a:pPr marL="457200" indent="-457200">
              <a:buAutoNum type="arabicParenR"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2)  MENDS2 </a:t>
            </a:r>
            <a:r>
              <a:rPr lang="en-US" altLang="ko-KR" sz="1600" dirty="0" smtClean="0"/>
              <a:t>(Maximizing the Efficacy of Sedation and Reducing Neurological Dysfunction and Mortality in Septic Patients with Acute Respiratory </a:t>
            </a:r>
            <a:r>
              <a:rPr lang="en-US" altLang="ko-KR" sz="1600" dirty="0" smtClean="0"/>
              <a:t>Failure) </a:t>
            </a:r>
          </a:p>
          <a:p>
            <a:pPr marL="0" indent="0">
              <a:buNone/>
            </a:pPr>
            <a:r>
              <a:rPr lang="en-US" altLang="ko-KR" dirty="0" smtClean="0"/>
              <a:t>; </a:t>
            </a:r>
            <a:r>
              <a:rPr lang="en-US" altLang="ko-KR" dirty="0" smtClean="0"/>
              <a:t>compare </a:t>
            </a:r>
            <a:r>
              <a:rPr lang="en-US" altLang="ko-KR" dirty="0" err="1" smtClean="0">
                <a:solidFill>
                  <a:srgbClr val="FF0000"/>
                </a:solidFill>
              </a:rPr>
              <a:t>dexmedetomidine</a:t>
            </a:r>
            <a:r>
              <a:rPr lang="en-US" altLang="ko-KR" dirty="0" smtClean="0">
                <a:solidFill>
                  <a:srgbClr val="FF0000"/>
                </a:solidFill>
              </a:rPr>
              <a:t> with </a:t>
            </a:r>
            <a:r>
              <a:rPr lang="en-US" altLang="ko-KR" dirty="0" err="1" smtClean="0">
                <a:solidFill>
                  <a:srgbClr val="FF0000"/>
                </a:solidFill>
              </a:rPr>
              <a:t>propofol</a:t>
            </a:r>
            <a:r>
              <a:rPr lang="en-US" altLang="ko-KR" dirty="0" smtClean="0">
                <a:solidFill>
                  <a:srgbClr val="FF0000"/>
                </a:solidFill>
              </a:rPr>
              <a:t> in ventilated patients with sepsis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dirty="0" smtClean="0"/>
              <a:t>daily average doses of 0.15 and 0.25 </a:t>
            </a:r>
            <a:r>
              <a:rPr lang="en-US" altLang="ko-KR" dirty="0" err="1" smtClean="0"/>
              <a:t>μg</a:t>
            </a:r>
            <a:r>
              <a:rPr lang="en-US" altLang="ko-KR" dirty="0" smtClean="0"/>
              <a:t>/kg/h of </a:t>
            </a:r>
            <a:r>
              <a:rPr lang="en-US" altLang="ko-KR" dirty="0" err="1" smtClean="0"/>
              <a:t>dexmedetomidine</a:t>
            </a:r>
            <a:r>
              <a:rPr lang="en-US" altLang="ko-KR" dirty="0" smtClean="0"/>
              <a:t> </a:t>
            </a:r>
          </a:p>
          <a:p>
            <a:pPr marL="0" indent="0">
              <a:buNone/>
            </a:pPr>
            <a:r>
              <a:rPr lang="en-US" altLang="ko-KR" dirty="0" smtClean="0"/>
              <a:t>                                / </a:t>
            </a:r>
            <a:r>
              <a:rPr lang="en-US" altLang="ko-KR" dirty="0" smtClean="0"/>
              <a:t>median 0.42 mg/kg/h </a:t>
            </a:r>
            <a:r>
              <a:rPr lang="en-US" altLang="ko-KR" dirty="0" err="1" smtClean="0"/>
              <a:t>propofol</a:t>
            </a:r>
            <a:r>
              <a:rPr lang="en-US" altLang="ko-KR" dirty="0" smtClean="0"/>
              <a:t> </a:t>
            </a:r>
            <a:r>
              <a:rPr lang="en-US" altLang="ko-KR" dirty="0" smtClean="0"/>
              <a:t>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3) SPICE </a:t>
            </a:r>
            <a:r>
              <a:rPr lang="en-US" altLang="ko-KR" dirty="0" smtClean="0"/>
              <a:t>III trial </a:t>
            </a:r>
            <a:endParaRPr lang="en-US" altLang="ko-KR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dirty="0" err="1" smtClean="0"/>
              <a:t>dexmedetomidine</a:t>
            </a:r>
            <a:r>
              <a:rPr lang="en-US" altLang="ko-KR" dirty="0" smtClean="0"/>
              <a:t> within </a:t>
            </a:r>
            <a:r>
              <a:rPr lang="en-US" altLang="ko-KR" dirty="0" smtClean="0"/>
              <a:t>hours of starting mechanical ventilation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      with </a:t>
            </a:r>
            <a:r>
              <a:rPr lang="en-US" altLang="ko-KR" dirty="0" smtClean="0">
                <a:solidFill>
                  <a:srgbClr val="FF0000"/>
                </a:solidFill>
              </a:rPr>
              <a:t>a higher </a:t>
            </a:r>
            <a:r>
              <a:rPr lang="en-US" altLang="ko-KR" dirty="0" err="1" smtClean="0">
                <a:solidFill>
                  <a:srgbClr val="FF0000"/>
                </a:solidFill>
              </a:rPr>
              <a:t>dexmedetomidine</a:t>
            </a:r>
            <a:r>
              <a:rPr lang="en-US" altLang="ko-KR" dirty="0" smtClean="0">
                <a:solidFill>
                  <a:srgbClr val="FF0000"/>
                </a:solidFill>
              </a:rPr>
              <a:t> does </a:t>
            </a:r>
            <a:r>
              <a:rPr lang="en-US" altLang="ko-KR" dirty="0" smtClean="0">
                <a:solidFill>
                  <a:srgbClr val="FF0000"/>
                </a:solidFill>
              </a:rPr>
              <a:t>( constant) </a:t>
            </a:r>
            <a:endParaRPr lang="ko-KR" altLang="en-US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à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957999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Discussion </a:t>
            </a:r>
            <a:br>
              <a:rPr lang="en-US" altLang="ko-KR" dirty="0" smtClean="0"/>
            </a:br>
            <a:r>
              <a:rPr lang="en-US" altLang="ko-KR" dirty="0" smtClean="0"/>
              <a:t> - Implications of Study findings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202919" y="1910080"/>
            <a:ext cx="9784080" cy="4206240"/>
          </a:xfrm>
        </p:spPr>
        <p:txBody>
          <a:bodyPr>
            <a:noAutofit/>
          </a:bodyPr>
          <a:lstStyle/>
          <a:p>
            <a:r>
              <a:rPr lang="en-US" altLang="ko-KR" sz="2800" dirty="0" smtClean="0"/>
              <a:t>further </a:t>
            </a:r>
            <a:r>
              <a:rPr lang="en-US" altLang="ko-KR" sz="2800" dirty="0" smtClean="0"/>
              <a:t>insight into the </a:t>
            </a:r>
            <a:r>
              <a:rPr lang="en-US" altLang="ko-KR" sz="2800" dirty="0" smtClean="0">
                <a:solidFill>
                  <a:srgbClr val="FF0000"/>
                </a:solidFill>
              </a:rPr>
              <a:t>age-related HTE </a:t>
            </a:r>
            <a:r>
              <a:rPr lang="en-US" altLang="ko-KR" sz="2800" dirty="0" smtClean="0"/>
              <a:t>found in the SPICE III </a:t>
            </a:r>
            <a:r>
              <a:rPr lang="en-US" altLang="ko-KR" sz="2800" dirty="0" smtClean="0"/>
              <a:t>trial</a:t>
            </a:r>
            <a:endParaRPr lang="en-US" altLang="ko-KR" sz="2800" dirty="0" smtClean="0"/>
          </a:p>
          <a:p>
            <a:r>
              <a:rPr lang="en-US" altLang="ko-KR" sz="2800" dirty="0" smtClean="0">
                <a:solidFill>
                  <a:srgbClr val="FF0000"/>
                </a:solidFill>
              </a:rPr>
              <a:t>high-dose </a:t>
            </a:r>
            <a:r>
              <a:rPr lang="en-US" altLang="ko-KR" sz="2800" dirty="0" err="1" smtClean="0">
                <a:solidFill>
                  <a:srgbClr val="FF0000"/>
                </a:solidFill>
              </a:rPr>
              <a:t>dexmedetomidine</a:t>
            </a:r>
            <a:r>
              <a:rPr lang="en-US" altLang="ko-KR" sz="2800" dirty="0" smtClean="0">
                <a:solidFill>
                  <a:srgbClr val="FF0000"/>
                </a:solidFill>
              </a:rPr>
              <a:t> </a:t>
            </a:r>
            <a:r>
              <a:rPr lang="en-US" altLang="ko-KR" sz="2800" dirty="0" smtClean="0"/>
              <a:t>when combined with </a:t>
            </a:r>
            <a:r>
              <a:rPr lang="en-US" altLang="ko-KR" sz="2800" dirty="0" err="1" smtClean="0"/>
              <a:t>propofol</a:t>
            </a:r>
            <a:endParaRPr lang="en-US" altLang="ko-KR" sz="2800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 smtClean="0"/>
              <a:t>   negative </a:t>
            </a:r>
            <a:r>
              <a:rPr lang="en-US" altLang="ko-KR" sz="2800" dirty="0" smtClean="0"/>
              <a:t>direct cardiac </a:t>
            </a:r>
            <a:r>
              <a:rPr lang="en-US" altLang="ko-KR" sz="2800" dirty="0" smtClean="0"/>
              <a:t>effects </a:t>
            </a:r>
            <a:r>
              <a:rPr lang="ko-KR" altLang="en-US" sz="2800" dirty="0" smtClean="0"/>
              <a:t>↑</a:t>
            </a:r>
            <a:endParaRPr lang="en-US" altLang="ko-KR" sz="2800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/>
              <a:t> </a:t>
            </a:r>
            <a:r>
              <a:rPr lang="ko-KR" altLang="en-US" sz="2800" dirty="0" smtClean="0"/>
              <a:t>↓</a:t>
            </a:r>
            <a:r>
              <a:rPr lang="en-US" altLang="ko-KR" sz="2800" dirty="0" smtClean="0"/>
              <a:t>plasma concentrations of epinephrine and </a:t>
            </a:r>
            <a:r>
              <a:rPr lang="en-US" altLang="ko-KR" sz="2800" dirty="0" smtClean="0"/>
              <a:t>norepinephrine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 smtClean="0"/>
              <a:t> </a:t>
            </a:r>
            <a:r>
              <a:rPr lang="ko-KR" altLang="en-US" sz="2800" dirty="0" smtClean="0"/>
              <a:t>↓</a:t>
            </a:r>
            <a:r>
              <a:rPr lang="en-US" altLang="ko-KR" sz="2800" dirty="0" smtClean="0"/>
              <a:t> </a:t>
            </a:r>
            <a:r>
              <a:rPr lang="en-US" altLang="ko-KR" sz="2800" dirty="0" smtClean="0"/>
              <a:t>other hormonal </a:t>
            </a:r>
            <a:r>
              <a:rPr lang="en-US" altLang="ko-KR" sz="2800" dirty="0" smtClean="0"/>
              <a:t>effects</a:t>
            </a:r>
            <a:endParaRPr lang="en-US" altLang="ko-KR" sz="2800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 smtClean="0"/>
              <a:t>  </a:t>
            </a:r>
            <a:r>
              <a:rPr lang="en-US" altLang="ko-KR" sz="2800" dirty="0" smtClean="0">
                <a:solidFill>
                  <a:srgbClr val="FF0000"/>
                </a:solidFill>
              </a:rPr>
              <a:t>future </a:t>
            </a:r>
            <a:r>
              <a:rPr lang="en-US" altLang="ko-KR" sz="2800" dirty="0" smtClean="0">
                <a:solidFill>
                  <a:srgbClr val="FF0000"/>
                </a:solidFill>
              </a:rPr>
              <a:t>research should also evaluate</a:t>
            </a:r>
            <a:r>
              <a:rPr lang="en-US" altLang="ko-KR" sz="2800" dirty="0" smtClean="0"/>
              <a:t> important cardiovascular, hormonal, and other end-organ effects of possible interaction with sedative combinations !!</a:t>
            </a:r>
          </a:p>
          <a:p>
            <a:pPr>
              <a:buFont typeface="Wingdings" panose="05000000000000000000" pitchFamily="2" charset="2"/>
              <a:buChar char="à"/>
            </a:pP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462839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Discussion </a:t>
            </a:r>
            <a:br>
              <a:rPr lang="en-US" altLang="ko-KR" dirty="0" smtClean="0"/>
            </a:br>
            <a:r>
              <a:rPr lang="en-US" altLang="ko-KR" dirty="0" smtClean="0"/>
              <a:t> - Strengths and limitation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ko-KR" sz="2800" dirty="0" smtClean="0"/>
              <a:t>the largest sedation trial to date</a:t>
            </a:r>
          </a:p>
          <a:p>
            <a:r>
              <a:rPr lang="en-US" altLang="ko-KR" sz="2800" dirty="0" smtClean="0"/>
              <a:t>The </a:t>
            </a:r>
            <a:r>
              <a:rPr lang="en-US" altLang="ko-KR" sz="2800" dirty="0" smtClean="0"/>
              <a:t>large number of patients</a:t>
            </a:r>
          </a:p>
          <a:p>
            <a:r>
              <a:rPr lang="en-US" altLang="ko-KR" sz="2800" dirty="0" smtClean="0"/>
              <a:t>The </a:t>
            </a:r>
            <a:r>
              <a:rPr lang="en-US" altLang="ko-KR" sz="2800" dirty="0" smtClean="0"/>
              <a:t>international </a:t>
            </a:r>
            <a:r>
              <a:rPr lang="en-US" altLang="ko-KR" sz="2800" dirty="0" err="1" smtClean="0"/>
              <a:t>multicentric</a:t>
            </a:r>
            <a:r>
              <a:rPr lang="en-US" altLang="ko-KR" sz="2800" dirty="0" smtClean="0"/>
              <a:t> nature of the </a:t>
            </a:r>
            <a:r>
              <a:rPr lang="en-US" altLang="ko-KR" sz="2800" dirty="0" smtClean="0"/>
              <a:t>study </a:t>
            </a:r>
            <a:endParaRPr lang="en-US" altLang="ko-KR" sz="2800" dirty="0" smtClean="0"/>
          </a:p>
          <a:p>
            <a:r>
              <a:rPr lang="en-US" altLang="ko-KR" sz="2800" dirty="0" smtClean="0"/>
              <a:t> complete follow-up allowed robust statistical analysis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ko-KR" altLang="en-US" sz="2800" dirty="0" smtClean="0">
                <a:sym typeface="Wingdings" panose="05000000000000000000" pitchFamily="2" charset="2"/>
              </a:rPr>
              <a:t>↑</a:t>
            </a:r>
            <a:r>
              <a:rPr lang="en-US" altLang="ko-KR" sz="2800" dirty="0" smtClean="0"/>
              <a:t>external validity, </a:t>
            </a:r>
            <a:r>
              <a:rPr lang="ko-KR" altLang="en-US" sz="2800" dirty="0" smtClean="0"/>
              <a:t>↓</a:t>
            </a:r>
            <a:r>
              <a:rPr lang="en-US" altLang="ko-KR" sz="2800" dirty="0" smtClean="0"/>
              <a:t> ascertainment bias</a:t>
            </a:r>
          </a:p>
          <a:p>
            <a:pPr marL="0" indent="0">
              <a:buNone/>
            </a:pPr>
            <a:r>
              <a:rPr lang="en-US" altLang="ko-KR" sz="2800" dirty="0" smtClean="0">
                <a:sym typeface="Wingdings" panose="05000000000000000000" pitchFamily="2" charset="2"/>
              </a:rPr>
              <a:t> o</a:t>
            </a:r>
            <a:r>
              <a:rPr lang="en-US" altLang="ko-KR" sz="2800" dirty="0" smtClean="0"/>
              <a:t>ur analysis replicated real clinical practice</a:t>
            </a:r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inevitable </a:t>
            </a:r>
            <a:r>
              <a:rPr lang="en-US" altLang="ko-KR" sz="2800" dirty="0" smtClean="0"/>
              <a:t>limitations</a:t>
            </a:r>
            <a:r>
              <a:rPr lang="en-US" altLang="ko-KR" sz="2800" dirty="0" smtClean="0">
                <a:sym typeface="Wingdings" panose="05000000000000000000" pitchFamily="2" charset="2"/>
              </a:rPr>
              <a:t> </a:t>
            </a:r>
            <a:r>
              <a:rPr lang="en-US" altLang="ko-KR" sz="2800" dirty="0" smtClean="0"/>
              <a:t>post hoc analysis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1587765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5118" y="2011680"/>
            <a:ext cx="11597182" cy="4554220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In ventilated critically ill </a:t>
            </a:r>
            <a:r>
              <a:rPr lang="en-US" altLang="ko-KR" sz="2800" dirty="0" smtClean="0">
                <a:solidFill>
                  <a:srgbClr val="FF0000"/>
                </a:solidFill>
              </a:rPr>
              <a:t>younger adults</a:t>
            </a:r>
          </a:p>
          <a:p>
            <a:pPr marL="0" indent="0">
              <a:buNone/>
            </a:pPr>
            <a:r>
              <a:rPr lang="en-US" altLang="ko-KR" sz="2800" dirty="0" smtClean="0"/>
              <a:t> </a:t>
            </a:r>
            <a:endParaRPr lang="en-US" altLang="ko-KR" sz="2800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 smtClean="0"/>
              <a:t>the preferential use of incremental doses of </a:t>
            </a:r>
            <a:r>
              <a:rPr lang="en-US" altLang="ko-KR" sz="2800" dirty="0" err="1" smtClean="0"/>
              <a:t>propofol</a:t>
            </a:r>
            <a:r>
              <a:rPr lang="en-US" altLang="ko-KR" sz="2800" dirty="0" smtClean="0"/>
              <a:t> or </a:t>
            </a:r>
            <a:r>
              <a:rPr lang="en-US" altLang="ko-KR" sz="2800" dirty="0" err="1" smtClean="0"/>
              <a:t>dexmedetomidine</a:t>
            </a:r>
            <a:r>
              <a:rPr lang="en-US" altLang="ko-KR" sz="2800" dirty="0" smtClean="0"/>
              <a:t> </a:t>
            </a:r>
            <a:endParaRPr lang="en-US" altLang="ko-KR" sz="2800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 smtClean="0"/>
              <a:t> </a:t>
            </a:r>
            <a:r>
              <a:rPr lang="en-US" altLang="ko-KR" sz="2800" dirty="0" smtClean="0"/>
              <a:t>associated with divergent </a:t>
            </a:r>
            <a:r>
              <a:rPr lang="en-US" altLang="ko-KR" sz="2800" dirty="0" smtClean="0"/>
              <a:t> </a:t>
            </a:r>
            <a:r>
              <a:rPr lang="en-US" altLang="ko-KR" sz="2800" dirty="0" smtClean="0"/>
              <a:t>90-day </a:t>
            </a:r>
            <a:r>
              <a:rPr lang="en-US" altLang="ko-KR" sz="2800" dirty="0" smtClean="0"/>
              <a:t>mortality </a:t>
            </a:r>
            <a:endParaRPr lang="en-US" altLang="ko-KR" sz="2800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 smtClean="0"/>
              <a:t> pharmacodynamically </a:t>
            </a:r>
            <a:r>
              <a:rPr lang="en-US" altLang="ko-KR" sz="2800" dirty="0" smtClean="0"/>
              <a:t>plausible explanation of the </a:t>
            </a:r>
            <a:r>
              <a:rPr lang="en-US" altLang="ko-KR" sz="2800" dirty="0" smtClean="0">
                <a:solidFill>
                  <a:srgbClr val="FF0000"/>
                </a:solidFill>
              </a:rPr>
              <a:t>age-related HTE </a:t>
            </a:r>
            <a:r>
              <a:rPr lang="en-US" altLang="ko-KR" sz="2800" dirty="0" smtClean="0"/>
              <a:t>observed in the SPICE III </a:t>
            </a:r>
            <a:r>
              <a:rPr lang="en-US" altLang="ko-KR" sz="2800" dirty="0" smtClean="0"/>
              <a:t>trial</a:t>
            </a:r>
            <a:r>
              <a:rPr lang="en-US" altLang="ko-KR" sz="2800" dirty="0"/>
              <a:t>  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6534872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References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199" y="1825624"/>
            <a:ext cx="10796081" cy="5032375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1. Devlin JW, </a:t>
            </a:r>
            <a:r>
              <a:rPr lang="en-US" altLang="ko-KR" dirty="0" err="1" smtClean="0"/>
              <a:t>Skrobik</a:t>
            </a:r>
            <a:r>
              <a:rPr lang="en-US" altLang="ko-KR" dirty="0" smtClean="0"/>
              <a:t> Y, </a:t>
            </a:r>
            <a:r>
              <a:rPr lang="en-US" altLang="ko-KR" dirty="0" err="1" smtClean="0"/>
              <a:t>Gelinas</a:t>
            </a:r>
            <a:r>
              <a:rPr lang="en-US" altLang="ko-KR" dirty="0" smtClean="0"/>
              <a:t> C, Needham DM, </a:t>
            </a:r>
            <a:r>
              <a:rPr lang="en-US" altLang="ko-KR" dirty="0" err="1" smtClean="0"/>
              <a:t>Slooter</a:t>
            </a:r>
            <a:r>
              <a:rPr lang="en-US" altLang="ko-KR" dirty="0" smtClean="0"/>
              <a:t> AJC, </a:t>
            </a:r>
            <a:r>
              <a:rPr lang="en-US" altLang="ko-KR" dirty="0" err="1" smtClean="0"/>
              <a:t>Pandharipande</a:t>
            </a:r>
            <a:r>
              <a:rPr lang="en-US" altLang="ko-KR" dirty="0" smtClean="0"/>
              <a:t> PP, et al. Clinical practice guidelines for the prevention and management of pain, agitation/sedation, delirium, immobility, and sleep disruption in adult patients in the ICU. </a:t>
            </a:r>
            <a:r>
              <a:rPr lang="en-US" altLang="ko-KR" dirty="0" err="1" smtClean="0"/>
              <a:t>Crit</a:t>
            </a:r>
            <a:r>
              <a:rPr lang="en-US" altLang="ko-KR" dirty="0" smtClean="0"/>
              <a:t> Care Med 2018;46: e825–e873. </a:t>
            </a:r>
          </a:p>
          <a:p>
            <a:r>
              <a:rPr lang="en-US" altLang="ko-KR" dirty="0" smtClean="0"/>
              <a:t>2. Martin J, </a:t>
            </a:r>
            <a:r>
              <a:rPr lang="en-US" altLang="ko-KR" dirty="0" err="1" smtClean="0"/>
              <a:t>Heymann</a:t>
            </a:r>
            <a:r>
              <a:rPr lang="en-US" altLang="ko-KR" dirty="0" smtClean="0"/>
              <a:t> A, </a:t>
            </a:r>
            <a:r>
              <a:rPr lang="en-US" altLang="ko-KR" dirty="0" err="1" smtClean="0"/>
              <a:t>Basell</a:t>
            </a:r>
            <a:r>
              <a:rPr lang="en-US" altLang="ko-KR" dirty="0" smtClean="0"/>
              <a:t> K, Baron R, </a:t>
            </a:r>
            <a:r>
              <a:rPr lang="en-US" altLang="ko-KR" dirty="0" err="1" smtClean="0"/>
              <a:t>Biniek</a:t>
            </a:r>
            <a:r>
              <a:rPr lang="en-US" altLang="ko-KR" dirty="0" smtClean="0"/>
              <a:t> R, B € </a:t>
            </a:r>
            <a:r>
              <a:rPr lang="en-US" altLang="ko-KR" dirty="0" err="1" smtClean="0"/>
              <a:t>urkle</a:t>
            </a:r>
            <a:r>
              <a:rPr lang="en-US" altLang="ko-KR" dirty="0" smtClean="0"/>
              <a:t> H, € et al. Evidence and consensus-based German guidelines for the management of analgesia, sedation and delirium in intensive care—short version. </a:t>
            </a:r>
            <a:r>
              <a:rPr lang="en-US" altLang="ko-KR" dirty="0" err="1" smtClean="0"/>
              <a:t>Ger</a:t>
            </a:r>
            <a:r>
              <a:rPr lang="en-US" altLang="ko-KR" dirty="0" smtClean="0"/>
              <a:t> Med </a:t>
            </a:r>
            <a:r>
              <a:rPr lang="en-US" altLang="ko-KR" dirty="0" err="1" smtClean="0"/>
              <a:t>Sci</a:t>
            </a:r>
            <a:r>
              <a:rPr lang="en-US" altLang="ko-KR" dirty="0" smtClean="0"/>
              <a:t> 2010;8:Doc02. </a:t>
            </a:r>
          </a:p>
          <a:p>
            <a:r>
              <a:rPr lang="en-US" altLang="ko-KR" dirty="0" smtClean="0"/>
              <a:t>3. </a:t>
            </a:r>
            <a:r>
              <a:rPr lang="en-US" altLang="ko-KR" dirty="0" err="1" smtClean="0"/>
              <a:t>Nasraway</a:t>
            </a:r>
            <a:r>
              <a:rPr lang="en-US" altLang="ko-KR" dirty="0" smtClean="0"/>
              <a:t> SA Jr, Jacobi J, Murray MJ, </a:t>
            </a:r>
            <a:r>
              <a:rPr lang="en-US" altLang="ko-KR" dirty="0" err="1" smtClean="0"/>
              <a:t>Lumb</a:t>
            </a:r>
            <a:r>
              <a:rPr lang="en-US" altLang="ko-KR" dirty="0" smtClean="0"/>
              <a:t> PD; Task Force of the American College of Critical Care Medicine of the Society of Critical Care Medicine and the American Society of Health-System Pharmacists, American College of Chest Physicians. Sedation, analgesia, and neuromuscular blockade of the critically ill adult: revised clinical practice guidelines for 2002. </a:t>
            </a:r>
            <a:r>
              <a:rPr lang="en-US" altLang="ko-KR" dirty="0" err="1" smtClean="0"/>
              <a:t>Crit</a:t>
            </a:r>
            <a:r>
              <a:rPr lang="en-US" altLang="ko-KR" dirty="0" smtClean="0"/>
              <a:t> Care Med 2002;30: 117–118. </a:t>
            </a:r>
          </a:p>
          <a:p>
            <a:r>
              <a:rPr lang="en-US" altLang="ko-KR" dirty="0" smtClean="0"/>
              <a:t>4. Grounds M, </a:t>
            </a:r>
            <a:r>
              <a:rPr lang="en-US" altLang="ko-KR" dirty="0" err="1" smtClean="0"/>
              <a:t>Snelson</a:t>
            </a:r>
            <a:r>
              <a:rPr lang="en-US" altLang="ko-KR" dirty="0" smtClean="0"/>
              <a:t> C, Whitehouse T, </a:t>
            </a:r>
            <a:r>
              <a:rPr lang="en-US" altLang="ko-KR" dirty="0" err="1" smtClean="0"/>
              <a:t>Willson</a:t>
            </a:r>
            <a:r>
              <a:rPr lang="en-US" altLang="ko-KR" dirty="0" smtClean="0"/>
              <a:t> J, Tulloch L, </a:t>
            </a:r>
            <a:r>
              <a:rPr lang="en-US" altLang="ko-KR" dirty="0" err="1" smtClean="0"/>
              <a:t>Linhartova</a:t>
            </a:r>
            <a:r>
              <a:rPr lang="en-US" altLang="ko-KR" dirty="0" smtClean="0"/>
              <a:t> L, et al. Intensive Care Society review of best practice for analgesia and sedation in critical care. London: The Intensive Care Society of the UK; 2014.</a:t>
            </a:r>
          </a:p>
          <a:p>
            <a:r>
              <a:rPr lang="en-US" altLang="ko-KR" dirty="0" smtClean="0"/>
              <a:t> 5. Vincent J-L, </a:t>
            </a:r>
            <a:r>
              <a:rPr lang="en-US" altLang="ko-KR" dirty="0" err="1" smtClean="0"/>
              <a:t>Shehabi</a:t>
            </a:r>
            <a:r>
              <a:rPr lang="en-US" altLang="ko-KR" dirty="0" smtClean="0"/>
              <a:t> Y, Walsh TS, </a:t>
            </a:r>
            <a:r>
              <a:rPr lang="en-US" altLang="ko-KR" dirty="0" err="1" smtClean="0"/>
              <a:t>Pandharipande</a:t>
            </a:r>
            <a:r>
              <a:rPr lang="en-US" altLang="ko-KR" dirty="0" smtClean="0"/>
              <a:t> PP, Ball JA, </a:t>
            </a:r>
            <a:r>
              <a:rPr lang="en-US" altLang="ko-KR" dirty="0" err="1" smtClean="0"/>
              <a:t>Spronk</a:t>
            </a:r>
            <a:r>
              <a:rPr lang="en-US" altLang="ko-KR" dirty="0" smtClean="0"/>
              <a:t> P, et al. Comfort and patient-</a:t>
            </a:r>
            <a:r>
              <a:rPr lang="en-US" altLang="ko-KR" dirty="0" err="1" smtClean="0"/>
              <a:t>centred</a:t>
            </a:r>
            <a:r>
              <a:rPr lang="en-US" altLang="ko-KR" dirty="0" smtClean="0"/>
              <a:t> care without excessive sedation: the </a:t>
            </a:r>
            <a:r>
              <a:rPr lang="en-US" altLang="ko-KR" dirty="0" err="1" smtClean="0"/>
              <a:t>eCASH</a:t>
            </a:r>
            <a:r>
              <a:rPr lang="en-US" altLang="ko-KR" dirty="0" smtClean="0"/>
              <a:t> concept. Intensive Care Med 2016;42:962–971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814367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 smtClean="0"/>
          </a:p>
          <a:p>
            <a:pPr marL="0" indent="0" algn="ctr">
              <a:buNone/>
            </a:pPr>
            <a:r>
              <a:rPr lang="ko-KR" altLang="en-US" dirty="0" smtClean="0"/>
              <a:t>감사합니다 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2794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202918" y="2011680"/>
            <a:ext cx="10481081" cy="4206240"/>
          </a:xfrm>
        </p:spPr>
        <p:txBody>
          <a:bodyPr>
            <a:noAutofit/>
          </a:bodyPr>
          <a:lstStyle/>
          <a:p>
            <a:r>
              <a:rPr lang="en-US" altLang="ko-KR" sz="2800" dirty="0" smtClean="0"/>
              <a:t>Sedatives </a:t>
            </a:r>
            <a:r>
              <a:rPr lang="ko-KR" altLang="en-US" sz="2800" dirty="0" smtClean="0"/>
              <a:t>↑</a:t>
            </a:r>
            <a:r>
              <a:rPr lang="en-US" altLang="ko-KR" sz="2800" dirty="0" smtClean="0"/>
              <a:t> </a:t>
            </a:r>
            <a:r>
              <a:rPr lang="en-US" altLang="ko-KR" sz="2800" dirty="0" smtClean="0"/>
              <a:t>for mechanically ventilated critically ill </a:t>
            </a:r>
            <a:r>
              <a:rPr lang="en-US" altLang="ko-KR" sz="2800" dirty="0" smtClean="0"/>
              <a:t>patients </a:t>
            </a:r>
            <a:endParaRPr lang="en-US" altLang="ko-KR" sz="2800" dirty="0" smtClean="0"/>
          </a:p>
          <a:p>
            <a:pPr marL="0" indent="0">
              <a:buNone/>
            </a:pPr>
            <a:endParaRPr lang="en-US" altLang="ko-KR" sz="2800" dirty="0" smtClean="0"/>
          </a:p>
          <a:p>
            <a:r>
              <a:rPr lang="en-US" altLang="ko-KR" sz="2800" dirty="0" smtClean="0"/>
              <a:t>Clinical practice guidelines </a:t>
            </a:r>
            <a:endParaRPr lang="en-US" altLang="ko-KR" sz="2800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 smtClean="0"/>
              <a:t>Recommend </a:t>
            </a:r>
            <a:r>
              <a:rPr lang="en-US" altLang="ko-KR" sz="2800" dirty="0" smtClean="0"/>
              <a:t>light sedation 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 smtClean="0"/>
              <a:t> avoidance </a:t>
            </a:r>
            <a:r>
              <a:rPr lang="en-US" altLang="ko-KR" sz="2800" dirty="0" smtClean="0"/>
              <a:t>of benzodiazepines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p</a:t>
            </a:r>
            <a:r>
              <a:rPr lang="en-US" altLang="ko-KR" sz="2800" dirty="0" err="1" smtClean="0">
                <a:solidFill>
                  <a:srgbClr val="FF0000"/>
                </a:solidFill>
              </a:rPr>
              <a:t>ropofol</a:t>
            </a:r>
            <a:r>
              <a:rPr lang="en-US" altLang="ko-KR" sz="2800" dirty="0" smtClean="0">
                <a:solidFill>
                  <a:srgbClr val="FF0000"/>
                </a:solidFill>
              </a:rPr>
              <a:t> </a:t>
            </a:r>
            <a:r>
              <a:rPr lang="en-US" altLang="ko-KR" sz="2800" dirty="0" smtClean="0">
                <a:solidFill>
                  <a:srgbClr val="FF0000"/>
                </a:solidFill>
              </a:rPr>
              <a:t>or </a:t>
            </a:r>
            <a:r>
              <a:rPr lang="en-US" altLang="ko-KR" sz="2800" dirty="0" err="1" smtClean="0">
                <a:solidFill>
                  <a:srgbClr val="FF0000"/>
                </a:solidFill>
              </a:rPr>
              <a:t>dexmedetomidine</a:t>
            </a:r>
            <a:r>
              <a:rPr lang="en-US" altLang="ko-KR" sz="2800" dirty="0" smtClean="0">
                <a:solidFill>
                  <a:srgbClr val="FF0000"/>
                </a:solidFill>
              </a:rPr>
              <a:t> as the preferred </a:t>
            </a:r>
            <a:r>
              <a:rPr lang="en-US" altLang="ko-KR" sz="2800" dirty="0" smtClean="0">
                <a:solidFill>
                  <a:srgbClr val="FF0000"/>
                </a:solidFill>
              </a:rPr>
              <a:t>sedatives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>
                <a:solidFill>
                  <a:srgbClr val="FF0000"/>
                </a:solidFill>
              </a:rPr>
              <a:t> </a:t>
            </a:r>
            <a:r>
              <a:rPr lang="en-US" altLang="ko-KR" sz="2800" dirty="0" smtClean="0">
                <a:solidFill>
                  <a:srgbClr val="FF0000"/>
                </a:solidFill>
              </a:rPr>
              <a:t>targeting adequate and safe sedation with monotherapy is difficult </a:t>
            </a:r>
            <a:endParaRPr lang="en-US" altLang="ko-KR" sz="2800" dirty="0"/>
          </a:p>
          <a:p>
            <a:pPr marL="0" indent="0">
              <a:buNone/>
            </a:pP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927887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202919" y="2011680"/>
            <a:ext cx="9784080" cy="4617720"/>
          </a:xfrm>
        </p:spPr>
        <p:txBody>
          <a:bodyPr>
            <a:noAutofit/>
          </a:bodyPr>
          <a:lstStyle/>
          <a:p>
            <a:r>
              <a:rPr lang="en-US" altLang="ko-KR" sz="2800" dirty="0" smtClean="0"/>
              <a:t>Their use in combination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 smtClean="0"/>
              <a:t> </a:t>
            </a:r>
            <a:r>
              <a:rPr lang="ko-KR" altLang="en-US" sz="2800" dirty="0" smtClean="0">
                <a:solidFill>
                  <a:srgbClr val="FF0000"/>
                </a:solidFill>
              </a:rPr>
              <a:t>↓</a:t>
            </a:r>
            <a:r>
              <a:rPr lang="en-US" altLang="ko-KR" sz="2800" dirty="0" smtClean="0">
                <a:solidFill>
                  <a:srgbClr val="FF0000"/>
                </a:solidFill>
              </a:rPr>
              <a:t> the need for dose escalation of a single agent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 smtClean="0"/>
              <a:t> </a:t>
            </a:r>
            <a:r>
              <a:rPr lang="ko-KR" altLang="en-US" sz="2800" dirty="0" smtClean="0"/>
              <a:t>↓  </a:t>
            </a:r>
            <a:r>
              <a:rPr lang="en-US" altLang="ko-KR" sz="2800" dirty="0" smtClean="0"/>
              <a:t>the risk of dose-related adverse events </a:t>
            </a:r>
          </a:p>
          <a:p>
            <a:pPr marL="0" indent="0">
              <a:buNone/>
            </a:pPr>
            <a:r>
              <a:rPr lang="en-US" altLang="ko-KR" sz="2800" dirty="0" smtClean="0"/>
              <a:t> (  </a:t>
            </a:r>
            <a:r>
              <a:rPr lang="en-US" altLang="ko-KR" sz="2800" dirty="0" smtClean="0"/>
              <a:t>such as </a:t>
            </a:r>
            <a:r>
              <a:rPr lang="en-US" altLang="ko-KR" sz="2800" dirty="0" err="1" smtClean="0"/>
              <a:t>propofol</a:t>
            </a:r>
            <a:r>
              <a:rPr lang="en-US" altLang="ko-KR" sz="2800" dirty="0" smtClean="0"/>
              <a:t> infusion syndrome , severe bradycardia, hypotension with </a:t>
            </a:r>
            <a:r>
              <a:rPr lang="en-US" altLang="ko-KR" sz="2800" dirty="0" err="1" smtClean="0"/>
              <a:t>dexmedetomidine</a:t>
            </a:r>
            <a:r>
              <a:rPr lang="en-US" altLang="ko-KR" sz="2800" dirty="0" smtClean="0"/>
              <a:t> ) </a:t>
            </a:r>
            <a:endParaRPr lang="en-US" altLang="ko-KR" sz="2800" dirty="0" smtClean="0"/>
          </a:p>
          <a:p>
            <a:pPr marL="0" indent="0">
              <a:buNone/>
            </a:pPr>
            <a:endParaRPr lang="en-US" altLang="ko-KR" sz="2800" dirty="0"/>
          </a:p>
          <a:p>
            <a:pPr marL="0" indent="0">
              <a:buNone/>
            </a:pPr>
            <a:r>
              <a:rPr lang="en-US" altLang="ko-KR" sz="2800" dirty="0" smtClean="0"/>
              <a:t>However, the impact of sedative </a:t>
            </a:r>
            <a:r>
              <a:rPr lang="en-US" altLang="ko-KR" sz="2800" dirty="0" smtClean="0"/>
              <a:t>combinations, dose </a:t>
            </a:r>
            <a:r>
              <a:rPr lang="en-US" altLang="ko-KR" sz="2800" dirty="0" smtClean="0"/>
              <a:t>on mortality, their </a:t>
            </a:r>
            <a:r>
              <a:rPr lang="en-US" altLang="ko-KR" sz="2800" dirty="0" err="1" smtClean="0"/>
              <a:t>pharmaco</a:t>
            </a:r>
            <a:r>
              <a:rPr lang="en-US" altLang="ko-KR" sz="2800" dirty="0" smtClean="0"/>
              <a:t>-dynamic </a:t>
            </a:r>
            <a:r>
              <a:rPr lang="en-US" altLang="ko-KR" sz="2800" dirty="0" smtClean="0"/>
              <a:t>interaction, and the influence of age </a:t>
            </a:r>
            <a:r>
              <a:rPr lang="en-US" altLang="ko-KR" sz="2800" dirty="0" smtClean="0">
                <a:solidFill>
                  <a:srgbClr val="FF0000"/>
                </a:solidFill>
              </a:rPr>
              <a:t>remain unknown 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489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ko-KR" sz="2800" dirty="0" smtClean="0"/>
              <a:t>The SPICE III 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 smtClean="0"/>
              <a:t>randomize patients to early sedation with </a:t>
            </a:r>
            <a:r>
              <a:rPr lang="en-US" altLang="ko-KR" sz="2800" dirty="0" err="1" smtClean="0"/>
              <a:t>dexmedetomidine</a:t>
            </a:r>
            <a:endParaRPr lang="en-US" altLang="ko-KR" sz="2800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 smtClean="0"/>
              <a:t>Patients &lt; 65 years of age </a:t>
            </a:r>
            <a:r>
              <a:rPr lang="en-US" altLang="ko-KR" sz="2800" dirty="0" smtClean="0">
                <a:solidFill>
                  <a:srgbClr val="FF0000"/>
                </a:solidFill>
              </a:rPr>
              <a:t>(</a:t>
            </a:r>
            <a:r>
              <a:rPr lang="en-US" altLang="ko-KR" sz="2800" dirty="0" err="1" smtClean="0">
                <a:solidFill>
                  <a:srgbClr val="FF0000"/>
                </a:solidFill>
              </a:rPr>
              <a:t>dexmedetomidine</a:t>
            </a:r>
            <a:r>
              <a:rPr lang="en-US" altLang="ko-KR" sz="2800" dirty="0" smtClean="0">
                <a:solidFill>
                  <a:srgbClr val="FF0000"/>
                </a:solidFill>
              </a:rPr>
              <a:t> as the primary sedative) were more likely to die</a:t>
            </a:r>
            <a:endParaRPr lang="en-US" altLang="ko-KR" sz="28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ko-KR" sz="2800" dirty="0" smtClean="0">
                <a:sym typeface="Wingdings" panose="05000000000000000000" pitchFamily="2" charset="2"/>
              </a:rPr>
              <a:t> </a:t>
            </a:r>
            <a:r>
              <a:rPr lang="ko-KR" altLang="en-US" sz="2800" dirty="0" smtClean="0">
                <a:sym typeface="Wingdings" panose="05000000000000000000" pitchFamily="2" charset="2"/>
              </a:rPr>
              <a:t>↑</a:t>
            </a:r>
            <a:r>
              <a:rPr lang="en-US" altLang="ko-KR" sz="2800" dirty="0" smtClean="0"/>
              <a:t> </a:t>
            </a:r>
            <a:r>
              <a:rPr lang="en-US" altLang="ko-KR" sz="2800" dirty="0" smtClean="0"/>
              <a:t>dose of </a:t>
            </a:r>
            <a:r>
              <a:rPr lang="en-US" altLang="ko-KR" sz="2800" dirty="0" err="1" smtClean="0"/>
              <a:t>dexmedetomidine</a:t>
            </a:r>
            <a:r>
              <a:rPr lang="en-US" altLang="ko-KR" sz="2800" dirty="0" smtClean="0"/>
              <a:t> or </a:t>
            </a:r>
            <a:r>
              <a:rPr lang="en-US" altLang="ko-KR" sz="2800" dirty="0" err="1" smtClean="0"/>
              <a:t>propofol</a:t>
            </a:r>
            <a:r>
              <a:rPr lang="en-US" altLang="ko-KR" sz="2800" dirty="0" smtClean="0"/>
              <a:t> to achieve </a:t>
            </a:r>
            <a:r>
              <a:rPr lang="en-US" altLang="ko-KR" sz="2800" dirty="0" smtClean="0"/>
              <a:t> target </a:t>
            </a:r>
            <a:r>
              <a:rPr lang="en-US" altLang="ko-KR" sz="2800" dirty="0" smtClean="0"/>
              <a:t>sedation would be associated </a:t>
            </a:r>
            <a:r>
              <a:rPr lang="en-US" altLang="ko-KR" sz="2800" dirty="0" smtClean="0">
                <a:solidFill>
                  <a:srgbClr val="FF0000"/>
                </a:solidFill>
              </a:rPr>
              <a:t>with mortality differently in </a:t>
            </a:r>
            <a:r>
              <a:rPr lang="en-US" altLang="ko-KR" sz="2800" dirty="0" smtClean="0">
                <a:solidFill>
                  <a:srgbClr val="FF0000"/>
                </a:solidFill>
              </a:rPr>
              <a:t>younger  vs  </a:t>
            </a:r>
            <a:r>
              <a:rPr lang="en-US" altLang="ko-KR" sz="2800" dirty="0" smtClean="0">
                <a:solidFill>
                  <a:srgbClr val="FF0000"/>
                </a:solidFill>
              </a:rPr>
              <a:t>older patients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800" dirty="0" smtClean="0"/>
              <a:t> </a:t>
            </a:r>
            <a:r>
              <a:rPr lang="en-US" altLang="ko-KR" sz="2800" dirty="0" smtClean="0"/>
              <a:t> possible </a:t>
            </a:r>
            <a:r>
              <a:rPr lang="en-US" altLang="ko-KR" sz="2800" dirty="0" smtClean="0"/>
              <a:t>explanation for the </a:t>
            </a:r>
            <a:r>
              <a:rPr lang="en-US" altLang="ko-KR" sz="2800" dirty="0" smtClean="0">
                <a:solidFill>
                  <a:srgbClr val="FF0000"/>
                </a:solidFill>
              </a:rPr>
              <a:t>observed HTE </a:t>
            </a:r>
            <a:r>
              <a:rPr lang="en-US" altLang="ko-KR" sz="2800" dirty="0">
                <a:solidFill>
                  <a:srgbClr val="FF0000"/>
                </a:solidFill>
              </a:rPr>
              <a:t> (heterogeneity of treatment effect) </a:t>
            </a:r>
            <a:r>
              <a:rPr lang="ko-KR" altLang="en-US" sz="2800" dirty="0" smtClean="0">
                <a:solidFill>
                  <a:srgbClr val="FF0000"/>
                </a:solidFill>
              </a:rPr>
              <a:t> </a:t>
            </a:r>
            <a:r>
              <a:rPr lang="en-US" altLang="ko-KR" sz="2800" dirty="0" smtClean="0"/>
              <a:t>in </a:t>
            </a:r>
            <a:r>
              <a:rPr lang="en-US" altLang="ko-KR" sz="2800" dirty="0" smtClean="0"/>
              <a:t>SPICE III </a:t>
            </a:r>
          </a:p>
          <a:p>
            <a:pPr>
              <a:buFont typeface="Wingdings" panose="05000000000000000000" pitchFamily="2" charset="2"/>
              <a:buChar char="à"/>
            </a:pPr>
            <a:endParaRPr lang="en-US" altLang="ko-KR" sz="2800" dirty="0" smtClean="0"/>
          </a:p>
          <a:p>
            <a:pPr>
              <a:buFont typeface="Wingdings" panose="05000000000000000000" pitchFamily="2" charset="2"/>
              <a:buChar char="à"/>
            </a:pP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26124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en-US" altLang="ko-KR" sz="3200" dirty="0" smtClean="0"/>
              <a:t>- Study design and population 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 secondary cohort analysis of the SPICE III </a:t>
            </a:r>
            <a:r>
              <a:rPr lang="en-US" altLang="ko-KR" sz="2800" dirty="0" smtClean="0"/>
              <a:t>trial</a:t>
            </a:r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a multinational, randomized controlled trial</a:t>
            </a:r>
          </a:p>
          <a:p>
            <a:pPr marL="0" indent="0">
              <a:buNone/>
            </a:pPr>
            <a:r>
              <a:rPr lang="en-US" altLang="ko-KR" sz="2800" dirty="0"/>
              <a:t>(</a:t>
            </a:r>
            <a:r>
              <a:rPr lang="en-US" altLang="ko-KR" sz="2800" dirty="0" smtClean="0"/>
              <a:t>between November 2013 and February 2018 </a:t>
            </a:r>
            <a:r>
              <a:rPr lang="en-US" altLang="ko-KR" sz="2800" dirty="0" smtClean="0"/>
              <a:t>)</a:t>
            </a:r>
          </a:p>
          <a:p>
            <a:pPr marL="0" indent="0">
              <a:buNone/>
            </a:pPr>
            <a:endParaRPr lang="en-US" altLang="ko-KR" sz="2800" dirty="0" smtClean="0"/>
          </a:p>
          <a:p>
            <a:r>
              <a:rPr lang="en-US" altLang="ko-KR" sz="2800" dirty="0" smtClean="0"/>
              <a:t>The protocol, statistical analysis plan, and study results have been previously published 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460844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Methods</a:t>
            </a:r>
            <a:br>
              <a:rPr lang="en-US" altLang="ko-KR" dirty="0" smtClean="0"/>
            </a:br>
            <a:r>
              <a:rPr lang="en-US" altLang="ko-KR" dirty="0" smtClean="0"/>
              <a:t>- Study interventions and </a:t>
            </a:r>
            <a:r>
              <a:rPr lang="en-US" altLang="ko-KR" dirty="0" err="1" smtClean="0"/>
              <a:t>Trematment</a:t>
            </a:r>
            <a:r>
              <a:rPr lang="en-US" altLang="ko-KR" dirty="0" smtClean="0"/>
              <a:t> </a:t>
            </a:r>
            <a:r>
              <a:rPr lang="en-US" altLang="ko-KR" sz="4000" dirty="0" smtClean="0"/>
              <a:t/>
            </a:r>
            <a:br>
              <a:rPr lang="en-US" altLang="ko-KR" sz="4000" dirty="0" smtClean="0"/>
            </a:br>
            <a:r>
              <a:rPr lang="en-US" altLang="ko-KR" sz="4000" dirty="0" smtClean="0"/>
              <a:t> 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202918" y="2011680"/>
            <a:ext cx="9922281" cy="438912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patients randomized to the </a:t>
            </a:r>
            <a:r>
              <a:rPr lang="en-US" altLang="ko-KR" dirty="0" err="1" smtClean="0"/>
              <a:t>dexmedetomidine</a:t>
            </a:r>
            <a:r>
              <a:rPr lang="en-US" altLang="ko-KR" dirty="0" smtClean="0"/>
              <a:t> </a:t>
            </a:r>
            <a:r>
              <a:rPr lang="en-US" altLang="ko-KR" dirty="0" smtClean="0"/>
              <a:t>arm </a:t>
            </a:r>
          </a:p>
          <a:p>
            <a:pPr marL="0" indent="0">
              <a:buNone/>
            </a:pPr>
            <a:r>
              <a:rPr lang="en-US" altLang="ko-KR" dirty="0">
                <a:sym typeface="Wingdings" panose="05000000000000000000" pitchFamily="2" charset="2"/>
              </a:rPr>
              <a:t> </a:t>
            </a:r>
            <a:r>
              <a:rPr lang="en-US" altLang="ko-KR" dirty="0" smtClean="0">
                <a:sym typeface="Wingdings" panose="05000000000000000000" pitchFamily="2" charset="2"/>
              </a:rPr>
              <a:t>    </a:t>
            </a:r>
            <a:r>
              <a:rPr lang="en-US" altLang="ko-KR" dirty="0" smtClean="0">
                <a:sym typeface="Wingdings" panose="05000000000000000000" pitchFamily="2" charset="2"/>
              </a:rPr>
              <a:t> </a:t>
            </a:r>
            <a:r>
              <a:rPr lang="en-US" altLang="ko-KR" dirty="0" smtClean="0"/>
              <a:t>received </a:t>
            </a:r>
            <a:r>
              <a:rPr lang="en-US" altLang="ko-KR" dirty="0" smtClean="0"/>
              <a:t>supplemental </a:t>
            </a:r>
            <a:r>
              <a:rPr lang="en-US" altLang="ko-KR" dirty="0" err="1" smtClean="0"/>
              <a:t>propofol</a:t>
            </a:r>
            <a:r>
              <a:rPr lang="en-US" altLang="ko-KR" dirty="0" smtClean="0"/>
              <a:t> </a:t>
            </a:r>
          </a:p>
          <a:p>
            <a:r>
              <a:rPr lang="en-US" altLang="ko-KR" dirty="0" smtClean="0"/>
              <a:t>divided according to </a:t>
            </a:r>
            <a:r>
              <a:rPr lang="en-US" altLang="ko-KR" dirty="0" smtClean="0"/>
              <a:t>age (  </a:t>
            </a:r>
            <a:r>
              <a:rPr lang="en-US" altLang="ko-KR" dirty="0" smtClean="0"/>
              <a:t>65 </a:t>
            </a:r>
            <a:r>
              <a:rPr lang="en-US" altLang="ko-KR" dirty="0" smtClean="0"/>
              <a:t>years )  </a:t>
            </a:r>
            <a:endParaRPr lang="en-US" altLang="ko-KR" dirty="0" smtClean="0"/>
          </a:p>
          <a:p>
            <a:r>
              <a:rPr lang="en-US" altLang="ko-KR" dirty="0" smtClean="0"/>
              <a:t>Exclusion : patients who also received midazolam </a:t>
            </a:r>
          </a:p>
          <a:p>
            <a:pPr marL="0" indent="0">
              <a:buNone/>
            </a:pPr>
            <a:r>
              <a:rPr lang="en-US" altLang="ko-KR" dirty="0" smtClean="0"/>
              <a:t>                          ( </a:t>
            </a:r>
            <a:r>
              <a:rPr lang="en-US" altLang="ko-KR" dirty="0" smtClean="0"/>
              <a:t>because of its major confounding effect ) </a:t>
            </a:r>
          </a:p>
          <a:p>
            <a:pPr marL="0" indent="0">
              <a:buNone/>
            </a:pPr>
            <a:endParaRPr lang="en-US" altLang="ko-KR" dirty="0"/>
          </a:p>
          <a:p>
            <a:r>
              <a:rPr lang="en-US" altLang="ko-KR" dirty="0" err="1" smtClean="0"/>
              <a:t>Dexmedetomidine</a:t>
            </a:r>
            <a:r>
              <a:rPr lang="en-US" altLang="ko-KR" dirty="0" smtClean="0"/>
              <a:t> infusion was started at 1 </a:t>
            </a:r>
            <a:r>
              <a:rPr lang="en-US" altLang="ko-KR" dirty="0" err="1" smtClean="0"/>
              <a:t>μg</a:t>
            </a:r>
            <a:r>
              <a:rPr lang="en-US" altLang="ko-KR" dirty="0" smtClean="0"/>
              <a:t>/kg/h , titrated, ranging from 0 to a maximum of 1.4 </a:t>
            </a:r>
            <a:r>
              <a:rPr lang="en-US" altLang="ko-KR" dirty="0" err="1" smtClean="0"/>
              <a:t>μg</a:t>
            </a:r>
            <a:r>
              <a:rPr lang="en-US" altLang="ko-KR" dirty="0" smtClean="0"/>
              <a:t>/kg/h, to desired clinical effect</a:t>
            </a:r>
          </a:p>
          <a:p>
            <a:r>
              <a:rPr lang="en-US" altLang="ko-KR" dirty="0" err="1" smtClean="0"/>
              <a:t>Protocolized</a:t>
            </a:r>
            <a:r>
              <a:rPr lang="en-US" altLang="ko-KR" dirty="0" smtClean="0"/>
              <a:t> supplemental </a:t>
            </a:r>
            <a:r>
              <a:rPr lang="en-US" altLang="ko-KR" dirty="0" err="1" smtClean="0">
                <a:solidFill>
                  <a:srgbClr val="FF0000"/>
                </a:solidFill>
              </a:rPr>
              <a:t>propofol</a:t>
            </a:r>
            <a:r>
              <a:rPr lang="en-US" altLang="ko-KR" dirty="0" smtClean="0">
                <a:solidFill>
                  <a:srgbClr val="FF0000"/>
                </a:solidFill>
              </a:rPr>
              <a:t> at the lowest possible dose (range, 10–70 mg/h)  </a:t>
            </a:r>
            <a:r>
              <a:rPr lang="en-US" altLang="ko-KR" dirty="0" smtClean="0"/>
              <a:t>when maximal-does </a:t>
            </a:r>
            <a:r>
              <a:rPr lang="en-US" altLang="ko-KR" dirty="0" err="1" smtClean="0"/>
              <a:t>dexmedetomidine</a:t>
            </a:r>
            <a:r>
              <a:rPr lang="en-US" altLang="ko-KR" dirty="0" smtClean="0"/>
              <a:t> was insufficient or unsafe 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84867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Methods</a:t>
            </a:r>
            <a:r>
              <a:rPr lang="en-US" altLang="ko-KR" sz="4000" dirty="0" smtClean="0"/>
              <a:t/>
            </a:r>
            <a:br>
              <a:rPr lang="en-US" altLang="ko-KR" sz="4000" dirty="0" smtClean="0"/>
            </a:br>
            <a:r>
              <a:rPr lang="en-US" altLang="ko-KR" sz="4000" dirty="0" smtClean="0"/>
              <a:t>- Outcomes and study Measurements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The main outcome </a:t>
            </a:r>
            <a:r>
              <a:rPr lang="en-US" altLang="ko-KR" sz="2800" dirty="0" smtClean="0"/>
              <a:t> : time </a:t>
            </a:r>
            <a:r>
              <a:rPr lang="en-US" altLang="ko-KR" sz="2800" dirty="0" smtClean="0"/>
              <a:t>to </a:t>
            </a:r>
            <a:r>
              <a:rPr lang="en-US" altLang="ko-KR" sz="2800" dirty="0" smtClean="0"/>
              <a:t>death </a:t>
            </a:r>
          </a:p>
          <a:p>
            <a:r>
              <a:rPr lang="en-US" altLang="ko-KR" sz="2800" dirty="0" smtClean="0"/>
              <a:t>The </a:t>
            </a:r>
            <a:r>
              <a:rPr lang="en-US" altLang="ko-KR" sz="2800" dirty="0" smtClean="0"/>
              <a:t>Sedation Index  : the sum of negative Richmond Agitation Sedation Scale (RASS) scores divided by the number of RASS measurements </a:t>
            </a:r>
            <a:r>
              <a:rPr lang="en-US" altLang="ko-KR" sz="2800" dirty="0" smtClean="0"/>
              <a:t>during study treatment</a:t>
            </a:r>
          </a:p>
          <a:p>
            <a:endParaRPr lang="en-US" altLang="ko-KR" sz="2800" dirty="0"/>
          </a:p>
          <a:p>
            <a:r>
              <a:rPr lang="en-US" altLang="ko-KR" sz="2800" dirty="0" smtClean="0"/>
              <a:t>Deep </a:t>
            </a:r>
            <a:r>
              <a:rPr lang="en-US" altLang="ko-KR" sz="2800" dirty="0" smtClean="0"/>
              <a:t>sedation </a:t>
            </a:r>
            <a:r>
              <a:rPr lang="en-US" altLang="ko-KR" sz="2800" dirty="0" smtClean="0"/>
              <a:t> =  </a:t>
            </a:r>
            <a:r>
              <a:rPr lang="en-US" altLang="ko-KR" sz="2800" dirty="0" smtClean="0"/>
              <a:t>RASS score of </a:t>
            </a:r>
            <a:r>
              <a:rPr lang="en-US" altLang="ko-KR" sz="2800" dirty="0" smtClean="0"/>
              <a:t>-3 </a:t>
            </a:r>
            <a:r>
              <a:rPr lang="en-US" altLang="ko-KR" sz="2800" dirty="0" smtClean="0"/>
              <a:t>to </a:t>
            </a:r>
            <a:r>
              <a:rPr lang="en-US" altLang="ko-KR" sz="2800" dirty="0" smtClean="0"/>
              <a:t>-5</a:t>
            </a:r>
          </a:p>
          <a:p>
            <a:pPr marL="0" indent="0">
              <a:buNone/>
            </a:pPr>
            <a:r>
              <a:rPr lang="en-US" altLang="ko-KR" sz="2800" dirty="0" smtClean="0"/>
              <a:t>                                      </a:t>
            </a:r>
            <a:r>
              <a:rPr lang="en-US" altLang="ko-KR" sz="2800" dirty="0" smtClean="0"/>
              <a:t>corresponding </a:t>
            </a:r>
            <a:r>
              <a:rPr lang="en-US" altLang="ko-KR" sz="2800" dirty="0" smtClean="0"/>
              <a:t>Sedation </a:t>
            </a:r>
            <a:r>
              <a:rPr lang="en-US" altLang="ko-KR" sz="2800" dirty="0" smtClean="0"/>
              <a:t>Index &gt;3 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922464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Methods</a:t>
            </a:r>
            <a:r>
              <a:rPr lang="en-US" altLang="ko-KR" sz="4000" dirty="0" smtClean="0"/>
              <a:t/>
            </a:r>
            <a:br>
              <a:rPr lang="en-US" altLang="ko-KR" sz="4000" dirty="0" smtClean="0"/>
            </a:br>
            <a:r>
              <a:rPr lang="en-US" altLang="ko-KR" sz="4000" dirty="0" smtClean="0"/>
              <a:t>-  Statistical Analysis 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45718" y="2024380"/>
            <a:ext cx="10989081" cy="4489328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categorical variables as numbers and percentages</a:t>
            </a:r>
          </a:p>
          <a:p>
            <a:r>
              <a:rPr lang="en-US" altLang="ko-KR" sz="2400" dirty="0" smtClean="0"/>
              <a:t>compared using x2 tests</a:t>
            </a:r>
          </a:p>
          <a:p>
            <a:r>
              <a:rPr lang="en-US" altLang="ko-KR" sz="2400" b="1" dirty="0" smtClean="0"/>
              <a:t>Double stratification resampling analysis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400" dirty="0" smtClean="0"/>
              <a:t> assess the </a:t>
            </a:r>
            <a:r>
              <a:rPr lang="en-US" altLang="ko-KR" sz="2400" dirty="0" smtClean="0">
                <a:solidFill>
                  <a:srgbClr val="FF0000"/>
                </a:solidFill>
              </a:rPr>
              <a:t>impact of different </a:t>
            </a:r>
            <a:r>
              <a:rPr lang="en-US" altLang="ko-KR" sz="2400" dirty="0" err="1" smtClean="0">
                <a:solidFill>
                  <a:srgbClr val="FF0000"/>
                </a:solidFill>
              </a:rPr>
              <a:t>propofol</a:t>
            </a:r>
            <a:r>
              <a:rPr lang="en-US" altLang="ko-KR" sz="2400" dirty="0" smtClean="0">
                <a:solidFill>
                  <a:srgbClr val="FF0000"/>
                </a:solidFill>
              </a:rPr>
              <a:t> and </a:t>
            </a:r>
            <a:r>
              <a:rPr lang="en-US" altLang="ko-KR" sz="2400" dirty="0" err="1" smtClean="0">
                <a:solidFill>
                  <a:srgbClr val="FF0000"/>
                </a:solidFill>
              </a:rPr>
              <a:t>dexmedetomidine</a:t>
            </a:r>
            <a:r>
              <a:rPr lang="en-US" altLang="ko-KR" sz="2400" dirty="0" smtClean="0">
                <a:solidFill>
                  <a:srgbClr val="FF0000"/>
                </a:solidFill>
              </a:rPr>
              <a:t> dose </a:t>
            </a:r>
            <a:r>
              <a:rPr lang="en-US" altLang="ko-KR" sz="2400" dirty="0" smtClean="0"/>
              <a:t>combinations </a:t>
            </a:r>
          </a:p>
          <a:p>
            <a:r>
              <a:rPr lang="en-US" altLang="ko-KR" sz="2400" b="1" dirty="0" smtClean="0">
                <a:solidFill>
                  <a:srgbClr val="FF0000"/>
                </a:solidFill>
              </a:rPr>
              <a:t>Multivariable</a:t>
            </a:r>
            <a:r>
              <a:rPr lang="en-US" altLang="ko-KR" sz="2400" b="1" dirty="0" smtClean="0"/>
              <a:t> Cox proportional hazard regression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400" dirty="0" smtClean="0"/>
              <a:t>confirm the robustness of our </a:t>
            </a:r>
            <a:r>
              <a:rPr lang="en-US" altLang="ko-KR" sz="2400" dirty="0" smtClean="0"/>
              <a:t>findings </a:t>
            </a:r>
            <a:endParaRPr lang="en-US" altLang="ko-KR" sz="2400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400" dirty="0" smtClean="0">
                <a:solidFill>
                  <a:srgbClr val="FF0000"/>
                </a:solidFill>
              </a:rPr>
              <a:t>mean </a:t>
            </a:r>
            <a:r>
              <a:rPr lang="en-US" altLang="ko-KR" sz="2400" dirty="0" smtClean="0">
                <a:solidFill>
                  <a:srgbClr val="FF0000"/>
                </a:solidFill>
              </a:rPr>
              <a:t>hourly infusion rates </a:t>
            </a:r>
            <a:r>
              <a:rPr lang="en-US" altLang="ko-KR" sz="2400" dirty="0" smtClean="0"/>
              <a:t>of </a:t>
            </a:r>
            <a:r>
              <a:rPr lang="en-US" altLang="ko-KR" sz="2400" dirty="0" err="1" smtClean="0"/>
              <a:t>dexmedetomidine</a:t>
            </a:r>
            <a:r>
              <a:rPr lang="en-US" altLang="ko-KR" sz="2400" dirty="0" smtClean="0"/>
              <a:t> and </a:t>
            </a:r>
            <a:r>
              <a:rPr lang="en-US" altLang="ko-KR" sz="2400" dirty="0" err="1" smtClean="0"/>
              <a:t>propofol</a:t>
            </a:r>
            <a:r>
              <a:rPr lang="en-US" altLang="ko-KR" sz="2400" dirty="0" smtClean="0"/>
              <a:t> were assessed in their </a:t>
            </a:r>
            <a:r>
              <a:rPr lang="en-US" altLang="ko-KR" sz="2400" dirty="0" smtClean="0">
                <a:solidFill>
                  <a:srgbClr val="FF0000"/>
                </a:solidFill>
              </a:rPr>
              <a:t>continuous </a:t>
            </a:r>
            <a:r>
              <a:rPr lang="en-US" altLang="ko-KR" sz="2400" dirty="0" smtClean="0">
                <a:solidFill>
                  <a:srgbClr val="FF0000"/>
                </a:solidFill>
              </a:rPr>
              <a:t>form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altLang="ko-KR" sz="2400" dirty="0" smtClean="0"/>
              <a:t> including </a:t>
            </a:r>
            <a:r>
              <a:rPr lang="en-US" altLang="ko-KR" sz="2400" dirty="0" smtClean="0"/>
              <a:t>an interaction between their mean hourly rate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573469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줄무늬">
  <a:themeElements>
    <a:clrScheme name="줄무늬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줄무늬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줄무늬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TM03090430[[fn=줄무늬]]</Template>
  <TotalTime>282</TotalTime>
  <Words>1608</Words>
  <Application>Microsoft Office PowerPoint</Application>
  <PresentationFormat>와이드스크린</PresentationFormat>
  <Paragraphs>170</Paragraphs>
  <Slides>28</Slides>
  <Notes>12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2" baseType="lpstr">
      <vt:lpstr>맑은 고딕</vt:lpstr>
      <vt:lpstr>Corbel</vt:lpstr>
      <vt:lpstr>Wingdings</vt:lpstr>
      <vt:lpstr>줄무늬</vt:lpstr>
      <vt:lpstr>PowerPoint 프레젠테이션</vt:lpstr>
      <vt:lpstr>Abstract</vt:lpstr>
      <vt:lpstr>Introduction</vt:lpstr>
      <vt:lpstr>PowerPoint 프레젠테이션</vt:lpstr>
      <vt:lpstr>PowerPoint 프레젠테이션</vt:lpstr>
      <vt:lpstr>Methods - Study design and population </vt:lpstr>
      <vt:lpstr>Methods - Study interventions and Trematment   </vt:lpstr>
      <vt:lpstr>Methods - Outcomes and study Measurements</vt:lpstr>
      <vt:lpstr>Methods -  Statistical Analysis </vt:lpstr>
      <vt:lpstr>Methods -  Sensitivity Analysis  </vt:lpstr>
      <vt:lpstr>Results  - patients </vt:lpstr>
      <vt:lpstr>PowerPoint 프레젠테이션</vt:lpstr>
      <vt:lpstr>Results  - Dexmedetomidien and propofol doses</vt:lpstr>
      <vt:lpstr>Results -Association of Dexmedetomidine or Propofol Dose with Mortality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Results  - Multivariable Regression Analysis</vt:lpstr>
      <vt:lpstr>Results  - Sensitivity Analysis </vt:lpstr>
      <vt:lpstr>Discussion  </vt:lpstr>
      <vt:lpstr>Discussion   - Relationship with Previous Studies </vt:lpstr>
      <vt:lpstr>Discussion   - Implications of Study findings </vt:lpstr>
      <vt:lpstr>Discussion   - Strengths and limitation </vt:lpstr>
      <vt:lpstr>Conclusions</vt:lpstr>
      <vt:lpstr>References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SV603O4WDS041</cp:lastModifiedBy>
  <cp:revision>34</cp:revision>
  <dcterms:created xsi:type="dcterms:W3CDTF">2023-09-03T14:30:33Z</dcterms:created>
  <dcterms:modified xsi:type="dcterms:W3CDTF">2023-09-04T13:59:42Z</dcterms:modified>
</cp:coreProperties>
</file>