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9" r:id="rId9"/>
    <p:sldId id="262" r:id="rId10"/>
    <p:sldId id="271" r:id="rId11"/>
    <p:sldId id="272" r:id="rId12"/>
    <p:sldId id="263" r:id="rId13"/>
    <p:sldId id="273" r:id="rId14"/>
    <p:sldId id="274" r:id="rId15"/>
    <p:sldId id="264" r:id="rId16"/>
    <p:sldId id="280" r:id="rId17"/>
    <p:sldId id="276" r:id="rId18"/>
    <p:sldId id="277" r:id="rId19"/>
    <p:sldId id="281" r:id="rId20"/>
    <p:sldId id="279" r:id="rId21"/>
    <p:sldId id="282" r:id="rId22"/>
    <p:sldId id="265" r:id="rId23"/>
    <p:sldId id="283" r:id="rId24"/>
    <p:sldId id="284" r:id="rId25"/>
    <p:sldId id="266" r:id="rId26"/>
    <p:sldId id="267" r:id="rId27"/>
    <p:sldId id="286" r:id="rId28"/>
    <p:sldId id="285" r:id="rId29"/>
    <p:sldId id="268" r:id="rId30"/>
    <p:sldId id="287" r:id="rId31"/>
    <p:sldId id="289" r:id="rId32"/>
    <p:sldId id="288" r:id="rId33"/>
    <p:sldId id="275" r:id="rId3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75000" autoAdjust="0"/>
  </p:normalViewPr>
  <p:slideViewPr>
    <p:cSldViewPr>
      <p:cViewPr varScale="1">
        <p:scale>
          <a:sx n="64" d="100"/>
          <a:sy n="64" d="100"/>
        </p:scale>
        <p:origin x="-20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395C9-245F-4DBE-9E86-C03DFC8645F8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B1D69-37F8-437D-A52D-5C341A9CE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4463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ptodate.com/contents/clinical-manifestations-pathologic-features-and-diagnosis-of-extranodal-nk-t-cell-lymphoma-nasal-type/abstract/21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uptodate.com/contents/clinical-manifestations-pathologic-features-and-diagnosis-of-extranodal-nk-t-cell-lymphoma-nasal-type/abstract/22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Figure: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well-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circumscibed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pulmonary nodule (arrow) with an air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bronchogram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periphery of the right upper lobe. 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mild surrounding linear opacities indicating focal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lymphangitic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extension. In addition two smaller nodules (arrowheads) are seen in the right lung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 chest radiograph demonstrates bilateral patchy nodular opacities and consolidations.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multifocal bilateral scattered ground-glass opacities, patchy consolidations, and tree-in-bud opacities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0632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Prognosis</a:t>
            </a:r>
            <a:r>
              <a:rPr lang="en-US" altLang="ko-KR" baseline="0" dirty="0" smtClean="0"/>
              <a:t> : 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indolent form of MCD sometimes persists for months to a few years without worsening.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episodic relapsing form may be aggressive for a short period and then remit spontaneously or in response to treatment, only to recur at a later time.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rapidly progressive form that can lead to death within weeks may be more common in HIV-infected patients. Initiation of anti-retroviral therapy in patients who are positive for both HIV and HHV-8 may increase the likelihood of developing acute, fulminant MCD , but this remains to be confirmed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75664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Lung window axial image demonstrates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peribronchovascular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subpleural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lung nodules (arrows). 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Unenhanced chest CT (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lungwindow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demonstratesmultiple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bilateral small nodules. These are closely associated with pulmonary vessels, have variable sizes, and exhibit rounded and irregular morphologies, some with surrounding ground-glass opacity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8510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Gross specimen photograph of an open lung biopsy demonstrates multifocal nodular lesions in the lung parenchyma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demonstrates aggregates of plasma cells and small lymphoid cells in the pulmonary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interstitium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29335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bilateral opacities with more extensive air-space consolidation in the right upper lobe. 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 bilateral lung nodules (arrows)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78797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relatively discrete mass extending into adjacent lung parenchyma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diffuse infiltrate of small lymphoid cells permeating through the bronchiolar epithelium, the so-called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lymphoepithelial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lesion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1343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Pathogenesis: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Curiously, the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cyclin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dependent kinase inhibitor p21, which is a downstream target of p53, is overexpressed in these tumors independent of p53 mutational status . In most other tumor types, p21 overexpression is linked to wild-type p53 expression, but in this tumor it has been found even with mutant p53 or low p53 expression; it is hypothesized that p21 overexpression may be related to EBV infection. 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p73 gene, which shares structural and functional homology with p53 and is thought to be a tumor suppressor gene, has been found to be highly methylated in these tumors, with the p15 and p16 genes also methylated but less often [</a:t>
            </a:r>
            <a:r>
              <a:rPr lang="en-US" altLang="ko-KR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21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]. Other tumor suppressor genes that have been implicated in the pathogenesis of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extranodal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NK/T cell lymphoma include PRDM1 (also known as Blimp-1) and FOXO3. In one study, both PRDM1 and FOXO3 frequently demonstrated nonsense and missense mutations resulting in the down-regulation of these tumor suppressor genes in a majority of clinical samples [</a:t>
            </a:r>
            <a:r>
              <a:rPr lang="en-US" altLang="ko-KR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22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]. Re-expression of PRDM1 and FOXO3 in NK cells with genetic lesions leading to loss of these factors inhibited proliferation suggesting that the down-regulation of these genes plays a role in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lymphomagenesis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1180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6702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multiple pulmonary nodules coalescing in the lower lobes to form larger masses (arrows)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92311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Lymphomatoid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granulomatosis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histopathological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specimen in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same patient: well-demarcated cellular nodule with a central area of necrosis (asterisk). The preserved alveolar parenchyma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shown in the upper part of the image, above the dashed line. Inset shows the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angiocentric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nature of the lesion. Inset A: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infiltration of the intima by lymphoid cells. The muscular wall of the artery is indicated by the arrow. Most of the lymphocytes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small reactive T-cells and atypical B-cells are rare (thin arrows).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Haematoxylin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–eosin stain; original magnification 6200. Inset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B: elastin stain shows the elastic lamina of the artery (arrows). Elastin stain; original magnification 6200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463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Bronchial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wall.Intermediate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-power microphotograph(H&amp;E stain; originalmagnification10) demonstrates reactive lymphoid follicles located beneath the bronchial (or bronchiolar) mucosa. Note the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pseudostratified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ciliated epithelium that lines the bronchial lumen. (Color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versionof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figure is available on line.) 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Intermediate- power microphotograph(H&amp;Estain;originalmagnification10) shows a dense lymphoid and plasma cell infiltrate. 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High-power microphotograph(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histochemical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stain; originalmagnification40) demonstrates reactivity for T-cellantigenswithCD3.(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Colorversionof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figure is available online.) 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 Immunoglobulin light chain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reacite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polyclonal reactivity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을 보이는 것으로 알려져 있고 이는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MALToma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와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다른점임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363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Pathogenesis</a:t>
            </a:r>
            <a:r>
              <a:rPr lang="en-US" altLang="ko-KR" baseline="0" dirty="0" smtClean="0"/>
              <a:t> :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Deoxyribonucleicacid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Epstein-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Barrvirushas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been identified in patients with or without retroviral infection.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LIP defines acquired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immunedeficiency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syndrome (AIDS) in children who are seropositive for the human immunodeficiency virus(HIV);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dysregulation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 lymphocytes caused by the HIV may promote lymphoid hyperplasia in this group of patients. 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The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histopathologic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pattern seen in cases of LIP has been described in patients with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Sjögren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syndrome, juvenile rheumatoid arthritis, systemic lupus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erythematosus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autoimmune hemolytic anemia, myasthenia gravis, Hashimoto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thyroditis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primary biliary cirrhosis, and celiac disease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1047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Sjogren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syndrome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bilateral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diffuse ground-glass opacity, cystic airspaces and small nodules (arrows)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mixed connective tissue Disease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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extensive ground-glass opacity with small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centrilobular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nodules (black arrows) and lung cysts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HIV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innumerable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small bilateral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centrilobular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nodules (arrowheads) and patchy ground-glass opacities (arrow) with no lung cysts seen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Demonstrates bilateral poorly defined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centrilobular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nodules and ground-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glassopacities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7636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demonstrates alveolar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septal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thickening by a lymphoid aggregate containing reactive germinal centers.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Low-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rmicrophotograph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histochemicalstain;originalmagnification4) demonstrates that the interstitial lymphoid cells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areT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cells that stain positive for CD3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is a prominent and diffuse lymphocytic interstitial infiltrate, involving both the airways (thick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arrow) and the alveolar septa (thin arrows), which are remarkably thickened. A reactive lymphoid follicle with germinal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noted (asterisk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51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tiny parenchymal nodules (arrows) and subtle mosaic attenuation in a 56-year-old female with rheumatoid arthritis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Down to the left lung demonstrates poorly defined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lobular nodules and tree- in-bud opacities.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9471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chronic inflammation of membranous bronchioles (arrows) with reactive lymphoid follicles (arrowheads)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demonstrates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peribroncho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vascular hyperplastic lymphoid follicles with reactive germinal centers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9738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including autoimmune hemolytic anemia, immune thrombocytopenia, and acquired factor VIII deficiency.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9656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CT: demonstrate san ovoid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retrocardiac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mediastinal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mass with intense contrast enhancement and central foci of coarse calcification(arrow)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Low-power microphotograph(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H&amp;Estain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originalmagnification4) demonstrates a lymph node that consists of lymphoid tissue with penetration by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hyalinized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vessels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1D69-37F8-437D-A52D-5C341A9CEA84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097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F05F-933A-4210-99F1-02245E40A494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D5DA-8D64-4C85-BE5E-2D1D15D92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1773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F05F-933A-4210-99F1-02245E40A494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D5DA-8D64-4C85-BE5E-2D1D15D92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5460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F05F-933A-4210-99F1-02245E40A494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D5DA-8D64-4C85-BE5E-2D1D15D92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46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F05F-933A-4210-99F1-02245E40A494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D5DA-8D64-4C85-BE5E-2D1D15D92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638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F05F-933A-4210-99F1-02245E40A494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D5DA-8D64-4C85-BE5E-2D1D15D92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5590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F05F-933A-4210-99F1-02245E40A494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D5DA-8D64-4C85-BE5E-2D1D15D92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2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F05F-933A-4210-99F1-02245E40A494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D5DA-8D64-4C85-BE5E-2D1D15D92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520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F05F-933A-4210-99F1-02245E40A494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D5DA-8D64-4C85-BE5E-2D1D15D92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0472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F05F-933A-4210-99F1-02245E40A494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D5DA-8D64-4C85-BE5E-2D1D15D92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772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F05F-933A-4210-99F1-02245E40A494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D5DA-8D64-4C85-BE5E-2D1D15D92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5121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F05F-933A-4210-99F1-02245E40A494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D5DA-8D64-4C85-BE5E-2D1D15D92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66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6F05F-933A-4210-99F1-02245E40A494}" type="datetimeFigureOut">
              <a:rPr lang="ko-KR" altLang="en-US" smtClean="0"/>
              <a:t>2015-12-17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2D5DA-8D64-4C85-BE5E-2D1D15D9272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448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err="1" smtClean="0"/>
              <a:t>Lymphoproliferative</a:t>
            </a:r>
            <a:r>
              <a:rPr lang="en-US" altLang="ko-KR" dirty="0" smtClean="0"/>
              <a:t> disease in lung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283968" y="4869160"/>
            <a:ext cx="4608512" cy="625624"/>
          </a:xfrm>
        </p:spPr>
        <p:txBody>
          <a:bodyPr>
            <a:noAutofit/>
          </a:bodyPr>
          <a:lstStyle/>
          <a:p>
            <a:r>
              <a:rPr lang="ko-KR" altLang="en-US" sz="2400" dirty="0" smtClean="0"/>
              <a:t>호흡기내과 </a:t>
            </a:r>
            <a:r>
              <a:rPr lang="ko-KR" altLang="en-US" sz="2400" dirty="0" smtClean="0"/>
              <a:t>강사 이수환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50698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332656"/>
            <a:ext cx="8784976" cy="2520279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Diffuse interstitial involvement</a:t>
            </a:r>
          </a:p>
          <a:p>
            <a:r>
              <a:rPr lang="en-US" altLang="ko-KR" sz="2400" dirty="0"/>
              <a:t>Ground-glass opacity</a:t>
            </a:r>
          </a:p>
          <a:p>
            <a:r>
              <a:rPr lang="en-US" altLang="ko-KR" sz="2400" dirty="0" smtClean="0"/>
              <a:t>Nodules-</a:t>
            </a:r>
            <a:r>
              <a:rPr lang="en-US" altLang="ko-KR" sz="2400" dirty="0"/>
              <a:t>poorly defined, </a:t>
            </a:r>
            <a:r>
              <a:rPr lang="en-US" altLang="ko-KR" sz="2400" dirty="0" err="1"/>
              <a:t>centrilobular</a:t>
            </a:r>
            <a:r>
              <a:rPr lang="en-US" altLang="ko-KR" sz="2400" dirty="0"/>
              <a:t> and </a:t>
            </a:r>
            <a:r>
              <a:rPr lang="en-US" altLang="ko-KR" sz="2400" dirty="0" err="1"/>
              <a:t>subpleural</a:t>
            </a:r>
            <a:endParaRPr lang="en-US" altLang="ko-KR" sz="2400" dirty="0"/>
          </a:p>
          <a:p>
            <a:r>
              <a:rPr lang="en-US" altLang="ko-KR" sz="2400" dirty="0" smtClean="0"/>
              <a:t>Cystic </a:t>
            </a:r>
            <a:r>
              <a:rPr lang="en-US" altLang="ko-KR" sz="2400" dirty="0"/>
              <a:t>airspaces</a:t>
            </a:r>
          </a:p>
          <a:p>
            <a:r>
              <a:rPr lang="en-US" altLang="ko-KR" sz="2400" dirty="0" err="1"/>
              <a:t>Peribronchovascular</a:t>
            </a:r>
            <a:r>
              <a:rPr lang="en-US" altLang="ko-KR" sz="2400" dirty="0"/>
              <a:t> thickening</a:t>
            </a:r>
            <a:endParaRPr lang="ko-KR" alt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91494"/>
            <a:ext cx="2621887" cy="197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791494"/>
            <a:ext cx="2866653" cy="2097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125" y="2762079"/>
            <a:ext cx="2703203" cy="2035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556" y="5035205"/>
            <a:ext cx="2665262" cy="1822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645" y="4951150"/>
            <a:ext cx="2253523" cy="194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490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3960440"/>
          </a:xfrm>
        </p:spPr>
        <p:txBody>
          <a:bodyPr>
            <a:noAutofit/>
          </a:bodyPr>
          <a:lstStyle/>
          <a:p>
            <a:r>
              <a:rPr lang="en-US" altLang="ko-KR" sz="2400" dirty="0" smtClean="0"/>
              <a:t>Diffuse </a:t>
            </a:r>
            <a:r>
              <a:rPr lang="en-US" altLang="ko-KR" sz="2400" dirty="0"/>
              <a:t>inflammatory </a:t>
            </a:r>
            <a:r>
              <a:rPr lang="en-US" altLang="ko-KR" sz="2400" dirty="0" smtClean="0"/>
              <a:t>infiltrate within </a:t>
            </a:r>
            <a:r>
              <a:rPr lang="en-US" altLang="ko-KR" sz="2400" dirty="0"/>
              <a:t>the alveolar </a:t>
            </a:r>
            <a:r>
              <a:rPr lang="en-US" altLang="ko-KR" sz="2400" dirty="0" err="1"/>
              <a:t>interstitium</a:t>
            </a:r>
            <a:r>
              <a:rPr lang="en-US" altLang="ko-KR" sz="2400" dirty="0"/>
              <a:t> that </a:t>
            </a:r>
            <a:r>
              <a:rPr lang="en-US" altLang="ko-KR" sz="2400" dirty="0" smtClean="0"/>
              <a:t>comprises mainly T lymphocytes, plasma </a:t>
            </a:r>
            <a:r>
              <a:rPr lang="en-US" altLang="ko-KR" sz="2400" dirty="0"/>
              <a:t>cells and </a:t>
            </a:r>
            <a:r>
              <a:rPr lang="en-US" altLang="ko-KR" sz="2400" dirty="0" err="1" smtClean="0"/>
              <a:t>histiocytes</a:t>
            </a:r>
            <a:endParaRPr lang="en-US" altLang="ko-KR" sz="2400" dirty="0" smtClean="0"/>
          </a:p>
          <a:p>
            <a:r>
              <a:rPr lang="en-US" altLang="ko-KR" sz="2400" dirty="0"/>
              <a:t>The B-cells </a:t>
            </a:r>
            <a:r>
              <a:rPr lang="en-US" altLang="ko-KR" sz="2400" dirty="0" smtClean="0"/>
              <a:t>are limited </a:t>
            </a:r>
            <a:r>
              <a:rPr lang="en-US" altLang="ko-KR" sz="2400" dirty="0"/>
              <a:t>to the frequent reactive lymphoid </a:t>
            </a:r>
            <a:r>
              <a:rPr lang="en-US" altLang="ko-KR" sz="2400" dirty="0" smtClean="0"/>
              <a:t>follicles</a:t>
            </a:r>
          </a:p>
          <a:p>
            <a:r>
              <a:rPr lang="en-US" altLang="ko-KR" sz="2400" dirty="0" smtClean="0"/>
              <a:t>Loosely formed </a:t>
            </a:r>
            <a:r>
              <a:rPr lang="en-US" altLang="ko-KR" sz="2400" dirty="0" err="1"/>
              <a:t>epithelioid</a:t>
            </a:r>
            <a:r>
              <a:rPr lang="en-US" altLang="ko-KR" sz="2400" dirty="0"/>
              <a:t> granulomas are commonly </a:t>
            </a:r>
            <a:r>
              <a:rPr lang="en-US" altLang="ko-KR" sz="2400" dirty="0" smtClean="0"/>
              <a:t>seen</a:t>
            </a:r>
          </a:p>
          <a:p>
            <a:r>
              <a:rPr lang="en-US" altLang="ko-KR" sz="2400" dirty="0" err="1"/>
              <a:t>Immunohistochemical</a:t>
            </a:r>
            <a:r>
              <a:rPr lang="en-US" altLang="ko-KR" sz="2400" dirty="0"/>
              <a:t> stains using CD20 show that reactive B cells are located mainly in germinal centers </a:t>
            </a:r>
            <a:endParaRPr lang="ko-KR" altLang="en-US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371606"/>
            <a:ext cx="2952328" cy="2217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017" y="4337707"/>
            <a:ext cx="2626943" cy="2089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337707"/>
            <a:ext cx="2952328" cy="221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120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/>
          <a:lstStyle/>
          <a:p>
            <a:r>
              <a:rPr lang="en-US" altLang="ko-KR" dirty="0" smtClean="0"/>
              <a:t>Follicular Bronchiolitis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688632"/>
          </a:xfrm>
        </p:spPr>
        <p:txBody>
          <a:bodyPr>
            <a:noAutofit/>
          </a:bodyPr>
          <a:lstStyle/>
          <a:p>
            <a:r>
              <a:rPr lang="en-US" altLang="ko-KR" sz="2800" dirty="0" smtClean="0"/>
              <a:t>Polyclonal bronchial MALT </a:t>
            </a:r>
            <a:r>
              <a:rPr lang="en-US" altLang="ko-KR" sz="2800" dirty="0"/>
              <a:t>hyperplasia in and around the </a:t>
            </a:r>
            <a:r>
              <a:rPr lang="en-US" altLang="ko-KR" sz="2800" dirty="0" smtClean="0"/>
              <a:t>bronchioles</a:t>
            </a:r>
          </a:p>
          <a:p>
            <a:r>
              <a:rPr lang="en-US" altLang="ko-KR" sz="2800" dirty="0" smtClean="0"/>
              <a:t>Pathogenesis: </a:t>
            </a:r>
            <a:r>
              <a:rPr lang="en-US" altLang="ko-KR" sz="2800" dirty="0"/>
              <a:t>hypersensitivity phenomenon related </a:t>
            </a:r>
            <a:r>
              <a:rPr lang="en-US" altLang="ko-KR" sz="2800" dirty="0" smtClean="0"/>
              <a:t>to an unidentified antigen or as a response to a treated </a:t>
            </a:r>
            <a:r>
              <a:rPr lang="en-US" altLang="ko-KR" sz="2800" dirty="0"/>
              <a:t>infection </a:t>
            </a:r>
            <a:endParaRPr lang="en-US" altLang="ko-KR" sz="2800" dirty="0" smtClean="0"/>
          </a:p>
          <a:p>
            <a:r>
              <a:rPr lang="en-US" altLang="ko-KR" sz="2800" dirty="0" smtClean="0"/>
              <a:t>Primary: Usually </a:t>
            </a:r>
            <a:r>
              <a:rPr lang="en-US" altLang="ko-KR" sz="2800" dirty="0"/>
              <a:t>associated with collagen </a:t>
            </a:r>
            <a:r>
              <a:rPr lang="en-US" altLang="ko-KR" sz="2800" dirty="0" smtClean="0"/>
              <a:t>vascular diseases(</a:t>
            </a:r>
            <a:r>
              <a:rPr lang="en-US" altLang="ko-KR" sz="2800" dirty="0" err="1" smtClean="0"/>
              <a:t>esp</a:t>
            </a:r>
            <a:r>
              <a:rPr lang="en-US" altLang="ko-KR" sz="2800" dirty="0" smtClean="0"/>
              <a:t>: RA, </a:t>
            </a:r>
            <a:r>
              <a:rPr lang="en-US" altLang="ko-KR" sz="2800" dirty="0" err="1" smtClean="0"/>
              <a:t>sjogren</a:t>
            </a:r>
            <a:r>
              <a:rPr lang="en-US" altLang="ko-KR" sz="2800" dirty="0" smtClean="0"/>
              <a:t>) </a:t>
            </a:r>
          </a:p>
          <a:p>
            <a:r>
              <a:rPr lang="en-US" altLang="ko-KR" sz="2800" dirty="0" smtClean="0"/>
              <a:t>Secondary: </a:t>
            </a:r>
            <a:r>
              <a:rPr lang="en-US" altLang="ko-KR" sz="2800" dirty="0"/>
              <a:t>chronic bronchial </a:t>
            </a:r>
            <a:r>
              <a:rPr lang="en-US" altLang="ko-KR" sz="2800" dirty="0" smtClean="0"/>
              <a:t>inflammation (bronchiectasis) </a:t>
            </a:r>
          </a:p>
          <a:p>
            <a:r>
              <a:rPr lang="en-US" altLang="ko-KR" sz="2800" dirty="0" smtClean="0"/>
              <a:t>Mean age </a:t>
            </a:r>
            <a:r>
              <a:rPr lang="en-US" altLang="ko-KR" sz="2400" dirty="0" smtClean="0"/>
              <a:t>: 44 </a:t>
            </a:r>
            <a:r>
              <a:rPr lang="en-US" altLang="ko-KR" sz="2000" dirty="0" smtClean="0"/>
              <a:t>(collagen vascular </a:t>
            </a:r>
            <a:r>
              <a:rPr lang="en-US" altLang="ko-KR" sz="2000" dirty="0" err="1" smtClean="0"/>
              <a:t>dz</a:t>
            </a:r>
            <a:r>
              <a:rPr lang="en-US" altLang="ko-KR" sz="2000" dirty="0" smtClean="0"/>
              <a:t>) </a:t>
            </a:r>
            <a:r>
              <a:rPr lang="en-US" altLang="ko-KR" sz="2400" dirty="0" smtClean="0"/>
              <a:t>or 16 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immunocompromised</a:t>
            </a:r>
            <a:r>
              <a:rPr lang="en-US" altLang="ko-KR" sz="2000" dirty="0" smtClean="0"/>
              <a:t>), </a:t>
            </a:r>
            <a:r>
              <a:rPr lang="en-US" altLang="ko-KR" sz="2400" dirty="0" smtClean="0"/>
              <a:t>55</a:t>
            </a:r>
            <a:r>
              <a:rPr lang="en-US" altLang="ko-KR" sz="2000" dirty="0" smtClean="0"/>
              <a:t>( </a:t>
            </a:r>
            <a:r>
              <a:rPr lang="en-US" altLang="ko-KR" sz="2000" dirty="0" err="1" smtClean="0"/>
              <a:t>hypersentivity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symdrome</a:t>
            </a:r>
            <a:r>
              <a:rPr lang="en-US" altLang="ko-KR" sz="2000" dirty="0" smtClean="0"/>
              <a:t>) </a:t>
            </a:r>
          </a:p>
          <a:p>
            <a:r>
              <a:rPr lang="en-US" altLang="ko-KR" sz="2800" dirty="0" smtClean="0"/>
              <a:t>Progressive dyspnea </a:t>
            </a:r>
          </a:p>
          <a:p>
            <a:r>
              <a:rPr lang="en-US" altLang="ko-KR" sz="2800" dirty="0" smtClean="0"/>
              <a:t>Treatment: steroid based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4137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2952328"/>
          </a:xfrm>
        </p:spPr>
        <p:txBody>
          <a:bodyPr>
            <a:noAutofit/>
          </a:bodyPr>
          <a:lstStyle/>
          <a:p>
            <a:r>
              <a:rPr lang="en-US" altLang="ko-KR" sz="2600" dirty="0"/>
              <a:t>Diffuse small airways involvement</a:t>
            </a:r>
          </a:p>
          <a:p>
            <a:r>
              <a:rPr lang="en-US" altLang="ko-KR" sz="2600" dirty="0"/>
              <a:t>Nodules 1–3 mm in </a:t>
            </a:r>
            <a:r>
              <a:rPr lang="en-US" altLang="ko-KR" sz="2600" dirty="0" smtClean="0"/>
              <a:t>diameter</a:t>
            </a:r>
          </a:p>
          <a:p>
            <a:r>
              <a:rPr lang="en-US" altLang="ko-KR" sz="2600" dirty="0" err="1"/>
              <a:t>centrilobular</a:t>
            </a:r>
            <a:r>
              <a:rPr lang="en-US" altLang="ko-KR" sz="2600" dirty="0"/>
              <a:t> </a:t>
            </a:r>
            <a:r>
              <a:rPr lang="en-US" altLang="ko-KR" sz="2600" dirty="0" smtClean="0"/>
              <a:t>or </a:t>
            </a:r>
            <a:r>
              <a:rPr lang="en-US" altLang="ko-KR" sz="2600" dirty="0" err="1" smtClean="0"/>
              <a:t>peribronchial</a:t>
            </a:r>
            <a:r>
              <a:rPr lang="en-US" altLang="ko-KR" sz="2600" dirty="0" smtClean="0"/>
              <a:t> nodules, GGO (75%) </a:t>
            </a:r>
            <a:endParaRPr lang="en-US" altLang="ko-KR" sz="2600" dirty="0"/>
          </a:p>
          <a:p>
            <a:r>
              <a:rPr lang="en-US" altLang="ko-KR" sz="2600" dirty="0"/>
              <a:t>Nodules which can mimic ‘‘tree-in-bud’’</a:t>
            </a:r>
          </a:p>
          <a:p>
            <a:r>
              <a:rPr lang="en-US" altLang="ko-KR" sz="2600" dirty="0"/>
              <a:t>Bronchial dilatation</a:t>
            </a:r>
            <a:endParaRPr lang="ko-KR" altLang="en-US" sz="2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96" y="3598025"/>
            <a:ext cx="341947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04746"/>
            <a:ext cx="2866535" cy="3784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42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2736305"/>
          </a:xfrm>
        </p:spPr>
        <p:txBody>
          <a:bodyPr>
            <a:normAutofit/>
          </a:bodyPr>
          <a:lstStyle/>
          <a:p>
            <a:r>
              <a:rPr lang="en-US" altLang="ko-KR" sz="2800" dirty="0"/>
              <a:t>Lymphoid follicular hyperplasia in the walls </a:t>
            </a:r>
            <a:r>
              <a:rPr lang="en-US" altLang="ko-KR" sz="2800" dirty="0" smtClean="0"/>
              <a:t>of bronchioles </a:t>
            </a:r>
            <a:r>
              <a:rPr lang="en-US" altLang="ko-KR" sz="2800" dirty="0"/>
              <a:t>with narrowing of the lumen is the </a:t>
            </a:r>
            <a:r>
              <a:rPr lang="en-US" altLang="ko-KR" sz="2800" dirty="0" smtClean="0"/>
              <a:t>defining feature</a:t>
            </a:r>
          </a:p>
          <a:p>
            <a:r>
              <a:rPr lang="en-US" altLang="ko-KR" sz="2800" dirty="0"/>
              <a:t>Reactive follicles may also be </a:t>
            </a:r>
            <a:r>
              <a:rPr lang="en-US" altLang="ko-KR" sz="2800" dirty="0" smtClean="0"/>
              <a:t>seen along </a:t>
            </a:r>
            <a:r>
              <a:rPr lang="en-US" altLang="ko-KR" sz="2800" dirty="0"/>
              <a:t>interlobular </a:t>
            </a:r>
            <a:r>
              <a:rPr lang="en-US" altLang="ko-KR" sz="2800" dirty="0" err="1"/>
              <a:t>septae</a:t>
            </a:r>
            <a:r>
              <a:rPr lang="en-US" altLang="ko-KR" sz="2800" dirty="0"/>
              <a:t> and </a:t>
            </a:r>
            <a:r>
              <a:rPr lang="en-US" altLang="ko-KR" sz="2800" dirty="0" err="1"/>
              <a:t>subpleural</a:t>
            </a:r>
            <a:r>
              <a:rPr lang="en-US" altLang="ko-KR" sz="2800" dirty="0"/>
              <a:t> regions</a:t>
            </a:r>
            <a:endParaRPr lang="ko-KR" altLang="en-US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34861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429000"/>
            <a:ext cx="3501276" cy="2799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102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0624" y="307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err="1"/>
              <a:t>Angiofollicular</a:t>
            </a:r>
            <a:r>
              <a:rPr lang="en-US" altLang="ko-KR" dirty="0"/>
              <a:t> Lymphoid Hyperplasia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400600"/>
          </a:xfrm>
        </p:spPr>
        <p:txBody>
          <a:bodyPr>
            <a:normAutofit fontScale="92500"/>
          </a:bodyPr>
          <a:lstStyle/>
          <a:p>
            <a:r>
              <a:rPr lang="en-US" altLang="ko-KR" dirty="0" smtClean="0"/>
              <a:t>Also </a:t>
            </a:r>
            <a:r>
              <a:rPr lang="en-US" altLang="ko-KR" dirty="0"/>
              <a:t>known as </a:t>
            </a:r>
            <a:r>
              <a:rPr lang="en-US" altLang="ko-KR" dirty="0" err="1"/>
              <a:t>Castleman</a:t>
            </a:r>
            <a:r>
              <a:rPr lang="en-US" altLang="ko-KR" dirty="0"/>
              <a:t> disease or benign giant lymph node </a:t>
            </a:r>
            <a:r>
              <a:rPr lang="en-US" altLang="ko-KR" dirty="0" smtClean="0"/>
              <a:t>hyperplasia</a:t>
            </a:r>
          </a:p>
          <a:p>
            <a:r>
              <a:rPr lang="en-US" altLang="ko-KR" dirty="0" smtClean="0"/>
              <a:t>lymphoid </a:t>
            </a:r>
            <a:r>
              <a:rPr lang="en-US" altLang="ko-KR" dirty="0"/>
              <a:t>follicular hyperplasia with or without germinal centers </a:t>
            </a:r>
            <a:r>
              <a:rPr lang="en-US" altLang="ko-KR" dirty="0" smtClean="0"/>
              <a:t>and marked </a:t>
            </a:r>
            <a:r>
              <a:rPr lang="en-US" altLang="ko-KR" dirty="0"/>
              <a:t>small vessel proliferation with endothelial </a:t>
            </a:r>
            <a:r>
              <a:rPr lang="en-US" altLang="ko-KR" dirty="0" smtClean="0"/>
              <a:t>hyperplasia</a:t>
            </a:r>
          </a:p>
          <a:p>
            <a:r>
              <a:rPr lang="en-US" altLang="ko-KR" dirty="0" smtClean="0"/>
              <a:t>Excessive </a:t>
            </a:r>
            <a:r>
              <a:rPr lang="en-US" altLang="ko-KR" dirty="0"/>
              <a:t>release of interleukin (IL)-6 or related </a:t>
            </a:r>
            <a:r>
              <a:rPr lang="en-US" altLang="ko-KR" dirty="0" smtClean="0"/>
              <a:t>polypeptides(homolog of IL-6)</a:t>
            </a:r>
          </a:p>
          <a:p>
            <a:r>
              <a:rPr lang="en-US" altLang="ko-KR" dirty="0" smtClean="0"/>
              <a:t>Localized , disseminated</a:t>
            </a:r>
            <a:r>
              <a:rPr lang="en-US" altLang="ko-KR" dirty="0"/>
              <a:t> </a:t>
            </a:r>
            <a:endParaRPr lang="en-US" altLang="ko-KR" dirty="0" smtClean="0"/>
          </a:p>
          <a:p>
            <a:r>
              <a:rPr lang="en-US" altLang="ko-KR" dirty="0" smtClean="0"/>
              <a:t>Associated with </a:t>
            </a:r>
            <a:r>
              <a:rPr lang="en-US" altLang="ko-KR" dirty="0"/>
              <a:t>development </a:t>
            </a:r>
            <a:r>
              <a:rPr lang="en-US" altLang="ko-KR" dirty="0" smtClean="0"/>
              <a:t>of malignancies</a:t>
            </a:r>
            <a:r>
              <a:rPr lang="en-US" altLang="ko-KR" dirty="0"/>
              <a:t>, such as non-Hodgkin lymphoma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3684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ko-KR" dirty="0"/>
              <a:t>Localized ALH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069160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Hyaline </a:t>
            </a:r>
            <a:r>
              <a:rPr lang="en-US" altLang="ko-KR" sz="3000" dirty="0"/>
              <a:t>vascular type (90%) </a:t>
            </a:r>
            <a:endParaRPr lang="en-US" altLang="ko-KR" sz="3000" dirty="0" smtClean="0"/>
          </a:p>
          <a:p>
            <a:r>
              <a:rPr lang="en-US" altLang="ko-KR" sz="3000" dirty="0" smtClean="0"/>
              <a:t>At </a:t>
            </a:r>
            <a:r>
              <a:rPr lang="en-US" altLang="ko-KR" sz="3000" dirty="0"/>
              <a:t>any age, peak in the fourth decade </a:t>
            </a:r>
          </a:p>
          <a:p>
            <a:r>
              <a:rPr lang="en-US" altLang="ko-KR" sz="3000" dirty="0"/>
              <a:t>Female to male ratio of </a:t>
            </a:r>
            <a:r>
              <a:rPr lang="en-US" altLang="ko-KR" sz="3000" dirty="0" smtClean="0"/>
              <a:t>4:1</a:t>
            </a:r>
          </a:p>
          <a:p>
            <a:r>
              <a:rPr lang="en-US" altLang="ko-KR" sz="3000" dirty="0" smtClean="0"/>
              <a:t>Common</a:t>
            </a:r>
            <a:r>
              <a:rPr lang="ko-KR" altLang="en-US" sz="3000" dirty="0" smtClean="0"/>
              <a:t> </a:t>
            </a:r>
            <a:r>
              <a:rPr lang="en-US" altLang="ko-KR" sz="3000" dirty="0" smtClean="0"/>
              <a:t>site: chest </a:t>
            </a:r>
            <a:r>
              <a:rPr lang="en-US" altLang="ko-KR" sz="3000" dirty="0"/>
              <a:t>(24 %</a:t>
            </a:r>
            <a:r>
              <a:rPr lang="en-US" altLang="ko-KR" sz="3000" dirty="0" smtClean="0"/>
              <a:t>), </a:t>
            </a:r>
            <a:r>
              <a:rPr lang="en-US" altLang="ko-KR" sz="3000" dirty="0"/>
              <a:t>neck (</a:t>
            </a:r>
            <a:r>
              <a:rPr lang="en-US" altLang="ko-KR" sz="3000" dirty="0" smtClean="0"/>
              <a:t>20%), </a:t>
            </a:r>
            <a:r>
              <a:rPr lang="en-US" altLang="ko-KR" sz="3000" dirty="0"/>
              <a:t>abdomen (</a:t>
            </a:r>
            <a:r>
              <a:rPr lang="en-US" altLang="ko-KR" sz="3000" dirty="0" smtClean="0"/>
              <a:t>18%), </a:t>
            </a:r>
            <a:r>
              <a:rPr lang="en-US" altLang="ko-KR" sz="3000" dirty="0"/>
              <a:t>and </a:t>
            </a:r>
            <a:r>
              <a:rPr lang="en-US" altLang="ko-KR" sz="3000" dirty="0" err="1"/>
              <a:t>retroperitoneum</a:t>
            </a:r>
            <a:r>
              <a:rPr lang="en-US" altLang="ko-KR" sz="3000" dirty="0"/>
              <a:t> (</a:t>
            </a:r>
            <a:r>
              <a:rPr lang="en-US" altLang="ko-KR" sz="3000" dirty="0" smtClean="0"/>
              <a:t>14%) </a:t>
            </a:r>
          </a:p>
          <a:p>
            <a:r>
              <a:rPr lang="en-US" altLang="ko-KR" sz="3000" dirty="0" smtClean="0"/>
              <a:t>Commonly </a:t>
            </a:r>
            <a:r>
              <a:rPr lang="en-US" altLang="ko-KR" sz="3000" dirty="0"/>
              <a:t>asymptomatic</a:t>
            </a:r>
            <a:endParaRPr lang="en-US" altLang="ko-KR" sz="3000" dirty="0" smtClean="0"/>
          </a:p>
          <a:p>
            <a:r>
              <a:rPr lang="en-US" altLang="ko-KR" sz="3000" dirty="0" smtClean="0"/>
              <a:t>Associated </a:t>
            </a:r>
            <a:r>
              <a:rPr lang="en-US" altLang="ko-KR" sz="3000" dirty="0"/>
              <a:t>with autoimmune </a:t>
            </a:r>
            <a:r>
              <a:rPr lang="en-US" altLang="ko-KR" sz="3000" dirty="0" smtClean="0"/>
              <a:t>diseases</a:t>
            </a:r>
          </a:p>
          <a:p>
            <a:r>
              <a:rPr lang="en-US" altLang="ko-KR" sz="3000" dirty="0" smtClean="0"/>
              <a:t>Surgical resection, </a:t>
            </a:r>
            <a:r>
              <a:rPr lang="en-US" altLang="ko-KR" sz="3000" dirty="0" err="1" smtClean="0"/>
              <a:t>debulking</a:t>
            </a:r>
            <a:r>
              <a:rPr lang="en-US" altLang="ko-KR" sz="3000" dirty="0" smtClean="0"/>
              <a:t> + other drug (IL-6 antibody, rituximab)</a:t>
            </a:r>
            <a:endParaRPr lang="en-US" altLang="ko-KR" sz="3000" dirty="0"/>
          </a:p>
          <a:p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3009598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33398"/>
            <a:ext cx="8859929" cy="1143000"/>
          </a:xfrm>
        </p:spPr>
        <p:txBody>
          <a:bodyPr>
            <a:normAutofit/>
          </a:bodyPr>
          <a:lstStyle/>
          <a:p>
            <a:r>
              <a:rPr lang="en-US" altLang="ko-KR" dirty="0"/>
              <a:t>Localized </a:t>
            </a:r>
            <a:r>
              <a:rPr lang="en-US" altLang="ko-KR" dirty="0" smtClean="0"/>
              <a:t>ALH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410219"/>
            <a:ext cx="8229600" cy="1874766"/>
          </a:xfrm>
        </p:spPr>
        <p:txBody>
          <a:bodyPr>
            <a:noAutofit/>
          </a:bodyPr>
          <a:lstStyle/>
          <a:p>
            <a:r>
              <a:rPr lang="en-US" altLang="ko-KR" sz="2800" dirty="0" smtClean="0"/>
              <a:t>Well-circumscribed </a:t>
            </a:r>
            <a:r>
              <a:rPr lang="en-US" altLang="ko-KR" sz="2800" dirty="0"/>
              <a:t>mass of soft tissue </a:t>
            </a:r>
            <a:r>
              <a:rPr lang="en-US" altLang="ko-KR" sz="2800" dirty="0" smtClean="0"/>
              <a:t>attenuation</a:t>
            </a:r>
            <a:r>
              <a:rPr lang="en-US" altLang="ko-KR" sz="2800" dirty="0"/>
              <a:t> (</a:t>
            </a:r>
            <a:r>
              <a:rPr lang="en-US" altLang="ko-KR" sz="2800" dirty="0" smtClean="0"/>
              <a:t>significant </a:t>
            </a:r>
            <a:r>
              <a:rPr lang="en-US" altLang="ko-KR" sz="2800" dirty="0"/>
              <a:t>enhancement </a:t>
            </a:r>
            <a:r>
              <a:rPr lang="en-US" altLang="ko-KR" sz="2800" dirty="0" smtClean="0"/>
              <a:t>after intra-venous administration of contrast material) </a:t>
            </a:r>
          </a:p>
          <a:p>
            <a:r>
              <a:rPr lang="en-US" altLang="ko-KR" sz="2800" dirty="0"/>
              <a:t>Calcification is infrequent</a:t>
            </a:r>
            <a:r>
              <a:rPr lang="en-US" altLang="ko-KR" sz="2800" dirty="0" smtClean="0"/>
              <a:t> </a:t>
            </a:r>
            <a:endParaRPr lang="ko-KR" alt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29" y="3961707"/>
            <a:ext cx="2632113" cy="2919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966099"/>
            <a:ext cx="3044733" cy="2915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769" y="3966099"/>
            <a:ext cx="3443231" cy="2871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9201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Disseminated ALH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92500"/>
          </a:bodyPr>
          <a:lstStyle/>
          <a:p>
            <a:r>
              <a:rPr lang="en-US" altLang="ko-KR" dirty="0" smtClean="0"/>
              <a:t>Median age: 50-65, male (50-65%) </a:t>
            </a:r>
          </a:p>
          <a:p>
            <a:r>
              <a:rPr lang="en-US" altLang="ko-KR" dirty="0" smtClean="0"/>
              <a:t>Associated </a:t>
            </a:r>
            <a:r>
              <a:rPr lang="en-US" altLang="ko-KR" dirty="0"/>
              <a:t>with POEMS </a:t>
            </a:r>
            <a:r>
              <a:rPr lang="en-US" altLang="ko-KR" dirty="0" smtClean="0"/>
              <a:t>syndrome,</a:t>
            </a:r>
            <a:r>
              <a:rPr lang="en-US" altLang="ko-KR" dirty="0"/>
              <a:t> Kaposi sarcoma, and </a:t>
            </a:r>
            <a:r>
              <a:rPr lang="en-US" altLang="ko-KR" dirty="0" smtClean="0"/>
              <a:t>HIV</a:t>
            </a:r>
          </a:p>
          <a:p>
            <a:r>
              <a:rPr lang="en-US" altLang="ko-KR" dirty="0" smtClean="0"/>
              <a:t>IL-6, HHV8 </a:t>
            </a:r>
          </a:p>
          <a:p>
            <a:r>
              <a:rPr lang="en-US" altLang="ko-KR" dirty="0" smtClean="0"/>
              <a:t>Symptom: involved area, production &amp; level of IL-6 and VEGE, </a:t>
            </a:r>
            <a:r>
              <a:rPr lang="en-US" altLang="ko-KR" dirty="0" err="1" smtClean="0"/>
              <a:t>asymtomatic</a:t>
            </a:r>
            <a:r>
              <a:rPr lang="en-US" altLang="ko-KR" dirty="0" smtClean="0"/>
              <a:t> (10%)</a:t>
            </a:r>
          </a:p>
          <a:p>
            <a:r>
              <a:rPr lang="en-US" altLang="ko-KR" dirty="0" smtClean="0"/>
              <a:t>Fever, night sweets, </a:t>
            </a:r>
            <a:r>
              <a:rPr lang="en-US" altLang="ko-KR" dirty="0" err="1"/>
              <a:t>w</a:t>
            </a:r>
            <a:r>
              <a:rPr lang="en-US" altLang="ko-KR" dirty="0" err="1" smtClean="0"/>
              <a:t>t</a:t>
            </a:r>
            <a:r>
              <a:rPr lang="en-US" altLang="ko-KR" dirty="0" smtClean="0"/>
              <a:t> loss, weakness</a:t>
            </a:r>
          </a:p>
          <a:p>
            <a:r>
              <a:rPr lang="en-US" altLang="ko-KR" dirty="0" smtClean="0"/>
              <a:t>IL-6 inhibition, rituximab, </a:t>
            </a:r>
            <a:r>
              <a:rPr lang="en-US" altLang="ko-KR" dirty="0" err="1" smtClean="0"/>
              <a:t>cytocxic</a:t>
            </a:r>
            <a:r>
              <a:rPr lang="en-US" altLang="ko-KR" dirty="0" smtClean="0"/>
              <a:t> chemo </a:t>
            </a:r>
            <a:r>
              <a:rPr lang="en-US" altLang="ko-KR" dirty="0" err="1" smtClean="0"/>
              <a:t>Tx</a:t>
            </a:r>
            <a:endParaRPr lang="en-US" altLang="ko-KR" dirty="0" smtClean="0"/>
          </a:p>
          <a:p>
            <a:r>
              <a:rPr lang="en-US" altLang="ko-KR" dirty="0" smtClean="0"/>
              <a:t>Prognosis: variable, </a:t>
            </a:r>
            <a:r>
              <a:rPr lang="en-US" altLang="ko-KR" dirty="0"/>
              <a:t>untreated MCD is </a:t>
            </a:r>
            <a:r>
              <a:rPr lang="en-US" altLang="ko-KR" dirty="0" smtClean="0"/>
              <a:t>poor</a:t>
            </a:r>
          </a:p>
        </p:txBody>
      </p:sp>
    </p:spTree>
    <p:extLst>
      <p:ext uri="{BB962C8B-B14F-4D97-AF65-F5344CB8AC3E}">
        <p14:creationId xmlns:p14="http://schemas.microsoft.com/office/powerpoint/2010/main" val="900597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9743" y="692696"/>
            <a:ext cx="8229600" cy="2016224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Diffuse </a:t>
            </a:r>
            <a:r>
              <a:rPr lang="en-US" altLang="ko-KR" sz="2800" dirty="0" err="1" smtClean="0"/>
              <a:t>mediastinal</a:t>
            </a:r>
            <a:r>
              <a:rPr lang="en-US" altLang="ko-KR" sz="2800" dirty="0" smtClean="0"/>
              <a:t> </a:t>
            </a:r>
            <a:r>
              <a:rPr lang="en-US" altLang="ko-KR" sz="2800" dirty="0"/>
              <a:t>lymphadenopathy that affects multiple compartments, LN 1-6cm, ill-defined </a:t>
            </a:r>
            <a:r>
              <a:rPr lang="en-US" altLang="ko-KR" sz="2800" dirty="0" err="1"/>
              <a:t>centrilobular</a:t>
            </a:r>
            <a:r>
              <a:rPr lang="en-US" altLang="ko-KR" sz="2800" dirty="0"/>
              <a:t> nodules, thin- walled cysts, </a:t>
            </a:r>
            <a:r>
              <a:rPr lang="en-US" altLang="ko-KR" sz="2800" dirty="0" err="1"/>
              <a:t>bronchovascular</a:t>
            </a:r>
            <a:r>
              <a:rPr lang="en-US" altLang="ko-KR" sz="2800" dirty="0"/>
              <a:t> </a:t>
            </a:r>
            <a:r>
              <a:rPr lang="en-US" altLang="ko-KR" sz="2800" dirty="0" smtClean="0"/>
              <a:t>thickening</a:t>
            </a:r>
            <a:endParaRPr lang="ko-KR" alt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24944"/>
            <a:ext cx="3652639" cy="2962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17767"/>
            <a:ext cx="4153023" cy="290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062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Lymphoid tissue in lung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Normal component</a:t>
            </a:r>
          </a:p>
          <a:p>
            <a:pPr lvl="1"/>
            <a:r>
              <a:rPr lang="en-US" altLang="ko-KR" dirty="0" err="1" smtClean="0"/>
              <a:t>Hilar</a:t>
            </a:r>
            <a:r>
              <a:rPr lang="en-US" altLang="ko-KR" dirty="0" smtClean="0"/>
              <a:t> and intrapulmonary lymph node</a:t>
            </a:r>
          </a:p>
          <a:p>
            <a:pPr lvl="1"/>
            <a:r>
              <a:rPr lang="en-US" altLang="ko-KR" dirty="0" smtClean="0"/>
              <a:t>Bronchus associated lymphoid tissue </a:t>
            </a:r>
            <a:endParaRPr lang="en-US" altLang="ko-KR" dirty="0" smtClean="0"/>
          </a:p>
          <a:p>
            <a:r>
              <a:rPr lang="en-US" altLang="ko-KR" dirty="0" smtClean="0"/>
              <a:t>Sparse </a:t>
            </a:r>
            <a:r>
              <a:rPr lang="en-US" altLang="ko-KR" dirty="0"/>
              <a:t>numbers of bronchial and bronchiolar lymphocytes </a:t>
            </a:r>
          </a:p>
          <a:p>
            <a:pPr lvl="1"/>
            <a:r>
              <a:rPr lang="en-US" altLang="ko-KR" dirty="0" smtClean="0"/>
              <a:t>More abundant </a:t>
            </a:r>
            <a:r>
              <a:rPr lang="en-US" altLang="ko-KR" dirty="0"/>
              <a:t>at bronchial bifurcations and near distal respiratory bronchioles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5256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2736303"/>
          </a:xfrm>
        </p:spPr>
        <p:txBody>
          <a:bodyPr>
            <a:normAutofit/>
          </a:bodyPr>
          <a:lstStyle/>
          <a:p>
            <a:r>
              <a:rPr lang="en-US" altLang="ko-KR" sz="2800" dirty="0"/>
              <a:t>B cells and plasma cells are polyclonal, and T cells show no evidence of an aberrant </a:t>
            </a:r>
            <a:r>
              <a:rPr lang="en-US" altLang="ko-KR" sz="2800" dirty="0" err="1" smtClean="0"/>
              <a:t>immunophenotype</a:t>
            </a:r>
            <a:endParaRPr lang="en-US" altLang="ko-KR" sz="2800" dirty="0" smtClean="0"/>
          </a:p>
          <a:p>
            <a:r>
              <a:rPr lang="en-US" altLang="ko-KR" sz="2800" dirty="0" smtClean="0"/>
              <a:t>plasma </a:t>
            </a:r>
            <a:r>
              <a:rPr lang="en-US" altLang="ko-KR" sz="2800" dirty="0"/>
              <a:t>cell variants are more common than the hyaline vascular </a:t>
            </a:r>
            <a:r>
              <a:rPr lang="en-US" altLang="ko-KR" sz="2800" dirty="0" err="1"/>
              <a:t>varian</a:t>
            </a:r>
            <a:endParaRPr lang="en-US" altLang="ko-KR" sz="2800" dirty="0"/>
          </a:p>
          <a:p>
            <a:endParaRPr lang="ko-KR" alt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12976"/>
            <a:ext cx="3610530" cy="2928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96805"/>
            <a:ext cx="4287416" cy="232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9914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ko-KR" dirty="0"/>
              <a:t>Primary pulmonary lymphoma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en-US" altLang="ko-KR" dirty="0" smtClean="0"/>
              <a:t>No </a:t>
            </a:r>
            <a:r>
              <a:rPr lang="en-US" altLang="ko-KR" dirty="0"/>
              <a:t>detectable </a:t>
            </a:r>
            <a:r>
              <a:rPr lang="en-US" altLang="ko-KR" dirty="0" err="1" smtClean="0"/>
              <a:t>extrathoracic</a:t>
            </a:r>
            <a:r>
              <a:rPr lang="en-US" altLang="ko-KR" dirty="0"/>
              <a:t> </a:t>
            </a:r>
            <a:r>
              <a:rPr lang="en-US" altLang="ko-KR" dirty="0" smtClean="0"/>
              <a:t>lymphoma </a:t>
            </a:r>
            <a:r>
              <a:rPr lang="en-US" altLang="ko-KR" dirty="0"/>
              <a:t>for at least 3 months after the </a:t>
            </a:r>
            <a:r>
              <a:rPr lang="en-US" altLang="ko-KR" dirty="0" smtClean="0"/>
              <a:t>initial diagnosis</a:t>
            </a:r>
            <a:endParaRPr lang="en-US" altLang="ko-KR" dirty="0"/>
          </a:p>
          <a:p>
            <a:r>
              <a:rPr lang="en-US" altLang="ko-KR" dirty="0" smtClean="0"/>
              <a:t>Relatively </a:t>
            </a:r>
            <a:r>
              <a:rPr lang="en-US" altLang="ko-KR" dirty="0"/>
              <a:t>indolent </a:t>
            </a:r>
            <a:r>
              <a:rPr lang="en-US" altLang="ko-KR" dirty="0" smtClean="0"/>
              <a:t>MALT lymphoma </a:t>
            </a:r>
            <a:r>
              <a:rPr lang="en-US" altLang="ko-KR" dirty="0"/>
              <a:t>to more aggressive forms of </a:t>
            </a:r>
            <a:r>
              <a:rPr lang="en-US" altLang="ko-KR" dirty="0" smtClean="0"/>
              <a:t>DLBCL</a:t>
            </a:r>
          </a:p>
          <a:p>
            <a:r>
              <a:rPr lang="en-US" altLang="ko-KR" dirty="0"/>
              <a:t>3%-4% of </a:t>
            </a:r>
            <a:r>
              <a:rPr lang="en-US" altLang="ko-KR" dirty="0" err="1"/>
              <a:t>extranodal</a:t>
            </a:r>
            <a:r>
              <a:rPr lang="en-US" altLang="ko-KR" dirty="0"/>
              <a:t> </a:t>
            </a:r>
            <a:r>
              <a:rPr lang="en-US" altLang="ko-KR" dirty="0" smtClean="0"/>
              <a:t>lymphomas</a:t>
            </a:r>
          </a:p>
          <a:p>
            <a:r>
              <a:rPr lang="en-US" altLang="ko-KR" dirty="0" smtClean="0"/>
              <a:t>0.5</a:t>
            </a:r>
            <a:r>
              <a:rPr lang="en-US" altLang="ko-KR" dirty="0"/>
              <a:t>%-1% of primary lung malignancies </a:t>
            </a:r>
            <a:endParaRPr lang="en-US" altLang="ko-KR" dirty="0" smtClean="0"/>
          </a:p>
          <a:p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603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Mucosa-associated lymphoid tissue lymphoma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600200"/>
            <a:ext cx="8712968" cy="5257800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/>
              <a:t>Most common in PPL (58~90%) </a:t>
            </a:r>
          </a:p>
          <a:p>
            <a:r>
              <a:rPr lang="en-US" altLang="ko-KR" dirty="0" smtClean="0"/>
              <a:t>Caused by chronic inflammation,  </a:t>
            </a:r>
            <a:r>
              <a:rPr lang="en-US" altLang="ko-KR" dirty="0"/>
              <a:t>occasionally </a:t>
            </a:r>
            <a:r>
              <a:rPr lang="en-US" altLang="ko-KR" dirty="0" smtClean="0"/>
              <a:t>related to chronic immune-mediated diseases(</a:t>
            </a:r>
            <a:r>
              <a:rPr lang="en-US" altLang="ko-KR" dirty="0" err="1" smtClean="0"/>
              <a:t>sjogren</a:t>
            </a:r>
            <a:r>
              <a:rPr lang="en-US" altLang="ko-KR" dirty="0" smtClean="0"/>
              <a:t>, RA, HIV, </a:t>
            </a:r>
            <a:r>
              <a:rPr lang="en-US" altLang="ko-KR" dirty="0" err="1" smtClean="0"/>
              <a:t>H.pylori</a:t>
            </a:r>
            <a:r>
              <a:rPr lang="en-US" altLang="ko-KR" dirty="0" smtClean="0"/>
              <a:t>, MAC, HCV) </a:t>
            </a:r>
          </a:p>
          <a:p>
            <a:r>
              <a:rPr lang="en-US" altLang="ko-KR" dirty="0" smtClean="0"/>
              <a:t>Sixth decade, </a:t>
            </a:r>
            <a:r>
              <a:rPr lang="en-US" altLang="ko-KR" dirty="0"/>
              <a:t>female </a:t>
            </a:r>
            <a:r>
              <a:rPr lang="en-US" altLang="ko-KR" dirty="0" smtClean="0"/>
              <a:t>predominance</a:t>
            </a:r>
          </a:p>
          <a:p>
            <a:r>
              <a:rPr lang="en-US" altLang="ko-KR" dirty="0" smtClean="0"/>
              <a:t>Asymptomatic(50%), incidentally discovered</a:t>
            </a:r>
          </a:p>
          <a:p>
            <a:r>
              <a:rPr lang="en-US" altLang="ko-KR" dirty="0" smtClean="0"/>
              <a:t>Cough, dyspnea, </a:t>
            </a:r>
            <a:r>
              <a:rPr lang="en-US" altLang="ko-KR" dirty="0" err="1" smtClean="0"/>
              <a:t>wt</a:t>
            </a:r>
            <a:r>
              <a:rPr lang="en-US" altLang="ko-KR" dirty="0" smtClean="0"/>
              <a:t> loss, fever, sweat</a:t>
            </a:r>
          </a:p>
          <a:p>
            <a:r>
              <a:rPr lang="en-US" altLang="ko-KR" dirty="0" smtClean="0"/>
              <a:t>Limited stage- local </a:t>
            </a:r>
            <a:r>
              <a:rPr lang="en-US" altLang="ko-KR" dirty="0" err="1" smtClean="0"/>
              <a:t>Tx</a:t>
            </a:r>
            <a:r>
              <a:rPr lang="en-US" altLang="ko-KR" dirty="0" smtClean="0"/>
              <a:t> (</a:t>
            </a:r>
            <a:r>
              <a:rPr lang="en-US" altLang="ko-KR" dirty="0" err="1" smtClean="0"/>
              <a:t>RTx</a:t>
            </a:r>
            <a:r>
              <a:rPr lang="en-US" altLang="ko-KR" dirty="0" smtClean="0"/>
              <a:t> , limited surgery)</a:t>
            </a:r>
          </a:p>
          <a:p>
            <a:r>
              <a:rPr lang="en-US" altLang="ko-KR" dirty="0" smtClean="0"/>
              <a:t>Advanced stage – </a:t>
            </a:r>
            <a:r>
              <a:rPr lang="en-US" altLang="ko-KR" dirty="0" err="1" smtClean="0"/>
              <a:t>immuno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Tx</a:t>
            </a:r>
            <a:r>
              <a:rPr lang="en-US" altLang="ko-KR" dirty="0"/>
              <a:t> </a:t>
            </a:r>
            <a:r>
              <a:rPr lang="en-US" altLang="ko-KR" dirty="0" smtClean="0"/>
              <a:t>or </a:t>
            </a:r>
            <a:r>
              <a:rPr lang="en-US" altLang="ko-KR" dirty="0" err="1" smtClean="0"/>
              <a:t>CTx</a:t>
            </a:r>
            <a:r>
              <a:rPr lang="en-US" altLang="ko-KR" dirty="0" smtClean="0"/>
              <a:t> 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4117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620688"/>
            <a:ext cx="8856984" cy="2376263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Solitary or multifocal </a:t>
            </a:r>
            <a:r>
              <a:rPr lang="en-US" altLang="ko-KR" dirty="0"/>
              <a:t>and comprised ill-defined </a:t>
            </a:r>
            <a:r>
              <a:rPr lang="en-US" altLang="ko-KR" dirty="0" smtClean="0"/>
              <a:t>nodules containing </a:t>
            </a:r>
            <a:r>
              <a:rPr lang="en-US" altLang="ko-KR" dirty="0"/>
              <a:t>air </a:t>
            </a:r>
            <a:r>
              <a:rPr lang="en-US" altLang="ko-KR" dirty="0" err="1" smtClean="0"/>
              <a:t>bronchograms</a:t>
            </a:r>
            <a:endParaRPr lang="en-US" altLang="ko-KR" dirty="0" smtClean="0"/>
          </a:p>
          <a:p>
            <a:r>
              <a:rPr lang="en-US" altLang="ko-KR" dirty="0"/>
              <a:t>Cavitation is </a:t>
            </a:r>
            <a:r>
              <a:rPr lang="en-US" altLang="ko-KR" dirty="0" smtClean="0"/>
              <a:t>rare</a:t>
            </a:r>
            <a:endParaRPr lang="en-US" altLang="ko-KR" dirty="0"/>
          </a:p>
          <a:p>
            <a:r>
              <a:rPr lang="en-US" altLang="ko-KR" dirty="0" err="1" smtClean="0"/>
              <a:t>Mediastinal</a:t>
            </a:r>
            <a:r>
              <a:rPr lang="en-US" altLang="ko-KR" dirty="0"/>
              <a:t> </a:t>
            </a:r>
            <a:r>
              <a:rPr lang="en-US" altLang="ko-KR" dirty="0" smtClean="0"/>
              <a:t>lymphadenopathy </a:t>
            </a:r>
            <a:r>
              <a:rPr lang="en-US" altLang="ko-KR" dirty="0"/>
              <a:t>and pleural reaction are uncommon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3890764" cy="2873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3040"/>
            <a:ext cx="3601194" cy="258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7904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332657"/>
            <a:ext cx="8496944" cy="3240360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Massive interstitial infiltrate </a:t>
            </a:r>
            <a:r>
              <a:rPr lang="en-US" altLang="ko-KR" dirty="0"/>
              <a:t>of small lymphocytes forming a mass-like </a:t>
            </a:r>
            <a:r>
              <a:rPr lang="en-US" altLang="ko-KR" dirty="0" smtClean="0"/>
              <a:t>lesion</a:t>
            </a:r>
          </a:p>
          <a:p>
            <a:r>
              <a:rPr lang="en-US" altLang="ko-KR" dirty="0" smtClean="0"/>
              <a:t>Variable </a:t>
            </a:r>
            <a:r>
              <a:rPr lang="en-US" altLang="ko-KR" dirty="0"/>
              <a:t>number of admixed plasma cells and </a:t>
            </a:r>
            <a:r>
              <a:rPr lang="en-US" altLang="ko-KR" dirty="0" err="1" smtClean="0"/>
              <a:t>histiocytes</a:t>
            </a:r>
            <a:r>
              <a:rPr lang="en-US" altLang="ko-KR" dirty="0" smtClean="0"/>
              <a:t>, and </a:t>
            </a:r>
            <a:r>
              <a:rPr lang="en-US" altLang="ko-KR" dirty="0"/>
              <a:t>occasional small germinal </a:t>
            </a:r>
            <a:r>
              <a:rPr lang="en-US" altLang="ko-KR" dirty="0" err="1" smtClean="0"/>
              <a:t>centres</a:t>
            </a:r>
            <a:endParaRPr lang="en-US" altLang="ko-KR" dirty="0" smtClean="0"/>
          </a:p>
          <a:p>
            <a:r>
              <a:rPr lang="en-US" altLang="ko-KR" dirty="0" err="1" smtClean="0"/>
              <a:t>Immunohistochemical</a:t>
            </a:r>
            <a:r>
              <a:rPr lang="en-US" altLang="ko-KR" dirty="0" smtClean="0"/>
              <a:t>: </a:t>
            </a:r>
            <a:r>
              <a:rPr lang="en-US" altLang="ko-KR" dirty="0" err="1" smtClean="0"/>
              <a:t>coexpression</a:t>
            </a:r>
            <a:r>
              <a:rPr lang="en-US" altLang="ko-KR" dirty="0" smtClean="0"/>
              <a:t> </a:t>
            </a:r>
            <a:r>
              <a:rPr lang="en-US" altLang="ko-KR" dirty="0"/>
              <a:t>of CD20 (</a:t>
            </a:r>
            <a:r>
              <a:rPr lang="en-US" altLang="ko-KR" dirty="0" smtClean="0"/>
              <a:t>cluster of </a:t>
            </a:r>
            <a:r>
              <a:rPr lang="en-US" altLang="ko-KR" dirty="0" err="1"/>
              <a:t>differentation</a:t>
            </a:r>
            <a:r>
              <a:rPr lang="en-US" altLang="ko-KR" dirty="0"/>
              <a:t> 20) and CD43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5024"/>
            <a:ext cx="3444078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3645024"/>
            <a:ext cx="3644287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8458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err="1"/>
              <a:t>E</a:t>
            </a:r>
            <a:r>
              <a:rPr lang="en-US" altLang="ko-KR" dirty="0" err="1" smtClean="0"/>
              <a:t>xtranodal</a:t>
            </a:r>
            <a:r>
              <a:rPr lang="en-US" altLang="ko-KR" dirty="0" smtClean="0"/>
              <a:t> </a:t>
            </a:r>
            <a:r>
              <a:rPr lang="en-US" altLang="ko-KR" dirty="0"/>
              <a:t>NK/T-cell lymphoma, nasal </a:t>
            </a:r>
            <a:r>
              <a:rPr lang="en-US" altLang="ko-KR" dirty="0" smtClean="0"/>
              <a:t>type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Most </a:t>
            </a:r>
            <a:r>
              <a:rPr lang="en-US" altLang="ko-KR" dirty="0"/>
              <a:t>common in </a:t>
            </a:r>
            <a:r>
              <a:rPr lang="en-US" altLang="ko-KR" dirty="0" smtClean="0"/>
              <a:t>Asia, </a:t>
            </a:r>
            <a:r>
              <a:rPr lang="en-US" altLang="ko-KR" dirty="0"/>
              <a:t>accounts for </a:t>
            </a:r>
            <a:r>
              <a:rPr lang="en-US" altLang="ko-KR" dirty="0" smtClean="0"/>
              <a:t>5-10% </a:t>
            </a:r>
            <a:r>
              <a:rPr lang="en-US" altLang="ko-KR" dirty="0"/>
              <a:t>of all </a:t>
            </a:r>
            <a:r>
              <a:rPr lang="en-US" altLang="ko-KR" dirty="0" smtClean="0"/>
              <a:t>NHL</a:t>
            </a:r>
          </a:p>
          <a:p>
            <a:r>
              <a:rPr lang="en-US" altLang="ko-KR" dirty="0"/>
              <a:t>Rare cases with isolated lung </a:t>
            </a:r>
            <a:endParaRPr lang="en-US" altLang="ko-KR" dirty="0" smtClean="0"/>
          </a:p>
          <a:p>
            <a:r>
              <a:rPr lang="en-US" altLang="ko-KR" dirty="0" smtClean="0"/>
              <a:t>Median age: 52, male predominance</a:t>
            </a:r>
          </a:p>
          <a:p>
            <a:r>
              <a:rPr lang="en-US" altLang="ko-KR" dirty="0" smtClean="0"/>
              <a:t>Pathogenesis: poorly understood, </a:t>
            </a:r>
            <a:r>
              <a:rPr lang="en-US" altLang="ko-KR" dirty="0"/>
              <a:t>associated EBV </a:t>
            </a:r>
            <a:r>
              <a:rPr lang="en-US" altLang="ko-KR" dirty="0" smtClean="0"/>
              <a:t>infection</a:t>
            </a:r>
          </a:p>
          <a:p>
            <a:r>
              <a:rPr lang="en-US" altLang="ko-KR" dirty="0" smtClean="0"/>
              <a:t>Symptom: involved site, B </a:t>
            </a:r>
            <a:r>
              <a:rPr lang="en-US" altLang="ko-KR" dirty="0" err="1" smtClean="0"/>
              <a:t>Sx</a:t>
            </a:r>
            <a:r>
              <a:rPr lang="en-US" altLang="ko-KR" dirty="0" smtClean="0"/>
              <a:t> (10-30%)</a:t>
            </a:r>
          </a:p>
          <a:p>
            <a:r>
              <a:rPr lang="en-US" altLang="ko-KR" dirty="0" smtClean="0"/>
              <a:t>Combined </a:t>
            </a:r>
            <a:r>
              <a:rPr lang="en-US" altLang="ko-KR" dirty="0" err="1" smtClean="0"/>
              <a:t>CTx</a:t>
            </a:r>
            <a:r>
              <a:rPr lang="en-US" altLang="ko-KR" dirty="0" smtClean="0"/>
              <a:t> and </a:t>
            </a:r>
            <a:r>
              <a:rPr lang="en-US" altLang="ko-KR" dirty="0" err="1" smtClean="0"/>
              <a:t>RTx</a:t>
            </a:r>
            <a:r>
              <a:rPr lang="en-US" altLang="ko-KR" dirty="0" smtClean="0"/>
              <a:t>  </a:t>
            </a:r>
          </a:p>
          <a:p>
            <a:r>
              <a:rPr lang="en-US" altLang="ko-KR" dirty="0" smtClean="0"/>
              <a:t>Worst prognosis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4273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5815"/>
            <a:ext cx="8229600" cy="1143000"/>
          </a:xfrm>
        </p:spPr>
        <p:txBody>
          <a:bodyPr/>
          <a:lstStyle/>
          <a:p>
            <a:r>
              <a:rPr lang="en-US" altLang="ko-KR" dirty="0" err="1"/>
              <a:t>Lymphomatoid</a:t>
            </a:r>
            <a:r>
              <a:rPr lang="en-US" altLang="ko-KR" dirty="0"/>
              <a:t> </a:t>
            </a:r>
            <a:r>
              <a:rPr lang="en-US" altLang="ko-KR" dirty="0" err="1"/>
              <a:t>Granulomatosis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Rare EBV associated </a:t>
            </a:r>
            <a:r>
              <a:rPr lang="en-US" altLang="ko-KR" dirty="0" err="1" smtClean="0"/>
              <a:t>lymphoproliferative</a:t>
            </a:r>
            <a:r>
              <a:rPr lang="en-US" altLang="ko-KR" dirty="0"/>
              <a:t> </a:t>
            </a:r>
            <a:r>
              <a:rPr lang="en-US" altLang="ko-KR" dirty="0" smtClean="0"/>
              <a:t>disorder </a:t>
            </a:r>
            <a:r>
              <a:rPr lang="en-US" altLang="ko-KR" dirty="0"/>
              <a:t>with a propensity for </a:t>
            </a:r>
            <a:r>
              <a:rPr lang="en-US" altLang="ko-KR" dirty="0" smtClean="0"/>
              <a:t>blood vessel destruction</a:t>
            </a:r>
          </a:p>
          <a:p>
            <a:r>
              <a:rPr lang="en-US" altLang="ko-KR" dirty="0"/>
              <a:t>NHL as a neoplasm of mature B-cells</a:t>
            </a:r>
            <a:endParaRPr lang="en-US" altLang="ko-KR" dirty="0" smtClean="0"/>
          </a:p>
          <a:p>
            <a:r>
              <a:rPr lang="en-US" altLang="ko-KR" dirty="0" smtClean="0"/>
              <a:t>Most common </a:t>
            </a:r>
            <a:r>
              <a:rPr lang="en-US" altLang="ko-KR" dirty="0"/>
              <a:t>primary </a:t>
            </a:r>
            <a:r>
              <a:rPr lang="en-US" altLang="ko-KR" dirty="0" smtClean="0"/>
              <a:t>site (&gt;90%) </a:t>
            </a:r>
          </a:p>
          <a:p>
            <a:r>
              <a:rPr lang="en-US" altLang="ko-KR" dirty="0" smtClean="0"/>
              <a:t>Systemic </a:t>
            </a:r>
            <a:r>
              <a:rPr lang="en-US" altLang="ko-KR" dirty="0" err="1"/>
              <a:t>multiorgan</a:t>
            </a:r>
            <a:r>
              <a:rPr lang="en-US" altLang="ko-KR" dirty="0"/>
              <a:t> </a:t>
            </a:r>
            <a:r>
              <a:rPr lang="en-US" altLang="ko-KR" dirty="0" smtClean="0"/>
              <a:t>disease(skin, CNS)</a:t>
            </a:r>
          </a:p>
          <a:p>
            <a:r>
              <a:rPr lang="en-US" altLang="ko-KR" dirty="0" smtClean="0"/>
              <a:t>Age: 30-50 , </a:t>
            </a:r>
            <a:r>
              <a:rPr lang="en-US" altLang="ko-KR" dirty="0"/>
              <a:t>usually affecting </a:t>
            </a:r>
            <a:r>
              <a:rPr lang="en-US" altLang="ko-KR" dirty="0" smtClean="0"/>
              <a:t>males</a:t>
            </a:r>
          </a:p>
          <a:p>
            <a:r>
              <a:rPr lang="en-US" altLang="ko-KR" dirty="0"/>
              <a:t>poor prognosis and a </a:t>
            </a:r>
            <a:r>
              <a:rPr lang="en-US" altLang="ko-KR" dirty="0" smtClean="0"/>
              <a:t>median survival </a:t>
            </a:r>
            <a:r>
              <a:rPr lang="en-US" altLang="ko-KR" dirty="0"/>
              <a:t>of less than 2 years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13409210" y="910710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bl</a:t>
            </a:r>
          </a:p>
        </p:txBody>
      </p:sp>
    </p:spTree>
    <p:extLst>
      <p:ext uri="{BB962C8B-B14F-4D97-AF65-F5344CB8AC3E}">
        <p14:creationId xmlns:p14="http://schemas.microsoft.com/office/powerpoint/2010/main" val="5696775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094609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Bilateral</a:t>
            </a:r>
            <a:r>
              <a:rPr lang="en-US" altLang="ko-KR" dirty="0"/>
              <a:t>, round, poorly </a:t>
            </a:r>
            <a:r>
              <a:rPr lang="en-US" altLang="ko-KR" dirty="0" err="1"/>
              <a:t>marginated</a:t>
            </a:r>
            <a:r>
              <a:rPr lang="en-US" altLang="ko-KR" dirty="0"/>
              <a:t> nodules 0.5–8 </a:t>
            </a:r>
            <a:r>
              <a:rPr lang="en-US" altLang="ko-KR" dirty="0" smtClean="0"/>
              <a:t>cm in </a:t>
            </a:r>
            <a:r>
              <a:rPr lang="en-US" altLang="ko-KR" dirty="0"/>
              <a:t>diameter.</a:t>
            </a:r>
          </a:p>
          <a:p>
            <a:r>
              <a:rPr lang="en-US" altLang="ko-KR" dirty="0" smtClean="0"/>
              <a:t>Basal </a:t>
            </a:r>
            <a:r>
              <a:rPr lang="en-US" altLang="ko-KR" dirty="0"/>
              <a:t>predominance.</a:t>
            </a:r>
          </a:p>
          <a:p>
            <a:r>
              <a:rPr lang="en-US" altLang="ko-KR" dirty="0" err="1" smtClean="0"/>
              <a:t>Peribronchovascular</a:t>
            </a:r>
            <a:r>
              <a:rPr lang="en-US" altLang="ko-KR" dirty="0" smtClean="0"/>
              <a:t> </a:t>
            </a:r>
            <a:r>
              <a:rPr lang="en-US" altLang="ko-KR" dirty="0"/>
              <a:t>distribution.</a:t>
            </a:r>
          </a:p>
          <a:p>
            <a:r>
              <a:rPr lang="en-US" altLang="ko-KR" dirty="0" smtClean="0"/>
              <a:t>Can </a:t>
            </a:r>
            <a:r>
              <a:rPr lang="en-US" altLang="ko-KR" dirty="0"/>
              <a:t>coalesce and </a:t>
            </a:r>
            <a:r>
              <a:rPr lang="en-US" altLang="ko-KR" dirty="0" err="1"/>
              <a:t>cavitate</a:t>
            </a:r>
            <a:r>
              <a:rPr lang="en-US" altLang="ko-KR" dirty="0"/>
              <a:t>.</a:t>
            </a:r>
          </a:p>
          <a:p>
            <a:r>
              <a:rPr lang="en-US" altLang="ko-KR" dirty="0" smtClean="0"/>
              <a:t>‘‘</a:t>
            </a:r>
            <a:r>
              <a:rPr lang="en-US" altLang="ko-KR" dirty="0"/>
              <a:t>Reversed halo sign’’.</a:t>
            </a:r>
          </a:p>
          <a:p>
            <a:r>
              <a:rPr lang="en-US" altLang="ko-KR" dirty="0" smtClean="0"/>
              <a:t>‘‘</a:t>
            </a:r>
            <a:r>
              <a:rPr lang="en-US" altLang="ko-KR" dirty="0"/>
              <a:t>Migratory’’ nodules due to ‘‘waxing and waning’’.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4005064"/>
            <a:ext cx="3668139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135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2476872"/>
          </a:xfrm>
        </p:spPr>
        <p:txBody>
          <a:bodyPr>
            <a:normAutofit/>
          </a:bodyPr>
          <a:lstStyle/>
          <a:p>
            <a:r>
              <a:rPr lang="en-US" altLang="ko-KR" sz="2800" dirty="0" err="1" smtClean="0"/>
              <a:t>Angiocentric</a:t>
            </a:r>
            <a:r>
              <a:rPr lang="en-US" altLang="ko-KR" sz="2800" dirty="0" smtClean="0"/>
              <a:t> polymorphous mononuclear </a:t>
            </a:r>
            <a:r>
              <a:rPr lang="en-US" altLang="ko-KR" sz="2800" dirty="0"/>
              <a:t>infiltrate composed of </a:t>
            </a:r>
            <a:r>
              <a:rPr lang="en-US" altLang="ko-KR" sz="2800" dirty="0" smtClean="0"/>
              <a:t>numerous small </a:t>
            </a:r>
            <a:r>
              <a:rPr lang="en-US" altLang="ko-KR" sz="2800" dirty="0"/>
              <a:t>lymphocytes, plasma cells, </a:t>
            </a:r>
            <a:r>
              <a:rPr lang="en-US" altLang="ko-KR" sz="2800" dirty="0" err="1"/>
              <a:t>histiocytes</a:t>
            </a:r>
            <a:r>
              <a:rPr lang="en-US" altLang="ko-KR" sz="2800" dirty="0"/>
              <a:t> and </a:t>
            </a:r>
            <a:r>
              <a:rPr lang="en-US" altLang="ko-KR" sz="2800" dirty="0" smtClean="0"/>
              <a:t>large </a:t>
            </a:r>
            <a:r>
              <a:rPr lang="en-US" altLang="ko-KR" sz="2800" dirty="0"/>
              <a:t>atypical EBV-positive B-cells, which resemble </a:t>
            </a:r>
            <a:r>
              <a:rPr lang="en-US" altLang="ko-KR" sz="2800" dirty="0" err="1"/>
              <a:t>immunoblasts</a:t>
            </a:r>
            <a:endParaRPr lang="en-US" altLang="ko-KR" sz="2800" dirty="0" smtClean="0"/>
          </a:p>
          <a:p>
            <a:endParaRPr lang="ko-KR" altLang="en-US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96952"/>
            <a:ext cx="4611074" cy="3464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5456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3285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err="1"/>
              <a:t>Posttransplantation</a:t>
            </a:r>
            <a:r>
              <a:rPr lang="en-US" altLang="ko-KR" dirty="0"/>
              <a:t> </a:t>
            </a:r>
            <a:r>
              <a:rPr lang="en-US" altLang="ko-KR" dirty="0" err="1"/>
              <a:t>Lymphoproliferative</a:t>
            </a:r>
            <a:r>
              <a:rPr lang="en-US" altLang="ko-KR" dirty="0"/>
              <a:t> Disorders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268760"/>
            <a:ext cx="8507288" cy="5256584"/>
          </a:xfrm>
        </p:spPr>
        <p:txBody>
          <a:bodyPr>
            <a:normAutofit lnSpcReduction="10000"/>
          </a:bodyPr>
          <a:lstStyle/>
          <a:p>
            <a:r>
              <a:rPr lang="en-US" altLang="ko-KR" dirty="0"/>
              <a:t>lymphoid/</a:t>
            </a:r>
            <a:r>
              <a:rPr lang="en-US" altLang="ko-KR" dirty="0" err="1"/>
              <a:t>plasmacytic</a:t>
            </a:r>
            <a:r>
              <a:rPr lang="en-US" altLang="ko-KR" dirty="0"/>
              <a:t> </a:t>
            </a:r>
            <a:r>
              <a:rPr lang="en-US" altLang="ko-KR" dirty="0" smtClean="0"/>
              <a:t>proliferation that </a:t>
            </a:r>
            <a:r>
              <a:rPr lang="en-US" altLang="ko-KR" dirty="0"/>
              <a:t>occurs following solid organ or </a:t>
            </a:r>
            <a:r>
              <a:rPr lang="en-US" altLang="ko-KR" dirty="0" smtClean="0"/>
              <a:t>hematopoietic</a:t>
            </a:r>
            <a:r>
              <a:rPr lang="en-US" altLang="ko-KR" dirty="0"/>
              <a:t> </a:t>
            </a:r>
            <a:r>
              <a:rPr lang="en-US" altLang="ko-KR" dirty="0" smtClean="0"/>
              <a:t>stem </a:t>
            </a:r>
            <a:r>
              <a:rPr lang="en-US" altLang="ko-KR" dirty="0"/>
              <a:t>cell </a:t>
            </a:r>
            <a:r>
              <a:rPr lang="en-US" altLang="ko-KR" dirty="0" smtClean="0"/>
              <a:t>transplantation</a:t>
            </a:r>
          </a:p>
          <a:p>
            <a:r>
              <a:rPr lang="en-US" altLang="ko-KR" dirty="0" smtClean="0"/>
              <a:t>Polyclonal benign proliferations </a:t>
            </a:r>
            <a:r>
              <a:rPr lang="en-US" altLang="ko-KR" dirty="0"/>
              <a:t>to monoclonal and monomorphic </a:t>
            </a:r>
            <a:r>
              <a:rPr lang="en-US" altLang="ko-KR" dirty="0" smtClean="0"/>
              <a:t>aggressive lymphomas</a:t>
            </a:r>
          </a:p>
          <a:p>
            <a:r>
              <a:rPr lang="en-US" altLang="ko-KR" dirty="0" smtClean="0"/>
              <a:t>Associated with </a:t>
            </a:r>
            <a:r>
              <a:rPr lang="en-US" altLang="ko-KR" dirty="0"/>
              <a:t>EBV </a:t>
            </a:r>
            <a:r>
              <a:rPr lang="en-US" altLang="ko-KR" dirty="0" smtClean="0"/>
              <a:t>infection</a:t>
            </a:r>
          </a:p>
          <a:p>
            <a:r>
              <a:rPr lang="en-US" altLang="ko-KR" dirty="0"/>
              <a:t>less than 2% of all </a:t>
            </a:r>
            <a:r>
              <a:rPr lang="en-US" altLang="ko-KR" dirty="0" smtClean="0"/>
              <a:t>transplant</a:t>
            </a:r>
          </a:p>
          <a:p>
            <a:r>
              <a:rPr lang="en-US" altLang="ko-KR" dirty="0"/>
              <a:t>highest incidence in lung </a:t>
            </a:r>
            <a:r>
              <a:rPr lang="en-US" altLang="ko-KR" dirty="0" smtClean="0"/>
              <a:t>transplantation (6–9</a:t>
            </a:r>
            <a:r>
              <a:rPr lang="en-US" altLang="ko-KR" dirty="0"/>
              <a:t>%)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0564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8063" y="116632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Classification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944095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5995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en-US" altLang="ko-KR" dirty="0"/>
              <a:t>occur within 2 years </a:t>
            </a:r>
            <a:r>
              <a:rPr lang="en-US" altLang="ko-KR" dirty="0" smtClean="0"/>
              <a:t>of transplantation</a:t>
            </a:r>
          </a:p>
          <a:p>
            <a:r>
              <a:rPr lang="en-US" altLang="ko-KR" dirty="0" smtClean="0"/>
              <a:t>fever, lymphadenopathy</a:t>
            </a:r>
            <a:r>
              <a:rPr lang="en-US" altLang="ko-KR" dirty="0"/>
              <a:t>, abdominal pain with </a:t>
            </a:r>
            <a:r>
              <a:rPr lang="en-US" altLang="ko-KR" dirty="0" smtClean="0"/>
              <a:t>diarrhea</a:t>
            </a:r>
            <a:r>
              <a:rPr lang="en-US" altLang="ko-KR" dirty="0"/>
              <a:t>, </a:t>
            </a:r>
            <a:r>
              <a:rPr lang="en-US" altLang="ko-KR" dirty="0" smtClean="0"/>
              <a:t>mononucleosis-like </a:t>
            </a:r>
            <a:r>
              <a:rPr lang="en-US" altLang="ko-KR" dirty="0"/>
              <a:t>syndrome, upper respiratory </a:t>
            </a:r>
            <a:r>
              <a:rPr lang="en-US" altLang="ko-KR" dirty="0" smtClean="0"/>
              <a:t>tract, CNS </a:t>
            </a:r>
            <a:r>
              <a:rPr lang="en-US" altLang="ko-KR" dirty="0" err="1" smtClean="0"/>
              <a:t>Sx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Wt</a:t>
            </a:r>
            <a:r>
              <a:rPr lang="en-US" altLang="ko-KR" dirty="0" smtClean="0"/>
              <a:t> loss </a:t>
            </a:r>
          </a:p>
          <a:p>
            <a:r>
              <a:rPr lang="en-US" altLang="ko-KR" dirty="0"/>
              <a:t>Up to 25% of patients will present with allograft </a:t>
            </a:r>
            <a:r>
              <a:rPr lang="en-US" altLang="ko-KR" dirty="0" smtClean="0"/>
              <a:t>failure, and </a:t>
            </a:r>
            <a:r>
              <a:rPr lang="en-US" altLang="ko-KR" dirty="0"/>
              <a:t>this can mimic primary allograft rejection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713082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en-US" altLang="ko-KR" dirty="0"/>
              <a:t>Nodules: more single than multiple, diameter </a:t>
            </a:r>
            <a:r>
              <a:rPr lang="en-US" altLang="ko-KR" dirty="0" smtClean="0"/>
              <a:t>range 0.3–5 </a:t>
            </a:r>
            <a:r>
              <a:rPr lang="en-US" altLang="ko-KR" dirty="0"/>
              <a:t>cm.</a:t>
            </a:r>
          </a:p>
          <a:p>
            <a:r>
              <a:rPr lang="en-US" altLang="ko-KR" dirty="0" smtClean="0"/>
              <a:t>More </a:t>
            </a:r>
            <a:r>
              <a:rPr lang="en-US" altLang="ko-KR" dirty="0"/>
              <a:t>well-defined than ill-defined nodules.</a:t>
            </a:r>
          </a:p>
          <a:p>
            <a:r>
              <a:rPr lang="en-US" altLang="ko-KR" dirty="0" smtClean="0"/>
              <a:t>‘‘</a:t>
            </a:r>
            <a:r>
              <a:rPr lang="en-US" altLang="ko-KR" dirty="0"/>
              <a:t>Halo sign’’ around nodules.</a:t>
            </a:r>
          </a:p>
          <a:p>
            <a:r>
              <a:rPr lang="en-US" altLang="ko-KR" dirty="0" smtClean="0"/>
              <a:t>Patchy/focal </a:t>
            </a:r>
            <a:r>
              <a:rPr lang="en-US" altLang="ko-KR" dirty="0"/>
              <a:t>consolidation or ground-glass opacity.</a:t>
            </a:r>
          </a:p>
          <a:p>
            <a:r>
              <a:rPr lang="en-US" altLang="ko-KR" dirty="0" smtClean="0"/>
              <a:t>More </a:t>
            </a:r>
            <a:r>
              <a:rPr lang="en-US" altLang="ko-KR" dirty="0" err="1"/>
              <a:t>peribronchial</a:t>
            </a:r>
            <a:r>
              <a:rPr lang="en-US" altLang="ko-KR" dirty="0"/>
              <a:t>/</a:t>
            </a:r>
            <a:r>
              <a:rPr lang="en-US" altLang="ko-KR" dirty="0" err="1"/>
              <a:t>subpleural</a:t>
            </a:r>
            <a:r>
              <a:rPr lang="en-US" altLang="ko-KR" dirty="0"/>
              <a:t> than diffuse </a:t>
            </a:r>
            <a:r>
              <a:rPr lang="en-US" altLang="ko-KR" dirty="0" smtClean="0"/>
              <a:t>distribution of </a:t>
            </a:r>
            <a:r>
              <a:rPr lang="en-US" altLang="ko-KR" dirty="0"/>
              <a:t>nodules.</a:t>
            </a:r>
          </a:p>
          <a:p>
            <a:r>
              <a:rPr lang="en-US" altLang="ko-KR" dirty="0" smtClean="0"/>
              <a:t>Lymphadenopathy </a:t>
            </a:r>
            <a:r>
              <a:rPr lang="en-US" altLang="ko-KR" dirty="0"/>
              <a:t>(30–60%).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64129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Benign LPDs and primary pulmonary lymphoma </a:t>
            </a:r>
            <a:r>
              <a:rPr lang="en-US" altLang="ko-KR" dirty="0" smtClean="0"/>
              <a:t>of the </a:t>
            </a:r>
            <a:r>
              <a:rPr lang="en-US" altLang="ko-KR" dirty="0"/>
              <a:t>lung are relatively </a:t>
            </a:r>
            <a:r>
              <a:rPr lang="en-US" altLang="ko-KR" dirty="0" smtClean="0"/>
              <a:t>rare</a:t>
            </a:r>
          </a:p>
          <a:p>
            <a:r>
              <a:rPr lang="en-US" altLang="ko-KR" dirty="0" smtClean="0"/>
              <a:t>Radiological appearance </a:t>
            </a:r>
            <a:r>
              <a:rPr lang="en-US" altLang="ko-KR" dirty="0"/>
              <a:t>of the LPDs is not </a:t>
            </a:r>
            <a:r>
              <a:rPr lang="en-US" altLang="ko-KR" dirty="0" smtClean="0"/>
              <a:t>pathognomonic</a:t>
            </a:r>
          </a:p>
          <a:p>
            <a:r>
              <a:rPr lang="en-US" altLang="ko-KR" dirty="0" smtClean="0"/>
              <a:t>Multidisciplinary </a:t>
            </a:r>
            <a:r>
              <a:rPr lang="en-US" altLang="ko-KR" dirty="0"/>
              <a:t>approach to diagnosis is </a:t>
            </a:r>
            <a:r>
              <a:rPr lang="en-US" altLang="ko-KR" dirty="0" smtClean="0"/>
              <a:t>important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89359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Reference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altLang="ko-KR" dirty="0"/>
              <a:t>1.	Carrillo J, </a:t>
            </a:r>
            <a:r>
              <a:rPr lang="en-US" altLang="ko-KR" dirty="0" err="1"/>
              <a:t>Restrepo</a:t>
            </a:r>
            <a:r>
              <a:rPr lang="en-US" altLang="ko-KR" dirty="0"/>
              <a:t> CS, Rosado de Christenson M, Ojeda Leon P, Lucia Rivera A, Koss MN: </a:t>
            </a:r>
            <a:r>
              <a:rPr lang="en-US" altLang="ko-KR" b="1" dirty="0" err="1"/>
              <a:t>Lymphoproliferative</a:t>
            </a:r>
            <a:r>
              <a:rPr lang="en-US" altLang="ko-KR" b="1" dirty="0"/>
              <a:t> lung disorders: a radiologic-pathologic overview. Part I: Reactive disorders</a:t>
            </a:r>
            <a:r>
              <a:rPr lang="en-US" altLang="ko-KR" dirty="0"/>
              <a:t>. </a:t>
            </a:r>
            <a:r>
              <a:rPr lang="en-US" altLang="ko-KR" i="1" dirty="0" err="1"/>
              <a:t>Semin</a:t>
            </a:r>
            <a:r>
              <a:rPr lang="en-US" altLang="ko-KR" i="1" dirty="0"/>
              <a:t> Ultrasound CT MR </a:t>
            </a:r>
            <a:r>
              <a:rPr lang="en-US" altLang="ko-KR" dirty="0"/>
              <a:t>2013, </a:t>
            </a:r>
            <a:r>
              <a:rPr lang="en-US" altLang="ko-KR" b="1" dirty="0"/>
              <a:t>34</a:t>
            </a:r>
            <a:r>
              <a:rPr lang="en-US" altLang="ko-KR" dirty="0"/>
              <a:t>(6):525-534.</a:t>
            </a:r>
            <a:endParaRPr lang="ko-KR" altLang="ko-KR" dirty="0"/>
          </a:p>
          <a:p>
            <a:r>
              <a:rPr lang="en-US" altLang="ko-KR" dirty="0"/>
              <a:t>2.	Hare SS, Souza CA, Bain G, </a:t>
            </a:r>
            <a:r>
              <a:rPr lang="en-US" altLang="ko-KR" dirty="0" err="1"/>
              <a:t>Seely</a:t>
            </a:r>
            <a:r>
              <a:rPr lang="en-US" altLang="ko-KR" dirty="0"/>
              <a:t> JM, </a:t>
            </a:r>
            <a:r>
              <a:rPr lang="en-US" altLang="ko-KR" dirty="0" err="1"/>
              <a:t>Frcpc</a:t>
            </a:r>
            <a:r>
              <a:rPr lang="en-US" altLang="ko-KR" dirty="0"/>
              <a:t>, Gomes MM, Quigley M: </a:t>
            </a:r>
            <a:r>
              <a:rPr lang="en-US" altLang="ko-KR" b="1" dirty="0"/>
              <a:t>The radiological spectrum of pulmonary </a:t>
            </a:r>
            <a:r>
              <a:rPr lang="en-US" altLang="ko-KR" b="1" dirty="0" err="1"/>
              <a:t>lymphoproliferative</a:t>
            </a:r>
            <a:r>
              <a:rPr lang="en-US" altLang="ko-KR" b="1" dirty="0"/>
              <a:t> disease</a:t>
            </a:r>
            <a:r>
              <a:rPr lang="en-US" altLang="ko-KR" dirty="0"/>
              <a:t>. </a:t>
            </a:r>
            <a:r>
              <a:rPr lang="en-US" altLang="ko-KR" i="1" dirty="0"/>
              <a:t>Br J </a:t>
            </a:r>
            <a:r>
              <a:rPr lang="en-US" altLang="ko-KR" i="1" dirty="0" err="1"/>
              <a:t>Radiol</a:t>
            </a:r>
            <a:r>
              <a:rPr lang="en-US" altLang="ko-KR" i="1" dirty="0"/>
              <a:t> </a:t>
            </a:r>
            <a:r>
              <a:rPr lang="en-US" altLang="ko-KR" dirty="0"/>
              <a:t>2012, </a:t>
            </a:r>
            <a:r>
              <a:rPr lang="en-US" altLang="ko-KR" b="1" dirty="0"/>
              <a:t>85</a:t>
            </a:r>
            <a:r>
              <a:rPr lang="en-US" altLang="ko-KR" dirty="0"/>
              <a:t>(1015):848-864.</a:t>
            </a:r>
            <a:endParaRPr lang="ko-KR" altLang="ko-KR" dirty="0"/>
          </a:p>
          <a:p>
            <a:r>
              <a:rPr lang="en-US" altLang="ko-KR" dirty="0"/>
              <a:t>3.	Lee BH, Kim SY, Kim MY, Hwang YJ, Han YH, </a:t>
            </a:r>
            <a:r>
              <a:rPr lang="en-US" altLang="ko-KR" dirty="0" err="1"/>
              <a:t>Seo</a:t>
            </a:r>
            <a:r>
              <a:rPr lang="en-US" altLang="ko-KR" dirty="0"/>
              <a:t> JW, Kim YH, Cha SJ, </a:t>
            </a:r>
            <a:r>
              <a:rPr lang="en-US" altLang="ko-KR" dirty="0" err="1"/>
              <a:t>Hur</a:t>
            </a:r>
            <a:r>
              <a:rPr lang="en-US" altLang="ko-KR" dirty="0"/>
              <a:t> G: </a:t>
            </a:r>
            <a:r>
              <a:rPr lang="en-US" altLang="ko-KR" b="1" dirty="0"/>
              <a:t>CT of nasal-type T/NK cell lymphoma in the lung</a:t>
            </a:r>
            <a:r>
              <a:rPr lang="en-US" altLang="ko-KR" dirty="0"/>
              <a:t>. </a:t>
            </a:r>
            <a:r>
              <a:rPr lang="en-US" altLang="ko-KR" i="1" dirty="0"/>
              <a:t>Journal of thoracic imaging </a:t>
            </a:r>
            <a:r>
              <a:rPr lang="en-US" altLang="ko-KR" dirty="0"/>
              <a:t>2006, </a:t>
            </a:r>
            <a:r>
              <a:rPr lang="en-US" altLang="ko-KR" b="1" dirty="0"/>
              <a:t>21</a:t>
            </a:r>
            <a:r>
              <a:rPr lang="en-US" altLang="ko-KR" dirty="0"/>
              <a:t>(1):37-39.</a:t>
            </a:r>
            <a:endParaRPr lang="ko-KR" altLang="ko-KR" dirty="0"/>
          </a:p>
          <a:p>
            <a:r>
              <a:rPr lang="en-US" altLang="ko-KR" dirty="0"/>
              <a:t>4.	</a:t>
            </a:r>
            <a:r>
              <a:rPr lang="en-US" altLang="ko-KR" dirty="0" err="1"/>
              <a:t>Morovic</a:t>
            </a:r>
            <a:r>
              <a:rPr lang="en-US" altLang="ko-KR" dirty="0"/>
              <a:t> A, </a:t>
            </a:r>
            <a:r>
              <a:rPr lang="en-US" altLang="ko-KR" dirty="0" err="1"/>
              <a:t>Aurer</a:t>
            </a:r>
            <a:r>
              <a:rPr lang="en-US" altLang="ko-KR" dirty="0"/>
              <a:t> I, </a:t>
            </a:r>
            <a:r>
              <a:rPr lang="en-US" altLang="ko-KR" dirty="0" err="1"/>
              <a:t>Dotlic</a:t>
            </a:r>
            <a:r>
              <a:rPr lang="en-US" altLang="ko-KR" dirty="0"/>
              <a:t> S, </a:t>
            </a:r>
            <a:r>
              <a:rPr lang="en-US" altLang="ko-KR" dirty="0" err="1"/>
              <a:t>Weisenburger</a:t>
            </a:r>
            <a:r>
              <a:rPr lang="en-US" altLang="ko-KR" dirty="0"/>
              <a:t> DD, Nola M: </a:t>
            </a:r>
            <a:r>
              <a:rPr lang="en-US" altLang="ko-KR" b="1" dirty="0"/>
              <a:t>NK cell lymphoma, nasal type, with massive lung involvement: a case report</a:t>
            </a:r>
            <a:r>
              <a:rPr lang="en-US" altLang="ko-KR" dirty="0"/>
              <a:t>. </a:t>
            </a:r>
            <a:r>
              <a:rPr lang="en-US" altLang="ko-KR" i="1" dirty="0"/>
              <a:t>J </a:t>
            </a:r>
            <a:r>
              <a:rPr lang="en-US" altLang="ko-KR" i="1" dirty="0" err="1"/>
              <a:t>Hematop</a:t>
            </a:r>
            <a:r>
              <a:rPr lang="en-US" altLang="ko-KR" i="1" dirty="0"/>
              <a:t> </a:t>
            </a:r>
            <a:r>
              <a:rPr lang="en-US" altLang="ko-KR" dirty="0"/>
              <a:t>2010, </a:t>
            </a:r>
            <a:r>
              <a:rPr lang="en-US" altLang="ko-KR" b="1" dirty="0"/>
              <a:t>3</a:t>
            </a:r>
            <a:r>
              <a:rPr lang="en-US" altLang="ko-KR" dirty="0"/>
              <a:t>(1):19-22.</a:t>
            </a:r>
            <a:endParaRPr lang="ko-KR" altLang="ko-KR" dirty="0"/>
          </a:p>
          <a:p>
            <a:r>
              <a:rPr lang="en-US" altLang="ko-KR" dirty="0"/>
              <a:t>5.	</a:t>
            </a:r>
            <a:r>
              <a:rPr lang="en-US" altLang="ko-KR" dirty="0" err="1"/>
              <a:t>Poletti</a:t>
            </a:r>
            <a:r>
              <a:rPr lang="en-US" altLang="ko-KR" dirty="0"/>
              <a:t> V, </a:t>
            </a:r>
            <a:r>
              <a:rPr lang="en-US" altLang="ko-KR" dirty="0" err="1"/>
              <a:t>Ravaglia</a:t>
            </a:r>
            <a:r>
              <a:rPr lang="en-US" altLang="ko-KR" dirty="0"/>
              <a:t> C, </a:t>
            </a:r>
            <a:r>
              <a:rPr lang="en-US" altLang="ko-KR" dirty="0" err="1"/>
              <a:t>Tomassetti</a:t>
            </a:r>
            <a:r>
              <a:rPr lang="en-US" altLang="ko-KR" dirty="0"/>
              <a:t> S, </a:t>
            </a:r>
            <a:r>
              <a:rPr lang="en-US" altLang="ko-KR" dirty="0" err="1"/>
              <a:t>Gurioli</a:t>
            </a:r>
            <a:r>
              <a:rPr lang="en-US" altLang="ko-KR" dirty="0"/>
              <a:t> C, </a:t>
            </a:r>
            <a:r>
              <a:rPr lang="en-US" altLang="ko-KR" dirty="0" err="1"/>
              <a:t>Casoni</a:t>
            </a:r>
            <a:r>
              <a:rPr lang="en-US" altLang="ko-KR" dirty="0"/>
              <a:t> G, </a:t>
            </a:r>
            <a:r>
              <a:rPr lang="en-US" altLang="ko-KR" dirty="0" err="1"/>
              <a:t>Asioli</a:t>
            </a:r>
            <a:r>
              <a:rPr lang="en-US" altLang="ko-KR" dirty="0"/>
              <a:t> S, </a:t>
            </a:r>
            <a:r>
              <a:rPr lang="en-US" altLang="ko-KR" dirty="0" err="1"/>
              <a:t>Dubini</a:t>
            </a:r>
            <a:r>
              <a:rPr lang="en-US" altLang="ko-KR" dirty="0"/>
              <a:t> A, </a:t>
            </a:r>
            <a:r>
              <a:rPr lang="en-US" altLang="ko-KR" dirty="0" err="1"/>
              <a:t>Piciucchi</a:t>
            </a:r>
            <a:r>
              <a:rPr lang="en-US" altLang="ko-KR" dirty="0"/>
              <a:t> S, </a:t>
            </a:r>
            <a:r>
              <a:rPr lang="en-US" altLang="ko-KR" dirty="0" err="1"/>
              <a:t>Chilosi</a:t>
            </a:r>
            <a:r>
              <a:rPr lang="en-US" altLang="ko-KR" dirty="0"/>
              <a:t> M: </a:t>
            </a:r>
            <a:r>
              <a:rPr lang="en-US" altLang="ko-KR" b="1" dirty="0" err="1"/>
              <a:t>Lymphoproliferative</a:t>
            </a:r>
            <a:r>
              <a:rPr lang="en-US" altLang="ko-KR" b="1" dirty="0"/>
              <a:t> lung disorders: </a:t>
            </a:r>
            <a:r>
              <a:rPr lang="en-US" altLang="ko-KR" b="1" dirty="0" err="1"/>
              <a:t>clinicopathological</a:t>
            </a:r>
            <a:r>
              <a:rPr lang="en-US" altLang="ko-KR" b="1" dirty="0"/>
              <a:t> aspects</a:t>
            </a:r>
            <a:r>
              <a:rPr lang="en-US" altLang="ko-KR" dirty="0"/>
              <a:t>. </a:t>
            </a:r>
            <a:r>
              <a:rPr lang="en-US" altLang="ko-KR" i="1" dirty="0" err="1"/>
              <a:t>Eur</a:t>
            </a:r>
            <a:r>
              <a:rPr lang="en-US" altLang="ko-KR" i="1" dirty="0"/>
              <a:t> </a:t>
            </a:r>
            <a:r>
              <a:rPr lang="en-US" altLang="ko-KR" i="1" dirty="0" err="1"/>
              <a:t>Respir</a:t>
            </a:r>
            <a:r>
              <a:rPr lang="en-US" altLang="ko-KR" i="1" dirty="0"/>
              <a:t> Rev </a:t>
            </a:r>
            <a:r>
              <a:rPr lang="en-US" altLang="ko-KR" dirty="0"/>
              <a:t>2013, </a:t>
            </a:r>
            <a:r>
              <a:rPr lang="en-US" altLang="ko-KR" b="1" dirty="0"/>
              <a:t>22</a:t>
            </a:r>
            <a:r>
              <a:rPr lang="en-US" altLang="ko-KR" dirty="0"/>
              <a:t>(130):427-436.</a:t>
            </a:r>
            <a:endParaRPr lang="ko-KR" altLang="ko-KR" dirty="0"/>
          </a:p>
          <a:p>
            <a:r>
              <a:rPr lang="en-US" altLang="ko-KR" dirty="0"/>
              <a:t>6.	</a:t>
            </a:r>
            <a:r>
              <a:rPr lang="en-US" altLang="ko-KR" dirty="0" err="1"/>
              <a:t>Restrepo</a:t>
            </a:r>
            <a:r>
              <a:rPr lang="en-US" altLang="ko-KR" dirty="0"/>
              <a:t> CS, Carrillo J, Rosado de Christenson M, Ojeda Leon P, Lucia Rivera A, Koss MN: </a:t>
            </a:r>
            <a:r>
              <a:rPr lang="en-US" altLang="ko-KR" b="1" dirty="0" err="1"/>
              <a:t>Lymphoproliferative</a:t>
            </a:r>
            <a:r>
              <a:rPr lang="en-US" altLang="ko-KR" b="1" dirty="0"/>
              <a:t> lung disorders: a radiologic-pathologic overview. Part II: Neoplastic disorders</a:t>
            </a:r>
            <a:r>
              <a:rPr lang="en-US" altLang="ko-KR" dirty="0"/>
              <a:t>. </a:t>
            </a:r>
            <a:r>
              <a:rPr lang="en-US" altLang="ko-KR" i="1" dirty="0" err="1"/>
              <a:t>Semin</a:t>
            </a:r>
            <a:r>
              <a:rPr lang="en-US" altLang="ko-KR" i="1" dirty="0"/>
              <a:t> Ultrasound CT MR </a:t>
            </a:r>
            <a:r>
              <a:rPr lang="en-US" altLang="ko-KR" dirty="0"/>
              <a:t>2013, </a:t>
            </a:r>
            <a:r>
              <a:rPr lang="en-US" altLang="ko-KR" b="1" dirty="0"/>
              <a:t>34</a:t>
            </a:r>
            <a:r>
              <a:rPr lang="en-US" altLang="ko-KR" dirty="0"/>
              <a:t>(6):535-549.</a:t>
            </a:r>
            <a:endParaRPr lang="ko-KR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3708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Benign/reactive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Nodular lymphoid </a:t>
            </a:r>
            <a:r>
              <a:rPr lang="en-US" altLang="ko-KR" dirty="0" smtClean="0"/>
              <a:t>hyperplasia</a:t>
            </a:r>
          </a:p>
          <a:p>
            <a:r>
              <a:rPr lang="en-US" altLang="ko-KR" dirty="0" smtClean="0"/>
              <a:t>Lymphocytic </a:t>
            </a:r>
            <a:r>
              <a:rPr lang="en-US" altLang="ko-KR" dirty="0"/>
              <a:t>interstitial </a:t>
            </a:r>
            <a:r>
              <a:rPr lang="en-US" altLang="ko-KR" dirty="0" smtClean="0"/>
              <a:t>pneumonia (LIP)</a:t>
            </a:r>
          </a:p>
          <a:p>
            <a:r>
              <a:rPr lang="en-US" altLang="ko-KR" dirty="0" smtClean="0"/>
              <a:t>Follicular </a:t>
            </a:r>
            <a:r>
              <a:rPr lang="en-US" altLang="ko-KR" dirty="0"/>
              <a:t>bronchiolitis </a:t>
            </a:r>
            <a:endParaRPr lang="en-US" altLang="ko-KR" dirty="0" smtClean="0"/>
          </a:p>
          <a:p>
            <a:r>
              <a:rPr lang="en-US" altLang="ko-KR" dirty="0" err="1" smtClean="0"/>
              <a:t>Angiofollicular</a:t>
            </a:r>
            <a:r>
              <a:rPr lang="en-US" altLang="ko-KR" dirty="0" smtClean="0"/>
              <a:t> hyperplasia(</a:t>
            </a:r>
            <a:r>
              <a:rPr lang="en-US" altLang="ko-KR" dirty="0" err="1" smtClean="0"/>
              <a:t>Castleman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dz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Intrapulmonary </a:t>
            </a:r>
            <a:r>
              <a:rPr lang="en-US" altLang="ko-KR" dirty="0"/>
              <a:t>lymph </a:t>
            </a:r>
            <a:r>
              <a:rPr lang="en-US" altLang="ko-KR" dirty="0" smtClean="0"/>
              <a:t>nodes</a:t>
            </a:r>
          </a:p>
        </p:txBody>
      </p:sp>
    </p:spTree>
    <p:extLst>
      <p:ext uri="{BB962C8B-B14F-4D97-AF65-F5344CB8AC3E}">
        <p14:creationId xmlns:p14="http://schemas.microsoft.com/office/powerpoint/2010/main" val="558410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Malignant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dirty="0"/>
              <a:t>Primary pulmonary </a:t>
            </a:r>
            <a:r>
              <a:rPr lang="en-US" altLang="ko-KR" dirty="0" smtClean="0"/>
              <a:t>lymphoma</a:t>
            </a:r>
          </a:p>
          <a:p>
            <a:pPr lvl="1"/>
            <a:r>
              <a:rPr lang="en-US" altLang="ko-KR" dirty="0"/>
              <a:t>B-cell non-Hodgkin's </a:t>
            </a:r>
            <a:r>
              <a:rPr lang="en-US" altLang="ko-KR" dirty="0" smtClean="0"/>
              <a:t>lymphoma(</a:t>
            </a:r>
            <a:r>
              <a:rPr lang="en-US" altLang="ko-KR" dirty="0" err="1" smtClean="0"/>
              <a:t>esp</a:t>
            </a:r>
            <a:r>
              <a:rPr lang="en-US" altLang="ko-KR" dirty="0" smtClean="0"/>
              <a:t>: </a:t>
            </a:r>
            <a:r>
              <a:rPr lang="en-US" altLang="ko-KR" dirty="0" err="1" smtClean="0"/>
              <a:t>MALToma</a:t>
            </a:r>
            <a:r>
              <a:rPr lang="en-US" altLang="ko-KR" dirty="0" smtClean="0"/>
              <a:t> )</a:t>
            </a:r>
          </a:p>
          <a:p>
            <a:pPr lvl="1"/>
            <a:r>
              <a:rPr lang="en-US" altLang="ko-KR" dirty="0"/>
              <a:t>T-cell lymphoma Hodgkin's </a:t>
            </a:r>
            <a:r>
              <a:rPr lang="en-US" altLang="ko-KR" dirty="0" smtClean="0"/>
              <a:t>lymphoma</a:t>
            </a:r>
          </a:p>
          <a:p>
            <a:pPr lvl="1"/>
            <a:r>
              <a:rPr lang="en-US" altLang="ko-KR" dirty="0" err="1" smtClean="0"/>
              <a:t>Lymphomatoid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granulomatosis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Angioimmunoblastic</a:t>
            </a:r>
            <a:r>
              <a:rPr lang="en-US" altLang="ko-KR" dirty="0" smtClean="0"/>
              <a:t> lymphadenopathy</a:t>
            </a:r>
          </a:p>
          <a:p>
            <a:r>
              <a:rPr lang="en-US" altLang="ko-KR" dirty="0"/>
              <a:t>Secondary pulmonary involvement by systemic lymphoma and </a:t>
            </a:r>
            <a:r>
              <a:rPr lang="en-US" altLang="ko-KR" dirty="0" smtClean="0"/>
              <a:t>leukemia</a:t>
            </a:r>
          </a:p>
          <a:p>
            <a:r>
              <a:rPr lang="en-US" altLang="ko-KR" dirty="0" err="1"/>
              <a:t>Posttransplantation</a:t>
            </a:r>
            <a:r>
              <a:rPr lang="en-US" altLang="ko-KR" dirty="0"/>
              <a:t> </a:t>
            </a:r>
            <a:r>
              <a:rPr lang="en-US" altLang="ko-KR" dirty="0" err="1"/>
              <a:t>lymphoproliferative</a:t>
            </a:r>
            <a:r>
              <a:rPr lang="en-US" altLang="ko-KR" dirty="0"/>
              <a:t> disorder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1285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US" altLang="ko-KR" dirty="0"/>
              <a:t>Nodular Lymphoid Hyperplasia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en-US" altLang="ko-KR" dirty="0" smtClean="0"/>
              <a:t>Benign, localized, reactive polyclonal </a:t>
            </a:r>
            <a:r>
              <a:rPr lang="en-US" altLang="ko-KR" dirty="0" err="1" smtClean="0"/>
              <a:t>lymphoproliferative</a:t>
            </a:r>
            <a:r>
              <a:rPr lang="en-US" altLang="ko-KR" dirty="0"/>
              <a:t> </a:t>
            </a:r>
            <a:r>
              <a:rPr lang="en-US" altLang="ko-KR" dirty="0" smtClean="0"/>
              <a:t>lesion</a:t>
            </a:r>
          </a:p>
          <a:p>
            <a:r>
              <a:rPr lang="en-US" altLang="ko-KR" dirty="0" smtClean="0"/>
              <a:t>Pathogenesis : unclear, secondary </a:t>
            </a:r>
            <a:r>
              <a:rPr lang="en-US" altLang="ko-KR" dirty="0"/>
              <a:t>reactions to focal </a:t>
            </a:r>
            <a:r>
              <a:rPr lang="en-US" altLang="ko-KR" dirty="0" smtClean="0"/>
              <a:t>inflammatory conditions</a:t>
            </a:r>
          </a:p>
          <a:p>
            <a:r>
              <a:rPr lang="en-US" altLang="ko-KR" dirty="0" smtClean="0"/>
              <a:t>Median age: 65, even sex distribution</a:t>
            </a:r>
          </a:p>
          <a:p>
            <a:r>
              <a:rPr lang="en-US" altLang="ko-KR" dirty="0" smtClean="0"/>
              <a:t>Usually </a:t>
            </a:r>
            <a:r>
              <a:rPr lang="en-US" altLang="ko-KR" dirty="0"/>
              <a:t>asymptomatic and found </a:t>
            </a:r>
            <a:r>
              <a:rPr lang="en-US" altLang="ko-KR" dirty="0" smtClean="0"/>
              <a:t>incidentally on </a:t>
            </a:r>
            <a:r>
              <a:rPr lang="en-US" altLang="ko-KR" dirty="0"/>
              <a:t>imaging studies (70</a:t>
            </a:r>
            <a:r>
              <a:rPr lang="en-US" altLang="ko-KR" dirty="0" smtClean="0"/>
              <a:t>%)</a:t>
            </a:r>
            <a:endParaRPr lang="en-US" altLang="ko-KR" dirty="0"/>
          </a:p>
          <a:p>
            <a:r>
              <a:rPr lang="en-US" altLang="ko-KR" dirty="0" smtClean="0"/>
              <a:t>Surgical resection</a:t>
            </a:r>
          </a:p>
        </p:txBody>
      </p:sp>
    </p:spTree>
    <p:extLst>
      <p:ext uri="{BB962C8B-B14F-4D97-AF65-F5344CB8AC3E}">
        <p14:creationId xmlns:p14="http://schemas.microsoft.com/office/powerpoint/2010/main" val="3100159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2736304"/>
          </a:xfrm>
        </p:spPr>
        <p:txBody>
          <a:bodyPr/>
          <a:lstStyle/>
          <a:p>
            <a:r>
              <a:rPr lang="en-US" altLang="ko-KR" dirty="0"/>
              <a:t>Discrete nodular mass (usually 2–3 cm in diameter</a:t>
            </a:r>
            <a:r>
              <a:rPr lang="en-US" altLang="ko-KR" dirty="0" smtClean="0"/>
              <a:t>)</a:t>
            </a:r>
          </a:p>
          <a:p>
            <a:r>
              <a:rPr lang="en-US" altLang="ko-KR" dirty="0"/>
              <a:t>Occasionally 2–3 nodules coalesce to form a </a:t>
            </a:r>
            <a:r>
              <a:rPr lang="en-US" altLang="ko-KR" dirty="0" smtClean="0"/>
              <a:t>discrete mass, multiple(36%) </a:t>
            </a:r>
          </a:p>
          <a:p>
            <a:r>
              <a:rPr lang="en-US" altLang="ko-KR" dirty="0" smtClean="0"/>
              <a:t>Mild </a:t>
            </a:r>
            <a:r>
              <a:rPr lang="en-US" altLang="ko-KR" dirty="0"/>
              <a:t>focal </a:t>
            </a:r>
            <a:r>
              <a:rPr lang="en-US" altLang="ko-KR" dirty="0" err="1"/>
              <a:t>lymphangitic</a:t>
            </a:r>
            <a:r>
              <a:rPr lang="en-US" altLang="ko-KR" dirty="0"/>
              <a:t> extension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537899"/>
            <a:ext cx="2868542" cy="214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37899"/>
            <a:ext cx="2765872" cy="2145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3537899"/>
            <a:ext cx="3029849" cy="214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3529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247875"/>
          </a:xfrm>
        </p:spPr>
        <p:txBody>
          <a:bodyPr numCol="1">
            <a:normAutofit/>
          </a:bodyPr>
          <a:lstStyle/>
          <a:p>
            <a:r>
              <a:rPr lang="en-US" altLang="ko-KR" dirty="0" smtClean="0"/>
              <a:t>Well-defined </a:t>
            </a:r>
            <a:r>
              <a:rPr lang="en-US" altLang="ko-KR" dirty="0"/>
              <a:t>lymphoid tissue </a:t>
            </a:r>
            <a:r>
              <a:rPr lang="en-US" altLang="ko-KR" dirty="0" smtClean="0"/>
              <a:t>masses with numerous reactive germinal centers and </a:t>
            </a:r>
            <a:r>
              <a:rPr lang="en-US" altLang="ko-KR" dirty="0" err="1" smtClean="0"/>
              <a:t>interfollicular</a:t>
            </a:r>
            <a:r>
              <a:rPr lang="en-US" altLang="ko-KR" dirty="0" smtClean="0"/>
              <a:t> lymphocytes and plasma cells,</a:t>
            </a:r>
            <a:r>
              <a:rPr lang="en-US" altLang="ko-KR" dirty="0"/>
              <a:t> obliterating the underlying lung </a:t>
            </a:r>
            <a:r>
              <a:rPr lang="en-US" altLang="ko-KR" dirty="0" smtClean="0"/>
              <a:t>architecture</a:t>
            </a:r>
          </a:p>
          <a:p>
            <a:r>
              <a:rPr lang="en-US" altLang="ko-KR" dirty="0" err="1" smtClean="0"/>
              <a:t>immunohistochemical</a:t>
            </a:r>
            <a:r>
              <a:rPr lang="en-US" altLang="ko-KR" dirty="0" smtClean="0"/>
              <a:t> stains: </a:t>
            </a:r>
            <a:r>
              <a:rPr lang="en-US" altLang="ko-KR" dirty="0"/>
              <a:t>mixture of T and B cells CD20 </a:t>
            </a:r>
            <a:r>
              <a:rPr lang="en-US" altLang="ko-KR" dirty="0" smtClean="0"/>
              <a:t>,</a:t>
            </a:r>
            <a:r>
              <a:rPr lang="en-US" altLang="ko-KR" dirty="0"/>
              <a:t> </a:t>
            </a:r>
            <a:r>
              <a:rPr lang="en-US" altLang="ko-KR" dirty="0" err="1"/>
              <a:t>interfollicular</a:t>
            </a:r>
            <a:r>
              <a:rPr lang="en-US" altLang="ko-KR" dirty="0"/>
              <a:t> lymphocytes </a:t>
            </a:r>
            <a:r>
              <a:rPr lang="en-US" altLang="ko-KR" dirty="0" smtClean="0"/>
              <a:t> </a:t>
            </a:r>
            <a:r>
              <a:rPr lang="en-US" altLang="ko-KR" dirty="0"/>
              <a:t>CD3, CD43, and CD5 </a:t>
            </a:r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4508523"/>
            <a:ext cx="2714625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182" y="4508523"/>
            <a:ext cx="2650178" cy="2133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29114"/>
            <a:ext cx="2830336" cy="2113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6654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850106"/>
          </a:xfrm>
        </p:spPr>
        <p:txBody>
          <a:bodyPr>
            <a:noAutofit/>
          </a:bodyPr>
          <a:lstStyle/>
          <a:p>
            <a:r>
              <a:rPr lang="en-US" altLang="ko-KR" sz="4000" dirty="0"/>
              <a:t>Lymphocytic Interstitial </a:t>
            </a:r>
            <a:r>
              <a:rPr lang="en-US" altLang="ko-KR" sz="4000" dirty="0" smtClean="0"/>
              <a:t>Pneumonia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196752"/>
            <a:ext cx="8435280" cy="5544616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Diffuse, </a:t>
            </a:r>
            <a:r>
              <a:rPr lang="en-US" altLang="ko-KR" dirty="0"/>
              <a:t>lymphoid hyperplasia and an </a:t>
            </a:r>
            <a:r>
              <a:rPr lang="en-US" altLang="ko-KR" dirty="0" smtClean="0"/>
              <a:t>interstitial polyclonal </a:t>
            </a:r>
            <a:r>
              <a:rPr lang="en-US" altLang="ko-KR" dirty="0"/>
              <a:t>inflammatory </a:t>
            </a:r>
            <a:r>
              <a:rPr lang="en-US" altLang="ko-KR" dirty="0" smtClean="0"/>
              <a:t>infiltrate</a:t>
            </a:r>
          </a:p>
          <a:p>
            <a:r>
              <a:rPr lang="en-US" altLang="ko-KR" dirty="0" smtClean="0"/>
              <a:t>Pathogenesis: unknown, almost invariably </a:t>
            </a:r>
            <a:r>
              <a:rPr lang="en-US" altLang="ko-KR" dirty="0"/>
              <a:t>associated with </a:t>
            </a:r>
            <a:r>
              <a:rPr lang="en-US" altLang="ko-KR" dirty="0" smtClean="0"/>
              <a:t>systemic immunological disturbances</a:t>
            </a:r>
            <a:r>
              <a:rPr lang="ko-KR" altLang="en-US" dirty="0" smtClean="0"/>
              <a:t> </a:t>
            </a:r>
            <a:r>
              <a:rPr lang="en-US" altLang="ko-KR" dirty="0" smtClean="0"/>
              <a:t>(EBV, HIV, HHV8, connective tissue </a:t>
            </a:r>
            <a:r>
              <a:rPr lang="en-US" altLang="ko-KR" dirty="0" err="1" smtClean="0"/>
              <a:t>dz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Age : 40-60, female dominant</a:t>
            </a:r>
          </a:p>
          <a:p>
            <a:r>
              <a:rPr lang="en-US" altLang="ko-KR" dirty="0" smtClean="0"/>
              <a:t>Progressive dyspnea </a:t>
            </a:r>
          </a:p>
          <a:p>
            <a:r>
              <a:rPr lang="en-US" altLang="ko-KR" dirty="0" smtClean="0"/>
              <a:t>A progression </a:t>
            </a:r>
            <a:r>
              <a:rPr lang="en-US" altLang="ko-KR" dirty="0"/>
              <a:t>from LIP to lymphoma has been </a:t>
            </a:r>
            <a:r>
              <a:rPr lang="en-US" altLang="ko-KR" dirty="0" smtClean="0"/>
              <a:t>described (rare)</a:t>
            </a:r>
          </a:p>
          <a:p>
            <a:r>
              <a:rPr lang="en-US" altLang="ko-KR" dirty="0" smtClean="0"/>
              <a:t>Steroid based </a:t>
            </a:r>
            <a:r>
              <a:rPr lang="en-US" altLang="ko-KR" dirty="0" err="1" smtClean="0"/>
              <a:t>Tx</a:t>
            </a:r>
            <a:r>
              <a:rPr lang="en-US" altLang="ko-KR" dirty="0" smtClean="0"/>
              <a:t> </a:t>
            </a:r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03443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2096</Words>
  <Application>Microsoft Office PowerPoint</Application>
  <PresentationFormat>화면 슬라이드 쇼(4:3)</PresentationFormat>
  <Paragraphs>247</Paragraphs>
  <Slides>33</Slides>
  <Notes>18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34" baseType="lpstr">
      <vt:lpstr>Office 테마</vt:lpstr>
      <vt:lpstr>Lymphoproliferative disease in lung </vt:lpstr>
      <vt:lpstr>Lymphoid tissue in lung </vt:lpstr>
      <vt:lpstr>Classification</vt:lpstr>
      <vt:lpstr>Benign/reactive </vt:lpstr>
      <vt:lpstr>Malignant </vt:lpstr>
      <vt:lpstr>Nodular Lymphoid Hyperplasia</vt:lpstr>
      <vt:lpstr>PowerPoint 프레젠테이션</vt:lpstr>
      <vt:lpstr>PowerPoint 프레젠테이션</vt:lpstr>
      <vt:lpstr>Lymphocytic Interstitial Pneumonia</vt:lpstr>
      <vt:lpstr>PowerPoint 프레젠테이션</vt:lpstr>
      <vt:lpstr>PowerPoint 프레젠테이션</vt:lpstr>
      <vt:lpstr>Follicular Bronchiolitis</vt:lpstr>
      <vt:lpstr>PowerPoint 프레젠테이션</vt:lpstr>
      <vt:lpstr>PowerPoint 프레젠테이션</vt:lpstr>
      <vt:lpstr>Angiofollicular Lymphoid Hyperplasia</vt:lpstr>
      <vt:lpstr>Localized ALH</vt:lpstr>
      <vt:lpstr>Localized ALH</vt:lpstr>
      <vt:lpstr>Disseminated ALH</vt:lpstr>
      <vt:lpstr>PowerPoint 프레젠테이션</vt:lpstr>
      <vt:lpstr>PowerPoint 프레젠테이션</vt:lpstr>
      <vt:lpstr>Primary pulmonary lymphoma</vt:lpstr>
      <vt:lpstr>Mucosa-associated lymphoid tissue lymphoma</vt:lpstr>
      <vt:lpstr>PowerPoint 프레젠테이션</vt:lpstr>
      <vt:lpstr>PowerPoint 프레젠테이션</vt:lpstr>
      <vt:lpstr>Extranodal NK/T-cell lymphoma, nasal type</vt:lpstr>
      <vt:lpstr>Lymphomatoid Granulomatosis</vt:lpstr>
      <vt:lpstr>PowerPoint 프레젠테이션</vt:lpstr>
      <vt:lpstr>PowerPoint 프레젠테이션</vt:lpstr>
      <vt:lpstr>Posttransplantation Lymphoproliferative Disorders</vt:lpstr>
      <vt:lpstr>PowerPoint 프레젠테이션</vt:lpstr>
      <vt:lpstr>PowerPoint 프레젠테이션</vt:lpstr>
      <vt:lpstr>PowerPoint 프레젠테이션</vt:lpstr>
      <vt:lpstr>Reference 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Lymphoproliferative disease in lung</dc:title>
  <dc:creator>이수환</dc:creator>
  <cp:lastModifiedBy>이수환</cp:lastModifiedBy>
  <cp:revision>39</cp:revision>
  <dcterms:created xsi:type="dcterms:W3CDTF">2015-12-13T07:10:30Z</dcterms:created>
  <dcterms:modified xsi:type="dcterms:W3CDTF">2015-12-16T22:18:19Z</dcterms:modified>
</cp:coreProperties>
</file>