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3" r:id="rId16"/>
    <p:sldId id="274" r:id="rId17"/>
    <p:sldId id="278" r:id="rId18"/>
    <p:sldId id="279" r:id="rId19"/>
    <p:sldId id="280" r:id="rId20"/>
    <p:sldId id="275" r:id="rId21"/>
    <p:sldId id="276" r:id="rId22"/>
    <p:sldId id="277" r:id="rId23"/>
    <p:sldId id="281" r:id="rId24"/>
    <p:sldId id="282" r:id="rId25"/>
    <p:sldId id="283" r:id="rId26"/>
    <p:sldId id="284" r:id="rId27"/>
    <p:sldId id="285" r:id="rId2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>
        <p:scale>
          <a:sx n="100" d="100"/>
          <a:sy n="100" d="100"/>
        </p:scale>
        <p:origin x="-216" y="-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ED72-280D-4A81-B0F4-CDC869312BB0}" type="datetimeFigureOut">
              <a:rPr lang="ko-KR" altLang="en-US" smtClean="0"/>
              <a:t>2016-01-04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7470-C159-4ACA-B1CD-FA6815E1640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5396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ED72-280D-4A81-B0F4-CDC869312BB0}" type="datetimeFigureOut">
              <a:rPr lang="ko-KR" altLang="en-US" smtClean="0"/>
              <a:t>2016-01-04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7470-C159-4ACA-B1CD-FA6815E1640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2931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ED72-280D-4A81-B0F4-CDC869312BB0}" type="datetimeFigureOut">
              <a:rPr lang="ko-KR" altLang="en-US" smtClean="0"/>
              <a:t>2016-01-04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7470-C159-4ACA-B1CD-FA6815E1640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07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ED72-280D-4A81-B0F4-CDC869312BB0}" type="datetimeFigureOut">
              <a:rPr lang="ko-KR" altLang="en-US" smtClean="0"/>
              <a:t>2016-01-04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7470-C159-4ACA-B1CD-FA6815E1640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4936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ED72-280D-4A81-B0F4-CDC869312BB0}" type="datetimeFigureOut">
              <a:rPr lang="ko-KR" altLang="en-US" smtClean="0"/>
              <a:t>2016-01-04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7470-C159-4ACA-B1CD-FA6815E1640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4926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ED72-280D-4A81-B0F4-CDC869312BB0}" type="datetimeFigureOut">
              <a:rPr lang="ko-KR" altLang="en-US" smtClean="0"/>
              <a:t>2016-01-04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7470-C159-4ACA-B1CD-FA6815E1640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3770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ED72-280D-4A81-B0F4-CDC869312BB0}" type="datetimeFigureOut">
              <a:rPr lang="ko-KR" altLang="en-US" smtClean="0"/>
              <a:t>2016-01-04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7470-C159-4ACA-B1CD-FA6815E1640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873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ED72-280D-4A81-B0F4-CDC869312BB0}" type="datetimeFigureOut">
              <a:rPr lang="ko-KR" altLang="en-US" smtClean="0"/>
              <a:t>2016-01-04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7470-C159-4ACA-B1CD-FA6815E1640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7290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ED72-280D-4A81-B0F4-CDC869312BB0}" type="datetimeFigureOut">
              <a:rPr lang="ko-KR" altLang="en-US" smtClean="0"/>
              <a:t>2016-01-04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7470-C159-4ACA-B1CD-FA6815E1640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802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ED72-280D-4A81-B0F4-CDC869312BB0}" type="datetimeFigureOut">
              <a:rPr lang="ko-KR" altLang="en-US" smtClean="0"/>
              <a:t>2016-01-04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7470-C159-4ACA-B1CD-FA6815E1640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6613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ED72-280D-4A81-B0F4-CDC869312BB0}" type="datetimeFigureOut">
              <a:rPr lang="ko-KR" altLang="en-US" smtClean="0"/>
              <a:t>2016-01-04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7470-C159-4ACA-B1CD-FA6815E1640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5028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BED72-280D-4A81-B0F4-CDC869312BB0}" type="datetimeFigureOut">
              <a:rPr lang="ko-KR" altLang="en-US" smtClean="0"/>
              <a:t>2016-01-04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7470-C159-4ACA-B1CD-FA6815E1640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3475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Diffuse, Random Pulmonary Metastasis with EGFR mutation in Lung Adenocarcinoma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호흡기내과 </a:t>
            </a:r>
            <a:r>
              <a:rPr lang="en-US" altLang="ko-KR" dirty="0" smtClean="0"/>
              <a:t>R2 </a:t>
            </a:r>
            <a:r>
              <a:rPr lang="ko-KR" altLang="en-US" dirty="0" smtClean="0"/>
              <a:t>이재승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875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Chest PA Follow Up</a:t>
            </a:r>
            <a:endParaRPr lang="ko-KR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92" y="1700808"/>
            <a:ext cx="2880320" cy="3445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911" y="1700808"/>
            <a:ext cx="2885535" cy="3445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231" y="1700808"/>
            <a:ext cx="2883249" cy="3445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6684" y="526055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2015.5.7</a:t>
            </a:r>
            <a:endParaRPr lang="ko-KR" altLang="en-US" dirty="0"/>
          </a:p>
        </p:txBody>
      </p:sp>
      <p:sp>
        <p:nvSpPr>
          <p:cNvPr id="8" name="내용 개체 틀 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2015.5.7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851920" y="5267007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2015.6.11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838787" y="527345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2015.8.7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3235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Chest CT f/u (2015.8.7 vs 2015.11.12)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76" y="1268760"/>
            <a:ext cx="4089260" cy="2581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539" y="1268760"/>
            <a:ext cx="4109917" cy="2581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77" y="3933056"/>
            <a:ext cx="4089260" cy="2434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271" y="3933056"/>
            <a:ext cx="4117183" cy="2508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472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Treatment Response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PR (2015.8.7)</a:t>
            </a:r>
          </a:p>
          <a:p>
            <a:r>
              <a:rPr lang="en-US" altLang="ko-KR" dirty="0" smtClean="0"/>
              <a:t>SD (2015.11.12)</a:t>
            </a:r>
          </a:p>
          <a:p>
            <a:endParaRPr lang="en-US" altLang="ko-KR" dirty="0"/>
          </a:p>
          <a:p>
            <a:r>
              <a:rPr lang="en-US" altLang="ko-KR" dirty="0" smtClean="0"/>
              <a:t>Further plan</a:t>
            </a:r>
          </a:p>
          <a:p>
            <a:pPr lvl="1"/>
            <a:r>
              <a:rPr lang="en-US" altLang="ko-KR" dirty="0" err="1" smtClean="0"/>
              <a:t>Iressa</a:t>
            </a:r>
            <a:r>
              <a:rPr lang="en-US" altLang="ko-KR" dirty="0" smtClean="0"/>
              <a:t> </a:t>
            </a:r>
            <a:r>
              <a:rPr lang="ko-KR" altLang="en-US" dirty="0" smtClean="0"/>
              <a:t>지속 예정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1269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2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95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7830664 </a:t>
            </a:r>
            <a:r>
              <a:rPr lang="ko-KR" altLang="en-US" dirty="0" smtClean="0"/>
              <a:t>임○</a:t>
            </a:r>
            <a:r>
              <a:rPr lang="ko-KR" altLang="en-US" dirty="0" err="1" smtClean="0"/>
              <a:t>숙</a:t>
            </a:r>
            <a:r>
              <a:rPr lang="ko-KR" altLang="en-US" dirty="0" smtClean="0"/>
              <a:t> </a:t>
            </a:r>
            <a:r>
              <a:rPr lang="en-US" altLang="ko-KR" dirty="0" smtClean="0"/>
              <a:t>F/56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C.C.</a:t>
            </a:r>
          </a:p>
          <a:p>
            <a:pPr marL="0" indent="0">
              <a:buNone/>
            </a:pPr>
            <a:r>
              <a:rPr lang="en-US" altLang="ko-KR" dirty="0" smtClean="0"/>
              <a:t>    Suspicious multiple metastatic nodules in lung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with 2mo cough, sputum, dyspnea and 3mo weight loss (8kg)</a:t>
            </a:r>
          </a:p>
          <a:p>
            <a:endParaRPr lang="en-US" altLang="ko-KR" dirty="0"/>
          </a:p>
          <a:p>
            <a:r>
              <a:rPr lang="en-US" altLang="ko-KR" dirty="0" smtClean="0"/>
              <a:t>56</a:t>
            </a:r>
            <a:r>
              <a:rPr lang="ko-KR" altLang="en-US" dirty="0" smtClean="0"/>
              <a:t>세 여환</a:t>
            </a:r>
            <a:r>
              <a:rPr lang="en-US" altLang="ko-KR" dirty="0" smtClean="0"/>
              <a:t>,</a:t>
            </a:r>
            <a:r>
              <a:rPr lang="ko-KR" altLang="en-US" dirty="0" smtClean="0"/>
              <a:t> 특이병력 없던 분으로 </a:t>
            </a:r>
            <a:r>
              <a:rPr lang="en-US" altLang="ko-KR" dirty="0" smtClean="0"/>
              <a:t>2014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1</a:t>
            </a:r>
            <a:r>
              <a:rPr lang="ko-KR" altLang="en-US" dirty="0" smtClean="0"/>
              <a:t>월 경부터 </a:t>
            </a:r>
            <a:r>
              <a:rPr lang="en-US" altLang="ko-KR" dirty="0" smtClean="0"/>
              <a:t>mild cough </a:t>
            </a:r>
            <a:r>
              <a:rPr lang="ko-KR" altLang="en-US" dirty="0" smtClean="0"/>
              <a:t>있어 </a:t>
            </a:r>
            <a:r>
              <a:rPr lang="en-US" altLang="ko-KR" dirty="0" smtClean="0"/>
              <a:t>local </a:t>
            </a:r>
            <a:r>
              <a:rPr lang="ko-KR" altLang="en-US" dirty="0" smtClean="0"/>
              <a:t>병원 및 한의원에서 </a:t>
            </a:r>
            <a:r>
              <a:rPr lang="en-US" altLang="ko-KR" dirty="0" smtClean="0"/>
              <a:t>medication </a:t>
            </a:r>
            <a:r>
              <a:rPr lang="ko-KR" altLang="en-US" dirty="0" smtClean="0"/>
              <a:t>하였으나 호전 없어 </a:t>
            </a:r>
            <a:r>
              <a:rPr lang="en-US" altLang="ko-KR" dirty="0" smtClean="0"/>
              <a:t>2014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3</a:t>
            </a:r>
            <a:r>
              <a:rPr lang="ko-KR" altLang="en-US" dirty="0" smtClean="0"/>
              <a:t>월 경 서북병원 내원하여 시행한 </a:t>
            </a:r>
            <a:r>
              <a:rPr lang="en-US" altLang="ko-KR" dirty="0" smtClean="0"/>
              <a:t>CXR, chest CT </a:t>
            </a:r>
            <a:r>
              <a:rPr lang="ko-KR" altLang="en-US" dirty="0" smtClean="0"/>
              <a:t>상 </a:t>
            </a:r>
            <a:r>
              <a:rPr lang="en-US" altLang="ko-KR" dirty="0" err="1" smtClean="0"/>
              <a:t>miliary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Tbc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의심하</a:t>
            </a:r>
            <a:r>
              <a:rPr lang="ko-KR" altLang="en-US" dirty="0" smtClean="0"/>
              <a:t> </a:t>
            </a:r>
            <a:r>
              <a:rPr lang="en-US" altLang="ko-KR" dirty="0" smtClean="0"/>
              <a:t>AFB smear </a:t>
            </a:r>
            <a:r>
              <a:rPr lang="ko-KR" altLang="en-US" dirty="0" smtClean="0"/>
              <a:t>시행하였으나 </a:t>
            </a:r>
            <a:r>
              <a:rPr lang="en-US" altLang="ko-KR" dirty="0" smtClean="0"/>
              <a:t>negative</a:t>
            </a:r>
            <a:r>
              <a:rPr lang="ko-KR" altLang="en-US" dirty="0" smtClean="0"/>
              <a:t>로 </a:t>
            </a:r>
            <a:r>
              <a:rPr lang="en-US" altLang="ko-KR" dirty="0" smtClean="0"/>
              <a:t>multiple lung metastasis </a:t>
            </a:r>
            <a:r>
              <a:rPr lang="ko-KR" altLang="en-US" dirty="0" err="1" smtClean="0"/>
              <a:t>의심하</a:t>
            </a:r>
            <a:r>
              <a:rPr lang="ko-KR" altLang="en-US" dirty="0" smtClean="0"/>
              <a:t> </a:t>
            </a:r>
            <a:r>
              <a:rPr lang="en-US" altLang="ko-KR" dirty="0" smtClean="0"/>
              <a:t>2014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3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14</a:t>
            </a:r>
            <a:r>
              <a:rPr lang="ko-KR" altLang="en-US" dirty="0" smtClean="0"/>
              <a:t>일 본원 응급실로 내원함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en-US" altLang="ko-KR" dirty="0" smtClean="0"/>
              <a:t>Initial SpO2 94% with nasal O2 3L/min</a:t>
            </a:r>
          </a:p>
          <a:p>
            <a:r>
              <a:rPr lang="en-US" altLang="ko-KR" dirty="0" smtClean="0"/>
              <a:t>Nonsmoker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469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Lab Findings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CBC 9540(86.1%)/13.3/385k</a:t>
            </a:r>
          </a:p>
          <a:p>
            <a:r>
              <a:rPr lang="en-US" altLang="ko-KR" dirty="0" smtClean="0"/>
              <a:t>Ca/P 8.5/3.0</a:t>
            </a:r>
          </a:p>
          <a:p>
            <a:r>
              <a:rPr lang="en-US" altLang="ko-KR" dirty="0" smtClean="0"/>
              <a:t>Glucose 121</a:t>
            </a:r>
          </a:p>
          <a:p>
            <a:r>
              <a:rPr lang="en-US" altLang="ko-KR" dirty="0" smtClean="0"/>
              <a:t>BUN/Cr 98/0.47</a:t>
            </a:r>
          </a:p>
          <a:p>
            <a:r>
              <a:rPr lang="en-US" altLang="ko-KR" dirty="0" smtClean="0"/>
              <a:t>T.pro/</a:t>
            </a:r>
            <a:r>
              <a:rPr lang="en-US" altLang="ko-KR" dirty="0" err="1" smtClean="0"/>
              <a:t>Alb</a:t>
            </a:r>
            <a:r>
              <a:rPr lang="en-US" altLang="ko-KR" dirty="0" smtClean="0"/>
              <a:t> 6.5/3.7</a:t>
            </a:r>
          </a:p>
          <a:p>
            <a:r>
              <a:rPr lang="en-US" altLang="ko-KR" dirty="0" smtClean="0"/>
              <a:t>OT/PT/</a:t>
            </a:r>
            <a:r>
              <a:rPr lang="en-US" altLang="ko-KR" dirty="0" err="1" smtClean="0"/>
              <a:t>T.bil</a:t>
            </a:r>
            <a:r>
              <a:rPr lang="en-US" altLang="ko-KR" dirty="0" smtClean="0"/>
              <a:t> 27/12/0.8</a:t>
            </a:r>
          </a:p>
          <a:p>
            <a:r>
              <a:rPr lang="en-US" altLang="ko-KR" dirty="0" smtClean="0"/>
              <a:t>e’ 131-3.8-98-20</a:t>
            </a:r>
          </a:p>
          <a:p>
            <a:r>
              <a:rPr lang="en-US" altLang="ko-KR" dirty="0" smtClean="0"/>
              <a:t>CEA/CYFRA 21-1 26.95/11.30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6004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Chest PA (2014.3.17)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634914"/>
            <a:ext cx="5503823" cy="4562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292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Outside Chest CT (2014.3.13)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5085184"/>
            <a:ext cx="8229600" cy="1040979"/>
          </a:xfrm>
        </p:spPr>
        <p:txBody>
          <a:bodyPr>
            <a:normAutofit/>
          </a:bodyPr>
          <a:lstStyle/>
          <a:p>
            <a:r>
              <a:rPr lang="en-US" altLang="ko-KR" sz="1800" dirty="0" smtClean="0"/>
              <a:t>Lobulated mass (4cm) in LLL</a:t>
            </a:r>
          </a:p>
          <a:p>
            <a:r>
              <a:rPr lang="en-US" altLang="ko-KR" sz="1800" dirty="0" smtClean="0"/>
              <a:t>Lung cancer with extensive lung to lung metastasis, T4 N2/3 M1</a:t>
            </a:r>
            <a:endParaRPr lang="ko-KR" altLang="en-US" sz="1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66" y="1917216"/>
            <a:ext cx="4104456" cy="281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722" y="1916832"/>
            <a:ext cx="4300742" cy="2813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347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Brain MRI (2014.3.18)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At least four metastatic lesions in the left frontal lobe, left thalamus, right pons and left cerebellar hemisphere. </a:t>
            </a:r>
            <a:br>
              <a:rPr lang="en-US" altLang="ko-KR" dirty="0"/>
            </a:br>
            <a:r>
              <a:rPr lang="en-US" altLang="ko-KR" dirty="0"/>
              <a:t>No other remarkable finding in the brain parenchyma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Brain metastasis.</a:t>
            </a:r>
            <a:endParaRPr lang="ko-KR" altLang="en-US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84351"/>
            <a:ext cx="2120676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741" y="3284352"/>
            <a:ext cx="2121760" cy="23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860" y="3284984"/>
            <a:ext cx="2121179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39" y="3284351"/>
            <a:ext cx="2109086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121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PET-CT (2014.3.19)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36352"/>
            <a:ext cx="6912768" cy="498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101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1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3531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FOB (2014.3.17)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43063"/>
            <a:ext cx="8229600" cy="4525963"/>
          </a:xfrm>
        </p:spPr>
        <p:txBody>
          <a:bodyPr/>
          <a:lstStyle/>
          <a:p>
            <a:endParaRPr lang="ko-KR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1412776"/>
            <a:ext cx="2443404" cy="2460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7" y="1412776"/>
            <a:ext cx="2470360" cy="2460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216" y="1412776"/>
            <a:ext cx="2460185" cy="2456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217" y="3815835"/>
            <a:ext cx="2460184" cy="2494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872141"/>
            <a:ext cx="2414445" cy="243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7" y="3843634"/>
            <a:ext cx="2436359" cy="2463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061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Pathology (2014.3.20)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Rt. LN4R lymph nodes: Metastatic adenocarcinoma</a:t>
            </a:r>
          </a:p>
          <a:p>
            <a:r>
              <a:rPr lang="en-US" altLang="ko-KR" dirty="0" smtClean="0"/>
              <a:t>ALK (-), ROS1 (-), KRAS (Wild)</a:t>
            </a:r>
          </a:p>
          <a:p>
            <a:r>
              <a:rPr lang="en-US" altLang="ko-KR" dirty="0" smtClean="0"/>
              <a:t>EGFR mutation: E19 del Mutant</a:t>
            </a:r>
          </a:p>
          <a:p>
            <a:r>
              <a:rPr lang="en-US" altLang="ko-KR" dirty="0" smtClean="0"/>
              <a:t>Washing cytology (2014.3.19): adenocarcinoma</a:t>
            </a:r>
            <a:endParaRPr lang="ko-KR" alt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3356992"/>
            <a:ext cx="7077075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832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Assessment and Plan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Lung cancer, LLL, adenocarcinoma, cT4N2/3M1b, stage IV</a:t>
            </a:r>
          </a:p>
          <a:p>
            <a:r>
              <a:rPr lang="en-US" altLang="ko-KR" dirty="0" smtClean="0"/>
              <a:t>Brain metastasis</a:t>
            </a:r>
          </a:p>
          <a:p>
            <a:r>
              <a:rPr lang="en-US" altLang="ko-KR" dirty="0" smtClean="0"/>
              <a:t>Bone metastasis (T9 vertebral body)</a:t>
            </a:r>
          </a:p>
          <a:p>
            <a:endParaRPr lang="en-US" altLang="ko-KR" dirty="0"/>
          </a:p>
          <a:p>
            <a:r>
              <a:rPr lang="en-US" altLang="ko-KR" dirty="0" smtClean="0"/>
              <a:t>Plan</a:t>
            </a:r>
          </a:p>
          <a:p>
            <a:pPr lvl="1"/>
            <a:r>
              <a:rPr lang="en-US" altLang="ko-KR" dirty="0" smtClean="0"/>
              <a:t>1</a:t>
            </a:r>
            <a:r>
              <a:rPr lang="en-US" altLang="ko-KR" baseline="30000" dirty="0" smtClean="0"/>
              <a:t>st</a:t>
            </a:r>
            <a:r>
              <a:rPr lang="en-US" altLang="ko-KR" dirty="0" smtClean="0"/>
              <a:t> line </a:t>
            </a:r>
            <a:r>
              <a:rPr lang="en-US" altLang="ko-KR" dirty="0" err="1" smtClean="0"/>
              <a:t>Iressa</a:t>
            </a:r>
            <a:r>
              <a:rPr lang="en-US" altLang="ko-KR" dirty="0" smtClean="0"/>
              <a:t> (2014.3.21-)</a:t>
            </a:r>
          </a:p>
          <a:p>
            <a:pPr lvl="1"/>
            <a:r>
              <a:rPr lang="en-US" altLang="ko-KR" dirty="0" smtClean="0"/>
              <a:t>Palliative </a:t>
            </a:r>
            <a:r>
              <a:rPr lang="en-US" altLang="ko-KR" dirty="0" err="1" smtClean="0"/>
              <a:t>RTx</a:t>
            </a:r>
            <a:r>
              <a:rPr lang="en-US" altLang="ko-KR" dirty="0" smtClean="0"/>
              <a:t> for brain metastasis (2014.3.27-, 3750cGy/15fx)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787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Chest CT f/u (2014.9.11): PR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0" y="1700808"/>
            <a:ext cx="6425595" cy="4197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194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EGD for Anemia (Hb9.2) evaluation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340768"/>
            <a:ext cx="3117935" cy="2730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583" y="1340769"/>
            <a:ext cx="3143181" cy="2730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005065"/>
            <a:ext cx="314105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706" y="4001908"/>
            <a:ext cx="3120058" cy="2739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423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Pathology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Stomach, EGD biopsy</a:t>
            </a:r>
          </a:p>
          <a:p>
            <a:r>
              <a:rPr lang="en-US" altLang="ko-KR" dirty="0" smtClean="0"/>
              <a:t>Adenocarcinoma, moderately differentiated, favoring primary</a:t>
            </a:r>
          </a:p>
          <a:p>
            <a:r>
              <a:rPr lang="en-US" altLang="ko-KR" dirty="0" smtClean="0"/>
              <a:t>HER2 (-), EGFR (3+), C-met (3+), PTEN loss, P53(-)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150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APCT (2015.7.11)</a:t>
            </a:r>
            <a:br>
              <a:rPr lang="en-US" altLang="ko-KR" dirty="0" smtClean="0"/>
            </a:br>
            <a:r>
              <a:rPr lang="en-US" altLang="ko-KR" dirty="0" smtClean="0"/>
              <a:t>Liver MRI (2015.7.31)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07" y="1412775"/>
            <a:ext cx="3744415" cy="2574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230" y="1400198"/>
            <a:ext cx="3829194" cy="258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766" y="4005064"/>
            <a:ext cx="4011960" cy="2618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495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Diagnosis and Plan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NSCLC, adenocarcinoma, cT4N2/3M1b, stage IV</a:t>
            </a:r>
          </a:p>
          <a:p>
            <a:r>
              <a:rPr lang="en-US" altLang="ko-KR" dirty="0" smtClean="0"/>
              <a:t>Metastasis to brain and lymph node</a:t>
            </a:r>
          </a:p>
          <a:p>
            <a:pPr lvl="1"/>
            <a:r>
              <a:rPr lang="en-US" altLang="ko-KR" dirty="0" smtClean="0"/>
              <a:t>s/p 1</a:t>
            </a:r>
            <a:r>
              <a:rPr lang="en-US" altLang="ko-KR" baseline="30000" dirty="0" smtClean="0"/>
              <a:t>st</a:t>
            </a:r>
            <a:r>
              <a:rPr lang="en-US" altLang="ko-KR" dirty="0" smtClean="0"/>
              <a:t> line </a:t>
            </a:r>
            <a:r>
              <a:rPr lang="en-US" altLang="ko-KR" dirty="0" err="1" smtClean="0"/>
              <a:t>Iressa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CTx</a:t>
            </a:r>
            <a:r>
              <a:rPr lang="en-US" altLang="ko-KR" dirty="0" smtClean="0"/>
              <a:t> (2014.3.21-2015.7.24)</a:t>
            </a:r>
          </a:p>
          <a:p>
            <a:pPr lvl="1"/>
            <a:r>
              <a:rPr lang="en-US" altLang="ko-KR" dirty="0" smtClean="0"/>
              <a:t>s/p WBRT (3750cGy, 2014.3.27-4.16)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AGC, adenocarcinoma, moderately differentiated, </a:t>
            </a:r>
            <a:r>
              <a:rPr lang="en-US" altLang="ko-KR" dirty="0" err="1" smtClean="0"/>
              <a:t>Borrmann</a:t>
            </a:r>
            <a:r>
              <a:rPr lang="en-US" altLang="ko-KR" dirty="0" smtClean="0"/>
              <a:t> II</a:t>
            </a:r>
          </a:p>
          <a:p>
            <a:r>
              <a:rPr lang="en-US" altLang="ko-KR" dirty="0" smtClean="0"/>
              <a:t>Metastasis to liver</a:t>
            </a:r>
          </a:p>
          <a:p>
            <a:endParaRPr lang="en-US" altLang="ko-KR" dirty="0"/>
          </a:p>
          <a:p>
            <a:r>
              <a:rPr lang="en-US" altLang="ko-KR" dirty="0" smtClean="0"/>
              <a:t>Plan)</a:t>
            </a:r>
          </a:p>
          <a:p>
            <a:pPr lvl="1"/>
            <a:r>
              <a:rPr lang="en-US" altLang="ko-KR" dirty="0" smtClean="0"/>
              <a:t>FP </a:t>
            </a:r>
            <a:r>
              <a:rPr lang="en-US" altLang="ko-KR" dirty="0" err="1" smtClean="0"/>
              <a:t>CTx</a:t>
            </a:r>
            <a:r>
              <a:rPr lang="en-US" altLang="ko-KR" dirty="0" smtClean="0"/>
              <a:t> (2015.8.9-)</a:t>
            </a:r>
          </a:p>
        </p:txBody>
      </p:sp>
    </p:spTree>
    <p:extLst>
      <p:ext uri="{BB962C8B-B14F-4D97-AF65-F5344CB8AC3E}">
        <p14:creationId xmlns:p14="http://schemas.microsoft.com/office/powerpoint/2010/main" val="320482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8046250 </a:t>
            </a:r>
            <a:r>
              <a:rPr lang="ko-KR" altLang="en-US" dirty="0" smtClean="0"/>
              <a:t>김○</a:t>
            </a:r>
            <a:r>
              <a:rPr lang="ko-KR" altLang="en-US" dirty="0" err="1" smtClean="0"/>
              <a:t>숙</a:t>
            </a:r>
            <a:r>
              <a:rPr lang="ko-KR" altLang="en-US" dirty="0" smtClean="0"/>
              <a:t> </a:t>
            </a:r>
            <a:r>
              <a:rPr lang="en-US" altLang="ko-KR" dirty="0" smtClean="0"/>
              <a:t>F/50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C.C.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Suspicious multiple metastatic nodules of lung with chronic cough</a:t>
            </a:r>
          </a:p>
          <a:p>
            <a:endParaRPr lang="en-US" altLang="ko-KR" dirty="0"/>
          </a:p>
          <a:p>
            <a:r>
              <a:rPr lang="en-US" altLang="ko-KR" dirty="0" smtClean="0"/>
              <a:t>50</a:t>
            </a:r>
            <a:r>
              <a:rPr lang="ko-KR" altLang="en-US" dirty="0" smtClean="0"/>
              <a:t>세 </a:t>
            </a:r>
            <a:r>
              <a:rPr lang="ko-KR" altLang="en-US" dirty="0" err="1" smtClean="0"/>
              <a:t>여환으로</a:t>
            </a:r>
            <a:r>
              <a:rPr lang="ko-KR" altLang="en-US" dirty="0" smtClean="0"/>
              <a:t> 고혈압 병력 있었으며</a:t>
            </a:r>
            <a:r>
              <a:rPr lang="en-US" altLang="ko-KR" dirty="0" smtClean="0"/>
              <a:t>, 2014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10</a:t>
            </a:r>
            <a:r>
              <a:rPr lang="ko-KR" altLang="en-US" dirty="0" smtClean="0"/>
              <a:t>월 경부터 시작하여 약 </a:t>
            </a:r>
            <a:r>
              <a:rPr lang="en-US" altLang="ko-KR" dirty="0" smtClean="0"/>
              <a:t>1</a:t>
            </a:r>
            <a:r>
              <a:rPr lang="ko-KR" altLang="en-US" dirty="0" smtClean="0"/>
              <a:t>개월간 점차 심해진 잔기침을 주소로 </a:t>
            </a:r>
            <a:r>
              <a:rPr lang="en-US" altLang="ko-KR" dirty="0" smtClean="0"/>
              <a:t>local </a:t>
            </a:r>
            <a:r>
              <a:rPr lang="ko-KR" altLang="en-US" dirty="0" smtClean="0"/>
              <a:t>내원하여 시행한 </a:t>
            </a:r>
            <a:r>
              <a:rPr lang="en-US" altLang="ko-KR" dirty="0" smtClean="0"/>
              <a:t>CXR, chest CT </a:t>
            </a:r>
            <a:r>
              <a:rPr lang="ko-KR" altLang="en-US" dirty="0" smtClean="0"/>
              <a:t>상 </a:t>
            </a:r>
            <a:r>
              <a:rPr lang="en-US" altLang="ko-KR" dirty="0" smtClean="0"/>
              <a:t>lung cancer </a:t>
            </a:r>
            <a:r>
              <a:rPr lang="ko-KR" altLang="en-US" dirty="0" smtClean="0"/>
              <a:t>의심된다는 말을 듣고 </a:t>
            </a:r>
            <a:r>
              <a:rPr lang="en-US" altLang="ko-KR" dirty="0" smtClean="0"/>
              <a:t>2015.4</a:t>
            </a:r>
            <a:r>
              <a:rPr lang="ko-KR" altLang="en-US" dirty="0" smtClean="0"/>
              <a:t>월 경 본원 의뢰되었음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직업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텔레마케터</a:t>
            </a:r>
            <a:endParaRPr lang="en-US" altLang="ko-KR" dirty="0" smtClean="0"/>
          </a:p>
          <a:p>
            <a:r>
              <a:rPr lang="en-US" altLang="ko-KR" dirty="0" smtClean="0"/>
              <a:t>Ex-smoker, 20YR x 0.25P = 5 PYRS, 9</a:t>
            </a:r>
            <a:r>
              <a:rPr lang="ko-KR" altLang="en-US" dirty="0" smtClean="0"/>
              <a:t>년 전 </a:t>
            </a:r>
            <a:r>
              <a:rPr lang="en-US" altLang="ko-KR" dirty="0" smtClean="0"/>
              <a:t>quit</a:t>
            </a:r>
          </a:p>
        </p:txBody>
      </p:sp>
    </p:spTree>
    <p:extLst>
      <p:ext uri="{BB962C8B-B14F-4D97-AF65-F5344CB8AC3E}">
        <p14:creationId xmlns:p14="http://schemas.microsoft.com/office/powerpoint/2010/main" val="37739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Lab findings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CBC 6720(76.1%)/12.3/289k</a:t>
            </a:r>
          </a:p>
          <a:p>
            <a:r>
              <a:rPr lang="en-US" altLang="ko-KR" dirty="0" smtClean="0"/>
              <a:t>Ca/P 9.4/2.7</a:t>
            </a:r>
          </a:p>
          <a:p>
            <a:r>
              <a:rPr lang="en-US" altLang="ko-KR" dirty="0" smtClean="0"/>
              <a:t>Glucose 103</a:t>
            </a:r>
          </a:p>
          <a:p>
            <a:r>
              <a:rPr lang="en-US" altLang="ko-KR" dirty="0" smtClean="0"/>
              <a:t>BUN/Cr 6.6/0.58</a:t>
            </a:r>
          </a:p>
          <a:p>
            <a:r>
              <a:rPr lang="en-US" altLang="ko-KR" dirty="0" smtClean="0"/>
              <a:t>T.pro/</a:t>
            </a:r>
            <a:r>
              <a:rPr lang="en-US" altLang="ko-KR" dirty="0" err="1" smtClean="0"/>
              <a:t>Alb</a:t>
            </a:r>
            <a:r>
              <a:rPr lang="en-US" altLang="ko-KR" dirty="0" smtClean="0"/>
              <a:t> 7.2/4.4</a:t>
            </a:r>
          </a:p>
          <a:p>
            <a:r>
              <a:rPr lang="en-US" altLang="ko-KR" dirty="0" smtClean="0"/>
              <a:t>OT/PT/</a:t>
            </a:r>
            <a:r>
              <a:rPr lang="en-US" altLang="ko-KR" dirty="0" err="1" smtClean="0"/>
              <a:t>T.bil</a:t>
            </a:r>
            <a:r>
              <a:rPr lang="en-US" altLang="ko-KR" dirty="0" smtClean="0"/>
              <a:t> 15/9/0.3</a:t>
            </a:r>
          </a:p>
          <a:p>
            <a:r>
              <a:rPr lang="en-US" altLang="ko-KR" dirty="0" smtClean="0"/>
              <a:t>e’ 142-4.1-104-27</a:t>
            </a:r>
          </a:p>
          <a:p>
            <a:r>
              <a:rPr lang="en-US" altLang="ko-KR" dirty="0" smtClean="0"/>
              <a:t>INR/</a:t>
            </a:r>
            <a:r>
              <a:rPr lang="en-US" altLang="ko-KR" dirty="0" err="1" smtClean="0"/>
              <a:t>aPTT</a:t>
            </a:r>
            <a:r>
              <a:rPr lang="en-US" altLang="ko-KR" dirty="0" smtClean="0"/>
              <a:t> 0.91/34.7</a:t>
            </a:r>
          </a:p>
          <a:p>
            <a:r>
              <a:rPr lang="en-US" altLang="ko-KR" dirty="0" smtClean="0"/>
              <a:t>CEA/CYFRA 21-1 </a:t>
            </a:r>
            <a:r>
              <a:rPr lang="en-US" altLang="ko-KR" dirty="0" smtClean="0">
                <a:solidFill>
                  <a:srgbClr val="FF0000"/>
                </a:solidFill>
              </a:rPr>
              <a:t>85.31</a:t>
            </a:r>
            <a:r>
              <a:rPr lang="en-US" altLang="ko-KR" dirty="0" smtClean="0"/>
              <a:t>/</a:t>
            </a:r>
            <a:r>
              <a:rPr lang="en-US" altLang="ko-KR" dirty="0" smtClean="0">
                <a:solidFill>
                  <a:srgbClr val="FF0000"/>
                </a:solidFill>
              </a:rPr>
              <a:t>15.20</a:t>
            </a:r>
          </a:p>
          <a:p>
            <a:endParaRPr lang="en-US" altLang="ko-KR" dirty="0"/>
          </a:p>
          <a:p>
            <a:r>
              <a:rPr lang="en-US" altLang="ko-KR" dirty="0" smtClean="0"/>
              <a:t>PFT (2015.4.29)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FVC: 2.84  90%, FEV1: 2.25 94%, ratio 79%, BD: 3%, DLCO: 104%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913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Chest PA, </a:t>
            </a:r>
            <a:r>
              <a:rPr lang="en-US" altLang="ko-KR" dirty="0" err="1" smtClean="0"/>
              <a:t>Lat</a:t>
            </a:r>
            <a:r>
              <a:rPr lang="en-US" altLang="ko-KR" dirty="0"/>
              <a:t> </a:t>
            </a:r>
            <a:r>
              <a:rPr lang="en-US" altLang="ko-KR" dirty="0" smtClean="0"/>
              <a:t>(Lt.) (2015.4.25)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9544"/>
            <a:ext cx="3774457" cy="4503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625" y="1629544"/>
            <a:ext cx="3102006" cy="4503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546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Outside Chest CT (2015.4.25)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5013176"/>
            <a:ext cx="8229600" cy="1112987"/>
          </a:xfrm>
        </p:spPr>
        <p:txBody>
          <a:bodyPr>
            <a:normAutofit/>
          </a:bodyPr>
          <a:lstStyle/>
          <a:p>
            <a:r>
              <a:rPr lang="en-US" altLang="ko-KR" sz="1600" dirty="0" smtClean="0"/>
              <a:t>3.3cm Rt. </a:t>
            </a:r>
            <a:r>
              <a:rPr lang="en-US" altLang="ko-KR" sz="1600" dirty="0" err="1"/>
              <a:t>h</a:t>
            </a:r>
            <a:r>
              <a:rPr lang="en-US" altLang="ko-KR" sz="1600" dirty="0" err="1" smtClean="0"/>
              <a:t>ilar</a:t>
            </a:r>
            <a:r>
              <a:rPr lang="en-US" altLang="ko-KR" sz="1600" dirty="0" smtClean="0"/>
              <a:t> mass in RLL superior segment</a:t>
            </a:r>
          </a:p>
          <a:p>
            <a:r>
              <a:rPr lang="en-US" altLang="ko-KR" sz="1600" dirty="0" err="1" smtClean="0"/>
              <a:t>Hematogenous</a:t>
            </a:r>
            <a:r>
              <a:rPr lang="en-US" altLang="ko-KR" sz="1600" dirty="0" smtClean="0"/>
              <a:t> metastasis with metastatic lymph nodes in Rt. Hilum and Rt. </a:t>
            </a:r>
            <a:r>
              <a:rPr lang="en-US" altLang="ko-KR" sz="1600" dirty="0" err="1" smtClean="0"/>
              <a:t>Paratracheal</a:t>
            </a:r>
            <a:r>
              <a:rPr lang="en-US" altLang="ko-KR" sz="1600" dirty="0" smtClean="0"/>
              <a:t> area</a:t>
            </a:r>
            <a:endParaRPr lang="ko-KR" alt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4608513" cy="2771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800" y="1772816"/>
            <a:ext cx="4314264" cy="2771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564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FOB with EBUS-TBNA (2015.4.30)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99" y="1340768"/>
            <a:ext cx="2535996" cy="2550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99" y="3890815"/>
            <a:ext cx="2535996" cy="2539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595" y="1340768"/>
            <a:ext cx="2546562" cy="2550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340769"/>
            <a:ext cx="2539494" cy="2550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596" y="3890816"/>
            <a:ext cx="2536002" cy="2539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890814"/>
            <a:ext cx="2515465" cy="2543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373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Pathology (2015.5.11)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Rt. </a:t>
            </a:r>
            <a:r>
              <a:rPr lang="en-US" altLang="ko-KR" dirty="0" err="1" smtClean="0"/>
              <a:t>Hilar</a:t>
            </a:r>
            <a:r>
              <a:rPr lang="en-US" altLang="ko-KR" dirty="0" smtClean="0"/>
              <a:t> mass: Adenocarcinoma, ALK(-), ROS1(-)</a:t>
            </a:r>
          </a:p>
          <a:p>
            <a:r>
              <a:rPr lang="en-US" altLang="ko-KR" dirty="0" smtClean="0"/>
              <a:t>EGFR mutation: E19 del Mutant</a:t>
            </a:r>
          </a:p>
          <a:p>
            <a:r>
              <a:rPr lang="en-US" altLang="ko-KR" dirty="0" smtClean="0"/>
              <a:t>ALK rearrangement (-)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8" y="2924944"/>
            <a:ext cx="7096125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7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Assessment and Plan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# Lung cancer (adenocarcinoma), stage IV, lung to lung metastasis</a:t>
            </a:r>
          </a:p>
          <a:p>
            <a:pPr marL="0" indent="0">
              <a:buNone/>
            </a:pPr>
            <a:r>
              <a:rPr lang="en-US" altLang="ko-KR" dirty="0" smtClean="0"/>
              <a:t># Hypertension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 smtClean="0"/>
          </a:p>
          <a:p>
            <a:r>
              <a:rPr lang="en-US" altLang="ko-KR" dirty="0" smtClean="0"/>
              <a:t>Plan</a:t>
            </a:r>
          </a:p>
          <a:p>
            <a:pPr lvl="1"/>
            <a:r>
              <a:rPr lang="en-US" altLang="ko-KR" dirty="0" smtClean="0"/>
              <a:t>1</a:t>
            </a:r>
            <a:r>
              <a:rPr lang="en-US" altLang="ko-KR" baseline="30000" dirty="0" smtClean="0"/>
              <a:t>st</a:t>
            </a:r>
            <a:r>
              <a:rPr lang="en-US" altLang="ko-KR" dirty="0" smtClean="0"/>
              <a:t> line </a:t>
            </a:r>
            <a:r>
              <a:rPr lang="en-US" altLang="ko-KR" dirty="0" err="1" smtClean="0"/>
              <a:t>Iressa</a:t>
            </a:r>
            <a:r>
              <a:rPr lang="en-US" altLang="ko-KR" dirty="0" smtClean="0"/>
              <a:t> start (2015.5.14-)</a:t>
            </a:r>
            <a:endParaRPr lang="en-US" altLang="ko-KR" dirty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910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</TotalTime>
  <Words>617</Words>
  <Application>Microsoft Office PowerPoint</Application>
  <PresentationFormat>화면 슬라이드 쇼(4:3)</PresentationFormat>
  <Paragraphs>112</Paragraphs>
  <Slides>27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28" baseType="lpstr">
      <vt:lpstr>Office 테마</vt:lpstr>
      <vt:lpstr>Diffuse, Random Pulmonary Metastasis with EGFR mutation in Lung Adenocarcinoma</vt:lpstr>
      <vt:lpstr>Case 1</vt:lpstr>
      <vt:lpstr>8046250 김○숙 F/50</vt:lpstr>
      <vt:lpstr>Lab findings</vt:lpstr>
      <vt:lpstr>Chest PA, Lat (Lt.) (2015.4.25)</vt:lpstr>
      <vt:lpstr>Outside Chest CT (2015.4.25)</vt:lpstr>
      <vt:lpstr>FOB with EBUS-TBNA (2015.4.30)</vt:lpstr>
      <vt:lpstr>Pathology (2015.5.11)</vt:lpstr>
      <vt:lpstr>Assessment and Plan</vt:lpstr>
      <vt:lpstr>Chest PA Follow Up</vt:lpstr>
      <vt:lpstr>Chest CT f/u (2015.8.7 vs 2015.11.12)</vt:lpstr>
      <vt:lpstr>Treatment Response</vt:lpstr>
      <vt:lpstr>Case 2</vt:lpstr>
      <vt:lpstr>7830664 임○숙 F/56</vt:lpstr>
      <vt:lpstr>Lab Findings</vt:lpstr>
      <vt:lpstr>Chest PA (2014.3.17)</vt:lpstr>
      <vt:lpstr>Outside Chest CT (2014.3.13)</vt:lpstr>
      <vt:lpstr>Brain MRI (2014.3.18)</vt:lpstr>
      <vt:lpstr>PET-CT (2014.3.19)</vt:lpstr>
      <vt:lpstr>FOB (2014.3.17)</vt:lpstr>
      <vt:lpstr>Pathology (2014.3.20)</vt:lpstr>
      <vt:lpstr>Assessment and Plan</vt:lpstr>
      <vt:lpstr>Chest CT f/u (2014.9.11): PR</vt:lpstr>
      <vt:lpstr>EGD for Anemia (Hb9.2) evaluation</vt:lpstr>
      <vt:lpstr>Pathology</vt:lpstr>
      <vt:lpstr>APCT (2015.7.11) Liver MRI (2015.7.31)</vt:lpstr>
      <vt:lpstr>Diagnosis and Plan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Diffuse, Random Pulmonary Metastasis with EGFR mutation in Lung Adenocarcinoma</dc:title>
  <dc:creator>sv34b007</dc:creator>
  <cp:lastModifiedBy>sv34b007</cp:lastModifiedBy>
  <cp:revision>13</cp:revision>
  <dcterms:created xsi:type="dcterms:W3CDTF">2016-01-04T10:22:58Z</dcterms:created>
  <dcterms:modified xsi:type="dcterms:W3CDTF">2016-01-04T12:54:21Z</dcterms:modified>
</cp:coreProperties>
</file>