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8" r:id="rId2"/>
    <p:sldId id="341" r:id="rId3"/>
    <p:sldId id="407" r:id="rId4"/>
    <p:sldId id="412" r:id="rId5"/>
    <p:sldId id="348" r:id="rId6"/>
    <p:sldId id="353" r:id="rId7"/>
    <p:sldId id="355" r:id="rId8"/>
    <p:sldId id="344" r:id="rId9"/>
    <p:sldId id="343" r:id="rId10"/>
    <p:sldId id="345" r:id="rId11"/>
    <p:sldId id="364" r:id="rId12"/>
    <p:sldId id="346" r:id="rId13"/>
    <p:sldId id="358" r:id="rId14"/>
    <p:sldId id="360" r:id="rId15"/>
    <p:sldId id="413" r:id="rId16"/>
    <p:sldId id="414" r:id="rId17"/>
    <p:sldId id="408" r:id="rId18"/>
    <p:sldId id="382" r:id="rId19"/>
    <p:sldId id="391" r:id="rId20"/>
    <p:sldId id="392" r:id="rId21"/>
    <p:sldId id="383" r:id="rId22"/>
    <p:sldId id="386" r:id="rId23"/>
    <p:sldId id="387" r:id="rId24"/>
    <p:sldId id="388" r:id="rId25"/>
    <p:sldId id="415" r:id="rId26"/>
    <p:sldId id="294" r:id="rId27"/>
    <p:sldId id="293" r:id="rId28"/>
    <p:sldId id="298" r:id="rId29"/>
    <p:sldId id="295" r:id="rId30"/>
    <p:sldId id="292" r:id="rId31"/>
    <p:sldId id="417" r:id="rId32"/>
    <p:sldId id="300" r:id="rId33"/>
    <p:sldId id="299" r:id="rId34"/>
    <p:sldId id="302" r:id="rId35"/>
    <p:sldId id="306" r:id="rId36"/>
    <p:sldId id="303" r:id="rId37"/>
    <p:sldId id="418" r:id="rId38"/>
    <p:sldId id="308" r:id="rId39"/>
    <p:sldId id="313" r:id="rId40"/>
    <p:sldId id="365" r:id="rId41"/>
    <p:sldId id="410" r:id="rId42"/>
    <p:sldId id="368" r:id="rId43"/>
    <p:sldId id="369" r:id="rId44"/>
    <p:sldId id="366" r:id="rId45"/>
    <p:sldId id="411" r:id="rId46"/>
    <p:sldId id="371" r:id="rId47"/>
    <p:sldId id="419" r:id="rId48"/>
    <p:sldId id="378" r:id="rId49"/>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79" autoAdjust="0"/>
  </p:normalViewPr>
  <p:slideViewPr>
    <p:cSldViewPr>
      <p:cViewPr>
        <p:scale>
          <a:sx n="80" d="100"/>
          <a:sy n="80" d="100"/>
        </p:scale>
        <p:origin x="-226"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114579-48C6-410A-8DB2-17B12059DA77}" type="datetimeFigureOut">
              <a:rPr lang="ko-KR" altLang="en-US" smtClean="0"/>
              <a:t>2011-02-03</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11CA8E-B896-4DBA-A6D6-570E20208561}" type="slidenum">
              <a:rPr lang="ko-KR" altLang="en-US" smtClean="0"/>
              <a:t>‹#›</a:t>
            </a:fld>
            <a:endParaRPr lang="ko-KR" altLang="en-US"/>
          </a:p>
        </p:txBody>
      </p:sp>
    </p:spTree>
    <p:extLst>
      <p:ext uri="{BB962C8B-B14F-4D97-AF65-F5344CB8AC3E}">
        <p14:creationId xmlns:p14="http://schemas.microsoft.com/office/powerpoint/2010/main" val="1683435364"/>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신속한 진단을 통하여  불필요한  </a:t>
            </a:r>
            <a:r>
              <a:rPr lang="en-US" altLang="ko-KR" dirty="0" smtClean="0"/>
              <a:t>invasive</a:t>
            </a:r>
            <a:r>
              <a:rPr lang="en-US" altLang="ko-KR" baseline="0" dirty="0" smtClean="0"/>
              <a:t> investigation </a:t>
            </a:r>
            <a:r>
              <a:rPr lang="ko-KR" altLang="en-US" baseline="0" dirty="0" smtClean="0"/>
              <a:t>을 줄이고 적절한 치료를 통해 </a:t>
            </a:r>
            <a:endParaRPr lang="en-US" altLang="ko-KR" baseline="0" dirty="0" smtClean="0"/>
          </a:p>
          <a:p>
            <a:r>
              <a:rPr lang="en-US" altLang="ko-KR" baseline="0" dirty="0" err="1" smtClean="0"/>
              <a:t>Therapuetic</a:t>
            </a:r>
            <a:r>
              <a:rPr lang="en-US" altLang="ko-KR" baseline="0" dirty="0" smtClean="0"/>
              <a:t> aspiration </a:t>
            </a:r>
            <a:r>
              <a:rPr lang="ko-KR" altLang="en-US" baseline="0" dirty="0" smtClean="0"/>
              <a:t>을 반복하는 것을 </a:t>
            </a:r>
            <a:r>
              <a:rPr lang="ko-KR" altLang="en-US" baseline="0" dirty="0" err="1" smtClean="0"/>
              <a:t>최소화시킬수</a:t>
            </a:r>
            <a:r>
              <a:rPr lang="ko-KR" altLang="en-US" baseline="0" dirty="0" smtClean="0"/>
              <a:t> 있다</a:t>
            </a:r>
            <a:r>
              <a:rPr lang="en-US" altLang="ko-KR" baseline="0" dirty="0" smtClean="0"/>
              <a:t>.  </a:t>
            </a:r>
          </a:p>
          <a:p>
            <a:pPr marL="0" marR="0" lvl="1" indent="0" algn="l" defTabSz="914400" rtl="0" eaLnBrk="1" fontAlgn="auto" latinLnBrk="1" hangingPunct="1">
              <a:lnSpc>
                <a:spcPct val="100000"/>
              </a:lnSpc>
              <a:spcBef>
                <a:spcPts val="0"/>
              </a:spcBef>
              <a:spcAft>
                <a:spcPts val="0"/>
              </a:spcAft>
              <a:buClrTx/>
              <a:buSzTx/>
              <a:buFontTx/>
              <a:buNone/>
              <a:tabLst/>
              <a:defRPr/>
            </a:pPr>
            <a:r>
              <a:rPr lang="en-US" altLang="ko-KR" dirty="0" smtClean="0"/>
              <a:t>Pleural ﬂuid is an exudate if one or more of the following</a:t>
            </a:r>
          </a:p>
          <a:p>
            <a:r>
              <a:rPr lang="en-US" altLang="ko-KR" dirty="0" smtClean="0"/>
              <a:t>Diuretics</a:t>
            </a:r>
            <a:r>
              <a:rPr lang="en-US" altLang="ko-KR" baseline="0" dirty="0" smtClean="0"/>
              <a:t> </a:t>
            </a:r>
            <a:r>
              <a:rPr lang="ko-KR" altLang="en-US" baseline="0" dirty="0" smtClean="0"/>
              <a:t>사용 하면  </a:t>
            </a:r>
            <a:r>
              <a:rPr lang="en-US" altLang="ko-KR" baseline="0" dirty="0" smtClean="0"/>
              <a:t>fluid</a:t>
            </a:r>
            <a:r>
              <a:rPr lang="ko-KR" altLang="en-US" baseline="0" dirty="0" smtClean="0"/>
              <a:t>의  </a:t>
            </a:r>
            <a:r>
              <a:rPr lang="en-US" altLang="ko-KR" baseline="0" dirty="0" smtClean="0"/>
              <a:t>protein</a:t>
            </a:r>
            <a:r>
              <a:rPr lang="ko-KR" altLang="en-US" baseline="0" dirty="0" smtClean="0"/>
              <a:t>과  </a:t>
            </a:r>
            <a:r>
              <a:rPr lang="en-US" altLang="ko-KR" baseline="0" dirty="0" smtClean="0"/>
              <a:t>L</a:t>
            </a:r>
            <a:r>
              <a:rPr lang="ko-KR" altLang="en-US" baseline="0" dirty="0" smtClean="0"/>
              <a:t>오</a:t>
            </a:r>
            <a:r>
              <a:rPr lang="en-US" altLang="ko-KR" baseline="0" dirty="0" smtClean="0"/>
              <a:t> </a:t>
            </a:r>
            <a:r>
              <a:rPr lang="ko-KR" altLang="en-US" baseline="0" dirty="0" smtClean="0"/>
              <a:t>가 농축되기 때문에 </a:t>
            </a:r>
            <a:r>
              <a:rPr lang="en-US" altLang="ko-KR" baseline="0" dirty="0" smtClean="0"/>
              <a:t>… </a:t>
            </a:r>
          </a:p>
          <a:p>
            <a:endParaRPr lang="en-US" altLang="ko-KR" baseline="0" dirty="0" smtClean="0"/>
          </a:p>
          <a:p>
            <a:r>
              <a:rPr lang="en-US" altLang="ko-KR" dirty="0" smtClean="0"/>
              <a:t>Both BNP and NT-</a:t>
            </a:r>
            <a:r>
              <a:rPr lang="en-US" altLang="ko-KR" dirty="0" err="1" smtClean="0"/>
              <a:t>proBNP</a:t>
            </a:r>
            <a:r>
              <a:rPr lang="en-US" altLang="ko-KR" dirty="0" smtClean="0"/>
              <a:t> are secreted almost exclusively from the ventricles in re-</a:t>
            </a:r>
          </a:p>
          <a:p>
            <a:r>
              <a:rPr lang="en-US" altLang="ko-KR" dirty="0" err="1" smtClean="0"/>
              <a:t>sponse</a:t>
            </a:r>
            <a:r>
              <a:rPr lang="en-US" altLang="ko-KR" dirty="0" smtClean="0"/>
              <a:t> to pressure and volume overload. Patients</a:t>
            </a:r>
          </a:p>
          <a:p>
            <a:r>
              <a:rPr lang="en-US" altLang="ko-KR" dirty="0" smtClean="0"/>
              <a:t>with a serum BNP level &lt;100 </a:t>
            </a:r>
            <a:r>
              <a:rPr lang="en-US" altLang="ko-KR" dirty="0" err="1" smtClean="0"/>
              <a:t>pg</a:t>
            </a:r>
            <a:r>
              <a:rPr lang="en-US" altLang="ko-KR" dirty="0" smtClean="0"/>
              <a:t>/mL or NT-</a:t>
            </a:r>
            <a:r>
              <a:rPr lang="en-US" altLang="ko-KR" dirty="0" err="1" smtClean="0"/>
              <a:t>proBNP</a:t>
            </a:r>
            <a:endParaRPr lang="en-US" altLang="ko-KR" dirty="0" smtClean="0"/>
          </a:p>
          <a:p>
            <a:r>
              <a:rPr lang="en-US" altLang="ko-KR" dirty="0" smtClean="0"/>
              <a:t>&lt;400 </a:t>
            </a:r>
            <a:r>
              <a:rPr lang="en-US" altLang="ko-KR" dirty="0" err="1" smtClean="0"/>
              <a:t>pg</a:t>
            </a:r>
            <a:r>
              <a:rPr lang="en-US" altLang="ko-KR" dirty="0" smtClean="0"/>
              <a:t>/mL are unlikely to have HF, whereas those</a:t>
            </a:r>
          </a:p>
          <a:p>
            <a:r>
              <a:rPr lang="en-US" altLang="ko-KR" dirty="0" smtClean="0"/>
              <a:t>with respective concentrations of &gt;400 </a:t>
            </a:r>
            <a:r>
              <a:rPr lang="en-US" altLang="ko-KR" dirty="0" err="1" smtClean="0"/>
              <a:t>pg</a:t>
            </a:r>
            <a:r>
              <a:rPr lang="en-US" altLang="ko-KR" dirty="0" smtClean="0"/>
              <a:t>/mL and</a:t>
            </a:r>
          </a:p>
          <a:p>
            <a:r>
              <a:rPr lang="en-US" altLang="ko-KR" dirty="0" smtClean="0"/>
              <a:t>&gt;2,000 </a:t>
            </a:r>
            <a:r>
              <a:rPr lang="en-US" altLang="ko-KR" dirty="0" err="1" smtClean="0"/>
              <a:t>pg</a:t>
            </a:r>
            <a:r>
              <a:rPr lang="en-US" altLang="ko-KR" dirty="0" smtClean="0"/>
              <a:t>/mL are likely to have HF.</a:t>
            </a:r>
          </a:p>
          <a:p>
            <a:r>
              <a:rPr lang="en-US" altLang="ko-KR" dirty="0" smtClean="0"/>
              <a:t>29</a:t>
            </a:r>
          </a:p>
          <a:p>
            <a:r>
              <a:rPr lang="en-US" altLang="ko-KR" dirty="0" smtClean="0"/>
              <a:t>Overall, as</a:t>
            </a: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2</a:t>
            </a:fld>
            <a:endParaRPr lang="ko-KR" altLang="en-US"/>
          </a:p>
        </p:txBody>
      </p:sp>
    </p:spTree>
    <p:extLst>
      <p:ext uri="{BB962C8B-B14F-4D97-AF65-F5344CB8AC3E}">
        <p14:creationId xmlns:p14="http://schemas.microsoft.com/office/powerpoint/2010/main" val="2863802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특히  </a:t>
            </a:r>
            <a:r>
              <a:rPr lang="en-US" altLang="ko-KR" dirty="0" err="1" smtClean="0"/>
              <a:t>lympho</a:t>
            </a:r>
            <a:r>
              <a:rPr lang="en-US" altLang="ko-KR" dirty="0" smtClean="0"/>
              <a:t> dominant , very high ADA </a:t>
            </a:r>
            <a:r>
              <a:rPr lang="ko-KR" altLang="en-US" dirty="0" smtClean="0"/>
              <a:t>를 보이는  </a:t>
            </a:r>
            <a:r>
              <a:rPr lang="en-US" altLang="ko-KR" dirty="0" err="1" smtClean="0"/>
              <a:t>pe</a:t>
            </a:r>
            <a:r>
              <a:rPr lang="en-US" altLang="ko-KR" dirty="0" smtClean="0"/>
              <a:t> </a:t>
            </a:r>
            <a:r>
              <a:rPr lang="ko-KR" altLang="en-US" dirty="0" smtClean="0"/>
              <a:t>에서는  </a:t>
            </a:r>
            <a:r>
              <a:rPr lang="en-US" altLang="ko-KR" dirty="0" smtClean="0"/>
              <a:t>fungal culture</a:t>
            </a:r>
            <a:r>
              <a:rPr lang="en-US" altLang="ko-KR" baseline="0" dirty="0" smtClean="0"/>
              <a:t> </a:t>
            </a:r>
            <a:r>
              <a:rPr lang="ko-KR" altLang="en-US" baseline="0" dirty="0" smtClean="0"/>
              <a:t>를 나가야 한다</a:t>
            </a:r>
            <a:r>
              <a:rPr lang="en-US" altLang="ko-KR" baseline="0" dirty="0" smtClean="0"/>
              <a:t>. </a:t>
            </a: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16</a:t>
            </a:fld>
            <a:endParaRPr lang="ko-KR" altLang="en-US"/>
          </a:p>
        </p:txBody>
      </p:sp>
    </p:spTree>
    <p:extLst>
      <p:ext uri="{BB962C8B-B14F-4D97-AF65-F5344CB8AC3E}">
        <p14:creationId xmlns:p14="http://schemas.microsoft.com/office/powerpoint/2010/main" val="2237526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err="1" smtClean="0"/>
              <a:t>Rt</a:t>
            </a:r>
            <a:r>
              <a:rPr lang="en-US" altLang="ko-KR" dirty="0" smtClean="0"/>
              <a:t> and Lt: no </a:t>
            </a:r>
            <a:r>
              <a:rPr lang="en-US" altLang="ko-KR" dirty="0" err="1" smtClean="0"/>
              <a:t>endobronchial</a:t>
            </a:r>
            <a:r>
              <a:rPr lang="en-US" altLang="ko-KR" dirty="0" smtClean="0"/>
              <a:t> lesion</a:t>
            </a:r>
          </a:p>
          <a:p>
            <a:r>
              <a:rPr lang="en-US" altLang="ko-KR" dirty="0" smtClean="0"/>
              <a:t> RML medial segment </a:t>
            </a:r>
            <a:r>
              <a:rPr lang="ko-KR" altLang="en-US" dirty="0" smtClean="0"/>
              <a:t>의 </a:t>
            </a:r>
            <a:r>
              <a:rPr lang="en-US" altLang="ko-KR" dirty="0" err="1" smtClean="0"/>
              <a:t>subsegments</a:t>
            </a:r>
            <a:r>
              <a:rPr lang="en-US" altLang="ko-KR" dirty="0" smtClean="0"/>
              <a:t> </a:t>
            </a:r>
            <a:r>
              <a:rPr lang="ko-KR" altLang="en-US" dirty="0" smtClean="0"/>
              <a:t>는 </a:t>
            </a:r>
            <a:r>
              <a:rPr lang="en-US" altLang="ko-KR" dirty="0" smtClean="0"/>
              <a:t>3 </a:t>
            </a:r>
            <a:r>
              <a:rPr lang="ko-KR" altLang="en-US" dirty="0" smtClean="0"/>
              <a:t>개였으며 각각에서 </a:t>
            </a:r>
          </a:p>
          <a:p>
            <a:r>
              <a:rPr lang="en-US" altLang="ko-KR" dirty="0" err="1" smtClean="0"/>
              <a:t>forcep</a:t>
            </a:r>
            <a:r>
              <a:rPr lang="en-US" altLang="ko-KR" dirty="0" smtClean="0"/>
              <a:t> insertion </a:t>
            </a:r>
            <a:r>
              <a:rPr lang="ko-KR" altLang="en-US" dirty="0" smtClean="0"/>
              <a:t>하여 </a:t>
            </a:r>
            <a:r>
              <a:rPr lang="en-US" altLang="ko-KR" dirty="0" smtClean="0"/>
              <a:t>TBLB 2/2/3 pieces </a:t>
            </a:r>
            <a:r>
              <a:rPr lang="ko-KR" altLang="en-US" dirty="0" smtClean="0"/>
              <a:t>시행함</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19</a:t>
            </a:fld>
            <a:endParaRPr lang="ko-KR" altLang="en-US"/>
          </a:p>
        </p:txBody>
      </p:sp>
    </p:spTree>
    <p:extLst>
      <p:ext uri="{BB962C8B-B14F-4D97-AF65-F5344CB8AC3E}">
        <p14:creationId xmlns:p14="http://schemas.microsoft.com/office/powerpoint/2010/main" val="739107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s/p RML lobectomy.</a:t>
            </a:r>
          </a:p>
          <a:p>
            <a:r>
              <a:rPr lang="en-US" altLang="ko-KR" dirty="0" smtClean="0"/>
              <a:t>Pleural thickening at Lt. </a:t>
            </a:r>
            <a:r>
              <a:rPr lang="en-US" altLang="ko-KR" dirty="0" err="1" smtClean="0"/>
              <a:t>mediastinal</a:t>
            </a:r>
            <a:r>
              <a:rPr lang="en-US" altLang="ko-KR" dirty="0" smtClean="0"/>
              <a:t> pleura, Lt. apical pleura, and costal pleura with small amount of Lt. pleural effusion.</a:t>
            </a:r>
          </a:p>
          <a:p>
            <a:r>
              <a:rPr lang="en-US" altLang="ko-KR" dirty="0" smtClean="0"/>
              <a:t>Suspected progression of pleural thickening at </a:t>
            </a:r>
            <a:r>
              <a:rPr lang="en-US" altLang="ko-KR" dirty="0" err="1" smtClean="0"/>
              <a:t>mediastinal</a:t>
            </a:r>
            <a:r>
              <a:rPr lang="en-US" altLang="ko-KR" dirty="0" smtClean="0"/>
              <a:t> pleura.</a:t>
            </a:r>
          </a:p>
          <a:p>
            <a:r>
              <a:rPr lang="en-US" altLang="ko-KR" dirty="0" smtClean="0"/>
              <a:t>Several </a:t>
            </a:r>
            <a:r>
              <a:rPr lang="en-US" altLang="ko-KR" dirty="0" err="1" smtClean="0"/>
              <a:t>fissural</a:t>
            </a:r>
            <a:r>
              <a:rPr lang="en-US" altLang="ko-KR" dirty="0" smtClean="0"/>
              <a:t> nodules at Lt., major and accessory </a:t>
            </a:r>
            <a:r>
              <a:rPr lang="en-US" altLang="ko-KR" dirty="0" err="1" smtClean="0"/>
              <a:t>fisssures</a:t>
            </a:r>
            <a:r>
              <a:rPr lang="en-US" altLang="ko-KR" dirty="0" smtClean="0"/>
              <a:t>.</a:t>
            </a:r>
          </a:p>
          <a:p>
            <a:r>
              <a:rPr lang="en-US" altLang="ko-KR" dirty="0" smtClean="0"/>
              <a:t>Diaphragmatic pleural nodules are also visible, Lt.</a:t>
            </a:r>
          </a:p>
          <a:p>
            <a:r>
              <a:rPr lang="en-US" altLang="ko-KR" dirty="0" smtClean="0"/>
              <a:t>Tiny non-calcified nodules at LUL.</a:t>
            </a:r>
          </a:p>
          <a:p>
            <a:r>
              <a:rPr lang="en-US" altLang="ko-KR" dirty="0" smtClean="0"/>
              <a:t>No LNE at hila and mediastinum.</a:t>
            </a:r>
          </a:p>
          <a:p>
            <a:endParaRPr lang="en-US" altLang="ko-KR" dirty="0" smtClean="0"/>
          </a:p>
          <a:p>
            <a:r>
              <a:rPr lang="en-US" altLang="ko-KR" dirty="0" smtClean="0"/>
              <a:t>IMP: r/o pleural metastasis or pleural malignancy at the Lt.</a:t>
            </a:r>
          </a:p>
          <a:p>
            <a:r>
              <a:rPr lang="en-US" altLang="ko-KR" dirty="0" smtClean="0"/>
              <a:t>(</a:t>
            </a:r>
            <a:r>
              <a:rPr lang="ko-KR" altLang="en-US" dirty="0" smtClean="0"/>
              <a:t>이전에 보였던 </a:t>
            </a:r>
            <a:r>
              <a:rPr lang="en-US" altLang="ko-KR" dirty="0" smtClean="0"/>
              <a:t>lung nodules</a:t>
            </a:r>
            <a:r>
              <a:rPr lang="ko-KR" altLang="en-US" dirty="0" smtClean="0"/>
              <a:t>은 거의 대부분 </a:t>
            </a:r>
            <a:r>
              <a:rPr lang="en-US" altLang="ko-KR" dirty="0" smtClean="0"/>
              <a:t>thin section image</a:t>
            </a:r>
            <a:r>
              <a:rPr lang="ko-KR" altLang="en-US" dirty="0" smtClean="0"/>
              <a:t>에서 </a:t>
            </a:r>
            <a:r>
              <a:rPr lang="en-US" altLang="ko-KR" dirty="0" smtClean="0"/>
              <a:t>pleural nodules</a:t>
            </a:r>
            <a:r>
              <a:rPr lang="ko-KR" altLang="en-US" dirty="0" smtClean="0"/>
              <a:t>로 보입니다</a:t>
            </a:r>
            <a:r>
              <a:rPr lang="en-US" altLang="ko-KR" dirty="0" smtClean="0"/>
              <a:t>.)</a:t>
            </a:r>
          </a:p>
          <a:p>
            <a:endParaRPr lang="en-US" altLang="ko-KR" dirty="0" smtClean="0"/>
          </a:p>
          <a:p>
            <a:r>
              <a:rPr lang="en-US" altLang="ko-KR" dirty="0" smtClean="0"/>
              <a:t>rec) PET correlation and pleural Bx.</a:t>
            </a: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22</a:t>
            </a:fld>
            <a:endParaRPr lang="ko-KR" altLang="en-US"/>
          </a:p>
        </p:txBody>
      </p:sp>
    </p:spTree>
    <p:extLst>
      <p:ext uri="{BB962C8B-B14F-4D97-AF65-F5344CB8AC3E}">
        <p14:creationId xmlns:p14="http://schemas.microsoft.com/office/powerpoint/2010/main" val="3353446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a:p>
            <a:r>
              <a:rPr lang="en-US" altLang="ko-KR" dirty="0" smtClean="0"/>
              <a:t>1. Increased FDG uptake is seen in pleural thickening at apical pleura, </a:t>
            </a:r>
            <a:r>
              <a:rPr lang="en-US" altLang="ko-KR" dirty="0" err="1" smtClean="0"/>
              <a:t>mediastinal</a:t>
            </a:r>
            <a:r>
              <a:rPr lang="en-US" altLang="ko-KR" dirty="0" smtClean="0"/>
              <a:t> pleural, costal pleura, and diaphragmatic pleura with pleural effusion in left </a:t>
            </a:r>
            <a:r>
              <a:rPr lang="en-US" altLang="ko-KR" dirty="0" err="1" smtClean="0"/>
              <a:t>hemithorax</a:t>
            </a:r>
            <a:endParaRPr lang="en-US" altLang="ko-KR" dirty="0" smtClean="0"/>
          </a:p>
          <a:p>
            <a:r>
              <a:rPr lang="en-US" altLang="ko-KR" dirty="0" smtClean="0"/>
              <a:t>  -  Intense FDG uptake is noted especially in apical and </a:t>
            </a:r>
            <a:r>
              <a:rPr lang="en-US" altLang="ko-KR" dirty="0" err="1" smtClean="0"/>
              <a:t>mediastinal</a:t>
            </a:r>
            <a:r>
              <a:rPr lang="en-US" altLang="ko-KR" dirty="0" smtClean="0"/>
              <a:t> pleura</a:t>
            </a:r>
          </a:p>
          <a:p>
            <a:r>
              <a:rPr lang="en-US" altLang="ko-KR" dirty="0" smtClean="0"/>
              <a:t>  - Pleural malignancy or </a:t>
            </a:r>
            <a:r>
              <a:rPr lang="en-US" altLang="ko-KR" dirty="0" err="1" smtClean="0"/>
              <a:t>plerual</a:t>
            </a:r>
            <a:r>
              <a:rPr lang="en-US" altLang="ko-KR" dirty="0" smtClean="0"/>
              <a:t> metastases should be considered, rec&gt; tissue confirm</a:t>
            </a:r>
          </a:p>
          <a:p>
            <a:r>
              <a:rPr lang="en-US" altLang="ko-KR" dirty="0" smtClean="0"/>
              <a:t>2. No definite abnormal FDG uptake to suggest primary cancer lesion which could be the origin of pleural lesions</a:t>
            </a:r>
          </a:p>
          <a:p>
            <a:r>
              <a:rPr lang="en-US" altLang="ko-KR" dirty="0" smtClean="0"/>
              <a:t>3. No other abnormal FDG uptake to suggest malignant process</a:t>
            </a:r>
          </a:p>
          <a:p>
            <a:r>
              <a:rPr lang="en-US" altLang="ko-KR" dirty="0" smtClean="0"/>
              <a:t>4. GB stones</a:t>
            </a: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23</a:t>
            </a:fld>
            <a:endParaRPr lang="ko-KR" altLang="en-US"/>
          </a:p>
        </p:txBody>
      </p:sp>
    </p:spTree>
    <p:extLst>
      <p:ext uri="{BB962C8B-B14F-4D97-AF65-F5344CB8AC3E}">
        <p14:creationId xmlns:p14="http://schemas.microsoft.com/office/powerpoint/2010/main" val="3454779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2006</a:t>
            </a:r>
            <a:r>
              <a:rPr lang="ko-KR" altLang="en-US" dirty="0" smtClean="0"/>
              <a:t>년 </a:t>
            </a:r>
            <a:r>
              <a:rPr lang="en-US" altLang="ko-KR" dirty="0" smtClean="0"/>
              <a:t>CEA, CYFRA 21-1 , SCC Ag	, CYFRA 21-1	 </a:t>
            </a:r>
            <a:r>
              <a:rPr lang="ko-KR" altLang="en-US" dirty="0" smtClean="0"/>
              <a:t>모두  </a:t>
            </a:r>
            <a:r>
              <a:rPr lang="en-US" altLang="ko-KR" dirty="0" smtClean="0"/>
              <a:t>negative </a:t>
            </a:r>
          </a:p>
          <a:p>
            <a:r>
              <a:rPr lang="en-US" altLang="ko-KR" dirty="0" smtClean="0"/>
              <a:t>Pleural effusion analysis </a:t>
            </a:r>
            <a:r>
              <a:rPr lang="ko-KR" altLang="en-US" dirty="0" smtClean="0"/>
              <a:t>는 하지 않음</a:t>
            </a:r>
            <a:r>
              <a:rPr lang="en-US" altLang="ko-KR" dirty="0" smtClean="0"/>
              <a:t>.  </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24</a:t>
            </a:fld>
            <a:endParaRPr lang="ko-KR" altLang="en-US"/>
          </a:p>
        </p:txBody>
      </p:sp>
    </p:spTree>
    <p:extLst>
      <p:ext uri="{BB962C8B-B14F-4D97-AF65-F5344CB8AC3E}">
        <p14:creationId xmlns:p14="http://schemas.microsoft.com/office/powerpoint/2010/main" val="3470080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Chronic</a:t>
            </a:r>
            <a:r>
              <a:rPr lang="en-US" altLang="ko-KR" baseline="0" dirty="0" smtClean="0"/>
              <a:t> empyema </a:t>
            </a:r>
            <a:r>
              <a:rPr lang="ko-KR" altLang="en-US" baseline="0" dirty="0" smtClean="0"/>
              <a:t>로  </a:t>
            </a:r>
            <a:r>
              <a:rPr lang="en-US" altLang="ko-KR" baseline="0" dirty="0" smtClean="0"/>
              <a:t>f/u </a:t>
            </a:r>
            <a:r>
              <a:rPr lang="ko-KR" altLang="en-US" baseline="0" dirty="0" smtClean="0"/>
              <a:t>해오던 중  </a:t>
            </a:r>
            <a:r>
              <a:rPr lang="en-US" altLang="ko-KR" baseline="0" dirty="0" smtClean="0"/>
              <a:t>DOE </a:t>
            </a:r>
            <a:r>
              <a:rPr lang="ko-KR" altLang="en-US" baseline="0" dirty="0" smtClean="0"/>
              <a:t>악화를 주소로 </a:t>
            </a:r>
            <a:r>
              <a:rPr lang="ko-KR" altLang="en-US" baseline="0" dirty="0" err="1" smtClean="0"/>
              <a:t>내원</a:t>
            </a:r>
            <a:r>
              <a:rPr lang="en-US" altLang="ko-KR" baseline="0" dirty="0" smtClean="0"/>
              <a:t>. </a:t>
            </a: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26</a:t>
            </a:fld>
            <a:endParaRPr lang="ko-KR" altLang="en-US"/>
          </a:p>
        </p:txBody>
      </p:sp>
    </p:spTree>
    <p:extLst>
      <p:ext uri="{BB962C8B-B14F-4D97-AF65-F5344CB8AC3E}">
        <p14:creationId xmlns:p14="http://schemas.microsoft.com/office/powerpoint/2010/main" val="2356136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원래 </a:t>
            </a:r>
            <a:r>
              <a:rPr lang="en-US" altLang="ko-KR" dirty="0" smtClean="0"/>
              <a:t>DOE (+) </a:t>
            </a:r>
            <a:r>
              <a:rPr lang="ko-KR" altLang="en-US" dirty="0" smtClean="0"/>
              <a:t>있었는데 최근 날씨 추워지면서 </a:t>
            </a:r>
            <a:r>
              <a:rPr lang="en-US" altLang="ko-KR" dirty="0" smtClean="0"/>
              <a:t>10</a:t>
            </a:r>
            <a:r>
              <a:rPr lang="ko-KR" altLang="en-US" dirty="0" smtClean="0"/>
              <a:t>일전부터 증세 악화</a:t>
            </a: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27</a:t>
            </a:fld>
            <a:endParaRPr lang="ko-KR" altLang="en-US"/>
          </a:p>
        </p:txBody>
      </p:sp>
    </p:spTree>
    <p:extLst>
      <p:ext uri="{BB962C8B-B14F-4D97-AF65-F5344CB8AC3E}">
        <p14:creationId xmlns:p14="http://schemas.microsoft.com/office/powerpoint/2010/main" val="1124141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Chest CT</a:t>
            </a:r>
            <a:r>
              <a:rPr lang="ko-KR" altLang="en-US" dirty="0" smtClean="0"/>
              <a:t>외부 </a:t>
            </a:r>
            <a:r>
              <a:rPr lang="en-US" altLang="ko-KR" dirty="0" smtClean="0"/>
              <a:t>(2013-11-22)</a:t>
            </a:r>
          </a:p>
          <a:p>
            <a:pPr lvl="1"/>
            <a:r>
              <a:rPr lang="en-US" altLang="ko-KR" dirty="0" smtClean="0"/>
              <a:t>2013 Nov-20 outside chest CT;</a:t>
            </a:r>
          </a:p>
          <a:p>
            <a:pPr lvl="1"/>
            <a:r>
              <a:rPr lang="en-US" altLang="ko-KR" dirty="0" smtClean="0"/>
              <a:t>Compared to outside chest CT of 2012 May-18,</a:t>
            </a:r>
          </a:p>
          <a:p>
            <a:pPr lvl="1"/>
            <a:r>
              <a:rPr lang="en-US" altLang="ko-KR" dirty="0" smtClean="0"/>
              <a:t>Increased amount of </a:t>
            </a:r>
            <a:r>
              <a:rPr lang="en-US" altLang="ko-KR" dirty="0" err="1" smtClean="0"/>
              <a:t>loculated</a:t>
            </a:r>
            <a:r>
              <a:rPr lang="en-US" altLang="ko-KR" dirty="0" smtClean="0"/>
              <a:t> pleural effusion and dense calcification in </a:t>
            </a:r>
            <a:r>
              <a:rPr lang="en-US" altLang="ko-KR" dirty="0" err="1" smtClean="0"/>
              <a:t>Rt</a:t>
            </a:r>
            <a:r>
              <a:rPr lang="en-US" altLang="ko-KR" dirty="0" smtClean="0"/>
              <a:t> lower thorax with aggravated extension through the parietal pleura(into </a:t>
            </a:r>
            <a:r>
              <a:rPr lang="en-US" altLang="ko-KR" dirty="0" err="1" smtClean="0"/>
              <a:t>extrapleural</a:t>
            </a:r>
            <a:r>
              <a:rPr lang="en-US" altLang="ko-KR" dirty="0" smtClean="0"/>
              <a:t> fat layer), probably empyema </a:t>
            </a:r>
            <a:r>
              <a:rPr lang="en-US" altLang="ko-KR" dirty="0" err="1" smtClean="0"/>
              <a:t>necessitatis</a:t>
            </a:r>
            <a:r>
              <a:rPr lang="en-US" altLang="ko-KR" dirty="0" smtClean="0"/>
              <a:t> </a:t>
            </a:r>
          </a:p>
          <a:p>
            <a:pPr lvl="1"/>
            <a:r>
              <a:rPr lang="en-US" altLang="ko-KR" dirty="0" smtClean="0"/>
              <a:t>-</a:t>
            </a:r>
            <a:r>
              <a:rPr lang="en-US" altLang="ko-KR" dirty="0" err="1" smtClean="0"/>
              <a:t>DDx</a:t>
            </a:r>
            <a:r>
              <a:rPr lang="en-US" altLang="ko-KR" dirty="0" smtClean="0"/>
              <a:t>. malignancy associated with chronic empyema</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29</a:t>
            </a:fld>
            <a:endParaRPr lang="ko-KR" altLang="en-US"/>
          </a:p>
        </p:txBody>
      </p:sp>
    </p:spTree>
    <p:extLst>
      <p:ext uri="{BB962C8B-B14F-4D97-AF65-F5344CB8AC3E}">
        <p14:creationId xmlns:p14="http://schemas.microsoft.com/office/powerpoint/2010/main" val="4289548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32</a:t>
            </a:fld>
            <a:endParaRPr lang="ko-KR" altLang="en-US"/>
          </a:p>
        </p:txBody>
      </p:sp>
    </p:spTree>
    <p:extLst>
      <p:ext uri="{BB962C8B-B14F-4D97-AF65-F5344CB8AC3E}">
        <p14:creationId xmlns:p14="http://schemas.microsoft.com/office/powerpoint/2010/main" val="1124141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외부 </a:t>
            </a:r>
            <a:r>
              <a:rPr lang="en-US" altLang="ko-KR" dirty="0" smtClean="0"/>
              <a:t>CT reading : </a:t>
            </a:r>
          </a:p>
          <a:p>
            <a:r>
              <a:rPr lang="en-US" altLang="ko-KR" dirty="0" err="1" smtClean="0"/>
              <a:t>Subpleural</a:t>
            </a:r>
            <a:r>
              <a:rPr lang="en-US" altLang="ko-KR" dirty="0" smtClean="0"/>
              <a:t> nodular lesions in RML.</a:t>
            </a:r>
          </a:p>
          <a:p>
            <a:r>
              <a:rPr lang="en-US" altLang="ko-KR" dirty="0" smtClean="0"/>
              <a:t>A small amount of right pleural effusion.</a:t>
            </a:r>
          </a:p>
          <a:p>
            <a:r>
              <a:rPr lang="en-US" altLang="ko-KR" dirty="0" smtClean="0"/>
              <a:t>No LN enlargement in the thorax.</a:t>
            </a: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33</a:t>
            </a:fld>
            <a:endParaRPr lang="ko-KR" altLang="en-US"/>
          </a:p>
        </p:txBody>
      </p:sp>
    </p:spTree>
    <p:extLst>
      <p:ext uri="{BB962C8B-B14F-4D97-AF65-F5344CB8AC3E}">
        <p14:creationId xmlns:p14="http://schemas.microsoft.com/office/powerpoint/2010/main" val="2076066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Pleural fluid</a:t>
            </a:r>
            <a:r>
              <a:rPr lang="en-US" altLang="ko-KR" baseline="0" dirty="0" smtClean="0"/>
              <a:t> </a:t>
            </a:r>
            <a:r>
              <a:rPr lang="en-US" altLang="ko-KR" baseline="0" dirty="0" err="1" smtClean="0"/>
              <a:t>proein</a:t>
            </a:r>
            <a:r>
              <a:rPr lang="en-US" altLang="ko-KR" baseline="0" dirty="0" smtClean="0"/>
              <a:t> level </a:t>
            </a:r>
            <a:r>
              <a:rPr lang="ko-KR" altLang="en-US" baseline="0" dirty="0" smtClean="0"/>
              <a:t>이 보통 </a:t>
            </a:r>
            <a:r>
              <a:rPr lang="en-US" altLang="ko-KR" baseline="0" dirty="0" smtClean="0"/>
              <a:t>serum </a:t>
            </a:r>
            <a:r>
              <a:rPr lang="ko-KR" altLang="en-US" baseline="0" dirty="0" smtClean="0"/>
              <a:t>보다 높았지만 그래도  </a:t>
            </a:r>
            <a:r>
              <a:rPr lang="en-US" altLang="ko-KR" baseline="0" dirty="0" smtClean="0"/>
              <a:t>&lt;3.0 </a:t>
            </a:r>
            <a:r>
              <a:rPr lang="ko-KR" altLang="en-US" baseline="0" dirty="0" smtClean="0"/>
              <a:t>미만이었다</a:t>
            </a:r>
            <a:r>
              <a:rPr lang="en-US" altLang="ko-KR" baseline="0" smtClean="0"/>
              <a:t>.  </a:t>
            </a:r>
            <a:endParaRPr lang="ko-KR" altLang="en-US"/>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6</a:t>
            </a:fld>
            <a:endParaRPr lang="ko-KR" altLang="en-US"/>
          </a:p>
        </p:txBody>
      </p:sp>
    </p:spTree>
    <p:extLst>
      <p:ext uri="{BB962C8B-B14F-4D97-AF65-F5344CB8AC3E}">
        <p14:creationId xmlns:p14="http://schemas.microsoft.com/office/powerpoint/2010/main" val="1028567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b="0" kern="1200" dirty="0" smtClean="0">
                <a:solidFill>
                  <a:schemeClr val="tx1"/>
                </a:solidFill>
                <a:effectLst/>
                <a:latin typeface="+mn-lt"/>
                <a:ea typeface="+mn-ea"/>
                <a:cs typeface="+mn-cs"/>
              </a:rPr>
              <a:t>외부 </a:t>
            </a:r>
            <a:r>
              <a:rPr lang="en-US" altLang="ko-KR" sz="1200" b="0" kern="1200" dirty="0" smtClean="0">
                <a:solidFill>
                  <a:schemeClr val="tx1"/>
                </a:solidFill>
                <a:effectLst/>
                <a:latin typeface="+mn-lt"/>
                <a:ea typeface="+mn-ea"/>
                <a:cs typeface="+mn-cs"/>
              </a:rPr>
              <a:t>chest CT 10-4</a:t>
            </a:r>
            <a:r>
              <a:rPr lang="ko-KR" altLang="en-US" sz="1200" b="0" kern="1200" dirty="0" smtClean="0">
                <a:solidFill>
                  <a:schemeClr val="tx1"/>
                </a:solidFill>
                <a:effectLst/>
                <a:latin typeface="+mn-lt"/>
                <a:ea typeface="+mn-ea"/>
                <a:cs typeface="+mn-cs"/>
              </a:rPr>
              <a:t>와 </a:t>
            </a:r>
            <a:r>
              <a:rPr lang="ko-KR" altLang="en-US" sz="1200" b="0" kern="1200" dirty="0" err="1" smtClean="0">
                <a:solidFill>
                  <a:schemeClr val="tx1"/>
                </a:solidFill>
                <a:effectLst/>
                <a:latin typeface="+mn-lt"/>
                <a:ea typeface="+mn-ea"/>
                <a:cs typeface="+mn-cs"/>
              </a:rPr>
              <a:t>비교했을때</a:t>
            </a:r>
            <a:r>
              <a:rPr lang="en-US" altLang="ko-KR" sz="1200" b="0" kern="1200" dirty="0" smtClean="0">
                <a:solidFill>
                  <a:schemeClr val="tx1"/>
                </a:solidFill>
                <a:effectLst/>
                <a:latin typeface="+mn-lt"/>
                <a:ea typeface="+mn-ea"/>
                <a:cs typeface="+mn-cs"/>
              </a:rPr>
              <a:t>, </a:t>
            </a:r>
          </a:p>
          <a:p>
            <a:r>
              <a:rPr lang="en-US" altLang="ko-KR" sz="1200" b="0" kern="1200" dirty="0" err="1" smtClean="0">
                <a:solidFill>
                  <a:schemeClr val="tx1"/>
                </a:solidFill>
                <a:effectLst/>
                <a:latin typeface="+mn-lt"/>
                <a:ea typeface="+mn-ea"/>
                <a:cs typeface="+mn-cs"/>
              </a:rPr>
              <a:t>Rt</a:t>
            </a:r>
            <a:r>
              <a:rPr lang="en-US" altLang="ko-KR" sz="1200" b="0" kern="1200" baseline="0" dirty="0" smtClean="0">
                <a:solidFill>
                  <a:schemeClr val="tx1"/>
                </a:solidFill>
                <a:effectLst/>
                <a:latin typeface="+mn-lt"/>
                <a:ea typeface="+mn-ea"/>
                <a:cs typeface="+mn-cs"/>
              </a:rPr>
              <a:t> pl. effusion </a:t>
            </a:r>
            <a:r>
              <a:rPr lang="ko-KR" altLang="en-US" sz="1200" b="0" kern="1200" baseline="0" dirty="0" smtClean="0">
                <a:solidFill>
                  <a:schemeClr val="tx1"/>
                </a:solidFill>
                <a:effectLst/>
                <a:latin typeface="+mn-lt"/>
                <a:ea typeface="+mn-ea"/>
                <a:cs typeface="+mn-cs"/>
              </a:rPr>
              <a:t>은 줄었지만 아직 남아있고</a:t>
            </a:r>
            <a:r>
              <a:rPr lang="en-US" altLang="ko-KR" sz="1200" b="0" kern="1200" baseline="0" dirty="0" smtClean="0">
                <a:solidFill>
                  <a:schemeClr val="tx1"/>
                </a:solidFill>
                <a:effectLst/>
                <a:latin typeface="+mn-lt"/>
                <a:ea typeface="+mn-ea"/>
                <a:cs typeface="+mn-cs"/>
              </a:rPr>
              <a:t>,  </a:t>
            </a:r>
            <a:r>
              <a:rPr lang="en-US" altLang="ko-KR" sz="1200" b="0" kern="1200" baseline="0" dirty="0" err="1" smtClean="0">
                <a:solidFill>
                  <a:schemeClr val="tx1"/>
                </a:solidFill>
                <a:effectLst/>
                <a:latin typeface="+mn-lt"/>
                <a:ea typeface="+mn-ea"/>
                <a:cs typeface="+mn-cs"/>
              </a:rPr>
              <a:t>subpleural</a:t>
            </a:r>
            <a:r>
              <a:rPr lang="en-US" altLang="ko-KR" sz="1200" b="0" kern="1200" baseline="0" dirty="0" smtClean="0">
                <a:solidFill>
                  <a:schemeClr val="tx1"/>
                </a:solidFill>
                <a:effectLst/>
                <a:latin typeface="+mn-lt"/>
                <a:ea typeface="+mn-ea"/>
                <a:cs typeface="+mn-cs"/>
              </a:rPr>
              <a:t> nodular lesion RML </a:t>
            </a:r>
            <a:r>
              <a:rPr lang="ko-KR" altLang="en-US" sz="1200" b="0" kern="1200" baseline="0" dirty="0" err="1" smtClean="0">
                <a:solidFill>
                  <a:schemeClr val="tx1"/>
                </a:solidFill>
                <a:effectLst/>
                <a:latin typeface="+mn-lt"/>
                <a:ea typeface="+mn-ea"/>
                <a:cs typeface="+mn-cs"/>
              </a:rPr>
              <a:t>변화없다</a:t>
            </a:r>
            <a:r>
              <a:rPr lang="en-US" altLang="ko-KR" sz="1200" b="0" kern="1200" baseline="0" dirty="0" smtClean="0">
                <a:solidFill>
                  <a:schemeClr val="tx1"/>
                </a:solidFill>
                <a:effectLst/>
                <a:latin typeface="+mn-lt"/>
                <a:ea typeface="+mn-ea"/>
                <a:cs typeface="+mn-cs"/>
              </a:rPr>
              <a:t>.</a:t>
            </a:r>
            <a:endParaRPr lang="en-US" altLang="ko-KR" sz="1200" b="0" kern="1200" dirty="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34</a:t>
            </a:fld>
            <a:endParaRPr lang="ko-KR" altLang="en-US"/>
          </a:p>
        </p:txBody>
      </p:sp>
    </p:spTree>
    <p:extLst>
      <p:ext uri="{BB962C8B-B14F-4D97-AF65-F5344CB8AC3E}">
        <p14:creationId xmlns:p14="http://schemas.microsoft.com/office/powerpoint/2010/main" val="2076066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Compared to the CT taken on 2013-11-04,</a:t>
            </a:r>
          </a:p>
          <a:p>
            <a:r>
              <a:rPr lang="en-US" altLang="ko-KR" dirty="0" smtClean="0"/>
              <a:t>  </a:t>
            </a:r>
          </a:p>
          <a:p>
            <a:r>
              <a:rPr lang="en-US" altLang="ko-KR" dirty="0" smtClean="0"/>
              <a:t>Markedly increased Rt. pleural effusion. rec) pleural fluid cytology.</a:t>
            </a:r>
          </a:p>
          <a:p>
            <a:r>
              <a:rPr lang="en-US" altLang="ko-KR" dirty="0" smtClean="0"/>
              <a:t>Intraluminal filling defects at the RLL basal segmental PAs, LUL lobar with anterior segmental, </a:t>
            </a:r>
            <a:r>
              <a:rPr lang="en-US" altLang="ko-KR" dirty="0" err="1" smtClean="0"/>
              <a:t>lingular</a:t>
            </a:r>
            <a:r>
              <a:rPr lang="en-US" altLang="ko-KR" dirty="0" smtClean="0"/>
              <a:t> segmental, LLL lobar with superior and basal segmental PAs, suggesting acute PTE.</a:t>
            </a:r>
          </a:p>
          <a:p>
            <a:r>
              <a:rPr lang="en-US" altLang="ko-KR" dirty="0" err="1" smtClean="0"/>
              <a:t>Subsegmental</a:t>
            </a:r>
            <a:r>
              <a:rPr lang="en-US" altLang="ko-KR" dirty="0" smtClean="0"/>
              <a:t> collapses at RML and RLL.</a:t>
            </a:r>
          </a:p>
          <a:p>
            <a:r>
              <a:rPr lang="en-US" altLang="ko-KR" dirty="0" smtClean="0"/>
              <a:t>Suspected RVE, rec) echo </a:t>
            </a:r>
            <a:r>
              <a:rPr lang="en-US" altLang="ko-KR" dirty="0" err="1" smtClean="0"/>
              <a:t>corelation</a:t>
            </a:r>
            <a:r>
              <a:rPr lang="en-US" altLang="ko-KR" dirty="0" smtClean="0"/>
              <a:t>.</a:t>
            </a:r>
          </a:p>
          <a:p>
            <a:r>
              <a:rPr lang="en-US" altLang="ko-KR" dirty="0" smtClean="0"/>
              <a:t>Minimal pericardial effusion.</a:t>
            </a:r>
          </a:p>
          <a:p>
            <a:r>
              <a:rPr lang="en-US" altLang="ko-KR" dirty="0" smtClean="0"/>
              <a:t>Previously noted </a:t>
            </a:r>
            <a:r>
              <a:rPr lang="en-US" altLang="ko-KR" dirty="0" err="1" smtClean="0"/>
              <a:t>subpleural</a:t>
            </a:r>
            <a:r>
              <a:rPr lang="en-US" altLang="ko-KR" dirty="0" smtClean="0"/>
              <a:t> nodule at RML was obscured by </a:t>
            </a:r>
            <a:r>
              <a:rPr lang="en-US" altLang="ko-KR" dirty="0" err="1" smtClean="0"/>
              <a:t>subsegmental</a:t>
            </a:r>
            <a:r>
              <a:rPr lang="en-US" altLang="ko-KR" dirty="0" smtClean="0"/>
              <a:t> collapse.</a:t>
            </a:r>
          </a:p>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36</a:t>
            </a:fld>
            <a:endParaRPr lang="ko-KR" altLang="en-US"/>
          </a:p>
        </p:txBody>
      </p:sp>
    </p:spTree>
    <p:extLst>
      <p:ext uri="{BB962C8B-B14F-4D97-AF65-F5344CB8AC3E}">
        <p14:creationId xmlns:p14="http://schemas.microsoft.com/office/powerpoint/2010/main" val="3675785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PET-CT </a:t>
            </a:r>
          </a:p>
          <a:p>
            <a:r>
              <a:rPr lang="en-US" altLang="ko-KR" dirty="0" smtClean="0"/>
              <a:t>1.  Diffuse  intensely  increased  FDG  uptake  is  seen  along  the  right  pleura  with  </a:t>
            </a:r>
            <a:r>
              <a:rPr lang="en-US" altLang="ko-KR" dirty="0" err="1" smtClean="0"/>
              <a:t>loculated</a:t>
            </a:r>
            <a:r>
              <a:rPr lang="en-US" altLang="ko-KR" dirty="0" smtClean="0"/>
              <a:t>  pleural  effusion;  clinically  informed  malignant  lymphoma  uptake      -  Moderate  amount  of  pleural  effusion  in  left  </a:t>
            </a:r>
            <a:r>
              <a:rPr lang="en-US" altLang="ko-KR" dirty="0" err="1" smtClean="0"/>
              <a:t>hemithorax</a:t>
            </a:r>
            <a:r>
              <a:rPr lang="en-US" altLang="ko-KR" dirty="0" smtClean="0"/>
              <a:t>  with  mild  FDG  uptake  in  collapsed  lung;  rec&gt;  clinical  correlation  for  rule  out  malignant  pleural  effusion  </a:t>
            </a:r>
            <a:br>
              <a:rPr lang="en-US" altLang="ko-KR" dirty="0" smtClean="0"/>
            </a:br>
            <a:r>
              <a:rPr lang="en-US" altLang="ko-KR" dirty="0" smtClean="0"/>
              <a:t>3.  Multifocal  increased  FDG  uptake  in  skull  base,  left  </a:t>
            </a:r>
            <a:r>
              <a:rPr lang="en-US" altLang="ko-KR" dirty="0" err="1" smtClean="0"/>
              <a:t>humerus</a:t>
            </a:r>
            <a:r>
              <a:rPr lang="en-US" altLang="ko-KR" dirty="0" smtClean="0"/>
              <a:t>,  left  scapula,  left  3rd  rib,  L-spines,  sacrum,  both  pelvic  bones  and  right  femur;  suggestive  of  malignant  lymphoma  involvement  </a:t>
            </a:r>
            <a:br>
              <a:rPr lang="en-US" altLang="ko-KR" dirty="0" smtClean="0"/>
            </a:br>
            <a:r>
              <a:rPr lang="en-US" altLang="ko-KR" dirty="0" smtClean="0"/>
              <a:t>4.  Suspicious  of  focal  increased  FDG  uptake  in  the  liver,  left  lobe;  malignant  lymphoma  involvement  should  be  considered,  rec&gt;  contrast-enhanced  liver  CT  </a:t>
            </a:r>
            <a:br>
              <a:rPr lang="en-US" altLang="ko-KR" dirty="0" smtClean="0"/>
            </a:br>
            <a:r>
              <a:rPr lang="en-US" altLang="ko-KR" dirty="0" smtClean="0"/>
              <a:t>5.  Diffusely  increased  FDG  uptake  in  bilateral  adrenal  glands  without  nodular  lesion;  r/o  benign  adrenal  hyperplasia,  rec&gt;  follow-up  </a:t>
            </a:r>
            <a:br>
              <a:rPr lang="en-US" altLang="ko-KR" dirty="0" smtClean="0"/>
            </a:br>
            <a:r>
              <a:rPr lang="en-US" altLang="ko-KR" dirty="0" smtClean="0"/>
              <a:t>6.  No  other  definite  abnormal  FDG  uptake  to  suggest  malignant  lymphoma  involvement</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37</a:t>
            </a:fld>
            <a:endParaRPr lang="ko-KR" altLang="en-US"/>
          </a:p>
        </p:txBody>
      </p:sp>
    </p:spTree>
    <p:extLst>
      <p:ext uri="{BB962C8B-B14F-4D97-AF65-F5344CB8AC3E}">
        <p14:creationId xmlns:p14="http://schemas.microsoft.com/office/powerpoint/2010/main" val="36732842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dirty="0" smtClean="0"/>
              <a:t>recommend </a:t>
            </a:r>
            <a:r>
              <a:rPr lang="ko-KR" altLang="en-US" sz="1200" dirty="0" smtClean="0"/>
              <a:t>했으나 현재 </a:t>
            </a:r>
            <a:r>
              <a:rPr lang="en-US" altLang="ko-KR" sz="1200" dirty="0" smtClean="0"/>
              <a:t>nadir </a:t>
            </a:r>
            <a:r>
              <a:rPr lang="ko-KR" altLang="en-US" sz="1200" dirty="0" smtClean="0"/>
              <a:t>진입상태로 추후 회복되면 </a:t>
            </a:r>
            <a:r>
              <a:rPr lang="ko-KR" altLang="en-US" sz="1200" dirty="0" err="1" smtClean="0"/>
              <a:t>시행후</a:t>
            </a:r>
            <a:r>
              <a:rPr lang="ko-KR" altLang="en-US" sz="1200" dirty="0" smtClean="0"/>
              <a:t> </a:t>
            </a:r>
            <a:r>
              <a:rPr lang="en-US" altLang="ko-KR" sz="1200" dirty="0" smtClean="0"/>
              <a:t>tube remove </a:t>
            </a:r>
            <a:r>
              <a:rPr lang="ko-KR" altLang="en-US" sz="1200" dirty="0" smtClean="0"/>
              <a:t>하기로 함</a:t>
            </a:r>
            <a:r>
              <a:rPr lang="en-US" altLang="ko-KR" sz="1200" dirty="0" smtClean="0"/>
              <a:t>. </a:t>
            </a:r>
            <a:endParaRPr lang="en-US" altLang="ko-KR" sz="1200"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39</a:t>
            </a:fld>
            <a:endParaRPr lang="ko-KR" altLang="en-US"/>
          </a:p>
        </p:txBody>
      </p:sp>
    </p:spTree>
    <p:extLst>
      <p:ext uri="{BB962C8B-B14F-4D97-AF65-F5344CB8AC3E}">
        <p14:creationId xmlns:p14="http://schemas.microsoft.com/office/powerpoint/2010/main" val="11241418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40</a:t>
            </a:fld>
            <a:endParaRPr lang="ko-KR" altLang="en-US"/>
          </a:p>
        </p:txBody>
      </p:sp>
    </p:spTree>
    <p:extLst>
      <p:ext uri="{BB962C8B-B14F-4D97-AF65-F5344CB8AC3E}">
        <p14:creationId xmlns:p14="http://schemas.microsoft.com/office/powerpoint/2010/main" val="29520217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42</a:t>
            </a:fld>
            <a:endParaRPr lang="ko-KR" altLang="en-US"/>
          </a:p>
        </p:txBody>
      </p:sp>
    </p:spTree>
    <p:extLst>
      <p:ext uri="{BB962C8B-B14F-4D97-AF65-F5344CB8AC3E}">
        <p14:creationId xmlns:p14="http://schemas.microsoft.com/office/powerpoint/2010/main" val="3856036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43</a:t>
            </a:fld>
            <a:endParaRPr lang="ko-KR" altLang="en-US"/>
          </a:p>
        </p:txBody>
      </p:sp>
    </p:spTree>
    <p:extLst>
      <p:ext uri="{BB962C8B-B14F-4D97-AF65-F5344CB8AC3E}">
        <p14:creationId xmlns:p14="http://schemas.microsoft.com/office/powerpoint/2010/main" val="4073797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46</a:t>
            </a:fld>
            <a:endParaRPr lang="ko-KR" altLang="en-US"/>
          </a:p>
        </p:txBody>
      </p:sp>
    </p:spTree>
    <p:extLst>
      <p:ext uri="{BB962C8B-B14F-4D97-AF65-F5344CB8AC3E}">
        <p14:creationId xmlns:p14="http://schemas.microsoft.com/office/powerpoint/2010/main" val="3476640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1" indent="0" algn="l" defTabSz="914400" rtl="0" eaLnBrk="1" fontAlgn="auto" latinLnBrk="1" hangingPunct="1">
              <a:lnSpc>
                <a:spcPct val="100000"/>
              </a:lnSpc>
              <a:spcBef>
                <a:spcPts val="0"/>
              </a:spcBef>
              <a:spcAft>
                <a:spcPts val="0"/>
              </a:spcAft>
              <a:buClrTx/>
              <a:buSzTx/>
              <a:buFontTx/>
              <a:buNone/>
              <a:tabLst/>
              <a:defRPr/>
            </a:pPr>
            <a:r>
              <a:rPr lang="en-US" altLang="ko-KR" dirty="0" smtClean="0">
                <a:sym typeface="Wingdings" pitchFamily="2" charset="2"/>
              </a:rPr>
              <a:t> </a:t>
            </a:r>
            <a:r>
              <a:rPr lang="en-US" altLang="ko-KR" dirty="0" smtClean="0"/>
              <a:t>all </a:t>
            </a:r>
            <a:r>
              <a:rPr lang="en-US" altLang="ko-KR" dirty="0" err="1" smtClean="0"/>
              <a:t>pts</a:t>
            </a:r>
            <a:r>
              <a:rPr lang="en-US" altLang="ko-KR" dirty="0" smtClean="0"/>
              <a:t> with chronic </a:t>
            </a:r>
            <a:r>
              <a:rPr lang="en-US" altLang="ko-KR" dirty="0" err="1" smtClean="0"/>
              <a:t>transudative</a:t>
            </a:r>
            <a:r>
              <a:rPr lang="en-US" altLang="ko-KR" dirty="0" smtClean="0"/>
              <a:t> pleural effusions should be evaluated for proteinuria and </a:t>
            </a:r>
            <a:r>
              <a:rPr lang="en-US" altLang="ko-KR" dirty="0" err="1" smtClean="0"/>
              <a:t>hypoproteinemia</a:t>
            </a:r>
            <a:r>
              <a:rPr lang="en-US" altLang="ko-KR" dirty="0" smtClean="0"/>
              <a:t>. </a:t>
            </a:r>
          </a:p>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7</a:t>
            </a:fld>
            <a:endParaRPr lang="ko-KR" altLang="en-US"/>
          </a:p>
        </p:txBody>
      </p:sp>
    </p:spTree>
    <p:extLst>
      <p:ext uri="{BB962C8B-B14F-4D97-AF65-F5344CB8AC3E}">
        <p14:creationId xmlns:p14="http://schemas.microsoft.com/office/powerpoint/2010/main" val="317524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9</a:t>
            </a:fld>
            <a:endParaRPr lang="ko-KR" altLang="en-US"/>
          </a:p>
        </p:txBody>
      </p:sp>
    </p:spTree>
    <p:extLst>
      <p:ext uri="{BB962C8B-B14F-4D97-AF65-F5344CB8AC3E}">
        <p14:creationId xmlns:p14="http://schemas.microsoft.com/office/powerpoint/2010/main" val="4275946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11</a:t>
            </a:fld>
            <a:endParaRPr lang="ko-KR" altLang="en-US"/>
          </a:p>
        </p:txBody>
      </p:sp>
    </p:spTree>
    <p:extLst>
      <p:ext uri="{BB962C8B-B14F-4D97-AF65-F5344CB8AC3E}">
        <p14:creationId xmlns:p14="http://schemas.microsoft.com/office/powerpoint/2010/main" val="2224213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12</a:t>
            </a:fld>
            <a:endParaRPr lang="ko-KR" altLang="en-US"/>
          </a:p>
        </p:txBody>
      </p:sp>
    </p:spTree>
    <p:extLst>
      <p:ext uri="{BB962C8B-B14F-4D97-AF65-F5344CB8AC3E}">
        <p14:creationId xmlns:p14="http://schemas.microsoft.com/office/powerpoint/2010/main" val="2367276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13</a:t>
            </a:fld>
            <a:endParaRPr lang="ko-KR" altLang="en-US"/>
          </a:p>
        </p:txBody>
      </p:sp>
    </p:spTree>
    <p:extLst>
      <p:ext uri="{BB962C8B-B14F-4D97-AF65-F5344CB8AC3E}">
        <p14:creationId xmlns:p14="http://schemas.microsoft.com/office/powerpoint/2010/main" val="2675977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In patients with stage I or II disease, the sensitivity was only 32 percent when a specificity criterion of 95 percent was used. Furthermore, the potential utility of serum SMRPs is limited to patients with </a:t>
            </a:r>
            <a:r>
              <a:rPr lang="en-US" altLang="ko-KR" dirty="0" err="1" smtClean="0"/>
              <a:t>epithelioid</a:t>
            </a:r>
            <a:r>
              <a:rPr lang="en-US" altLang="ko-KR" dirty="0" smtClean="0"/>
              <a:t> or mixed mesotheliomas and not those with </a:t>
            </a:r>
            <a:r>
              <a:rPr lang="en-US" altLang="ko-KR" dirty="0" err="1" smtClean="0"/>
              <a:t>sarcomatoid</a:t>
            </a:r>
            <a:r>
              <a:rPr lang="en-US" altLang="ko-KR" dirty="0" smtClean="0"/>
              <a:t> lesions</a:t>
            </a:r>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14</a:t>
            </a:fld>
            <a:endParaRPr lang="ko-KR" altLang="en-US"/>
          </a:p>
        </p:txBody>
      </p:sp>
    </p:spTree>
    <p:extLst>
      <p:ext uri="{BB962C8B-B14F-4D97-AF65-F5344CB8AC3E}">
        <p14:creationId xmlns:p14="http://schemas.microsoft.com/office/powerpoint/2010/main" val="336829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dirty="0" smtClean="0"/>
              <a:t>When pleural biopsies are taken, they should be sent for both histological examination and culture to improve the diagnostic sensitivity for TB.</a:t>
            </a:r>
          </a:p>
          <a:p>
            <a:endParaRPr lang="ko-KR" altLang="en-US" dirty="0"/>
          </a:p>
        </p:txBody>
      </p:sp>
      <p:sp>
        <p:nvSpPr>
          <p:cNvPr id="4" name="슬라이드 번호 개체 틀 3"/>
          <p:cNvSpPr>
            <a:spLocks noGrp="1"/>
          </p:cNvSpPr>
          <p:nvPr>
            <p:ph type="sldNum" sz="quarter" idx="10"/>
          </p:nvPr>
        </p:nvSpPr>
        <p:spPr/>
        <p:txBody>
          <a:bodyPr/>
          <a:lstStyle/>
          <a:p>
            <a:fld id="{1B11CA8E-B896-4DBA-A6D6-570E20208561}" type="slidenum">
              <a:rPr lang="ko-KR" altLang="en-US" smtClean="0"/>
              <a:t>15</a:t>
            </a:fld>
            <a:endParaRPr lang="ko-KR" altLang="en-US"/>
          </a:p>
        </p:txBody>
      </p:sp>
    </p:spTree>
    <p:extLst>
      <p:ext uri="{BB962C8B-B14F-4D97-AF65-F5344CB8AC3E}">
        <p14:creationId xmlns:p14="http://schemas.microsoft.com/office/powerpoint/2010/main" val="3854859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a:p>
        </p:txBody>
      </p:sp>
      <p:pic>
        <p:nvPicPr>
          <p:cNvPr id="7"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2011-02-03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A51CF-8D24-4855-A889-3014CC995E25}" type="datetimeFigureOut">
              <a:rPr lang="ko-KR" altLang="en-US" smtClean="0"/>
              <a:pPr/>
              <a:t>2011-02-03</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F5C8B-107E-4C56-86A1-B42EB3BC3AB1}" type="slidenum">
              <a:rPr lang="ko-KR" altLang="en-US" smtClean="0"/>
              <a:pPr/>
              <a:t>‹#›</a:t>
            </a:fld>
            <a:endParaRPr lang="ko-KR" altLang="en-US"/>
          </a:p>
        </p:txBody>
      </p:sp>
      <p:pic>
        <p:nvPicPr>
          <p:cNvPr id="7" name="Picture 2"/>
          <p:cNvPicPr>
            <a:picLocks noChangeAspect="1" noChangeArrowheads="1"/>
          </p:cNvPicPr>
          <p:nvPr userDrawn="1"/>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9"/>
          <p:cNvSpPr txBox="1">
            <a:spLocks noChangeArrowheads="1"/>
          </p:cNvSpPr>
          <p:nvPr/>
        </p:nvSpPr>
        <p:spPr bwMode="gray">
          <a:xfrm>
            <a:off x="1403648" y="5633217"/>
            <a:ext cx="4429156" cy="463696"/>
          </a:xfrm>
          <a:prstGeom prst="rect">
            <a:avLst/>
          </a:prstGeom>
          <a:noFill/>
          <a:ln>
            <a:miter lim="800000"/>
            <a:headEnd/>
            <a:tailEnd/>
          </a:ln>
        </p:spPr>
        <p:txBody>
          <a:bodyPr/>
          <a:lstStyle/>
          <a:p>
            <a:pPr>
              <a:lnSpc>
                <a:spcPct val="65000"/>
              </a:lnSpc>
              <a:spcAft>
                <a:spcPct val="40000"/>
              </a:spcAft>
              <a:defRPr/>
            </a:pPr>
            <a:r>
              <a:rPr lang="en-US" altLang="ko-KR" sz="1600" b="1" kern="0" noProof="1" smtClean="0">
                <a:gradFill>
                  <a:gsLst>
                    <a:gs pos="0">
                      <a:schemeClr val="tx1">
                        <a:lumMod val="85000"/>
                        <a:lumOff val="15000"/>
                      </a:schemeClr>
                    </a:gs>
                    <a:gs pos="58000">
                      <a:schemeClr val="tx1">
                        <a:lumMod val="75000"/>
                        <a:lumOff val="25000"/>
                      </a:schemeClr>
                    </a:gs>
                    <a:gs pos="100000">
                      <a:schemeClr val="tx1">
                        <a:lumMod val="85000"/>
                        <a:lumOff val="15000"/>
                      </a:schemeClr>
                    </a:gs>
                  </a:gsLst>
                  <a:lin ang="10800000" scaled="1"/>
                </a:gradFill>
                <a:latin typeface="Arial"/>
                <a:ea typeface="+mn-ea"/>
                <a:cs typeface="Arial"/>
              </a:rPr>
              <a:t>Fellow   Inseon Lee </a:t>
            </a:r>
            <a:endParaRPr lang="en-US" altLang="ko-KR" sz="1600" kern="0" noProof="1">
              <a:gradFill>
                <a:gsLst>
                  <a:gs pos="0">
                    <a:schemeClr val="tx1">
                      <a:lumMod val="85000"/>
                      <a:lumOff val="15000"/>
                    </a:schemeClr>
                  </a:gs>
                  <a:gs pos="58000">
                    <a:schemeClr val="tx1">
                      <a:lumMod val="75000"/>
                      <a:lumOff val="25000"/>
                    </a:schemeClr>
                  </a:gs>
                  <a:gs pos="100000">
                    <a:schemeClr val="tx1">
                      <a:lumMod val="85000"/>
                      <a:lumOff val="15000"/>
                    </a:schemeClr>
                  </a:gs>
                </a:gsLst>
                <a:lin ang="10800000" scaled="1"/>
              </a:gradFill>
              <a:latin typeface="Arial"/>
              <a:cs typeface="Arial"/>
            </a:endParaRPr>
          </a:p>
        </p:txBody>
      </p:sp>
      <p:sp>
        <p:nvSpPr>
          <p:cNvPr id="4" name="Rectangle 18"/>
          <p:cNvSpPr txBox="1">
            <a:spLocks noChangeArrowheads="1"/>
          </p:cNvSpPr>
          <p:nvPr/>
        </p:nvSpPr>
        <p:spPr bwMode="auto">
          <a:xfrm>
            <a:off x="-728736" y="4005064"/>
            <a:ext cx="6984776" cy="1285884"/>
          </a:xfrm>
          <a:prstGeom prst="rect">
            <a:avLst/>
          </a:prstGeom>
          <a:noFill/>
          <a:ln>
            <a:miter lim="800000"/>
            <a:headEnd/>
            <a:tailEnd/>
          </a:ln>
        </p:spPr>
        <p:txBody>
          <a:bodyPr anchor="b"/>
          <a:lstStyle/>
          <a:p>
            <a:pPr algn="ctr" fontAlgn="auto">
              <a:spcBef>
                <a:spcPts val="0"/>
              </a:spcBef>
              <a:spcAft>
                <a:spcPts val="0"/>
              </a:spcAft>
              <a:defRPr/>
            </a:pPr>
            <a:r>
              <a:rPr lang="en-US" altLang="ko-KR" sz="4400" kern="0" noProof="1" smtClean="0">
                <a:gradFill>
                  <a:gsLst>
                    <a:gs pos="0">
                      <a:schemeClr val="tx1">
                        <a:lumMod val="85000"/>
                        <a:lumOff val="15000"/>
                      </a:schemeClr>
                    </a:gs>
                    <a:gs pos="58000">
                      <a:schemeClr val="tx1">
                        <a:lumMod val="75000"/>
                        <a:lumOff val="25000"/>
                      </a:schemeClr>
                    </a:gs>
                    <a:gs pos="100000">
                      <a:schemeClr val="tx1">
                        <a:lumMod val="85000"/>
                        <a:lumOff val="15000"/>
                      </a:schemeClr>
                    </a:gs>
                  </a:gsLst>
                  <a:lin ang="10800000" scaled="1"/>
                </a:gradFill>
                <a:latin typeface="Times New Roman" pitchFamily="18" charset="0"/>
                <a:cs typeface="Times New Roman" pitchFamily="18" charset="0"/>
              </a:rPr>
              <a:t>The undiagnosed </a:t>
            </a:r>
          </a:p>
          <a:p>
            <a:pPr algn="ctr" fontAlgn="auto">
              <a:spcBef>
                <a:spcPts val="0"/>
              </a:spcBef>
              <a:spcAft>
                <a:spcPts val="0"/>
              </a:spcAft>
              <a:defRPr/>
            </a:pPr>
            <a:r>
              <a:rPr lang="en-US" altLang="ko-KR" sz="4400" kern="0" noProof="1" smtClean="0">
                <a:gradFill>
                  <a:gsLst>
                    <a:gs pos="0">
                      <a:schemeClr val="tx1">
                        <a:lumMod val="85000"/>
                        <a:lumOff val="15000"/>
                      </a:schemeClr>
                    </a:gs>
                    <a:gs pos="58000">
                      <a:schemeClr val="tx1">
                        <a:lumMod val="75000"/>
                        <a:lumOff val="25000"/>
                      </a:schemeClr>
                    </a:gs>
                    <a:gs pos="100000">
                      <a:schemeClr val="tx1">
                        <a:lumMod val="85000"/>
                        <a:lumOff val="15000"/>
                      </a:schemeClr>
                    </a:gs>
                  </a:gsLst>
                  <a:lin ang="10800000" scaled="1"/>
                </a:gradFill>
                <a:latin typeface="Times New Roman" pitchFamily="18" charset="0"/>
                <a:cs typeface="Times New Roman" pitchFamily="18" charset="0"/>
              </a:rPr>
              <a:t>pleural effusion </a:t>
            </a:r>
          </a:p>
        </p:txBody>
      </p:sp>
      <p:sp>
        <p:nvSpPr>
          <p:cNvPr id="6" name="Rectangle 18"/>
          <p:cNvSpPr txBox="1">
            <a:spLocks noChangeArrowheads="1"/>
          </p:cNvSpPr>
          <p:nvPr/>
        </p:nvSpPr>
        <p:spPr bwMode="auto">
          <a:xfrm>
            <a:off x="2339752" y="980728"/>
            <a:ext cx="5112568" cy="1285884"/>
          </a:xfrm>
          <a:prstGeom prst="rect">
            <a:avLst/>
          </a:prstGeom>
          <a:noFill/>
          <a:ln>
            <a:miter lim="800000"/>
            <a:headEnd/>
            <a:tailEnd/>
          </a:ln>
        </p:spPr>
        <p:txBody>
          <a:bodyPr anchor="b"/>
          <a:lstStyle/>
          <a:p>
            <a:pPr fontAlgn="auto">
              <a:spcBef>
                <a:spcPts val="0"/>
              </a:spcBef>
              <a:spcAft>
                <a:spcPts val="0"/>
              </a:spcAft>
              <a:defRPr/>
            </a:pPr>
            <a:r>
              <a:rPr lang="en-US" altLang="ko-KR" sz="4000" kern="0" noProof="1" smtClean="0">
                <a:gradFill>
                  <a:gsLst>
                    <a:gs pos="0">
                      <a:schemeClr val="tx1">
                        <a:lumMod val="85000"/>
                        <a:lumOff val="15000"/>
                      </a:schemeClr>
                    </a:gs>
                    <a:gs pos="58000">
                      <a:schemeClr val="tx1">
                        <a:lumMod val="75000"/>
                        <a:lumOff val="25000"/>
                      </a:schemeClr>
                    </a:gs>
                    <a:gs pos="100000">
                      <a:schemeClr val="tx1">
                        <a:lumMod val="85000"/>
                        <a:lumOff val="15000"/>
                      </a:schemeClr>
                    </a:gs>
                  </a:gsLst>
                  <a:lin ang="10800000" scaled="1"/>
                </a:gradFill>
                <a:latin typeface="Times New Roman" pitchFamily="18" charset="0"/>
                <a:cs typeface="Times New Roman" pitchFamily="18" charset="0"/>
              </a:rPr>
              <a:t>In depth  2014. 01. 06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Differential cell counts</a:t>
            </a:r>
            <a:endParaRPr lang="ko-KR" altLang="en-US" dirty="0"/>
          </a:p>
        </p:txBody>
      </p:sp>
      <p:sp>
        <p:nvSpPr>
          <p:cNvPr id="4" name="내용 개체 틀 2"/>
          <p:cNvSpPr txBox="1">
            <a:spLocks noGrp="1"/>
          </p:cNvSpPr>
          <p:nvPr>
            <p:ph idx="1"/>
          </p:nvPr>
        </p:nvSpPr>
        <p:spPr>
          <a:xfrm>
            <a:off x="457200" y="1600200"/>
            <a:ext cx="4474840" cy="4853136"/>
          </a:xfrm>
          <a:prstGeom prst="rect">
            <a:avLst/>
          </a:prstGeom>
        </p:spPr>
        <p:txBody>
          <a:bodyPr vert="horz" lIns="91440" tIns="45720" rIns="91440" bIns="45720" rtlCol="0">
            <a:no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000" b="1" dirty="0" smtClean="0"/>
              <a:t>Eosinophilia ( &gt; 10% of cells )</a:t>
            </a:r>
          </a:p>
          <a:p>
            <a:pPr marL="0" indent="0">
              <a:buNone/>
            </a:pPr>
            <a:r>
              <a:rPr lang="en-US" altLang="ko-KR" sz="2000" dirty="0"/>
              <a:t> </a:t>
            </a:r>
            <a:r>
              <a:rPr lang="en-US" altLang="ko-KR" sz="2000" dirty="0" smtClean="0"/>
              <a:t>   :  never </a:t>
            </a:r>
            <a:r>
              <a:rPr lang="en-US" altLang="ko-KR" sz="2000" dirty="0" err="1" smtClean="0"/>
              <a:t>diaginostic</a:t>
            </a:r>
            <a:r>
              <a:rPr lang="en-US" altLang="ko-KR" sz="2000" dirty="0" smtClean="0"/>
              <a:t> </a:t>
            </a:r>
          </a:p>
          <a:p>
            <a:pPr lvl="1"/>
            <a:r>
              <a:rPr lang="en-US" altLang="ko-KR" sz="1800" dirty="0" smtClean="0"/>
              <a:t>Air or blood in the pleural spaces( m/c)</a:t>
            </a:r>
          </a:p>
          <a:p>
            <a:pPr lvl="1"/>
            <a:r>
              <a:rPr lang="en-US" altLang="ko-KR" sz="1800" dirty="0" smtClean="0"/>
              <a:t>Idiopathic (25%) </a:t>
            </a:r>
          </a:p>
          <a:p>
            <a:pPr lvl="1"/>
            <a:r>
              <a:rPr lang="en-US" altLang="ko-KR" sz="1800" dirty="0" err="1"/>
              <a:t>parapneumonic</a:t>
            </a:r>
            <a:r>
              <a:rPr lang="en-US" altLang="ko-KR" sz="1800" dirty="0"/>
              <a:t> </a:t>
            </a:r>
            <a:r>
              <a:rPr lang="en-US" altLang="ko-KR" sz="1800" dirty="0" smtClean="0"/>
              <a:t>effusions (20%) </a:t>
            </a:r>
          </a:p>
          <a:p>
            <a:pPr lvl="1"/>
            <a:r>
              <a:rPr lang="en-US" altLang="ko-KR" sz="1800" dirty="0"/>
              <a:t>Malignancy (20%) </a:t>
            </a:r>
          </a:p>
          <a:p>
            <a:pPr lvl="1"/>
            <a:r>
              <a:rPr lang="en-US" altLang="ko-KR" sz="1800" dirty="0" smtClean="0"/>
              <a:t>Drug-induced pleurisy </a:t>
            </a:r>
          </a:p>
          <a:p>
            <a:pPr lvl="1"/>
            <a:r>
              <a:rPr lang="en-US" altLang="ko-KR" sz="1800" dirty="0" err="1" smtClean="0"/>
              <a:t>Churge</a:t>
            </a:r>
            <a:r>
              <a:rPr lang="en-US" altLang="ko-KR" sz="1800" dirty="0" smtClean="0"/>
              <a:t>-Strauss syndrome</a:t>
            </a:r>
          </a:p>
          <a:p>
            <a:pPr lvl="1"/>
            <a:r>
              <a:rPr lang="en-US" altLang="ko-KR" sz="1800" dirty="0" smtClean="0"/>
              <a:t>lymphoma</a:t>
            </a:r>
            <a:endParaRPr lang="en-US" altLang="ko-KR" sz="1800" dirty="0"/>
          </a:p>
          <a:p>
            <a:pPr lvl="1"/>
            <a:r>
              <a:rPr lang="en-US" altLang="ko-KR" sz="1800" dirty="0"/>
              <a:t>pulmonary infarction and parasitic disease</a:t>
            </a:r>
            <a:r>
              <a:rPr lang="en-US" altLang="ko-KR" sz="1800" dirty="0" smtClean="0"/>
              <a:t>.</a:t>
            </a:r>
            <a:endParaRPr lang="en-US" altLang="ko-KR" sz="1800" dirty="0"/>
          </a:p>
        </p:txBody>
      </p:sp>
      <p:sp>
        <p:nvSpPr>
          <p:cNvPr id="5" name="TextBox 4"/>
          <p:cNvSpPr txBox="1"/>
          <p:nvPr/>
        </p:nvSpPr>
        <p:spPr>
          <a:xfrm>
            <a:off x="611560" y="5764614"/>
            <a:ext cx="6894580" cy="369332"/>
          </a:xfrm>
          <a:prstGeom prst="rect">
            <a:avLst/>
          </a:prstGeom>
          <a:noFill/>
        </p:spPr>
        <p:txBody>
          <a:bodyPr wrap="none" rtlCol="0">
            <a:spAutoFit/>
          </a:bodyPr>
          <a:lstStyle/>
          <a:p>
            <a:r>
              <a:rPr lang="en-US" altLang="ko-KR" dirty="0" smtClean="0">
                <a:solidFill>
                  <a:srgbClr val="0070C0"/>
                </a:solidFill>
              </a:rPr>
              <a:t>Very high </a:t>
            </a:r>
            <a:r>
              <a:rPr lang="en-US" altLang="ko-KR" dirty="0" err="1" smtClean="0">
                <a:solidFill>
                  <a:srgbClr val="0070C0"/>
                </a:solidFill>
              </a:rPr>
              <a:t>eosinophils</a:t>
            </a:r>
            <a:r>
              <a:rPr lang="en-US" altLang="ko-KR" dirty="0" smtClean="0">
                <a:solidFill>
                  <a:srgbClr val="0070C0"/>
                </a:solidFill>
              </a:rPr>
              <a:t> &gt;40% </a:t>
            </a:r>
            <a:r>
              <a:rPr lang="en-US" altLang="ko-KR" dirty="0" smtClean="0">
                <a:solidFill>
                  <a:srgbClr val="0070C0"/>
                </a:solidFill>
                <a:sym typeface="Wingdings" pitchFamily="2" charset="2"/>
              </a:rPr>
              <a:t> lower likelihood of malignancy </a:t>
            </a:r>
            <a:endParaRPr lang="ko-KR" altLang="en-US" dirty="0">
              <a:solidFill>
                <a:srgbClr val="0070C0"/>
              </a:solidFill>
            </a:endParaRPr>
          </a:p>
        </p:txBody>
      </p:sp>
      <p:sp>
        <p:nvSpPr>
          <p:cNvPr id="7" name="사각형 설명선 6"/>
          <p:cNvSpPr/>
          <p:nvPr/>
        </p:nvSpPr>
        <p:spPr>
          <a:xfrm>
            <a:off x="5348024" y="1628801"/>
            <a:ext cx="3281104" cy="1224136"/>
          </a:xfrm>
          <a:prstGeom prst="wedgeRectCallout">
            <a:avLst>
              <a:gd name="adj1" fmla="val -85395"/>
              <a:gd name="adj2" fmla="val 59808"/>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schemeClr val="tx1"/>
                </a:solidFill>
              </a:rPr>
              <a:t>Myth: repeated </a:t>
            </a:r>
            <a:r>
              <a:rPr lang="en-US" altLang="ko-KR" dirty="0" err="1">
                <a:solidFill>
                  <a:schemeClr val="tx1"/>
                </a:solidFill>
              </a:rPr>
              <a:t>thoracentesis</a:t>
            </a:r>
            <a:r>
              <a:rPr lang="en-US" altLang="ko-KR" dirty="0">
                <a:solidFill>
                  <a:schemeClr val="tx1"/>
                </a:solidFill>
              </a:rPr>
              <a:t> is a common cause of </a:t>
            </a:r>
            <a:r>
              <a:rPr lang="en-US" altLang="ko-KR" dirty="0" err="1">
                <a:solidFill>
                  <a:schemeClr val="tx1"/>
                </a:solidFill>
              </a:rPr>
              <a:t>eosinophilic</a:t>
            </a:r>
            <a:r>
              <a:rPr lang="en-US" altLang="ko-KR" dirty="0">
                <a:solidFill>
                  <a:schemeClr val="tx1"/>
                </a:solidFill>
              </a:rPr>
              <a:t> effusion?</a:t>
            </a:r>
            <a:r>
              <a:rPr lang="en-US" altLang="ko-KR" dirty="0"/>
              <a:t> </a:t>
            </a:r>
            <a:endParaRPr lang="ko-KR" altLang="en-US" dirty="0"/>
          </a:p>
        </p:txBody>
      </p:sp>
      <p:sp>
        <p:nvSpPr>
          <p:cNvPr id="8" name="TextBox 7"/>
          <p:cNvSpPr txBox="1"/>
          <p:nvPr/>
        </p:nvSpPr>
        <p:spPr>
          <a:xfrm>
            <a:off x="5348024" y="2852937"/>
            <a:ext cx="3281104" cy="1754326"/>
          </a:xfrm>
          <a:prstGeom prst="rect">
            <a:avLst/>
          </a:prstGeom>
          <a:solidFill>
            <a:schemeClr val="accent6">
              <a:lumMod val="20000"/>
              <a:lumOff val="80000"/>
            </a:schemeClr>
          </a:solidFill>
        </p:spPr>
        <p:txBody>
          <a:bodyPr wrap="square" rtlCol="0">
            <a:spAutoFit/>
          </a:bodyPr>
          <a:lstStyle/>
          <a:p>
            <a:r>
              <a:rPr lang="en-US" altLang="ko-KR" dirty="0"/>
              <a:t>An </a:t>
            </a:r>
            <a:r>
              <a:rPr lang="en-US" altLang="ko-KR" dirty="0" smtClean="0"/>
              <a:t>early study </a:t>
            </a:r>
            <a:r>
              <a:rPr lang="en-US" altLang="ko-KR" dirty="0"/>
              <a:t>of 130 </a:t>
            </a:r>
            <a:r>
              <a:rPr lang="en-US" altLang="ko-KR" dirty="0" err="1" smtClean="0"/>
              <a:t>pts</a:t>
            </a:r>
            <a:r>
              <a:rPr lang="en-US" altLang="ko-KR" dirty="0" smtClean="0"/>
              <a:t> </a:t>
            </a:r>
            <a:r>
              <a:rPr lang="en-US" altLang="ko-KR" dirty="0"/>
              <a:t>undergoing a single </a:t>
            </a:r>
            <a:r>
              <a:rPr lang="en-US" altLang="ko-KR" dirty="0" smtClean="0"/>
              <a:t>repeated </a:t>
            </a:r>
            <a:r>
              <a:rPr lang="en-US" altLang="ko-KR" dirty="0" err="1" smtClean="0"/>
              <a:t>thoracentesis</a:t>
            </a:r>
            <a:r>
              <a:rPr lang="en-US" altLang="ko-KR" dirty="0" smtClean="0"/>
              <a:t> </a:t>
            </a:r>
            <a:r>
              <a:rPr lang="en-US" altLang="ko-KR" dirty="0"/>
              <a:t>showed that only </a:t>
            </a:r>
            <a:r>
              <a:rPr lang="en-US" altLang="ko-KR" dirty="0" smtClean="0"/>
              <a:t>3 </a:t>
            </a:r>
            <a:r>
              <a:rPr lang="en-US" altLang="ko-KR" dirty="0"/>
              <a:t>(2.3%) </a:t>
            </a:r>
            <a:r>
              <a:rPr lang="en-US" altLang="ko-KR" dirty="0" smtClean="0"/>
              <a:t>cases became </a:t>
            </a:r>
            <a:r>
              <a:rPr lang="en-US" altLang="ko-KR" dirty="0" err="1"/>
              <a:t>eosinophilic</a:t>
            </a:r>
            <a:r>
              <a:rPr lang="en-US" altLang="ko-KR" dirty="0"/>
              <a:t> on the second pleural </a:t>
            </a:r>
            <a:r>
              <a:rPr lang="en-US" altLang="ko-KR" dirty="0" smtClean="0"/>
              <a:t>tap.</a:t>
            </a:r>
            <a:endParaRPr lang="ko-KR" altLang="en-US" dirty="0"/>
          </a:p>
        </p:txBody>
      </p:sp>
      <p:sp>
        <p:nvSpPr>
          <p:cNvPr id="3" name="TextBox 2"/>
          <p:cNvSpPr txBox="1"/>
          <p:nvPr/>
        </p:nvSpPr>
        <p:spPr>
          <a:xfrm>
            <a:off x="7872536" y="2591327"/>
            <a:ext cx="756592" cy="523220"/>
          </a:xfrm>
          <a:prstGeom prst="rect">
            <a:avLst/>
          </a:prstGeom>
          <a:noFill/>
        </p:spPr>
        <p:txBody>
          <a:bodyPr wrap="square" rtlCol="0">
            <a:spAutoFit/>
          </a:bodyPr>
          <a:lstStyle/>
          <a:p>
            <a:r>
              <a:rPr lang="en-US" altLang="ko-KR" sz="2800" b="1" dirty="0" smtClean="0">
                <a:solidFill>
                  <a:srgbClr val="C00000"/>
                </a:solidFill>
              </a:rPr>
              <a:t>No</a:t>
            </a:r>
            <a:endParaRPr lang="ko-KR" altLang="en-US" sz="2800" b="1" dirty="0">
              <a:solidFill>
                <a:srgbClr val="C00000"/>
              </a:solidFill>
            </a:endParaRPr>
          </a:p>
        </p:txBody>
      </p:sp>
    </p:spTree>
    <p:extLst>
      <p:ext uri="{BB962C8B-B14F-4D97-AF65-F5344CB8AC3E}">
        <p14:creationId xmlns:p14="http://schemas.microsoft.com/office/powerpoint/2010/main" val="4244894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smtClean="0"/>
              <a:t>Parapneumonic</a:t>
            </a:r>
            <a:r>
              <a:rPr lang="en-US" altLang="ko-KR" dirty="0" smtClean="0"/>
              <a:t> effusion</a:t>
            </a:r>
            <a:endParaRPr lang="ko-KR" altLang="en-US" dirty="0"/>
          </a:p>
        </p:txBody>
      </p:sp>
      <p:sp>
        <p:nvSpPr>
          <p:cNvPr id="3" name="내용 개체 틀 2"/>
          <p:cNvSpPr>
            <a:spLocks noGrp="1"/>
          </p:cNvSpPr>
          <p:nvPr>
            <p:ph idx="1"/>
          </p:nvPr>
        </p:nvSpPr>
        <p:spPr>
          <a:xfrm>
            <a:off x="457200" y="1600200"/>
            <a:ext cx="8229600" cy="4997152"/>
          </a:xfrm>
        </p:spPr>
        <p:txBody>
          <a:bodyPr>
            <a:normAutofit fontScale="55000" lnSpcReduction="20000"/>
          </a:bodyPr>
          <a:lstStyle/>
          <a:p>
            <a:r>
              <a:rPr lang="en-US" altLang="ko-KR" b="1" dirty="0" smtClean="0"/>
              <a:t>pH and glucose</a:t>
            </a:r>
          </a:p>
          <a:p>
            <a:pPr lvl="1"/>
            <a:r>
              <a:rPr lang="en-US" altLang="ko-KR" dirty="0"/>
              <a:t>All transudates and all other exudates have pleural fluid glucose concentration similar to that of blood </a:t>
            </a:r>
            <a:r>
              <a:rPr lang="en-US" altLang="ko-KR" dirty="0" smtClean="0"/>
              <a:t>glucose</a:t>
            </a:r>
          </a:p>
          <a:p>
            <a:pPr lvl="1"/>
            <a:r>
              <a:rPr lang="en-US" altLang="ko-KR" dirty="0">
                <a:solidFill>
                  <a:srgbClr val="00B0F0"/>
                </a:solidFill>
              </a:rPr>
              <a:t>A low pleural fluid glucose concentration (less than 60 mg/</a:t>
            </a:r>
            <a:r>
              <a:rPr lang="en-US" altLang="ko-KR" dirty="0" err="1">
                <a:solidFill>
                  <a:srgbClr val="00B0F0"/>
                </a:solidFill>
              </a:rPr>
              <a:t>dL</a:t>
            </a:r>
            <a:r>
              <a:rPr lang="en-US" altLang="ko-KR" dirty="0">
                <a:solidFill>
                  <a:srgbClr val="00B0F0"/>
                </a:solidFill>
              </a:rPr>
              <a:t> [3.33 </a:t>
            </a:r>
            <a:r>
              <a:rPr lang="en-US" altLang="ko-KR" dirty="0" err="1">
                <a:solidFill>
                  <a:srgbClr val="00B0F0"/>
                </a:solidFill>
              </a:rPr>
              <a:t>mmol</a:t>
            </a:r>
            <a:r>
              <a:rPr lang="en-US" altLang="ko-KR" dirty="0">
                <a:solidFill>
                  <a:srgbClr val="00B0F0"/>
                </a:solidFill>
              </a:rPr>
              <a:t>/liter], or a pleural fluid/serum glucose ratio less than 0.5) </a:t>
            </a:r>
            <a:r>
              <a:rPr lang="en-US" altLang="ko-KR" dirty="0"/>
              <a:t>narrows the differential diagnosis of the exudate to the following </a:t>
            </a:r>
            <a:r>
              <a:rPr lang="en-US" altLang="ko-KR" dirty="0" smtClean="0"/>
              <a:t>possibilities</a:t>
            </a:r>
          </a:p>
          <a:p>
            <a:pPr lvl="2"/>
            <a:endParaRPr lang="en-US" altLang="ko-KR" sz="2500" dirty="0" smtClean="0"/>
          </a:p>
          <a:p>
            <a:pPr lvl="2"/>
            <a:r>
              <a:rPr lang="en-US" altLang="ko-KR" sz="2500" dirty="0" smtClean="0"/>
              <a:t>Rheumatoid </a:t>
            </a:r>
            <a:r>
              <a:rPr lang="en-US" altLang="ko-KR" sz="2500" dirty="0"/>
              <a:t>pleurisy</a:t>
            </a:r>
          </a:p>
          <a:p>
            <a:pPr lvl="2"/>
            <a:r>
              <a:rPr lang="en-US" altLang="ko-KR" sz="2500" dirty="0" smtClean="0"/>
              <a:t>Complicated </a:t>
            </a:r>
            <a:r>
              <a:rPr lang="en-US" altLang="ko-KR" sz="2500" dirty="0" err="1"/>
              <a:t>parapneumonic</a:t>
            </a:r>
            <a:r>
              <a:rPr lang="en-US" altLang="ko-KR" sz="2500" dirty="0"/>
              <a:t> effusion or empyema</a:t>
            </a:r>
          </a:p>
          <a:p>
            <a:pPr lvl="2"/>
            <a:r>
              <a:rPr lang="en-US" altLang="ko-KR" sz="2500" dirty="0" smtClean="0"/>
              <a:t>Malignant </a:t>
            </a:r>
            <a:r>
              <a:rPr lang="en-US" altLang="ko-KR" sz="2500" dirty="0"/>
              <a:t>effusion</a:t>
            </a:r>
          </a:p>
          <a:p>
            <a:pPr lvl="2"/>
            <a:r>
              <a:rPr lang="en-US" altLang="ko-KR" sz="2500" dirty="0" err="1" smtClean="0"/>
              <a:t>Tuberculous</a:t>
            </a:r>
            <a:r>
              <a:rPr lang="en-US" altLang="ko-KR" sz="2500" dirty="0" smtClean="0"/>
              <a:t> </a:t>
            </a:r>
            <a:r>
              <a:rPr lang="en-US" altLang="ko-KR" sz="2500" dirty="0"/>
              <a:t>pleurisy</a:t>
            </a:r>
          </a:p>
          <a:p>
            <a:pPr lvl="2"/>
            <a:r>
              <a:rPr lang="en-US" altLang="ko-KR" sz="2500" dirty="0" smtClean="0"/>
              <a:t>Lupus </a:t>
            </a:r>
            <a:r>
              <a:rPr lang="en-US" altLang="ko-KR" sz="2500" dirty="0" err="1"/>
              <a:t>pleuritis</a:t>
            </a:r>
            <a:endParaRPr lang="en-US" altLang="ko-KR" sz="2500" dirty="0"/>
          </a:p>
          <a:p>
            <a:pPr lvl="2"/>
            <a:r>
              <a:rPr lang="en-US" altLang="ko-KR" sz="2500" dirty="0" smtClean="0"/>
              <a:t>Esophageal </a:t>
            </a:r>
            <a:r>
              <a:rPr lang="en-US" altLang="ko-KR" sz="2500" dirty="0"/>
              <a:t>rupture</a:t>
            </a:r>
          </a:p>
          <a:p>
            <a:endParaRPr lang="en-US" altLang="ko-KR" dirty="0" smtClean="0"/>
          </a:p>
          <a:p>
            <a:r>
              <a:rPr lang="en-US" altLang="ko-KR" dirty="0" err="1"/>
              <a:t>parapneumonic</a:t>
            </a:r>
            <a:r>
              <a:rPr lang="en-US" altLang="ko-KR" dirty="0"/>
              <a:t> effusion with a </a:t>
            </a:r>
            <a:r>
              <a:rPr lang="en-US" altLang="ko-KR" dirty="0">
                <a:solidFill>
                  <a:srgbClr val="00B0F0"/>
                </a:solidFill>
              </a:rPr>
              <a:t>low pleural fluid pH (≤7.15) </a:t>
            </a:r>
            <a:r>
              <a:rPr lang="en-US" altLang="ko-KR" dirty="0"/>
              <a:t>indicates a high likelihood of necessity for pleural space drainage</a:t>
            </a:r>
          </a:p>
          <a:p>
            <a:endParaRPr lang="en-US" altLang="ko-KR" dirty="0" smtClean="0"/>
          </a:p>
          <a:p>
            <a:r>
              <a:rPr lang="en-US" altLang="ko-KR" dirty="0" smtClean="0"/>
              <a:t>If the </a:t>
            </a:r>
            <a:r>
              <a:rPr lang="en-US" altLang="ko-KR" dirty="0" err="1" smtClean="0"/>
              <a:t>pts</a:t>
            </a:r>
            <a:r>
              <a:rPr lang="en-US" altLang="ko-KR" dirty="0" smtClean="0"/>
              <a:t> has a chronic illness with predominantly </a:t>
            </a:r>
            <a:r>
              <a:rPr lang="en-US" altLang="ko-KR" dirty="0" err="1" smtClean="0"/>
              <a:t>neurtophils</a:t>
            </a:r>
            <a:r>
              <a:rPr lang="en-US" altLang="ko-KR" dirty="0" smtClean="0"/>
              <a:t> in the pl. fluid, it is imperative to obtain </a:t>
            </a:r>
            <a:r>
              <a:rPr lang="en-US" altLang="ko-KR" dirty="0" smtClean="0">
                <a:solidFill>
                  <a:srgbClr val="00B0F0"/>
                </a:solidFill>
              </a:rPr>
              <a:t>anaerobic cultures </a:t>
            </a:r>
            <a:r>
              <a:rPr lang="en-US" altLang="ko-KR" dirty="0" smtClean="0"/>
              <a:t>of the pleural fluid. ( </a:t>
            </a:r>
            <a:r>
              <a:rPr lang="en-US" altLang="ko-KR" dirty="0" err="1" smtClean="0"/>
              <a:t>actinomycosis</a:t>
            </a:r>
            <a:r>
              <a:rPr lang="en-US" altLang="ko-KR" dirty="0" smtClean="0"/>
              <a:t> and </a:t>
            </a:r>
            <a:r>
              <a:rPr lang="en-US" altLang="ko-KR" dirty="0" err="1" smtClean="0"/>
              <a:t>nocardiosis</a:t>
            </a:r>
            <a:r>
              <a:rPr lang="en-US" altLang="ko-KR" dirty="0" smtClean="0"/>
              <a:t>) </a:t>
            </a:r>
          </a:p>
        </p:txBody>
      </p:sp>
    </p:spTree>
    <p:extLst>
      <p:ext uri="{BB962C8B-B14F-4D97-AF65-F5344CB8AC3E}">
        <p14:creationId xmlns:p14="http://schemas.microsoft.com/office/powerpoint/2010/main" val="2833279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Malignant pleural effusion</a:t>
            </a:r>
            <a:endParaRPr lang="ko-KR" altLang="en-US" dirty="0"/>
          </a:p>
        </p:txBody>
      </p:sp>
      <p:sp>
        <p:nvSpPr>
          <p:cNvPr id="3" name="내용 개체 틀 2"/>
          <p:cNvSpPr>
            <a:spLocks noGrp="1"/>
          </p:cNvSpPr>
          <p:nvPr>
            <p:ph idx="1"/>
          </p:nvPr>
        </p:nvSpPr>
        <p:spPr/>
        <p:txBody>
          <a:bodyPr>
            <a:normAutofit fontScale="62500" lnSpcReduction="20000"/>
          </a:bodyPr>
          <a:lstStyle/>
          <a:p>
            <a:r>
              <a:rPr lang="en-US" altLang="ko-KR" sz="2400" dirty="0" smtClean="0">
                <a:solidFill>
                  <a:srgbClr val="00B050"/>
                </a:solidFill>
              </a:rPr>
              <a:t>Lung cancer (m/c), </a:t>
            </a:r>
          </a:p>
          <a:p>
            <a:r>
              <a:rPr lang="en-US" altLang="ko-KR" sz="2400" dirty="0" smtClean="0">
                <a:solidFill>
                  <a:srgbClr val="00B050"/>
                </a:solidFill>
              </a:rPr>
              <a:t>Breast cancer(2</a:t>
            </a:r>
            <a:r>
              <a:rPr lang="en-US" altLang="ko-KR" sz="2400" baseline="30000" dirty="0" smtClean="0">
                <a:solidFill>
                  <a:srgbClr val="00B050"/>
                </a:solidFill>
              </a:rPr>
              <a:t>nd</a:t>
            </a:r>
            <a:r>
              <a:rPr lang="en-US" altLang="ko-KR" sz="2400" dirty="0" smtClean="0">
                <a:solidFill>
                  <a:srgbClr val="00B050"/>
                </a:solidFill>
              </a:rPr>
              <a:t> m/c) </a:t>
            </a:r>
          </a:p>
          <a:p>
            <a:pPr marL="400050" lvl="1" indent="0">
              <a:buNone/>
            </a:pPr>
            <a:r>
              <a:rPr lang="en-US" altLang="ko-KR" sz="2000" dirty="0" smtClean="0"/>
              <a:t>– mean interval between the diagnosis and the </a:t>
            </a:r>
            <a:r>
              <a:rPr lang="en-US" altLang="ko-KR" sz="2000" dirty="0" err="1" smtClean="0"/>
              <a:t>apperance</a:t>
            </a:r>
            <a:r>
              <a:rPr lang="en-US" altLang="ko-KR" sz="2000" dirty="0" smtClean="0"/>
              <a:t> of </a:t>
            </a:r>
            <a:r>
              <a:rPr lang="en-US" altLang="ko-KR" sz="2000" dirty="0" err="1" smtClean="0"/>
              <a:t>pl.effusion</a:t>
            </a:r>
            <a:r>
              <a:rPr lang="en-US" altLang="ko-KR" sz="2000" dirty="0" smtClean="0"/>
              <a:t> is 2yrs.  </a:t>
            </a:r>
          </a:p>
          <a:p>
            <a:r>
              <a:rPr lang="en-US" altLang="ko-KR" sz="2400" dirty="0" smtClean="0">
                <a:solidFill>
                  <a:srgbClr val="00B050"/>
                </a:solidFill>
              </a:rPr>
              <a:t>Hematologic malignancy (lymphoma and </a:t>
            </a:r>
            <a:r>
              <a:rPr lang="en-US" altLang="ko-KR" sz="2400" dirty="0" err="1" smtClean="0">
                <a:solidFill>
                  <a:srgbClr val="00B050"/>
                </a:solidFill>
              </a:rPr>
              <a:t>leukemias</a:t>
            </a:r>
            <a:r>
              <a:rPr lang="en-US" altLang="ko-KR" sz="2400" dirty="0" smtClean="0">
                <a:solidFill>
                  <a:srgbClr val="00B050"/>
                </a:solidFill>
              </a:rPr>
              <a:t>) </a:t>
            </a:r>
          </a:p>
          <a:p>
            <a:pPr lvl="1"/>
            <a:r>
              <a:rPr lang="en-US" altLang="ko-KR" sz="2000" dirty="0" smtClean="0"/>
              <a:t>10</a:t>
            </a:r>
            <a:r>
              <a:rPr lang="en-US" altLang="ko-KR" sz="2000" dirty="0"/>
              <a:t>% of </a:t>
            </a:r>
            <a:r>
              <a:rPr lang="en-US" altLang="ko-KR" sz="2000" dirty="0" err="1" smtClean="0"/>
              <a:t>pts</a:t>
            </a:r>
            <a:r>
              <a:rPr lang="en-US" altLang="ko-KR" sz="2000" dirty="0" smtClean="0"/>
              <a:t> </a:t>
            </a:r>
            <a:r>
              <a:rPr lang="en-US" altLang="ko-KR" sz="2000" dirty="0"/>
              <a:t>with Hodgkin’s </a:t>
            </a:r>
            <a:r>
              <a:rPr lang="en-US" altLang="ko-KR" sz="2000" dirty="0" smtClean="0"/>
              <a:t>lymphoma, 25</a:t>
            </a:r>
            <a:r>
              <a:rPr lang="en-US" altLang="ko-KR" sz="2000" dirty="0"/>
              <a:t>% of </a:t>
            </a:r>
            <a:r>
              <a:rPr lang="en-US" altLang="ko-KR" sz="2000" dirty="0" err="1" smtClean="0"/>
              <a:t>pts</a:t>
            </a:r>
            <a:r>
              <a:rPr lang="en-US" altLang="ko-KR" sz="2000" dirty="0" smtClean="0"/>
              <a:t> </a:t>
            </a:r>
            <a:r>
              <a:rPr lang="en-US" altLang="ko-KR" sz="2000" dirty="0"/>
              <a:t>with non-Hodgkin’s </a:t>
            </a:r>
            <a:r>
              <a:rPr lang="en-US" altLang="ko-KR" sz="2000" dirty="0" smtClean="0"/>
              <a:t>lymphoma at presentation, especially if </a:t>
            </a:r>
            <a:r>
              <a:rPr lang="en-US" altLang="ko-KR" sz="2000" dirty="0" err="1" smtClean="0"/>
              <a:t>mediastinal</a:t>
            </a:r>
            <a:r>
              <a:rPr lang="en-US" altLang="ko-KR" sz="2000" dirty="0" smtClean="0"/>
              <a:t> involvement is present. </a:t>
            </a:r>
          </a:p>
          <a:p>
            <a:pPr lvl="1"/>
            <a:r>
              <a:rPr lang="en-US" altLang="ko-KR" sz="2000" dirty="0" smtClean="0"/>
              <a:t>10~30% of </a:t>
            </a:r>
            <a:r>
              <a:rPr lang="en-US" altLang="ko-KR" sz="2000" dirty="0" err="1" smtClean="0"/>
              <a:t>pts</a:t>
            </a:r>
            <a:r>
              <a:rPr lang="en-US" altLang="ko-KR" sz="2000" dirty="0" smtClean="0"/>
              <a:t> receiving BMT develop pleural effusions.</a:t>
            </a:r>
          </a:p>
          <a:p>
            <a:pPr lvl="1"/>
            <a:r>
              <a:rPr lang="en-US" altLang="ko-KR" sz="2000" dirty="0" smtClean="0"/>
              <a:t>Acute and chronic </a:t>
            </a:r>
            <a:r>
              <a:rPr lang="en-US" altLang="ko-KR" sz="2000" dirty="0" err="1" smtClean="0"/>
              <a:t>leukemias</a:t>
            </a:r>
            <a:r>
              <a:rPr lang="en-US" altLang="ko-KR" sz="2000" dirty="0" smtClean="0"/>
              <a:t>, MDS, are rarely accompanied by pleural involvement. </a:t>
            </a:r>
          </a:p>
          <a:p>
            <a:pPr lvl="1"/>
            <a:r>
              <a:rPr lang="en-US" altLang="ko-KR" sz="2000" dirty="0" smtClean="0"/>
              <a:t>Usually </a:t>
            </a:r>
            <a:r>
              <a:rPr lang="en-US" altLang="ko-KR" sz="2000" dirty="0" err="1" smtClean="0"/>
              <a:t>extudates</a:t>
            </a:r>
            <a:r>
              <a:rPr lang="en-US" altLang="ko-KR" sz="2000" dirty="0" smtClean="0"/>
              <a:t> -serous or </a:t>
            </a:r>
            <a:r>
              <a:rPr lang="en-US" altLang="ko-KR" sz="2000" dirty="0" err="1" smtClean="0"/>
              <a:t>serosanguineous</a:t>
            </a:r>
            <a:r>
              <a:rPr lang="en-US" altLang="ko-KR" sz="2000" dirty="0" smtClean="0"/>
              <a:t>. </a:t>
            </a:r>
          </a:p>
          <a:p>
            <a:pPr lvl="1"/>
            <a:r>
              <a:rPr lang="en-US" altLang="ko-KR" sz="2000" dirty="0" smtClean="0"/>
              <a:t>12 % of the cases of pleural effusions in NHL, the fluid may be </a:t>
            </a:r>
            <a:r>
              <a:rPr lang="en-US" altLang="ko-KR" sz="2000" dirty="0" err="1" smtClean="0"/>
              <a:t>chylous</a:t>
            </a:r>
            <a:r>
              <a:rPr lang="en-US" altLang="ko-KR" sz="2000" dirty="0" smtClean="0"/>
              <a:t>.  </a:t>
            </a:r>
          </a:p>
          <a:p>
            <a:r>
              <a:rPr lang="en-US" altLang="ko-KR" sz="2400" dirty="0" smtClean="0"/>
              <a:t>Primary effusion lymphoma( PEL):</a:t>
            </a:r>
          </a:p>
          <a:p>
            <a:pPr lvl="1"/>
            <a:r>
              <a:rPr lang="en-US" altLang="ko-KR" sz="2000" dirty="0" smtClean="0"/>
              <a:t>rare , initially observed in HIV-positive </a:t>
            </a:r>
            <a:r>
              <a:rPr lang="en-US" altLang="ko-KR" sz="2000" dirty="0" err="1" smtClean="0"/>
              <a:t>pts</a:t>
            </a:r>
            <a:r>
              <a:rPr lang="en-US" altLang="ko-KR" sz="2000" dirty="0" smtClean="0"/>
              <a:t>, and characterized by </a:t>
            </a:r>
            <a:r>
              <a:rPr lang="en-US" altLang="ko-KR" sz="2000" dirty="0" err="1" smtClean="0"/>
              <a:t>lymphomatous</a:t>
            </a:r>
            <a:r>
              <a:rPr lang="en-US" altLang="ko-KR" sz="2000" dirty="0" smtClean="0"/>
              <a:t> effusions of the pleural, pericardial, or peritoneal cavity in the absence of clinically identifiable tumor masses. </a:t>
            </a:r>
          </a:p>
          <a:p>
            <a:pPr lvl="1"/>
            <a:r>
              <a:rPr lang="en-US" altLang="ko-KR" sz="2000" dirty="0" smtClean="0"/>
              <a:t>associated with HHV-8, and EBV infection. </a:t>
            </a:r>
          </a:p>
          <a:p>
            <a:pPr lvl="1"/>
            <a:r>
              <a:rPr lang="en-US" altLang="ko-KR" sz="2000" dirty="0" err="1"/>
              <a:t>pt</a:t>
            </a:r>
            <a:r>
              <a:rPr lang="en-US" altLang="ko-KR" sz="2000" dirty="0"/>
              <a:t> has AIDS and a lymphocytic </a:t>
            </a:r>
            <a:r>
              <a:rPr lang="en-US" altLang="ko-KR" sz="2000" dirty="0" err="1"/>
              <a:t>pl.effusion</a:t>
            </a:r>
            <a:r>
              <a:rPr lang="en-US" altLang="ko-KR" sz="2000" dirty="0"/>
              <a:t> with high LDH</a:t>
            </a:r>
          </a:p>
          <a:p>
            <a:pPr lvl="1"/>
            <a:endParaRPr lang="en-US" altLang="ko-KR" sz="2400" dirty="0" smtClean="0"/>
          </a:p>
          <a:p>
            <a:pPr marL="400050"/>
            <a:r>
              <a:rPr lang="en-US" altLang="ko-KR" sz="2400" dirty="0" smtClean="0">
                <a:solidFill>
                  <a:srgbClr val="00B050"/>
                </a:solidFill>
              </a:rPr>
              <a:t>Mesothelioma </a:t>
            </a:r>
          </a:p>
          <a:p>
            <a:pPr marL="800100" lvl="1"/>
            <a:r>
              <a:rPr lang="en-US" altLang="ko-KR" sz="2000" dirty="0" smtClean="0"/>
              <a:t>history of asbestos exposure</a:t>
            </a:r>
          </a:p>
          <a:p>
            <a:pPr marL="800100" lvl="1"/>
            <a:r>
              <a:rPr lang="en-US" altLang="ko-KR" sz="2000" dirty="0" smtClean="0"/>
              <a:t>Should be considered whenever a </a:t>
            </a:r>
            <a:r>
              <a:rPr lang="en-US" altLang="ko-KR" sz="2000" dirty="0" err="1" smtClean="0"/>
              <a:t>pt’pleural</a:t>
            </a:r>
            <a:r>
              <a:rPr lang="en-US" altLang="ko-KR" sz="2000" dirty="0" smtClean="0"/>
              <a:t> fluid cytology or pleural biopsy suggests metastatic adenocarcinoma. </a:t>
            </a:r>
          </a:p>
          <a:p>
            <a:pPr lvl="1"/>
            <a:r>
              <a:rPr lang="en-US" altLang="ko-KR" sz="2000" dirty="0" smtClean="0">
                <a:sym typeface="Wingdings" pitchFamily="2" charset="2"/>
              </a:rPr>
              <a:t> IHC : </a:t>
            </a:r>
            <a:r>
              <a:rPr lang="en-US" altLang="ko-KR" sz="2000" dirty="0" err="1" smtClean="0">
                <a:sym typeface="Wingdings" pitchFamily="2" charset="2"/>
              </a:rPr>
              <a:t>calretinin</a:t>
            </a:r>
            <a:r>
              <a:rPr lang="en-US" altLang="ko-KR" sz="2000" dirty="0" smtClean="0">
                <a:sym typeface="Wingdings" pitchFamily="2" charset="2"/>
              </a:rPr>
              <a:t> 5/6 and cytokeratin  mesothelioma </a:t>
            </a:r>
            <a:r>
              <a:rPr lang="en-US" altLang="ko-KR" sz="2000" dirty="0" err="1" smtClean="0">
                <a:sym typeface="Wingdings" pitchFamily="2" charset="2"/>
              </a:rPr>
              <a:t>vs</a:t>
            </a:r>
            <a:r>
              <a:rPr lang="en-US" altLang="ko-KR" sz="2000" dirty="0" smtClean="0">
                <a:sym typeface="Wingdings" pitchFamily="2" charset="2"/>
              </a:rPr>
              <a:t>  CEA, MOC-3,1,B72.3  metastatic </a:t>
            </a:r>
            <a:r>
              <a:rPr lang="en-US" altLang="ko-KR" sz="2000" dirty="0" err="1" smtClean="0">
                <a:sym typeface="Wingdings" pitchFamily="2" charset="2"/>
              </a:rPr>
              <a:t>adc</a:t>
            </a:r>
            <a:r>
              <a:rPr lang="en-US" altLang="ko-KR" sz="2000" dirty="0" smtClean="0">
                <a:sym typeface="Wingdings" pitchFamily="2" charset="2"/>
              </a:rPr>
              <a:t> </a:t>
            </a:r>
            <a:endParaRPr lang="en-US" altLang="ko-KR" sz="2000" dirty="0" smtClean="0"/>
          </a:p>
          <a:p>
            <a:pPr lvl="1"/>
            <a:r>
              <a:rPr lang="en-US" altLang="ko-KR" sz="2000" dirty="0" smtClean="0"/>
              <a:t> </a:t>
            </a:r>
            <a:r>
              <a:rPr lang="en-US" altLang="ko-KR" sz="2000" dirty="0" err="1" smtClean="0"/>
              <a:t>mesothothelin</a:t>
            </a:r>
            <a:endParaRPr lang="en-US" altLang="ko-KR" sz="2000" dirty="0" smtClean="0"/>
          </a:p>
          <a:p>
            <a:pPr marL="457200" lvl="1" indent="0">
              <a:buNone/>
            </a:pPr>
            <a:endParaRPr lang="en-US" altLang="ko-KR" sz="2000" dirty="0" smtClean="0"/>
          </a:p>
        </p:txBody>
      </p:sp>
    </p:spTree>
    <p:extLst>
      <p:ext uri="{BB962C8B-B14F-4D97-AF65-F5344CB8AC3E}">
        <p14:creationId xmlns:p14="http://schemas.microsoft.com/office/powerpoint/2010/main" val="1845118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Malignant pleural effusion</a:t>
            </a:r>
            <a:endParaRPr lang="ko-KR" altLang="en-US" dirty="0"/>
          </a:p>
        </p:txBody>
      </p:sp>
      <p:sp>
        <p:nvSpPr>
          <p:cNvPr id="3" name="내용 개체 틀 2"/>
          <p:cNvSpPr>
            <a:spLocks noGrp="1"/>
          </p:cNvSpPr>
          <p:nvPr>
            <p:ph idx="1"/>
          </p:nvPr>
        </p:nvSpPr>
        <p:spPr>
          <a:xfrm>
            <a:off x="457200" y="1600200"/>
            <a:ext cx="8507288" cy="4525963"/>
          </a:xfrm>
        </p:spPr>
        <p:txBody>
          <a:bodyPr>
            <a:normAutofit/>
          </a:bodyPr>
          <a:lstStyle/>
          <a:p>
            <a:r>
              <a:rPr lang="en-US" altLang="ko-KR" sz="1800" b="1" dirty="0" smtClean="0"/>
              <a:t>Cytology </a:t>
            </a:r>
          </a:p>
          <a:p>
            <a:pPr lvl="1"/>
            <a:r>
              <a:rPr lang="en-US" altLang="ko-KR" sz="1600" dirty="0"/>
              <a:t>Malignant effusions can be diagnosed by pleural </a:t>
            </a:r>
            <a:r>
              <a:rPr lang="en-US" altLang="ko-KR" sz="1600" dirty="0" smtClean="0"/>
              <a:t>ﬂuid cytology </a:t>
            </a:r>
            <a:r>
              <a:rPr lang="en-US" altLang="ko-KR" sz="1600" dirty="0"/>
              <a:t>in about 60% of cases. </a:t>
            </a:r>
            <a:endParaRPr lang="en-US" altLang="ko-KR" sz="1600" dirty="0" smtClean="0"/>
          </a:p>
          <a:p>
            <a:pPr lvl="1"/>
            <a:r>
              <a:rPr lang="en-US" altLang="ko-KR" sz="1600" dirty="0" smtClean="0"/>
              <a:t>A </a:t>
            </a:r>
            <a:r>
              <a:rPr lang="en-US" altLang="ko-KR" sz="1600" dirty="0"/>
              <a:t>negative pleural ﬂuid </a:t>
            </a:r>
            <a:r>
              <a:rPr lang="en-US" altLang="ko-KR" sz="1600" dirty="0" smtClean="0"/>
              <a:t>cytological examination </a:t>
            </a:r>
            <a:r>
              <a:rPr lang="en-US" altLang="ko-KR" sz="1600" dirty="0">
                <a:solidFill>
                  <a:srgbClr val="00B050"/>
                </a:solidFill>
              </a:rPr>
              <a:t>does not rule out malignancy</a:t>
            </a:r>
          </a:p>
          <a:p>
            <a:pPr lvl="1"/>
            <a:r>
              <a:rPr lang="en-US" altLang="ko-KR" sz="1600" dirty="0" smtClean="0"/>
              <a:t>The </a:t>
            </a:r>
            <a:r>
              <a:rPr lang="en-US" altLang="ko-KR" sz="1600" dirty="0"/>
              <a:t>yield from sending more than </a:t>
            </a:r>
            <a:r>
              <a:rPr lang="en-US" altLang="ko-KR" sz="1600" dirty="0">
                <a:solidFill>
                  <a:srgbClr val="00B050"/>
                </a:solidFill>
              </a:rPr>
              <a:t>two </a:t>
            </a:r>
            <a:r>
              <a:rPr lang="en-US" altLang="ko-KR" sz="1600" dirty="0" smtClean="0">
                <a:solidFill>
                  <a:srgbClr val="00B050"/>
                </a:solidFill>
              </a:rPr>
              <a:t>specimens </a:t>
            </a:r>
            <a:r>
              <a:rPr lang="en-US" altLang="ko-KR" sz="1600" dirty="0" smtClean="0"/>
              <a:t>(</a:t>
            </a:r>
            <a:r>
              <a:rPr lang="en-US" altLang="ko-KR" sz="1600" dirty="0"/>
              <a:t>taken on different occasions) is very low and </a:t>
            </a:r>
            <a:r>
              <a:rPr lang="en-US" altLang="ko-KR" sz="1600" dirty="0" smtClean="0"/>
              <a:t>should be </a:t>
            </a:r>
            <a:r>
              <a:rPr lang="en-US" altLang="ko-KR" sz="1600" dirty="0"/>
              <a:t>avoided. </a:t>
            </a:r>
            <a:endParaRPr lang="en-US" altLang="ko-KR" sz="1600" dirty="0" smtClean="0"/>
          </a:p>
          <a:p>
            <a:pPr lvl="1"/>
            <a:r>
              <a:rPr lang="en-US" altLang="ko-KR" sz="1600" dirty="0"/>
              <a:t> As much ﬂuid </a:t>
            </a:r>
            <a:r>
              <a:rPr lang="en-US" altLang="ko-KR" sz="1600" dirty="0" smtClean="0"/>
              <a:t>as possible </a:t>
            </a:r>
            <a:r>
              <a:rPr lang="en-US" altLang="ko-KR" sz="1600" dirty="0"/>
              <a:t>should be sent for cytology from the available </a:t>
            </a:r>
            <a:r>
              <a:rPr lang="en-US" altLang="ko-KR" sz="1600" dirty="0" smtClean="0"/>
              <a:t>diagnostic </a:t>
            </a:r>
            <a:r>
              <a:rPr lang="en-US" altLang="ko-KR" sz="1600" dirty="0"/>
              <a:t>sample (likely to</a:t>
            </a:r>
            <a:r>
              <a:rPr lang="en-US" altLang="ko-KR" sz="1600" dirty="0">
                <a:solidFill>
                  <a:srgbClr val="00B050"/>
                </a:solidFill>
              </a:rPr>
              <a:t> be </a:t>
            </a:r>
            <a:r>
              <a:rPr lang="en-US" altLang="ko-KR" sz="1600" dirty="0" smtClean="0">
                <a:solidFill>
                  <a:srgbClr val="00B050"/>
                </a:solidFill>
              </a:rPr>
              <a:t>20~40 </a:t>
            </a:r>
            <a:r>
              <a:rPr lang="en-US" altLang="ko-KR" sz="1600" dirty="0">
                <a:solidFill>
                  <a:srgbClr val="00B050"/>
                </a:solidFill>
              </a:rPr>
              <a:t>ml) </a:t>
            </a:r>
            <a:r>
              <a:rPr lang="en-US" altLang="ko-KR" sz="1600" dirty="0"/>
              <a:t>and, when the </a:t>
            </a:r>
            <a:r>
              <a:rPr lang="en-US" altLang="ko-KR" sz="1600" dirty="0" smtClean="0"/>
              <a:t>initial result </a:t>
            </a:r>
            <a:r>
              <a:rPr lang="en-US" altLang="ko-KR" sz="1600" dirty="0"/>
              <a:t>is negative but malignancy is suspected, the sending </a:t>
            </a:r>
            <a:r>
              <a:rPr lang="en-US" altLang="ko-KR" sz="1600" dirty="0" smtClean="0"/>
              <a:t>of  a </a:t>
            </a:r>
            <a:r>
              <a:rPr lang="en-US" altLang="ko-KR" sz="1600" dirty="0"/>
              <a:t>higher volume sample following a second aspiration should </a:t>
            </a:r>
            <a:r>
              <a:rPr lang="en-US" altLang="ko-KR" sz="1600" dirty="0" smtClean="0"/>
              <a:t>be considered</a:t>
            </a:r>
            <a:r>
              <a:rPr lang="en-US" altLang="ko-KR" sz="1600" dirty="0"/>
              <a:t>. </a:t>
            </a:r>
          </a:p>
          <a:p>
            <a:pPr lvl="1"/>
            <a:r>
              <a:rPr lang="en-US" altLang="ko-KR" sz="1600" dirty="0" smtClean="0">
                <a:solidFill>
                  <a:srgbClr val="00B050"/>
                </a:solidFill>
              </a:rPr>
              <a:t>Immunocytochemistry </a:t>
            </a:r>
            <a:r>
              <a:rPr lang="en-US" altLang="ko-KR" sz="1600" dirty="0"/>
              <a:t>should be used to </a:t>
            </a:r>
            <a:r>
              <a:rPr lang="en-US" altLang="ko-KR" sz="1600" dirty="0" smtClean="0"/>
              <a:t>differentiate between </a:t>
            </a:r>
            <a:r>
              <a:rPr lang="en-US" altLang="ko-KR" sz="1600" dirty="0"/>
              <a:t>malignant cell types and can be very </a:t>
            </a:r>
            <a:r>
              <a:rPr lang="en-US" altLang="ko-KR" sz="1600" dirty="0" smtClean="0"/>
              <a:t>important in </a:t>
            </a:r>
            <a:r>
              <a:rPr lang="en-US" altLang="ko-KR" sz="1600" dirty="0"/>
              <a:t>guiding oncological therapy.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4869160"/>
            <a:ext cx="4680520"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직선 연결선 4"/>
          <p:cNvCxnSpPr/>
          <p:nvPr/>
        </p:nvCxnSpPr>
        <p:spPr>
          <a:xfrm>
            <a:off x="3995936" y="6093296"/>
            <a:ext cx="1872208"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직선 연결선 8"/>
          <p:cNvCxnSpPr/>
          <p:nvPr/>
        </p:nvCxnSpPr>
        <p:spPr>
          <a:xfrm>
            <a:off x="1259632" y="5949280"/>
            <a:ext cx="792088"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872241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Malignant pleural effusion</a:t>
            </a:r>
            <a:endParaRPr lang="ko-KR" altLang="en-US" dirty="0"/>
          </a:p>
        </p:txBody>
      </p:sp>
      <p:sp>
        <p:nvSpPr>
          <p:cNvPr id="3" name="내용 개체 틀 2"/>
          <p:cNvSpPr>
            <a:spLocks noGrp="1"/>
          </p:cNvSpPr>
          <p:nvPr>
            <p:ph idx="1"/>
          </p:nvPr>
        </p:nvSpPr>
        <p:spPr/>
        <p:txBody>
          <a:bodyPr>
            <a:normAutofit/>
          </a:bodyPr>
          <a:lstStyle/>
          <a:p>
            <a:r>
              <a:rPr lang="en-US" altLang="ko-KR" sz="2000" b="1" dirty="0"/>
              <a:t>Tumor marker </a:t>
            </a:r>
          </a:p>
          <a:p>
            <a:pPr lvl="1"/>
            <a:r>
              <a:rPr lang="en-US" altLang="ko-KR" sz="1800" dirty="0"/>
              <a:t>Pleural ﬂuid and serum </a:t>
            </a:r>
            <a:r>
              <a:rPr lang="en-US" altLang="ko-KR" sz="1800" dirty="0" err="1" smtClean="0"/>
              <a:t>tumur</a:t>
            </a:r>
            <a:r>
              <a:rPr lang="en-US" altLang="ko-KR" sz="1800" dirty="0" smtClean="0"/>
              <a:t> </a:t>
            </a:r>
            <a:r>
              <a:rPr lang="en-US" altLang="ko-KR" sz="1800" dirty="0"/>
              <a:t>markers do not currently have a role in the routine investigation of pleural effusions. </a:t>
            </a:r>
          </a:p>
          <a:p>
            <a:pPr lvl="1"/>
            <a:r>
              <a:rPr lang="en-US" altLang="ko-KR" sz="1800" dirty="0" err="1" smtClean="0">
                <a:solidFill>
                  <a:srgbClr val="00B050"/>
                </a:solidFill>
              </a:rPr>
              <a:t>Mesothelin</a:t>
            </a:r>
            <a:r>
              <a:rPr lang="en-US" altLang="ko-KR" sz="1800" dirty="0" smtClean="0">
                <a:solidFill>
                  <a:srgbClr val="00B050"/>
                </a:solidFill>
              </a:rPr>
              <a:t> </a:t>
            </a:r>
            <a:r>
              <a:rPr lang="en-US" altLang="ko-KR" sz="1800" dirty="0">
                <a:solidFill>
                  <a:srgbClr val="00B050"/>
                </a:solidFill>
              </a:rPr>
              <a:t>: </a:t>
            </a:r>
            <a:r>
              <a:rPr lang="en-US" altLang="ko-KR" sz="1800" dirty="0"/>
              <a:t>more promising diagnostic characteristics. </a:t>
            </a:r>
          </a:p>
          <a:p>
            <a:pPr lvl="2"/>
            <a:r>
              <a:rPr lang="en-US" altLang="ko-KR" sz="1400" dirty="0"/>
              <a:t>glycoprotein </a:t>
            </a:r>
            <a:r>
              <a:rPr lang="en-US" altLang="ko-KR" sz="1400" dirty="0" err="1"/>
              <a:t>tumour</a:t>
            </a:r>
            <a:r>
              <a:rPr lang="en-US" altLang="ko-KR" sz="1400" dirty="0"/>
              <a:t> marker that is present at higher mean concentrations in the blood and pleural ﬂuid of patients with malignant mesothelioma</a:t>
            </a:r>
          </a:p>
          <a:p>
            <a:pPr lvl="2"/>
            <a:r>
              <a:rPr lang="en-US" altLang="ko-KR" sz="1400" dirty="0"/>
              <a:t>sensitivity of 48~84% , speciﬁcity of 70~ 100% for the dx of mesothelioma.</a:t>
            </a:r>
          </a:p>
          <a:p>
            <a:pPr lvl="2"/>
            <a:r>
              <a:rPr lang="en-US" altLang="ko-KR" sz="1400" dirty="0"/>
              <a:t>False positive : bronchogenic adenocarcinoma, metastatic pancreatic carcinoma, lymphoma and ovarian carcinoma</a:t>
            </a:r>
          </a:p>
          <a:p>
            <a:pPr lvl="2"/>
            <a:r>
              <a:rPr lang="en-US" altLang="ko-KR" sz="1400" dirty="0"/>
              <a:t>A positive serum or pleural ﬂuid </a:t>
            </a:r>
            <a:r>
              <a:rPr lang="en-US" altLang="ko-KR" sz="1400" dirty="0" err="1"/>
              <a:t>mesothelin</a:t>
            </a:r>
            <a:r>
              <a:rPr lang="en-US" altLang="ko-KR" sz="1400" dirty="0"/>
              <a:t> level is highly suggestive of pleural malignancy and might be used to expedite a tissue diagnosis, but a negative result cannot be considered reassuring. </a:t>
            </a:r>
            <a:endParaRPr lang="ko-KR" altLang="en-US" sz="1400" dirty="0"/>
          </a:p>
          <a:p>
            <a:endParaRPr lang="ko-KR" altLang="en-US" sz="2800" dirty="0"/>
          </a:p>
        </p:txBody>
      </p:sp>
    </p:spTree>
    <p:extLst>
      <p:ext uri="{BB962C8B-B14F-4D97-AF65-F5344CB8AC3E}">
        <p14:creationId xmlns:p14="http://schemas.microsoft.com/office/powerpoint/2010/main" val="3361789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TB pleurisy</a:t>
            </a:r>
            <a:endParaRPr lang="ko-KR" altLang="en-US" dirty="0"/>
          </a:p>
        </p:txBody>
      </p:sp>
      <p:sp>
        <p:nvSpPr>
          <p:cNvPr id="3" name="내용 개체 틀 2"/>
          <p:cNvSpPr>
            <a:spLocks noGrp="1"/>
          </p:cNvSpPr>
          <p:nvPr>
            <p:ph idx="1"/>
          </p:nvPr>
        </p:nvSpPr>
        <p:spPr>
          <a:xfrm>
            <a:off x="457200" y="1268760"/>
            <a:ext cx="8686800" cy="5544616"/>
          </a:xfrm>
        </p:spPr>
        <p:txBody>
          <a:bodyPr>
            <a:noAutofit/>
          </a:bodyPr>
          <a:lstStyle/>
          <a:p>
            <a:r>
              <a:rPr lang="en-US" altLang="ko-KR" sz="1700" dirty="0" smtClean="0">
                <a:solidFill>
                  <a:srgbClr val="00B0F0"/>
                </a:solidFill>
              </a:rPr>
              <a:t>Unilateral </a:t>
            </a:r>
            <a:r>
              <a:rPr lang="en-US" altLang="ko-KR" sz="1700" dirty="0" smtClean="0"/>
              <a:t>in almost all cases : right side &gt; left (55% </a:t>
            </a:r>
            <a:r>
              <a:rPr lang="en-US" altLang="ko-KR" sz="1700" dirty="0" err="1" smtClean="0"/>
              <a:t>vs</a:t>
            </a:r>
            <a:r>
              <a:rPr lang="en-US" altLang="ko-KR" sz="1700" dirty="0" smtClean="0"/>
              <a:t> 45%)</a:t>
            </a:r>
          </a:p>
          <a:p>
            <a:pPr lvl="1"/>
            <a:r>
              <a:rPr lang="en-US" altLang="ko-KR" sz="1500" dirty="0" smtClean="0"/>
              <a:t>Typically small to moderate in size  &lt;1/3 of </a:t>
            </a:r>
            <a:r>
              <a:rPr lang="en-US" altLang="ko-KR" sz="1500" dirty="0" err="1" smtClean="0"/>
              <a:t>hemithorax</a:t>
            </a:r>
            <a:r>
              <a:rPr lang="en-US" altLang="ko-KR" sz="1500" dirty="0" smtClean="0"/>
              <a:t> in 82% of pt.</a:t>
            </a:r>
          </a:p>
          <a:p>
            <a:pPr lvl="1"/>
            <a:r>
              <a:rPr lang="en-US" altLang="ko-KR" sz="1500" dirty="0" smtClean="0"/>
              <a:t>Parenchymal disease on CXR in </a:t>
            </a:r>
            <a:r>
              <a:rPr lang="en-US" altLang="ko-KR" sz="1500" dirty="0" err="1" smtClean="0"/>
              <a:t>upto</a:t>
            </a:r>
            <a:r>
              <a:rPr lang="en-US" altLang="ko-KR" sz="1500" dirty="0" smtClean="0"/>
              <a:t> 50% of pts.</a:t>
            </a:r>
          </a:p>
          <a:p>
            <a:pPr lvl="1"/>
            <a:r>
              <a:rPr lang="en-US" altLang="ko-KR" sz="1500" dirty="0" smtClean="0"/>
              <a:t>Always occurs on the same side as the parenchymal infiltrate. </a:t>
            </a:r>
          </a:p>
          <a:p>
            <a:endParaRPr lang="en-US" altLang="ko-KR" sz="1500" dirty="0" smtClean="0"/>
          </a:p>
          <a:p>
            <a:r>
              <a:rPr lang="en-US" altLang="ko-KR" sz="1700" dirty="0" err="1" smtClean="0"/>
              <a:t>Neurtophils</a:t>
            </a:r>
            <a:r>
              <a:rPr lang="en-US" altLang="ko-KR" sz="1700" dirty="0" smtClean="0"/>
              <a:t> predominate in the first few days of a </a:t>
            </a:r>
            <a:r>
              <a:rPr lang="en-US" altLang="ko-KR" sz="1700" dirty="0" err="1" smtClean="0"/>
              <a:t>tuberculous</a:t>
            </a:r>
            <a:r>
              <a:rPr lang="en-US" altLang="ko-KR" sz="1700" dirty="0" smtClean="0"/>
              <a:t> pleural effusion and lymphocytes predominate thereafter. </a:t>
            </a:r>
          </a:p>
          <a:p>
            <a:r>
              <a:rPr lang="en-US" altLang="ko-KR" sz="1700" dirty="0" smtClean="0"/>
              <a:t>Eosinophil infiltration is uncommon.</a:t>
            </a:r>
            <a:r>
              <a:rPr lang="en-US" altLang="ko-KR" sz="1700" dirty="0" smtClean="0">
                <a:sym typeface="Wingdings" pitchFamily="2" charset="2"/>
              </a:rPr>
              <a:t> &gt;10% </a:t>
            </a:r>
            <a:r>
              <a:rPr lang="en-US" altLang="ko-KR" sz="1700" dirty="0" err="1" smtClean="0">
                <a:sym typeface="Wingdings" pitchFamily="2" charset="2"/>
              </a:rPr>
              <a:t>eosinophils</a:t>
            </a:r>
            <a:r>
              <a:rPr lang="en-US" altLang="ko-KR" sz="1700" dirty="0" smtClean="0">
                <a:sym typeface="Wingdings" pitchFamily="2" charset="2"/>
              </a:rPr>
              <a:t> usually excludes the diagnosis of </a:t>
            </a:r>
            <a:r>
              <a:rPr lang="en-US" altLang="ko-KR" sz="1700" dirty="0" err="1" smtClean="0">
                <a:sym typeface="Wingdings" pitchFamily="2" charset="2"/>
              </a:rPr>
              <a:t>tuberculous</a:t>
            </a:r>
            <a:r>
              <a:rPr lang="en-US" altLang="ko-KR" sz="1700" dirty="0" smtClean="0">
                <a:sym typeface="Wingdings" pitchFamily="2" charset="2"/>
              </a:rPr>
              <a:t> </a:t>
            </a:r>
            <a:r>
              <a:rPr lang="en-US" altLang="ko-KR" sz="1700" dirty="0" err="1" smtClean="0">
                <a:sym typeface="Wingdings" pitchFamily="2" charset="2"/>
              </a:rPr>
              <a:t>pleuritis</a:t>
            </a:r>
            <a:r>
              <a:rPr lang="en-US" altLang="ko-KR" sz="1700" dirty="0" smtClean="0">
                <a:sym typeface="Wingdings" pitchFamily="2" charset="2"/>
              </a:rPr>
              <a:t>.  </a:t>
            </a:r>
          </a:p>
          <a:p>
            <a:endParaRPr lang="en-US" altLang="ko-KR" sz="1700" dirty="0" smtClean="0">
              <a:sym typeface="Wingdings" pitchFamily="2" charset="2"/>
            </a:endParaRPr>
          </a:p>
          <a:p>
            <a:r>
              <a:rPr lang="en-US" altLang="ko-KR" sz="1700" dirty="0" smtClean="0">
                <a:sym typeface="Wingdings" pitchFamily="2" charset="2"/>
              </a:rPr>
              <a:t>Pleural fluid cultures are positive in less than 30%.</a:t>
            </a:r>
          </a:p>
          <a:p>
            <a:r>
              <a:rPr lang="en-US" altLang="ko-KR" sz="1700" dirty="0" smtClean="0">
                <a:sym typeface="Wingdings" pitchFamily="2" charset="2"/>
              </a:rPr>
              <a:t>Pleural </a:t>
            </a:r>
            <a:r>
              <a:rPr lang="en-US" altLang="ko-KR" sz="1700" dirty="0" smtClean="0">
                <a:solidFill>
                  <a:srgbClr val="00B0F0"/>
                </a:solidFill>
                <a:sym typeface="Wingdings" pitchFamily="2" charset="2"/>
              </a:rPr>
              <a:t>biopsy culture </a:t>
            </a:r>
            <a:r>
              <a:rPr lang="en-US" altLang="ko-KR" sz="1700" dirty="0" smtClean="0">
                <a:sym typeface="Wingdings" pitchFamily="2" charset="2"/>
              </a:rPr>
              <a:t>may increase the yield to &gt;90%.  </a:t>
            </a:r>
          </a:p>
          <a:p>
            <a:pPr lvl="1"/>
            <a:r>
              <a:rPr lang="en-US" altLang="ko-KR" sz="1500" dirty="0" smtClean="0">
                <a:sym typeface="Wingdings" pitchFamily="2" charset="2"/>
              </a:rPr>
              <a:t>Most sensitive evaluation for pleural </a:t>
            </a:r>
            <a:r>
              <a:rPr lang="en-US" altLang="ko-KR" sz="1500" dirty="0" err="1" smtClean="0">
                <a:sym typeface="Wingdings" pitchFamily="2" charset="2"/>
              </a:rPr>
              <a:t>tB</a:t>
            </a:r>
            <a:r>
              <a:rPr lang="en-US" altLang="ko-KR" sz="1500" dirty="0" smtClean="0">
                <a:sym typeface="Wingdings" pitchFamily="2" charset="2"/>
              </a:rPr>
              <a:t> ( Granuloma in 50~97%, culture (+) in  40~80% ) </a:t>
            </a:r>
          </a:p>
          <a:p>
            <a:pPr lvl="1"/>
            <a:r>
              <a:rPr lang="en-US" altLang="ko-KR" sz="1500" dirty="0" smtClean="0">
                <a:sym typeface="Wingdings" pitchFamily="2" charset="2"/>
              </a:rPr>
              <a:t>Sensitivity generally increased with </a:t>
            </a:r>
            <a:r>
              <a:rPr lang="en-US" altLang="ko-KR" sz="1500" dirty="0" err="1" smtClean="0">
                <a:sym typeface="Wingdings" pitchFamily="2" charset="2"/>
              </a:rPr>
              <a:t>th</a:t>
            </a:r>
            <a:r>
              <a:rPr lang="en-US" altLang="ko-KR" sz="1500" dirty="0" smtClean="0">
                <a:sym typeface="Wingdings" pitchFamily="2" charset="2"/>
              </a:rPr>
              <a:t> number of biopsies taken.  </a:t>
            </a:r>
          </a:p>
          <a:p>
            <a:r>
              <a:rPr lang="en-US" altLang="ko-KR" sz="1700" dirty="0" smtClean="0">
                <a:sym typeface="Wingdings" pitchFamily="2" charset="2"/>
              </a:rPr>
              <a:t>The sensitivity and specificity of </a:t>
            </a:r>
            <a:r>
              <a:rPr lang="en-US" altLang="ko-KR" sz="1700" dirty="0" err="1" smtClean="0">
                <a:sym typeface="Wingdings" pitchFamily="2" charset="2"/>
              </a:rPr>
              <a:t>Xpert</a:t>
            </a:r>
            <a:r>
              <a:rPr lang="en-US" altLang="ko-KR" sz="1700" dirty="0" smtClean="0">
                <a:sym typeface="Wingdings" pitchFamily="2" charset="2"/>
              </a:rPr>
              <a:t> MTB/RIF assay were 25 and 100 %, respectively.</a:t>
            </a:r>
          </a:p>
          <a:p>
            <a:endParaRPr lang="en-US" altLang="ko-KR" sz="1700" dirty="0">
              <a:sym typeface="Wingdings" pitchFamily="2" charset="2"/>
            </a:endParaRPr>
          </a:p>
        </p:txBody>
      </p:sp>
    </p:spTree>
    <p:extLst>
      <p:ext uri="{BB962C8B-B14F-4D97-AF65-F5344CB8AC3E}">
        <p14:creationId xmlns:p14="http://schemas.microsoft.com/office/powerpoint/2010/main" val="501294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TB pleurisy</a:t>
            </a:r>
            <a:endParaRPr lang="ko-KR" altLang="en-US" dirty="0"/>
          </a:p>
        </p:txBody>
      </p:sp>
      <p:sp>
        <p:nvSpPr>
          <p:cNvPr id="3" name="내용 개체 틀 2"/>
          <p:cNvSpPr>
            <a:spLocks noGrp="1"/>
          </p:cNvSpPr>
          <p:nvPr>
            <p:ph idx="1"/>
          </p:nvPr>
        </p:nvSpPr>
        <p:spPr>
          <a:xfrm>
            <a:off x="457200" y="1340768"/>
            <a:ext cx="8229600" cy="5112568"/>
          </a:xfrm>
        </p:spPr>
        <p:txBody>
          <a:bodyPr>
            <a:normAutofit fontScale="92500" lnSpcReduction="20000"/>
          </a:bodyPr>
          <a:lstStyle/>
          <a:p>
            <a:r>
              <a:rPr lang="en-US" altLang="ko-KR" sz="1700" dirty="0" smtClean="0"/>
              <a:t>ADA  </a:t>
            </a:r>
            <a:r>
              <a:rPr lang="en-US" altLang="ko-KR" sz="1700" dirty="0"/>
              <a:t>in pleural fluid : </a:t>
            </a:r>
          </a:p>
          <a:p>
            <a:pPr marL="685800" lvl="1"/>
            <a:r>
              <a:rPr lang="en-US" altLang="ko-KR" sz="1500" dirty="0"/>
              <a:t>easy and inexpensive method for diagnosing tuberculosis pleurisy,   regardless of the patient’s immune </a:t>
            </a:r>
            <a:r>
              <a:rPr lang="en-US" altLang="ko-KR" sz="1500" dirty="0" smtClean="0"/>
              <a:t>status (cut off value  &gt;45 to 60U/L, sensitivity 100%, specificity 96% </a:t>
            </a:r>
            <a:r>
              <a:rPr lang="en-US" altLang="ko-KR" sz="1500" dirty="0"/>
              <a:t>)</a:t>
            </a:r>
          </a:p>
          <a:p>
            <a:pPr lvl="1"/>
            <a:r>
              <a:rPr lang="en-US" altLang="ko-KR" sz="1500" dirty="0"/>
              <a:t>Extremely high ADA in pleural ﬂuid should raise suspicion of a non-</a:t>
            </a:r>
            <a:r>
              <a:rPr lang="en-US" altLang="ko-KR" sz="1500" dirty="0" err="1"/>
              <a:t>tuberculous</a:t>
            </a:r>
            <a:r>
              <a:rPr lang="en-US" altLang="ko-KR" sz="1500" dirty="0"/>
              <a:t> effusion </a:t>
            </a:r>
            <a:r>
              <a:rPr lang="en-US" altLang="ko-KR" sz="1500" dirty="0">
                <a:sym typeface="Wingdings" pitchFamily="2" charset="2"/>
              </a:rPr>
              <a:t> </a:t>
            </a:r>
            <a:r>
              <a:rPr lang="en-US" altLang="ko-KR" sz="1500" dirty="0"/>
              <a:t>rheumatoid effusion, empyema, mesothelioma, lung cancer, </a:t>
            </a:r>
            <a:r>
              <a:rPr lang="en-US" altLang="ko-KR" sz="1500" dirty="0" err="1"/>
              <a:t>parapneumonic</a:t>
            </a:r>
            <a:r>
              <a:rPr lang="en-US" altLang="ko-KR" sz="1500" dirty="0"/>
              <a:t> effusion. Hematologic </a:t>
            </a:r>
            <a:r>
              <a:rPr lang="en-US" altLang="ko-KR" sz="1500" dirty="0" smtClean="0"/>
              <a:t>malignancy,  </a:t>
            </a:r>
            <a:r>
              <a:rPr lang="en-US" altLang="ko-KR" sz="1500" dirty="0" smtClean="0">
                <a:solidFill>
                  <a:srgbClr val="00B050"/>
                </a:solidFill>
              </a:rPr>
              <a:t>fungal diseases.</a:t>
            </a:r>
          </a:p>
          <a:p>
            <a:pPr lvl="1"/>
            <a:r>
              <a:rPr lang="en-US" altLang="ko-KR" sz="1500" dirty="0" smtClean="0"/>
              <a:t>ADA-1 is increased in </a:t>
            </a:r>
            <a:r>
              <a:rPr lang="en-US" altLang="ko-KR" sz="1500" dirty="0" err="1" smtClean="0"/>
              <a:t>empyemas</a:t>
            </a:r>
            <a:r>
              <a:rPr lang="en-US" altLang="ko-KR" sz="1500" dirty="0" smtClean="0"/>
              <a:t>. ADA-2 is increased in </a:t>
            </a:r>
            <a:r>
              <a:rPr lang="en-US" altLang="ko-KR" sz="1500" dirty="0" err="1" smtClean="0"/>
              <a:t>tyberculous</a:t>
            </a:r>
            <a:r>
              <a:rPr lang="en-US" altLang="ko-KR" sz="1500" dirty="0" smtClean="0"/>
              <a:t> effusions.  </a:t>
            </a:r>
            <a:endParaRPr lang="en-US" altLang="ko-KR" sz="1500" dirty="0"/>
          </a:p>
          <a:p>
            <a:r>
              <a:rPr lang="en-US" altLang="ko-KR" sz="1700" dirty="0"/>
              <a:t>IFN-r levels  in pleural fluid </a:t>
            </a:r>
          </a:p>
          <a:p>
            <a:pPr lvl="1"/>
            <a:r>
              <a:rPr lang="en-US" altLang="ko-KR" sz="1500" dirty="0"/>
              <a:t>very efficient at differentiating </a:t>
            </a:r>
            <a:r>
              <a:rPr lang="en-US" altLang="ko-KR" sz="1500" dirty="0" err="1"/>
              <a:t>tuberculous</a:t>
            </a:r>
            <a:r>
              <a:rPr lang="en-US" altLang="ko-KR" sz="1500" dirty="0"/>
              <a:t> from non-</a:t>
            </a:r>
            <a:r>
              <a:rPr lang="en-US" altLang="ko-KR" sz="1500" dirty="0" err="1"/>
              <a:t>tuberculous</a:t>
            </a:r>
            <a:r>
              <a:rPr lang="en-US" altLang="ko-KR" sz="1500" dirty="0"/>
              <a:t> pleural effusion. ( using cut off level 140 </a:t>
            </a:r>
            <a:r>
              <a:rPr lang="en-US" altLang="ko-KR" sz="1500" dirty="0" err="1"/>
              <a:t>pg</a:t>
            </a:r>
            <a:r>
              <a:rPr lang="en-US" altLang="ko-KR" sz="1500" dirty="0"/>
              <a:t>/mL </a:t>
            </a:r>
            <a:r>
              <a:rPr lang="en-US" altLang="ko-KR" sz="1500" dirty="0" smtClean="0">
                <a:sym typeface="Wingdings" pitchFamily="2" charset="2"/>
              </a:rPr>
              <a:t> </a:t>
            </a:r>
            <a:r>
              <a:rPr lang="en-US" altLang="ko-KR" sz="1500" dirty="0">
                <a:sym typeface="Wingdings" pitchFamily="2" charset="2"/>
              </a:rPr>
              <a:t>sensitivity </a:t>
            </a:r>
            <a:r>
              <a:rPr lang="en-US" altLang="ko-KR" sz="1500" dirty="0" smtClean="0">
                <a:sym typeface="Wingdings" pitchFamily="2" charset="2"/>
              </a:rPr>
              <a:t>95%, </a:t>
            </a:r>
            <a:r>
              <a:rPr lang="en-US" altLang="ko-KR" sz="1500" dirty="0">
                <a:sym typeface="Wingdings" pitchFamily="2" charset="2"/>
              </a:rPr>
              <a:t>specificity </a:t>
            </a:r>
            <a:r>
              <a:rPr lang="en-US" altLang="ko-KR" sz="1500" dirty="0" smtClean="0">
                <a:sym typeface="Wingdings" pitchFamily="2" charset="2"/>
              </a:rPr>
              <a:t>96%). </a:t>
            </a:r>
            <a:r>
              <a:rPr lang="en-US" altLang="ko-KR" sz="1500" dirty="0" smtClean="0"/>
              <a:t> </a:t>
            </a:r>
            <a:endParaRPr lang="en-US" altLang="ko-KR" sz="1500" dirty="0"/>
          </a:p>
          <a:p>
            <a:endParaRPr lang="en-US" altLang="ko-KR" sz="1700" dirty="0"/>
          </a:p>
          <a:p>
            <a:r>
              <a:rPr lang="en-US" altLang="ko-KR" sz="1700" dirty="0"/>
              <a:t>Useful ‘rule out’ tests in low incidence countries. </a:t>
            </a:r>
          </a:p>
          <a:p>
            <a:pPr lvl="1"/>
            <a:r>
              <a:rPr lang="en-US" altLang="ko-KR" sz="1500" dirty="0"/>
              <a:t>If the level of ADA is less than 40 IU/L or the level of g-interferon is less than 140 </a:t>
            </a:r>
            <a:r>
              <a:rPr lang="en-US" altLang="ko-KR" sz="1500" dirty="0" err="1"/>
              <a:t>pg</a:t>
            </a:r>
            <a:r>
              <a:rPr lang="en-US" altLang="ko-KR" sz="1500" dirty="0"/>
              <a:t>/mL, the diagnosis can be virtually excluded. </a:t>
            </a:r>
          </a:p>
          <a:p>
            <a:endParaRPr lang="en-US" altLang="ko-KR" sz="1800" dirty="0" smtClean="0"/>
          </a:p>
          <a:p>
            <a:r>
              <a:rPr lang="en-US" altLang="ko-KR" sz="1800" dirty="0" smtClean="0"/>
              <a:t>Presumptive </a:t>
            </a:r>
            <a:r>
              <a:rPr lang="en-US" altLang="ko-KR" sz="1800" dirty="0"/>
              <a:t>therapy is warranted for patients with lymphocytic exudate and a positive tuberculin skin test or serum IFN-G release assay, even in the absence of </a:t>
            </a:r>
            <a:r>
              <a:rPr lang="en-US" altLang="ko-KR" sz="1800" dirty="0" err="1"/>
              <a:t>difinitive</a:t>
            </a:r>
            <a:r>
              <a:rPr lang="en-US" altLang="ko-KR" sz="1800" dirty="0"/>
              <a:t> diagnosis. </a:t>
            </a:r>
            <a:endParaRPr lang="en-US" altLang="ko-KR" sz="1800" dirty="0" smtClean="0"/>
          </a:p>
          <a:p>
            <a:endParaRPr lang="en-US" altLang="ko-KR" sz="1800" dirty="0"/>
          </a:p>
          <a:p>
            <a:r>
              <a:rPr lang="en-US" altLang="ko-KR" sz="1800" dirty="0"/>
              <a:t>With appropriate therapy most </a:t>
            </a:r>
            <a:r>
              <a:rPr lang="en-US" altLang="ko-KR" sz="1800" dirty="0" err="1"/>
              <a:t>pts</a:t>
            </a:r>
            <a:r>
              <a:rPr lang="en-US" altLang="ko-KR" sz="1800" dirty="0"/>
              <a:t> defervesce within two weeks, in most cases, pleural fluid is resorbed within six weeks. </a:t>
            </a:r>
          </a:p>
          <a:p>
            <a:r>
              <a:rPr lang="en-US" altLang="ko-KR" sz="1800" dirty="0"/>
              <a:t>Residual pleural thickening can occur in 50% of pts. </a:t>
            </a:r>
            <a:endParaRPr lang="ko-KR" altLang="en-US" sz="1800" dirty="0"/>
          </a:p>
          <a:p>
            <a:pPr marL="0" indent="0">
              <a:buNone/>
            </a:pPr>
            <a:endParaRPr lang="ko-KR" altLang="en-US" sz="1700" dirty="0"/>
          </a:p>
          <a:p>
            <a:endParaRPr lang="en-US" altLang="ko-KR" dirty="0" smtClean="0">
              <a:sym typeface="Wingdings" pitchFamily="2" charset="2"/>
            </a:endParaRPr>
          </a:p>
          <a:p>
            <a:endParaRPr lang="ko-KR" altLang="en-US" dirty="0"/>
          </a:p>
        </p:txBody>
      </p:sp>
    </p:spTree>
    <p:extLst>
      <p:ext uri="{BB962C8B-B14F-4D97-AF65-F5344CB8AC3E}">
        <p14:creationId xmlns:p14="http://schemas.microsoft.com/office/powerpoint/2010/main" val="2839725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r>
              <a:rPr lang="en-US" altLang="ko-KR" dirty="0" smtClean="0"/>
              <a:t>CASE 2. </a:t>
            </a:r>
            <a:endParaRPr lang="ko-KR" altLang="en-US" dirty="0"/>
          </a:p>
        </p:txBody>
      </p:sp>
    </p:spTree>
    <p:extLst>
      <p:ext uri="{BB962C8B-B14F-4D97-AF65-F5344CB8AC3E}">
        <p14:creationId xmlns:p14="http://schemas.microsoft.com/office/powerpoint/2010/main" val="1709253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smtClean="0"/>
              <a:t>김 </a:t>
            </a:r>
            <a:r>
              <a:rPr lang="en-US" altLang="ko-KR" dirty="0" smtClean="0"/>
              <a:t>O </a:t>
            </a:r>
            <a:r>
              <a:rPr lang="ko-KR" altLang="en-US" dirty="0" smtClean="0"/>
              <a:t>환  </a:t>
            </a:r>
            <a:r>
              <a:rPr lang="en-US" altLang="ko-KR" dirty="0" smtClean="0"/>
              <a:t>M/54 # 5149331</a:t>
            </a:r>
            <a:endParaRPr lang="ko-KR" altLang="en-US" dirty="0"/>
          </a:p>
        </p:txBody>
      </p:sp>
      <p:sp>
        <p:nvSpPr>
          <p:cNvPr id="3" name="내용 개체 틀 2"/>
          <p:cNvSpPr>
            <a:spLocks noGrp="1"/>
          </p:cNvSpPr>
          <p:nvPr>
            <p:ph idx="1"/>
          </p:nvPr>
        </p:nvSpPr>
        <p:spPr>
          <a:xfrm>
            <a:off x="442299" y="1268760"/>
            <a:ext cx="8229600" cy="4453955"/>
          </a:xfrm>
        </p:spPr>
        <p:txBody>
          <a:bodyPr>
            <a:normAutofit/>
          </a:bodyPr>
          <a:lstStyle/>
          <a:p>
            <a:r>
              <a:rPr lang="en-US" altLang="ko-KR" sz="2000" dirty="0" smtClean="0"/>
              <a:t>C.C: Hemoptysis </a:t>
            </a:r>
          </a:p>
          <a:p>
            <a:r>
              <a:rPr lang="ko-KR" altLang="en-US" sz="2000" dirty="0" smtClean="0"/>
              <a:t>간디스토마  </a:t>
            </a:r>
            <a:r>
              <a:rPr lang="en-US" altLang="ko-KR" sz="2000" dirty="0" smtClean="0"/>
              <a:t>history </a:t>
            </a:r>
            <a:endParaRPr lang="ko-KR" altLang="en-US"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5" y="2204864"/>
            <a:ext cx="4005977" cy="395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192628"/>
            <a:ext cx="3772746" cy="3962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73122" y="6165304"/>
            <a:ext cx="3600400" cy="369332"/>
          </a:xfrm>
          <a:prstGeom prst="rect">
            <a:avLst/>
          </a:prstGeom>
          <a:noFill/>
        </p:spPr>
        <p:txBody>
          <a:bodyPr wrap="square" rtlCol="0">
            <a:spAutoFit/>
          </a:bodyPr>
          <a:lstStyle/>
          <a:p>
            <a:r>
              <a:rPr lang="en-US" altLang="ko-KR" dirty="0" smtClean="0"/>
              <a:t>2006-10-15 </a:t>
            </a:r>
            <a:r>
              <a:rPr lang="ko-KR" altLang="en-US" dirty="0" smtClean="0"/>
              <a:t>경구 항생제 복용 </a:t>
            </a:r>
            <a:endParaRPr lang="ko-KR" altLang="en-US" dirty="0"/>
          </a:p>
        </p:txBody>
      </p:sp>
      <p:sp>
        <p:nvSpPr>
          <p:cNvPr id="7" name="TextBox 6"/>
          <p:cNvSpPr txBox="1"/>
          <p:nvPr/>
        </p:nvSpPr>
        <p:spPr>
          <a:xfrm>
            <a:off x="5448083" y="6165304"/>
            <a:ext cx="2520280" cy="369332"/>
          </a:xfrm>
          <a:prstGeom prst="rect">
            <a:avLst/>
          </a:prstGeom>
          <a:noFill/>
        </p:spPr>
        <p:txBody>
          <a:bodyPr wrap="square" rtlCol="0">
            <a:spAutoFit/>
          </a:bodyPr>
          <a:lstStyle/>
          <a:p>
            <a:r>
              <a:rPr lang="en-US" altLang="ko-KR" dirty="0" smtClean="0"/>
              <a:t>2006-12-28</a:t>
            </a:r>
            <a:endParaRPr lang="ko-KR" altLang="en-US" dirty="0"/>
          </a:p>
        </p:txBody>
      </p:sp>
    </p:spTree>
    <p:extLst>
      <p:ext uri="{BB962C8B-B14F-4D97-AF65-F5344CB8AC3E}">
        <p14:creationId xmlns:p14="http://schemas.microsoft.com/office/powerpoint/2010/main" val="139314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김 </a:t>
            </a:r>
            <a:r>
              <a:rPr lang="en-US" altLang="ko-KR" dirty="0"/>
              <a:t>O </a:t>
            </a:r>
            <a:r>
              <a:rPr lang="ko-KR" altLang="en-US" dirty="0"/>
              <a:t>환  </a:t>
            </a:r>
            <a:r>
              <a:rPr lang="en-US" altLang="ko-KR" dirty="0"/>
              <a:t>M/54 # 5149331</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6994" y="1250078"/>
            <a:ext cx="3553006" cy="2450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7678" y="3740970"/>
            <a:ext cx="3503125" cy="2445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852" y="3789905"/>
            <a:ext cx="3514725"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851" y="1161005"/>
            <a:ext cx="3514725"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1271159" y="6345480"/>
            <a:ext cx="3600400" cy="369332"/>
          </a:xfrm>
          <a:prstGeom prst="rect">
            <a:avLst/>
          </a:prstGeom>
          <a:noFill/>
        </p:spPr>
        <p:txBody>
          <a:bodyPr wrap="square" rtlCol="0">
            <a:spAutoFit/>
          </a:bodyPr>
          <a:lstStyle/>
          <a:p>
            <a:r>
              <a:rPr lang="en-US" altLang="ko-KR" dirty="0" smtClean="0"/>
              <a:t>2006-10-12 </a:t>
            </a:r>
            <a:endParaRPr lang="ko-KR" altLang="en-US" dirty="0"/>
          </a:p>
        </p:txBody>
      </p:sp>
      <p:sp>
        <p:nvSpPr>
          <p:cNvPr id="11" name="TextBox 10"/>
          <p:cNvSpPr txBox="1"/>
          <p:nvPr/>
        </p:nvSpPr>
        <p:spPr>
          <a:xfrm>
            <a:off x="4869381" y="6320834"/>
            <a:ext cx="3600400" cy="369332"/>
          </a:xfrm>
          <a:prstGeom prst="rect">
            <a:avLst/>
          </a:prstGeom>
          <a:noFill/>
        </p:spPr>
        <p:txBody>
          <a:bodyPr wrap="square" rtlCol="0">
            <a:spAutoFit/>
          </a:bodyPr>
          <a:lstStyle/>
          <a:p>
            <a:r>
              <a:rPr lang="en-US" altLang="ko-KR" dirty="0" smtClean="0"/>
              <a:t>2006-12-27 </a:t>
            </a:r>
            <a:endParaRPr lang="ko-KR" altLang="en-US" dirty="0"/>
          </a:p>
        </p:txBody>
      </p:sp>
    </p:spTree>
    <p:extLst>
      <p:ext uri="{BB962C8B-B14F-4D97-AF65-F5344CB8AC3E}">
        <p14:creationId xmlns:p14="http://schemas.microsoft.com/office/powerpoint/2010/main" val="384633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 </a:t>
            </a:r>
            <a:r>
              <a:rPr lang="en-US" altLang="ko-KR" dirty="0" smtClean="0"/>
              <a:t>Undiagnosed pleural effusion </a:t>
            </a:r>
            <a:endParaRPr lang="ko-KR" altLang="en-US" dirty="0"/>
          </a:p>
        </p:txBody>
      </p:sp>
      <p:sp>
        <p:nvSpPr>
          <p:cNvPr id="3" name="내용 개체 틀 2"/>
          <p:cNvSpPr>
            <a:spLocks noGrp="1"/>
          </p:cNvSpPr>
          <p:nvPr>
            <p:ph idx="1"/>
          </p:nvPr>
        </p:nvSpPr>
        <p:spPr/>
        <p:txBody>
          <a:bodyPr>
            <a:normAutofit fontScale="70000" lnSpcReduction="20000"/>
          </a:bodyPr>
          <a:lstStyle/>
          <a:p>
            <a:r>
              <a:rPr lang="en-US" altLang="ko-KR" dirty="0" smtClean="0"/>
              <a:t>Transudate </a:t>
            </a:r>
            <a:r>
              <a:rPr lang="en-US" altLang="ko-KR" dirty="0" err="1" smtClean="0"/>
              <a:t>vs</a:t>
            </a:r>
            <a:r>
              <a:rPr lang="en-US" altLang="ko-KR" dirty="0" smtClean="0"/>
              <a:t> Exudate </a:t>
            </a:r>
          </a:p>
          <a:p>
            <a:endParaRPr lang="en-US" altLang="ko-KR" dirty="0" smtClean="0"/>
          </a:p>
          <a:p>
            <a:r>
              <a:rPr lang="en-US" altLang="ko-KR" dirty="0" smtClean="0"/>
              <a:t>Light’s criteria</a:t>
            </a:r>
          </a:p>
          <a:p>
            <a:pPr lvl="2"/>
            <a:r>
              <a:rPr lang="en-US" altLang="ko-KR" dirty="0" smtClean="0"/>
              <a:t>Pleural </a:t>
            </a:r>
            <a:r>
              <a:rPr lang="en-US" altLang="ko-KR" dirty="0"/>
              <a:t>ﬂuid protein </a:t>
            </a:r>
            <a:r>
              <a:rPr lang="en-US" altLang="ko-KR" dirty="0" smtClean="0"/>
              <a:t>/ </a:t>
            </a:r>
            <a:r>
              <a:rPr lang="en-US" altLang="ko-KR" dirty="0"/>
              <a:t>serum protein </a:t>
            </a:r>
            <a:r>
              <a:rPr lang="en-US" altLang="ko-KR" dirty="0" smtClean="0"/>
              <a:t> </a:t>
            </a:r>
            <a:r>
              <a:rPr lang="en-US" altLang="ko-KR" dirty="0"/>
              <a:t>&gt;0.5</a:t>
            </a:r>
          </a:p>
          <a:p>
            <a:pPr lvl="2"/>
            <a:r>
              <a:rPr lang="en-US" altLang="ko-KR" dirty="0"/>
              <a:t>Pleural ﬂuid </a:t>
            </a:r>
            <a:r>
              <a:rPr lang="en-US" altLang="ko-KR" dirty="0" smtClean="0"/>
              <a:t>LDH / serum LDH </a:t>
            </a:r>
            <a:r>
              <a:rPr lang="en-US" altLang="ko-KR" dirty="0"/>
              <a:t>is &gt;0.6</a:t>
            </a:r>
          </a:p>
          <a:p>
            <a:pPr lvl="2"/>
            <a:r>
              <a:rPr lang="en-US" altLang="ko-KR" dirty="0"/>
              <a:t>Pleural ﬂuid LDH </a:t>
            </a:r>
            <a:r>
              <a:rPr lang="en-US" altLang="ko-KR" dirty="0" smtClean="0"/>
              <a:t>&gt; 2/3 </a:t>
            </a:r>
            <a:r>
              <a:rPr lang="en-US" altLang="ko-KR" dirty="0"/>
              <a:t>the upper limits of laboratory </a:t>
            </a:r>
            <a:r>
              <a:rPr lang="en-US" altLang="ko-KR" dirty="0" smtClean="0"/>
              <a:t>normal value </a:t>
            </a:r>
            <a:r>
              <a:rPr lang="en-US" altLang="ko-KR" dirty="0"/>
              <a:t>for serum LDH</a:t>
            </a:r>
            <a:r>
              <a:rPr lang="en-US" altLang="ko-KR" dirty="0" smtClean="0"/>
              <a:t>.</a:t>
            </a:r>
          </a:p>
          <a:p>
            <a:pPr lvl="2"/>
            <a:endParaRPr lang="en-US" altLang="ko-KR" dirty="0" smtClean="0"/>
          </a:p>
          <a:p>
            <a:pPr lvl="1"/>
            <a:r>
              <a:rPr lang="en-US" altLang="ko-KR" dirty="0" smtClean="0"/>
              <a:t>Misclassify as exudates :  15~20% of </a:t>
            </a:r>
            <a:r>
              <a:rPr lang="en-US" altLang="ko-KR" dirty="0" err="1" smtClean="0"/>
              <a:t>pts</a:t>
            </a:r>
            <a:r>
              <a:rPr lang="en-US" altLang="ko-KR" dirty="0" smtClean="0"/>
              <a:t> with  LC or CHF, particularly if the </a:t>
            </a:r>
            <a:r>
              <a:rPr lang="en-US" altLang="ko-KR" dirty="0" err="1" smtClean="0"/>
              <a:t>pts</a:t>
            </a:r>
            <a:r>
              <a:rPr lang="en-US" altLang="ko-KR" dirty="0" smtClean="0"/>
              <a:t> receiving diuretics before </a:t>
            </a:r>
            <a:r>
              <a:rPr lang="en-US" altLang="ko-KR" dirty="0" err="1" smtClean="0"/>
              <a:t>thoracentesis</a:t>
            </a:r>
            <a:r>
              <a:rPr lang="en-US" altLang="ko-KR" dirty="0" smtClean="0"/>
              <a:t>. </a:t>
            </a:r>
          </a:p>
          <a:p>
            <a:pPr lvl="2"/>
            <a:r>
              <a:rPr lang="en-US" altLang="ko-KR" dirty="0" smtClean="0">
                <a:solidFill>
                  <a:srgbClr val="00B050"/>
                </a:solidFill>
              </a:rPr>
              <a:t>Serum protein –pleural fluid protein &gt; 3.1g/</a:t>
            </a:r>
            <a:r>
              <a:rPr lang="en-US" altLang="ko-KR" dirty="0" err="1" smtClean="0">
                <a:solidFill>
                  <a:srgbClr val="00B050"/>
                </a:solidFill>
              </a:rPr>
              <a:t>dL</a:t>
            </a:r>
            <a:r>
              <a:rPr lang="en-US" altLang="ko-KR" dirty="0" smtClean="0">
                <a:solidFill>
                  <a:srgbClr val="00B050"/>
                </a:solidFill>
              </a:rPr>
              <a:t> </a:t>
            </a:r>
            <a:r>
              <a:rPr lang="en-US" altLang="ko-KR" dirty="0" smtClean="0">
                <a:sym typeface="Wingdings" pitchFamily="2" charset="2"/>
              </a:rPr>
              <a:t> transudate </a:t>
            </a:r>
          </a:p>
          <a:p>
            <a:pPr marL="914400" lvl="2" indent="0">
              <a:buNone/>
            </a:pPr>
            <a:r>
              <a:rPr lang="en-US" altLang="ko-KR" dirty="0" smtClean="0">
                <a:solidFill>
                  <a:srgbClr val="00B050"/>
                </a:solidFill>
                <a:sym typeface="Wingdings" pitchFamily="2" charset="2"/>
              </a:rPr>
              <a:t>( Serum albumin-pleural fluid albumin &gt;1.2 g/</a:t>
            </a:r>
            <a:r>
              <a:rPr lang="en-US" altLang="ko-KR" dirty="0" err="1" smtClean="0">
                <a:solidFill>
                  <a:srgbClr val="00B050"/>
                </a:solidFill>
                <a:sym typeface="Wingdings" pitchFamily="2" charset="2"/>
              </a:rPr>
              <a:t>dL</a:t>
            </a:r>
            <a:r>
              <a:rPr lang="en-US" altLang="ko-KR" dirty="0" smtClean="0">
                <a:sym typeface="Wingdings" pitchFamily="2" charset="2"/>
              </a:rPr>
              <a:t> transudate )</a:t>
            </a:r>
          </a:p>
          <a:p>
            <a:pPr marL="914400" lvl="2" indent="0">
              <a:buNone/>
            </a:pPr>
            <a:endParaRPr lang="en-US" altLang="ko-KR" dirty="0" smtClean="0">
              <a:sym typeface="Wingdings" pitchFamily="2" charset="2"/>
            </a:endParaRPr>
          </a:p>
          <a:p>
            <a:pPr lvl="2"/>
            <a:r>
              <a:rPr lang="en-US" altLang="ko-KR" dirty="0" smtClean="0">
                <a:solidFill>
                  <a:srgbClr val="00B050"/>
                </a:solidFill>
                <a:sym typeface="Wingdings" pitchFamily="2" charset="2"/>
              </a:rPr>
              <a:t>NT-</a:t>
            </a:r>
            <a:r>
              <a:rPr lang="en-US" altLang="ko-KR" dirty="0" err="1" smtClean="0">
                <a:solidFill>
                  <a:srgbClr val="00B050"/>
                </a:solidFill>
                <a:sym typeface="Wingdings" pitchFamily="2" charset="2"/>
              </a:rPr>
              <a:t>proBNP</a:t>
            </a:r>
            <a:r>
              <a:rPr lang="en-US" altLang="ko-KR" dirty="0" smtClean="0">
                <a:solidFill>
                  <a:srgbClr val="00B050"/>
                </a:solidFill>
                <a:sym typeface="Wingdings" pitchFamily="2" charset="2"/>
              </a:rPr>
              <a:t> : </a:t>
            </a:r>
          </a:p>
          <a:p>
            <a:pPr lvl="3"/>
            <a:r>
              <a:rPr lang="en-US" altLang="ko-KR" dirty="0" smtClean="0">
                <a:sym typeface="Wingdings" pitchFamily="2" charset="2"/>
              </a:rPr>
              <a:t>sensitive marker of both systolic and diastolic heart failure. </a:t>
            </a:r>
          </a:p>
          <a:p>
            <a:pPr lvl="3"/>
            <a:r>
              <a:rPr lang="en-US" altLang="ko-KR" dirty="0" smtClean="0">
                <a:sym typeface="Wingdings" pitchFamily="2" charset="2"/>
              </a:rPr>
              <a:t>Cut- off value varied widely form 600 to 4000 </a:t>
            </a:r>
            <a:r>
              <a:rPr lang="en-US" altLang="ko-KR" dirty="0" err="1" smtClean="0">
                <a:sym typeface="Wingdings" pitchFamily="2" charset="2"/>
              </a:rPr>
              <a:t>pg</a:t>
            </a:r>
            <a:r>
              <a:rPr lang="en-US" altLang="ko-KR" dirty="0" smtClean="0">
                <a:sym typeface="Wingdings" pitchFamily="2" charset="2"/>
              </a:rPr>
              <a:t>/ml </a:t>
            </a:r>
            <a:r>
              <a:rPr lang="en-US" altLang="ko-KR" dirty="0" smtClean="0">
                <a:solidFill>
                  <a:srgbClr val="00B050"/>
                </a:solidFill>
                <a:sym typeface="Wingdings" pitchFamily="2" charset="2"/>
              </a:rPr>
              <a:t>( m/c used 1500pg/ml) </a:t>
            </a:r>
            <a:endParaRPr lang="en-US" altLang="ko-KR" dirty="0" smtClean="0">
              <a:solidFill>
                <a:srgbClr val="00B050"/>
              </a:solidFill>
            </a:endParaRPr>
          </a:p>
          <a:p>
            <a:pPr marL="0" indent="0">
              <a:buNone/>
            </a:pPr>
            <a:endParaRPr lang="en-US" altLang="ko-KR" dirty="0" smtClean="0"/>
          </a:p>
          <a:p>
            <a:endParaRPr lang="ko-KR" altLang="en-US" dirty="0"/>
          </a:p>
        </p:txBody>
      </p:sp>
    </p:spTree>
    <p:extLst>
      <p:ext uri="{BB962C8B-B14F-4D97-AF65-F5344CB8AC3E}">
        <p14:creationId xmlns:p14="http://schemas.microsoft.com/office/powerpoint/2010/main" val="2009287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김 </a:t>
            </a:r>
            <a:r>
              <a:rPr lang="en-US" altLang="ko-KR" dirty="0"/>
              <a:t>O </a:t>
            </a:r>
            <a:r>
              <a:rPr lang="ko-KR" altLang="en-US" dirty="0"/>
              <a:t>환  </a:t>
            </a:r>
            <a:r>
              <a:rPr lang="en-US" altLang="ko-KR" dirty="0"/>
              <a:t>M/54 # 5149331</a:t>
            </a:r>
            <a:endParaRPr lang="ko-KR" altLang="en-US" dirty="0"/>
          </a:p>
        </p:txBody>
      </p:sp>
      <p:sp>
        <p:nvSpPr>
          <p:cNvPr id="3" name="내용 개체 틀 2"/>
          <p:cNvSpPr>
            <a:spLocks noGrp="1"/>
          </p:cNvSpPr>
          <p:nvPr>
            <p:ph idx="1"/>
          </p:nvPr>
        </p:nvSpPr>
        <p:spPr/>
        <p:txBody>
          <a:bodyPr>
            <a:normAutofit fontScale="47500" lnSpcReduction="20000"/>
          </a:bodyPr>
          <a:lstStyle/>
          <a:p>
            <a:pPr marL="0" indent="0">
              <a:buNone/>
            </a:pPr>
            <a:r>
              <a:rPr lang="en-US" altLang="ko-KR" dirty="0" smtClean="0"/>
              <a:t>* TBLB 2007-01-02</a:t>
            </a:r>
          </a:p>
          <a:p>
            <a:pPr lvl="1"/>
            <a:r>
              <a:rPr lang="en-US" altLang="ko-KR" dirty="0" err="1"/>
              <a:t>Rt</a:t>
            </a:r>
            <a:r>
              <a:rPr lang="en-US" altLang="ko-KR" dirty="0"/>
              <a:t> and Lt: no </a:t>
            </a:r>
            <a:r>
              <a:rPr lang="en-US" altLang="ko-KR" dirty="0" err="1"/>
              <a:t>endobronchial</a:t>
            </a:r>
            <a:r>
              <a:rPr lang="en-US" altLang="ko-KR" dirty="0"/>
              <a:t> lesion</a:t>
            </a:r>
          </a:p>
          <a:p>
            <a:pPr lvl="1"/>
            <a:r>
              <a:rPr lang="en-US" altLang="ko-KR" dirty="0"/>
              <a:t> RML medial segment </a:t>
            </a:r>
            <a:r>
              <a:rPr lang="ko-KR" altLang="en-US" dirty="0"/>
              <a:t>의 </a:t>
            </a:r>
            <a:r>
              <a:rPr lang="en-US" altLang="ko-KR" dirty="0" err="1"/>
              <a:t>subsegments</a:t>
            </a:r>
            <a:r>
              <a:rPr lang="en-US" altLang="ko-KR" dirty="0"/>
              <a:t> </a:t>
            </a:r>
            <a:r>
              <a:rPr lang="ko-KR" altLang="en-US" dirty="0"/>
              <a:t>는 </a:t>
            </a:r>
            <a:r>
              <a:rPr lang="en-US" altLang="ko-KR" dirty="0"/>
              <a:t>3 </a:t>
            </a:r>
            <a:r>
              <a:rPr lang="ko-KR" altLang="en-US" dirty="0"/>
              <a:t>개였으며 각각에서 </a:t>
            </a:r>
          </a:p>
          <a:p>
            <a:pPr lvl="1"/>
            <a:r>
              <a:rPr lang="en-US" altLang="ko-KR" dirty="0" err="1"/>
              <a:t>forcep</a:t>
            </a:r>
            <a:r>
              <a:rPr lang="en-US" altLang="ko-KR" dirty="0"/>
              <a:t> insertion </a:t>
            </a:r>
            <a:r>
              <a:rPr lang="ko-KR" altLang="en-US" dirty="0"/>
              <a:t>하여 </a:t>
            </a:r>
            <a:r>
              <a:rPr lang="en-US" altLang="ko-KR" dirty="0"/>
              <a:t>TBLB 2/2/3 pieces </a:t>
            </a:r>
            <a:r>
              <a:rPr lang="ko-KR" altLang="en-US" dirty="0"/>
              <a:t>시행함</a:t>
            </a:r>
            <a:r>
              <a:rPr lang="en-US" altLang="ko-KR" dirty="0" smtClean="0"/>
              <a:t>.</a:t>
            </a:r>
          </a:p>
          <a:p>
            <a:endParaRPr lang="en-US" altLang="ko-KR" dirty="0"/>
          </a:p>
          <a:p>
            <a:r>
              <a:rPr lang="en-US" altLang="ko-KR" dirty="0" smtClean="0"/>
              <a:t>Pathology </a:t>
            </a:r>
            <a:r>
              <a:rPr lang="en-US" altLang="ko-KR" dirty="0"/>
              <a:t>2007-01-02  </a:t>
            </a:r>
          </a:p>
          <a:p>
            <a:pPr lvl="1"/>
            <a:r>
              <a:rPr lang="en-US" altLang="ko-KR" dirty="0"/>
              <a:t>Lung, right middle lobe, TBLB </a:t>
            </a:r>
          </a:p>
          <a:p>
            <a:pPr lvl="1"/>
            <a:r>
              <a:rPr lang="en-US" altLang="ko-KR" dirty="0"/>
              <a:t>Chronic nonspecific inflammation in the bronchial wall</a:t>
            </a:r>
          </a:p>
          <a:p>
            <a:r>
              <a:rPr lang="en-US" altLang="ko-KR" dirty="0" smtClean="0"/>
              <a:t>Bronchial washing cytology: NOM</a:t>
            </a:r>
          </a:p>
          <a:p>
            <a:endParaRPr lang="en-US" altLang="ko-KR" dirty="0" smtClean="0"/>
          </a:p>
          <a:p>
            <a:pPr marL="0" indent="0">
              <a:buNone/>
            </a:pPr>
            <a:r>
              <a:rPr lang="en-US" altLang="ko-KR" dirty="0"/>
              <a:t>* RML lobectomy under </a:t>
            </a:r>
            <a:r>
              <a:rPr lang="en-US" altLang="ko-KR" dirty="0" smtClean="0"/>
              <a:t>VATS 2007-01-05 </a:t>
            </a:r>
          </a:p>
          <a:p>
            <a:pPr lvl="1"/>
            <a:r>
              <a:rPr lang="en-US" altLang="ko-KR" dirty="0" smtClean="0"/>
              <a:t>frozen </a:t>
            </a:r>
            <a:r>
              <a:rPr lang="en-US" altLang="ko-KR" dirty="0"/>
              <a:t>result : pneumonia and </a:t>
            </a:r>
            <a:r>
              <a:rPr lang="en-US" altLang="ko-KR" dirty="0" smtClean="0"/>
              <a:t>bronchiectasis</a:t>
            </a:r>
          </a:p>
          <a:p>
            <a:endParaRPr lang="en-US" altLang="ko-KR" dirty="0"/>
          </a:p>
          <a:p>
            <a:r>
              <a:rPr lang="en-US" altLang="ko-KR" dirty="0" smtClean="0"/>
              <a:t>Pathology 2007-01-05</a:t>
            </a:r>
          </a:p>
          <a:p>
            <a:pPr lvl="1"/>
            <a:r>
              <a:rPr lang="en-US" altLang="ko-KR" b="1" dirty="0">
                <a:solidFill>
                  <a:srgbClr val="00B0F0"/>
                </a:solidFill>
              </a:rPr>
              <a:t>Lung, right middle lobe, </a:t>
            </a:r>
            <a:r>
              <a:rPr lang="en-US" altLang="ko-KR" b="1" dirty="0" smtClean="0">
                <a:solidFill>
                  <a:srgbClr val="00B0F0"/>
                </a:solidFill>
              </a:rPr>
              <a:t>lobectomy</a:t>
            </a:r>
          </a:p>
          <a:p>
            <a:pPr lvl="1"/>
            <a:r>
              <a:rPr lang="en-US" altLang="ko-KR" dirty="0"/>
              <a:t>1</a:t>
            </a:r>
            <a:r>
              <a:rPr lang="en-US" altLang="ko-KR" dirty="0">
                <a:solidFill>
                  <a:srgbClr val="00B0F0"/>
                </a:solidFill>
              </a:rPr>
              <a:t>. </a:t>
            </a:r>
            <a:r>
              <a:rPr lang="en-US" altLang="ko-KR" b="1" dirty="0" err="1">
                <a:solidFill>
                  <a:srgbClr val="00B0F0"/>
                </a:solidFill>
              </a:rPr>
              <a:t>Actinomycosis</a:t>
            </a:r>
            <a:endParaRPr lang="en-US" altLang="ko-KR" b="1" dirty="0">
              <a:solidFill>
                <a:srgbClr val="00B0F0"/>
              </a:solidFill>
            </a:endParaRPr>
          </a:p>
          <a:p>
            <a:pPr lvl="1"/>
            <a:r>
              <a:rPr lang="en-US" altLang="ko-KR" dirty="0"/>
              <a:t>2. Chronic bronchitis with focal necrosis, lymphoid hyperplasia, hemorrhage and fibrosis </a:t>
            </a:r>
          </a:p>
          <a:p>
            <a:pPr lvl="1"/>
            <a:r>
              <a:rPr lang="en-US" altLang="ko-KR" dirty="0" smtClean="0"/>
              <a:t>Lymph </a:t>
            </a:r>
            <a:r>
              <a:rPr lang="en-US" altLang="ko-KR" dirty="0"/>
              <a:t>node, </a:t>
            </a:r>
            <a:r>
              <a:rPr lang="en-US" altLang="ko-KR" dirty="0" err="1"/>
              <a:t>interlobar</a:t>
            </a:r>
            <a:r>
              <a:rPr lang="en-US" altLang="ko-KR" dirty="0"/>
              <a:t>: Reactive hyperplasia</a:t>
            </a:r>
          </a:p>
          <a:p>
            <a:pPr lvl="1"/>
            <a:r>
              <a:rPr lang="en-US" altLang="ko-KR" dirty="0" smtClean="0"/>
              <a:t>Note</a:t>
            </a:r>
            <a:r>
              <a:rPr lang="en-US" altLang="ko-KR" dirty="0"/>
              <a:t>: Brown-</a:t>
            </a:r>
            <a:r>
              <a:rPr lang="en-US" altLang="ko-KR" dirty="0" err="1"/>
              <a:t>Brenn</a:t>
            </a:r>
            <a:r>
              <a:rPr lang="en-US" altLang="ko-KR" dirty="0"/>
              <a:t> stain reveals gram-positive bacilli in the sulfur granule. </a:t>
            </a:r>
            <a:r>
              <a:rPr lang="en-US" altLang="ko-KR" dirty="0" err="1"/>
              <a:t>Ziehl-Neelsen</a:t>
            </a:r>
            <a:r>
              <a:rPr lang="en-US" altLang="ko-KR" dirty="0"/>
              <a:t> stain reveals no acid-fast bacilli and PAS stain reveals no fungal hyphae</a:t>
            </a:r>
            <a:r>
              <a:rPr lang="en-US" altLang="ko-KR" dirty="0" smtClean="0"/>
              <a:t>.</a:t>
            </a:r>
          </a:p>
          <a:p>
            <a:pPr lvl="1"/>
            <a:endParaRPr lang="en-US" altLang="ko-KR" dirty="0"/>
          </a:p>
          <a:p>
            <a:pPr marL="0" indent="0">
              <a:buNone/>
            </a:pPr>
            <a:endParaRPr lang="ko-KR" altLang="en-US" dirty="0"/>
          </a:p>
        </p:txBody>
      </p:sp>
    </p:spTree>
    <p:extLst>
      <p:ext uri="{BB962C8B-B14F-4D97-AF65-F5344CB8AC3E}">
        <p14:creationId xmlns:p14="http://schemas.microsoft.com/office/powerpoint/2010/main" val="2727088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김 </a:t>
            </a:r>
            <a:r>
              <a:rPr lang="en-US" altLang="ko-KR" dirty="0"/>
              <a:t>O </a:t>
            </a:r>
            <a:r>
              <a:rPr lang="ko-KR" altLang="en-US" dirty="0"/>
              <a:t>환  </a:t>
            </a:r>
            <a:r>
              <a:rPr lang="en-US" altLang="ko-KR" dirty="0"/>
              <a:t>M/54 # 5149331</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782" y="1596370"/>
            <a:ext cx="3789990" cy="3344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901577" y="5229200"/>
            <a:ext cx="3600400" cy="646331"/>
          </a:xfrm>
          <a:prstGeom prst="rect">
            <a:avLst/>
          </a:prstGeom>
          <a:noFill/>
        </p:spPr>
        <p:txBody>
          <a:bodyPr wrap="square" rtlCol="0">
            <a:spAutoFit/>
          </a:bodyPr>
          <a:lstStyle/>
          <a:p>
            <a:r>
              <a:rPr lang="en-US" altLang="ko-KR" dirty="0" smtClean="0"/>
              <a:t>2007-12-7</a:t>
            </a:r>
          </a:p>
          <a:p>
            <a:r>
              <a:rPr lang="en-US" altLang="ko-KR" dirty="0" err="1">
                <a:solidFill>
                  <a:srgbClr val="0070C0"/>
                </a:solidFill>
              </a:rPr>
              <a:t>moxicle</a:t>
            </a:r>
            <a:r>
              <a:rPr lang="en-US" altLang="ko-KR" dirty="0">
                <a:solidFill>
                  <a:srgbClr val="0070C0"/>
                </a:solidFill>
              </a:rPr>
              <a:t> 6</a:t>
            </a:r>
            <a:r>
              <a:rPr lang="ko-KR" altLang="en-US" dirty="0">
                <a:solidFill>
                  <a:srgbClr val="0070C0"/>
                </a:solidFill>
              </a:rPr>
              <a:t>개월 종결</a:t>
            </a:r>
            <a:r>
              <a:rPr lang="en-US" altLang="ko-KR" dirty="0" smtClean="0">
                <a:solidFill>
                  <a:srgbClr val="0070C0"/>
                </a:solidFill>
              </a:rPr>
              <a:t> </a:t>
            </a:r>
            <a:endParaRPr lang="ko-KR" altLang="en-US" dirty="0">
              <a:solidFill>
                <a:srgbClr val="0070C0"/>
              </a:solidFil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598652"/>
            <a:ext cx="3747962" cy="3420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220072" y="5226456"/>
            <a:ext cx="3600400" cy="646331"/>
          </a:xfrm>
          <a:prstGeom prst="rect">
            <a:avLst/>
          </a:prstGeom>
          <a:noFill/>
        </p:spPr>
        <p:txBody>
          <a:bodyPr wrap="square" rtlCol="0">
            <a:spAutoFit/>
          </a:bodyPr>
          <a:lstStyle/>
          <a:p>
            <a:r>
              <a:rPr lang="en-US" altLang="ko-KR" dirty="0" smtClean="0"/>
              <a:t>2013-10-19</a:t>
            </a:r>
          </a:p>
          <a:p>
            <a:r>
              <a:rPr lang="en-US" altLang="ko-KR" dirty="0" err="1" smtClean="0"/>
              <a:t>Pleuritic</a:t>
            </a:r>
            <a:r>
              <a:rPr lang="en-US" altLang="ko-KR" dirty="0" smtClean="0"/>
              <a:t> chest pain </a:t>
            </a:r>
            <a:r>
              <a:rPr lang="ko-KR" altLang="en-US" dirty="0" smtClean="0"/>
              <a:t>으로 </a:t>
            </a:r>
            <a:r>
              <a:rPr lang="ko-KR" altLang="en-US" dirty="0" err="1" smtClean="0"/>
              <a:t>내원</a:t>
            </a:r>
            <a:r>
              <a:rPr lang="en-US" altLang="ko-KR" dirty="0" smtClean="0"/>
              <a:t>. </a:t>
            </a:r>
            <a:endParaRPr lang="ko-KR" altLang="en-US" dirty="0"/>
          </a:p>
        </p:txBody>
      </p:sp>
    </p:spTree>
    <p:extLst>
      <p:ext uri="{BB962C8B-B14F-4D97-AF65-F5344CB8AC3E}">
        <p14:creationId xmlns:p14="http://schemas.microsoft.com/office/powerpoint/2010/main" val="2099801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김 </a:t>
            </a:r>
            <a:r>
              <a:rPr lang="en-US" altLang="ko-KR" dirty="0"/>
              <a:t>O </a:t>
            </a:r>
            <a:r>
              <a:rPr lang="ko-KR" altLang="en-US" dirty="0"/>
              <a:t>환  </a:t>
            </a:r>
            <a:r>
              <a:rPr lang="en-US" altLang="ko-KR" dirty="0"/>
              <a:t>M/54 # 5149331</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628800"/>
            <a:ext cx="8227762" cy="3835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771800" y="5627433"/>
            <a:ext cx="3600400" cy="369332"/>
          </a:xfrm>
          <a:prstGeom prst="rect">
            <a:avLst/>
          </a:prstGeom>
          <a:noFill/>
        </p:spPr>
        <p:txBody>
          <a:bodyPr wrap="square" rtlCol="0">
            <a:spAutoFit/>
          </a:bodyPr>
          <a:lstStyle/>
          <a:p>
            <a:r>
              <a:rPr lang="en-US" altLang="ko-KR" dirty="0" smtClean="0"/>
              <a:t>2013-10-23 low dose chest CT  </a:t>
            </a:r>
            <a:endParaRPr lang="ko-KR" altLang="en-US" dirty="0"/>
          </a:p>
        </p:txBody>
      </p:sp>
    </p:spTree>
    <p:extLst>
      <p:ext uri="{BB962C8B-B14F-4D97-AF65-F5344CB8AC3E}">
        <p14:creationId xmlns:p14="http://schemas.microsoft.com/office/powerpoint/2010/main" val="1921392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573960"/>
            <a:ext cx="6341239" cy="5577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3362577"/>
            <a:ext cx="2088232" cy="2808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267744" y="6309320"/>
            <a:ext cx="3600400" cy="369332"/>
          </a:xfrm>
          <a:prstGeom prst="rect">
            <a:avLst/>
          </a:prstGeom>
          <a:noFill/>
        </p:spPr>
        <p:txBody>
          <a:bodyPr wrap="square" rtlCol="0">
            <a:spAutoFit/>
          </a:bodyPr>
          <a:lstStyle/>
          <a:p>
            <a:r>
              <a:rPr lang="en-US" altLang="ko-KR" dirty="0" smtClean="0"/>
              <a:t>2013-10-29 PET- CT  </a:t>
            </a:r>
            <a:endParaRPr lang="ko-KR" altLang="en-US" dirty="0"/>
          </a:p>
        </p:txBody>
      </p:sp>
    </p:spTree>
    <p:extLst>
      <p:ext uri="{BB962C8B-B14F-4D97-AF65-F5344CB8AC3E}">
        <p14:creationId xmlns:p14="http://schemas.microsoft.com/office/powerpoint/2010/main" val="2105361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김 </a:t>
            </a:r>
            <a:r>
              <a:rPr lang="en-US" altLang="ko-KR" dirty="0"/>
              <a:t>O </a:t>
            </a:r>
            <a:r>
              <a:rPr lang="ko-KR" altLang="en-US" dirty="0"/>
              <a:t>환  </a:t>
            </a:r>
            <a:r>
              <a:rPr lang="en-US" altLang="ko-KR" dirty="0"/>
              <a:t>M/54 # 5149331</a:t>
            </a:r>
            <a:endParaRPr lang="ko-KR" altLang="en-US" dirty="0"/>
          </a:p>
        </p:txBody>
      </p:sp>
      <p:sp>
        <p:nvSpPr>
          <p:cNvPr id="3" name="내용 개체 틀 2"/>
          <p:cNvSpPr>
            <a:spLocks noGrp="1"/>
          </p:cNvSpPr>
          <p:nvPr>
            <p:ph idx="1"/>
          </p:nvPr>
        </p:nvSpPr>
        <p:spPr>
          <a:xfrm>
            <a:off x="457200" y="1600200"/>
            <a:ext cx="5050904" cy="4525963"/>
          </a:xfrm>
        </p:spPr>
        <p:txBody>
          <a:bodyPr>
            <a:noAutofit/>
          </a:bodyPr>
          <a:lstStyle/>
          <a:p>
            <a:r>
              <a:rPr lang="en-US" altLang="ko-KR" sz="1800" dirty="0"/>
              <a:t>*pleural biopsy under </a:t>
            </a:r>
            <a:r>
              <a:rPr lang="en-US" altLang="ko-KR" sz="1800" dirty="0" smtClean="0"/>
              <a:t>VATS </a:t>
            </a:r>
          </a:p>
          <a:p>
            <a:pPr lvl="1"/>
            <a:r>
              <a:rPr lang="en-US" altLang="ko-KR" sz="1600" dirty="0"/>
              <a:t>Lt. approach</a:t>
            </a:r>
          </a:p>
          <a:p>
            <a:pPr lvl="1"/>
            <a:r>
              <a:rPr lang="en-US" altLang="ko-KR" sz="1600" dirty="0"/>
              <a:t>no pleural adhesion</a:t>
            </a:r>
          </a:p>
          <a:p>
            <a:pPr lvl="1"/>
            <a:r>
              <a:rPr lang="en-US" altLang="ko-KR" sz="1600" dirty="0">
                <a:solidFill>
                  <a:srgbClr val="0070C0"/>
                </a:solidFill>
              </a:rPr>
              <a:t>pleural seeding</a:t>
            </a:r>
          </a:p>
          <a:p>
            <a:pPr lvl="1"/>
            <a:r>
              <a:rPr lang="ko-KR" altLang="en-US" sz="1600" dirty="0" smtClean="0"/>
              <a:t>전반에 </a:t>
            </a:r>
            <a:r>
              <a:rPr lang="ko-KR" altLang="en-US" sz="1600" dirty="0"/>
              <a:t>걸쳐 </a:t>
            </a:r>
            <a:r>
              <a:rPr lang="en-US" altLang="ko-KR" sz="1600" dirty="0"/>
              <a:t>pleural mass </a:t>
            </a:r>
            <a:r>
              <a:rPr lang="ko-KR" altLang="en-US" sz="1600" dirty="0"/>
              <a:t>존재하여 </a:t>
            </a:r>
            <a:r>
              <a:rPr lang="en-US" altLang="ko-KR" sz="1600" dirty="0" err="1"/>
              <a:t>Bx</a:t>
            </a:r>
            <a:r>
              <a:rPr lang="en-US" altLang="ko-KR" sz="1600" dirty="0"/>
              <a:t> </a:t>
            </a:r>
            <a:endParaRPr lang="en-US" altLang="ko-KR" sz="1600" dirty="0" smtClean="0"/>
          </a:p>
          <a:p>
            <a:pPr lvl="1"/>
            <a:endParaRPr lang="en-US" altLang="ko-KR" sz="1600" dirty="0"/>
          </a:p>
          <a:p>
            <a:r>
              <a:rPr lang="en-US" altLang="ko-KR" sz="1800" dirty="0" smtClean="0"/>
              <a:t>Pathology 2013-11-6 </a:t>
            </a:r>
          </a:p>
          <a:p>
            <a:pPr lvl="1"/>
            <a:r>
              <a:rPr lang="en-US" altLang="ko-KR" sz="1600" dirty="0" smtClean="0"/>
              <a:t>Pleura, left, biopsy VATS under</a:t>
            </a:r>
          </a:p>
          <a:p>
            <a:pPr lvl="1"/>
            <a:r>
              <a:rPr lang="en-US" altLang="ko-KR" sz="1600" b="1" dirty="0" smtClean="0">
                <a:solidFill>
                  <a:srgbClr val="FF0000"/>
                </a:solidFill>
              </a:rPr>
              <a:t>Malignant </a:t>
            </a:r>
            <a:r>
              <a:rPr lang="en-US" altLang="ko-KR" sz="1600" b="1" dirty="0">
                <a:solidFill>
                  <a:srgbClr val="FF0000"/>
                </a:solidFill>
              </a:rPr>
              <a:t>mesothelioma, </a:t>
            </a:r>
            <a:r>
              <a:rPr lang="en-US" altLang="ko-KR" sz="1600" b="1" dirty="0" err="1">
                <a:solidFill>
                  <a:srgbClr val="FF0000"/>
                </a:solidFill>
              </a:rPr>
              <a:t>epithelioid</a:t>
            </a:r>
            <a:r>
              <a:rPr lang="en-US" altLang="ko-KR" sz="1600" b="1" dirty="0">
                <a:solidFill>
                  <a:srgbClr val="FF0000"/>
                </a:solidFill>
              </a:rPr>
              <a:t> </a:t>
            </a:r>
            <a:r>
              <a:rPr lang="en-US" altLang="ko-KR" sz="1600" b="1" dirty="0" smtClean="0">
                <a:solidFill>
                  <a:srgbClr val="FF0000"/>
                </a:solidFill>
              </a:rPr>
              <a:t>type</a:t>
            </a:r>
          </a:p>
          <a:p>
            <a:pPr lvl="2"/>
            <a:r>
              <a:rPr lang="en-US" altLang="ko-KR" sz="1200" dirty="0" smtClean="0">
                <a:solidFill>
                  <a:srgbClr val="0070C0"/>
                </a:solidFill>
              </a:rPr>
              <a:t>Note</a:t>
            </a:r>
            <a:r>
              <a:rPr lang="en-US" altLang="ko-KR" sz="1200" dirty="0">
                <a:solidFill>
                  <a:srgbClr val="0070C0"/>
                </a:solidFill>
              </a:rPr>
              <a:t>) The </a:t>
            </a:r>
            <a:r>
              <a:rPr lang="en-US" altLang="ko-KR" sz="1200" dirty="0" err="1">
                <a:solidFill>
                  <a:srgbClr val="0070C0"/>
                </a:solidFill>
              </a:rPr>
              <a:t>immunohistochemical</a:t>
            </a:r>
            <a:r>
              <a:rPr lang="en-US" altLang="ko-KR" sz="1200" dirty="0">
                <a:solidFill>
                  <a:srgbClr val="0070C0"/>
                </a:solidFill>
              </a:rPr>
              <a:t> stain results</a:t>
            </a:r>
            <a:r>
              <a:rPr lang="en-US" altLang="ko-KR" sz="1200" dirty="0" smtClean="0">
                <a:solidFill>
                  <a:srgbClr val="0070C0"/>
                </a:solidFill>
              </a:rPr>
              <a:t>: </a:t>
            </a:r>
          </a:p>
          <a:p>
            <a:pPr lvl="2"/>
            <a:r>
              <a:rPr lang="en-US" altLang="ko-KR" sz="1200" dirty="0" smtClean="0">
                <a:solidFill>
                  <a:srgbClr val="0070C0"/>
                </a:solidFill>
              </a:rPr>
              <a:t>D2-40 </a:t>
            </a:r>
            <a:r>
              <a:rPr lang="en-US" altLang="ko-KR" sz="1200" dirty="0">
                <a:solidFill>
                  <a:srgbClr val="0070C0"/>
                </a:solidFill>
              </a:rPr>
              <a:t>and </a:t>
            </a:r>
            <a:r>
              <a:rPr lang="en-US" altLang="ko-KR" sz="1200" dirty="0" err="1">
                <a:solidFill>
                  <a:srgbClr val="0070C0"/>
                </a:solidFill>
              </a:rPr>
              <a:t>Calretinin</a:t>
            </a:r>
            <a:r>
              <a:rPr lang="en-US" altLang="ko-KR" sz="1200" dirty="0">
                <a:solidFill>
                  <a:srgbClr val="0070C0"/>
                </a:solidFill>
              </a:rPr>
              <a:t>: Positive in tumor cells</a:t>
            </a:r>
          </a:p>
          <a:p>
            <a:pPr lvl="2"/>
            <a:r>
              <a:rPr lang="en-US" altLang="ko-KR" sz="1200" dirty="0">
                <a:solidFill>
                  <a:srgbClr val="0070C0"/>
                </a:solidFill>
              </a:rPr>
              <a:t>WT1: Focal positive in tumor cells</a:t>
            </a:r>
          </a:p>
          <a:p>
            <a:pPr lvl="2"/>
            <a:r>
              <a:rPr lang="en-US" altLang="ko-KR" sz="1200" dirty="0">
                <a:solidFill>
                  <a:srgbClr val="0070C0"/>
                </a:solidFill>
              </a:rPr>
              <a:t>TTF-1, </a:t>
            </a:r>
            <a:r>
              <a:rPr lang="en-US" altLang="ko-KR" sz="1200" dirty="0" err="1">
                <a:solidFill>
                  <a:srgbClr val="0070C0"/>
                </a:solidFill>
              </a:rPr>
              <a:t>napsin</a:t>
            </a:r>
            <a:r>
              <a:rPr lang="en-US" altLang="ko-KR" sz="1200" dirty="0">
                <a:solidFill>
                  <a:srgbClr val="0070C0"/>
                </a:solidFill>
              </a:rPr>
              <a:t> A, CEA and CD15: Negative in tumor cells</a:t>
            </a:r>
            <a:endParaRPr lang="en-US" altLang="ko-KR" sz="1200" dirty="0" smtClean="0">
              <a:solidFill>
                <a:srgbClr val="0070C0"/>
              </a:solidFill>
            </a:endParaRPr>
          </a:p>
          <a:p>
            <a:pPr marL="457200" lvl="1" indent="0">
              <a:buNone/>
            </a:pPr>
            <a:r>
              <a:rPr lang="en-US" altLang="ko-KR" sz="1600" dirty="0" smtClean="0">
                <a:solidFill>
                  <a:srgbClr val="0070C0"/>
                </a:solidFill>
              </a:rPr>
              <a:t> </a:t>
            </a:r>
          </a:p>
          <a:p>
            <a:pPr marL="457200" lvl="1" indent="0">
              <a:buNone/>
            </a:pPr>
            <a:r>
              <a:rPr lang="en-US" altLang="ko-KR" sz="1600" dirty="0" smtClean="0">
                <a:solidFill>
                  <a:srgbClr val="0070C0"/>
                </a:solidFill>
                <a:sym typeface="Wingdings" pitchFamily="2" charset="2"/>
              </a:rPr>
              <a:t> </a:t>
            </a:r>
            <a:r>
              <a:rPr lang="ko-KR" altLang="en-US" sz="1600" dirty="0" smtClean="0">
                <a:solidFill>
                  <a:srgbClr val="0070C0"/>
                </a:solidFill>
                <a:sym typeface="Wingdings" pitchFamily="2" charset="2"/>
              </a:rPr>
              <a:t>종양내과  </a:t>
            </a:r>
            <a:r>
              <a:rPr lang="en-US" altLang="ko-KR" sz="1600" dirty="0" smtClean="0">
                <a:solidFill>
                  <a:srgbClr val="0070C0"/>
                </a:solidFill>
                <a:sym typeface="Wingdings" pitchFamily="2" charset="2"/>
              </a:rPr>
              <a:t>f/u </a:t>
            </a:r>
            <a:r>
              <a:rPr lang="ko-KR" altLang="en-US" sz="1600" dirty="0" smtClean="0">
                <a:solidFill>
                  <a:srgbClr val="0070C0"/>
                </a:solidFill>
                <a:sym typeface="Wingdings" pitchFamily="2" charset="2"/>
              </a:rPr>
              <a:t>중 </a:t>
            </a:r>
            <a:endParaRPr lang="en-US" altLang="ko-KR" sz="1600" dirty="0" smtClean="0">
              <a:solidFill>
                <a:srgbClr val="0070C0"/>
              </a:solidFill>
            </a:endParaRPr>
          </a:p>
          <a:p>
            <a:pPr lvl="1"/>
            <a:endParaRPr lang="en-US" altLang="ko-KR" sz="1600" dirty="0">
              <a:solidFill>
                <a:srgbClr val="0070C0"/>
              </a:solidFill>
            </a:endParaRPr>
          </a:p>
          <a:p>
            <a:pPr marL="457200" lvl="1" indent="0">
              <a:buNone/>
            </a:pPr>
            <a:endParaRPr lang="ko-KR" altLang="en-US" sz="1600" dirty="0">
              <a:solidFill>
                <a:srgbClr val="0070C0"/>
              </a:solidFill>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8343" y="1700808"/>
            <a:ext cx="3453423"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228184" y="5210125"/>
            <a:ext cx="3600400" cy="369332"/>
          </a:xfrm>
          <a:prstGeom prst="rect">
            <a:avLst/>
          </a:prstGeom>
          <a:noFill/>
        </p:spPr>
        <p:txBody>
          <a:bodyPr wrap="square" rtlCol="0">
            <a:spAutoFit/>
          </a:bodyPr>
          <a:lstStyle/>
          <a:p>
            <a:r>
              <a:rPr lang="en-US" altLang="ko-KR" dirty="0" smtClean="0"/>
              <a:t>2013-11-14 f/u CXR</a:t>
            </a:r>
            <a:endParaRPr lang="ko-KR" altLang="en-US" dirty="0"/>
          </a:p>
        </p:txBody>
      </p:sp>
    </p:spTree>
    <p:extLst>
      <p:ext uri="{BB962C8B-B14F-4D97-AF65-F5344CB8AC3E}">
        <p14:creationId xmlns:p14="http://schemas.microsoft.com/office/powerpoint/2010/main" val="1089351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r>
              <a:rPr lang="en-US" altLang="ko-KR" dirty="0" smtClean="0"/>
              <a:t>CASE 3.</a:t>
            </a:r>
            <a:endParaRPr lang="ko-KR" altLang="en-US" dirty="0"/>
          </a:p>
        </p:txBody>
      </p:sp>
    </p:spTree>
    <p:extLst>
      <p:ext uri="{BB962C8B-B14F-4D97-AF65-F5344CB8AC3E}">
        <p14:creationId xmlns:p14="http://schemas.microsoft.com/office/powerpoint/2010/main" val="3892186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이 </a:t>
            </a:r>
            <a:r>
              <a:rPr lang="en-US" altLang="ko-KR" dirty="0"/>
              <a:t>O </a:t>
            </a:r>
            <a:r>
              <a:rPr lang="ko-KR" altLang="en-US" dirty="0"/>
              <a:t>학 </a:t>
            </a:r>
            <a:r>
              <a:rPr lang="en-US" altLang="ko-KR" dirty="0"/>
              <a:t>M/71  #5054174 </a:t>
            </a:r>
            <a:endParaRPr lang="ko-KR" altLang="en-US" dirty="0"/>
          </a:p>
        </p:txBody>
      </p:sp>
      <p:sp>
        <p:nvSpPr>
          <p:cNvPr id="7" name="Text Box 5"/>
          <p:cNvSpPr txBox="1">
            <a:spLocks noChangeArrowheads="1"/>
          </p:cNvSpPr>
          <p:nvPr/>
        </p:nvSpPr>
        <p:spPr bwMode="auto">
          <a:xfrm>
            <a:off x="886428" y="6195980"/>
            <a:ext cx="2346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a:t>2012-5-18</a:t>
            </a:r>
          </a:p>
        </p:txBody>
      </p:sp>
      <p:sp>
        <p:nvSpPr>
          <p:cNvPr id="8" name="Text Box 5"/>
          <p:cNvSpPr txBox="1">
            <a:spLocks noChangeArrowheads="1"/>
          </p:cNvSpPr>
          <p:nvPr/>
        </p:nvSpPr>
        <p:spPr bwMode="auto">
          <a:xfrm>
            <a:off x="5715000" y="6195980"/>
            <a:ext cx="2582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a:t>2013-11-20</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05" y="1224836"/>
            <a:ext cx="4236036" cy="4971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2146" y="1224836"/>
            <a:ext cx="4295578" cy="4971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7165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smtClean="0"/>
              <a:t>이 </a:t>
            </a:r>
            <a:r>
              <a:rPr lang="en-US" altLang="ko-KR" dirty="0" smtClean="0"/>
              <a:t>O </a:t>
            </a:r>
            <a:r>
              <a:rPr lang="ko-KR" altLang="en-US" dirty="0" smtClean="0"/>
              <a:t>학 </a:t>
            </a:r>
            <a:r>
              <a:rPr lang="en-US" altLang="ko-KR" dirty="0" smtClean="0"/>
              <a:t>M/71  #5054174 </a:t>
            </a:r>
            <a:endParaRPr lang="ko-KR" altLang="en-US" dirty="0"/>
          </a:p>
        </p:txBody>
      </p:sp>
      <p:sp>
        <p:nvSpPr>
          <p:cNvPr id="3" name="내용 개체 틀 2"/>
          <p:cNvSpPr>
            <a:spLocks noGrp="1"/>
          </p:cNvSpPr>
          <p:nvPr>
            <p:ph idx="1"/>
          </p:nvPr>
        </p:nvSpPr>
        <p:spPr>
          <a:xfrm>
            <a:off x="467544" y="1484784"/>
            <a:ext cx="4320480" cy="4785395"/>
          </a:xfrm>
        </p:spPr>
        <p:txBody>
          <a:bodyPr>
            <a:normAutofit fontScale="55000" lnSpcReduction="20000"/>
          </a:bodyPr>
          <a:lstStyle/>
          <a:p>
            <a:r>
              <a:rPr lang="en-US" altLang="ko-KR" dirty="0" smtClean="0"/>
              <a:t>C.C: Dyspnea on exertion ( 10 days) </a:t>
            </a:r>
          </a:p>
          <a:p>
            <a:endParaRPr lang="en-US" altLang="ko-KR" dirty="0" smtClean="0"/>
          </a:p>
          <a:p>
            <a:r>
              <a:rPr lang="en-US" altLang="ko-KR" dirty="0" smtClean="0"/>
              <a:t>ROS </a:t>
            </a:r>
          </a:p>
          <a:p>
            <a:pPr lvl="1"/>
            <a:r>
              <a:rPr lang="en-US" altLang="ko-KR" dirty="0" smtClean="0"/>
              <a:t>C/S/R(-/-/-)</a:t>
            </a:r>
          </a:p>
          <a:p>
            <a:pPr lvl="1"/>
            <a:r>
              <a:rPr lang="en-US" altLang="ko-KR" dirty="0" smtClean="0"/>
              <a:t>Dyspnea/ DOE(-/+) </a:t>
            </a:r>
          </a:p>
          <a:p>
            <a:pPr lvl="1"/>
            <a:r>
              <a:rPr lang="en-US" altLang="ko-KR" dirty="0" smtClean="0"/>
              <a:t>Chest pain/ discomfort(-/+) </a:t>
            </a:r>
          </a:p>
          <a:p>
            <a:pPr lvl="1"/>
            <a:r>
              <a:rPr lang="en-US" altLang="ko-KR" dirty="0" smtClean="0"/>
              <a:t>Fever/ chilling(-/-) </a:t>
            </a:r>
          </a:p>
          <a:p>
            <a:pPr lvl="1"/>
            <a:endParaRPr lang="en-US" altLang="ko-KR" dirty="0" smtClean="0"/>
          </a:p>
          <a:p>
            <a:r>
              <a:rPr lang="en-US" altLang="ko-KR" dirty="0" smtClean="0"/>
              <a:t>P/E  </a:t>
            </a:r>
          </a:p>
          <a:p>
            <a:pPr lvl="1"/>
            <a:r>
              <a:rPr lang="en-US" altLang="ko-KR" dirty="0" smtClean="0"/>
              <a:t>N/C</a:t>
            </a:r>
          </a:p>
          <a:p>
            <a:endParaRPr lang="en-US" altLang="ko-KR" dirty="0"/>
          </a:p>
          <a:p>
            <a:endParaRPr lang="en-US" altLang="ko-KR" dirty="0" smtClean="0"/>
          </a:p>
          <a:p>
            <a:r>
              <a:rPr lang="en-US" altLang="ko-KR" dirty="0" smtClean="0"/>
              <a:t>Past History</a:t>
            </a:r>
          </a:p>
          <a:p>
            <a:pPr lvl="1"/>
            <a:r>
              <a:rPr lang="en-US" altLang="ko-KR" dirty="0" smtClean="0"/>
              <a:t>HTN/DM/Hepatitis (-/-/-)  </a:t>
            </a:r>
          </a:p>
          <a:p>
            <a:pPr lvl="1"/>
            <a:r>
              <a:rPr lang="en-US" altLang="ko-KR" dirty="0" smtClean="0"/>
              <a:t>Pulmonary Tuberculosis – 50</a:t>
            </a:r>
            <a:r>
              <a:rPr lang="ko-KR" altLang="en-US" dirty="0" err="1" smtClean="0"/>
              <a:t>년전</a:t>
            </a:r>
            <a:r>
              <a:rPr lang="ko-KR" altLang="en-US" dirty="0" smtClean="0"/>
              <a:t> 신체검진에서 늑막염 </a:t>
            </a:r>
            <a:r>
              <a:rPr lang="ko-KR" altLang="en-US" dirty="0" err="1" smtClean="0"/>
              <a:t>진단받은적</a:t>
            </a:r>
            <a:r>
              <a:rPr lang="ko-KR" altLang="en-US" dirty="0" smtClean="0"/>
              <a:t> 있으나 치료 잘 받지 못함</a:t>
            </a:r>
            <a:r>
              <a:rPr lang="en-US" altLang="ko-KR" dirty="0" smtClean="0"/>
              <a:t>.  </a:t>
            </a:r>
            <a:endParaRPr lang="en-US" altLang="ko-KR" dirty="0"/>
          </a:p>
          <a:p>
            <a:pPr lvl="1"/>
            <a:r>
              <a:rPr lang="en-US" altLang="ko-KR" dirty="0" smtClean="0"/>
              <a:t>Smoking </a:t>
            </a:r>
            <a:r>
              <a:rPr lang="en-US" altLang="ko-KR" dirty="0" err="1" smtClean="0"/>
              <a:t>Hx</a:t>
            </a:r>
            <a:r>
              <a:rPr lang="en-US" altLang="ko-KR" dirty="0" smtClean="0"/>
              <a:t>- </a:t>
            </a:r>
            <a:r>
              <a:rPr lang="en-US" altLang="ko-KR" dirty="0" err="1" smtClean="0"/>
              <a:t>exsmoker</a:t>
            </a:r>
            <a:r>
              <a:rPr lang="en-US" altLang="ko-KR" dirty="0" smtClean="0"/>
              <a:t>  </a:t>
            </a:r>
            <a:r>
              <a:rPr lang="en-US" altLang="ko-KR" dirty="0"/>
              <a:t>15</a:t>
            </a:r>
            <a:r>
              <a:rPr lang="ko-KR" altLang="en-US" dirty="0" err="1"/>
              <a:t>년전</a:t>
            </a:r>
            <a:r>
              <a:rPr lang="ko-KR" altLang="en-US" dirty="0"/>
              <a:t> 금연</a:t>
            </a:r>
            <a:r>
              <a:rPr lang="en-US" altLang="ko-KR" dirty="0"/>
              <a:t>, </a:t>
            </a:r>
            <a:r>
              <a:rPr lang="en-US" altLang="ko-KR" dirty="0" smtClean="0"/>
              <a:t>0.5*30 -&gt; 15pyr </a:t>
            </a:r>
            <a:endParaRPr lang="ko-KR" altLang="en-US" dirty="0"/>
          </a:p>
        </p:txBody>
      </p:sp>
      <p:sp>
        <p:nvSpPr>
          <p:cNvPr id="4" name="내용 개체 틀 2"/>
          <p:cNvSpPr txBox="1">
            <a:spLocks/>
          </p:cNvSpPr>
          <p:nvPr/>
        </p:nvSpPr>
        <p:spPr>
          <a:xfrm>
            <a:off x="4823520" y="2072605"/>
            <a:ext cx="4320480" cy="4785395"/>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1800" dirty="0"/>
              <a:t>Laboratory finding (2013-12-23) </a:t>
            </a:r>
            <a:endParaRPr lang="en-US" altLang="ko-KR" sz="2000" dirty="0"/>
          </a:p>
          <a:p>
            <a:pPr lvl="1"/>
            <a:r>
              <a:rPr lang="en-US" altLang="ko-KR" sz="1500" dirty="0"/>
              <a:t>CBC 14250(780.0%)/ 12.4/213K</a:t>
            </a:r>
          </a:p>
          <a:p>
            <a:pPr lvl="1"/>
            <a:r>
              <a:rPr lang="en-US" altLang="ko-KR" sz="1500" dirty="0"/>
              <a:t>BUN/Cr 14.3/0.86</a:t>
            </a:r>
          </a:p>
          <a:p>
            <a:pPr lvl="1"/>
            <a:r>
              <a:rPr lang="en-US" altLang="ko-KR" sz="1500" dirty="0" err="1"/>
              <a:t>T.p</a:t>
            </a:r>
            <a:r>
              <a:rPr lang="en-US" altLang="ko-KR" sz="1500" dirty="0"/>
              <a:t>/</a:t>
            </a:r>
            <a:r>
              <a:rPr lang="en-US" altLang="ko-KR" sz="1500" dirty="0" err="1"/>
              <a:t>alb</a:t>
            </a:r>
            <a:r>
              <a:rPr lang="en-US" altLang="ko-KR" sz="1500" dirty="0"/>
              <a:t> 4.7/2.9</a:t>
            </a:r>
          </a:p>
          <a:p>
            <a:pPr lvl="1"/>
            <a:r>
              <a:rPr lang="en-US" altLang="ko-KR" sz="1500" dirty="0"/>
              <a:t>OT/PT 22/14/ </a:t>
            </a:r>
          </a:p>
          <a:p>
            <a:pPr lvl="1"/>
            <a:r>
              <a:rPr lang="en-US" altLang="ko-KR" sz="1500" dirty="0"/>
              <a:t>E 139/4.1/106</a:t>
            </a:r>
          </a:p>
          <a:p>
            <a:pPr lvl="1"/>
            <a:r>
              <a:rPr lang="en-US" altLang="ko-KR" sz="1500" dirty="0" err="1"/>
              <a:t>aPTT</a:t>
            </a:r>
            <a:r>
              <a:rPr lang="en-US" altLang="ko-KR" sz="1500" dirty="0"/>
              <a:t>/PT 32.0sec/0.90 INR</a:t>
            </a:r>
          </a:p>
          <a:p>
            <a:pPr lvl="1"/>
            <a:r>
              <a:rPr lang="en-US" altLang="ko-KR" sz="1500" dirty="0"/>
              <a:t>CRP  0.9 mg/L </a:t>
            </a:r>
            <a:endParaRPr lang="en-US" altLang="ko-KR" sz="1500" dirty="0" smtClean="0"/>
          </a:p>
          <a:p>
            <a:pPr lvl="1"/>
            <a:endParaRPr lang="en-US" altLang="ko-KR" sz="1500" dirty="0"/>
          </a:p>
          <a:p>
            <a:r>
              <a:rPr lang="en-US" altLang="ko-KR" sz="1800" dirty="0" smtClean="0"/>
              <a:t>Sputum AFB smear/ culture (-/-)</a:t>
            </a:r>
          </a:p>
          <a:p>
            <a:r>
              <a:rPr lang="en-US" altLang="ko-KR" sz="1800" dirty="0"/>
              <a:t>PFT </a:t>
            </a:r>
          </a:p>
          <a:p>
            <a:pPr lvl="1"/>
            <a:r>
              <a:rPr lang="en-US" altLang="ko-KR" sz="1500" dirty="0" smtClean="0"/>
              <a:t>FEV1/FVC </a:t>
            </a:r>
            <a:r>
              <a:rPr lang="en-US" altLang="ko-KR" sz="1500" dirty="0"/>
              <a:t>50% </a:t>
            </a:r>
            <a:endParaRPr lang="en-US" altLang="ko-KR" sz="1500" dirty="0" smtClean="0"/>
          </a:p>
          <a:p>
            <a:pPr lvl="1"/>
            <a:r>
              <a:rPr lang="en-US" altLang="ko-KR" sz="1500" dirty="0" smtClean="0"/>
              <a:t>FEV1 </a:t>
            </a:r>
            <a:r>
              <a:rPr lang="en-US" altLang="ko-KR" sz="1500" dirty="0"/>
              <a:t>1.27L(51%) FVC 2.53L(69%) </a:t>
            </a:r>
            <a:endParaRPr lang="en-US" altLang="ko-KR" sz="1500" dirty="0" smtClean="0"/>
          </a:p>
          <a:p>
            <a:pPr lvl="1"/>
            <a:r>
              <a:rPr lang="en-US" altLang="ko-KR" sz="1500" dirty="0" smtClean="0"/>
              <a:t>DLCO/VA </a:t>
            </a:r>
            <a:r>
              <a:rPr lang="en-US" altLang="ko-KR" sz="1500" dirty="0"/>
              <a:t>4.11 113% </a:t>
            </a:r>
          </a:p>
          <a:p>
            <a:pPr marL="457200" lvl="1" indent="0">
              <a:buNone/>
            </a:pPr>
            <a:r>
              <a:rPr lang="en-US" altLang="ko-KR" sz="1500" dirty="0" smtClean="0"/>
              <a:t> </a:t>
            </a:r>
            <a:endParaRPr lang="ko-KR" altLang="en-US" sz="1500" dirty="0"/>
          </a:p>
          <a:p>
            <a:pPr marL="0" indent="0">
              <a:buFont typeface="Arial" pitchFamily="34" charset="0"/>
              <a:buNone/>
            </a:pPr>
            <a:endParaRPr lang="en-US" altLang="ko-KR" dirty="0" smtClean="0"/>
          </a:p>
          <a:p>
            <a:endParaRPr lang="en-US" altLang="ko-KR" dirty="0" smtClean="0"/>
          </a:p>
        </p:txBody>
      </p:sp>
    </p:spTree>
    <p:extLst>
      <p:ext uri="{BB962C8B-B14F-4D97-AF65-F5344CB8AC3E}">
        <p14:creationId xmlns:p14="http://schemas.microsoft.com/office/powerpoint/2010/main" val="709568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endParaRPr lang="ko-KR" alt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5900"/>
            <a:ext cx="4787900" cy="417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5675" y="1482725"/>
            <a:ext cx="4570413" cy="417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a:spLocks noChangeArrowheads="1"/>
          </p:cNvSpPr>
          <p:nvPr/>
        </p:nvSpPr>
        <p:spPr bwMode="auto">
          <a:xfrm>
            <a:off x="1042988" y="6040438"/>
            <a:ext cx="66563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a:t>2013-12-5 Lung perfusion scan</a:t>
            </a:r>
          </a:p>
        </p:txBody>
      </p:sp>
      <p:sp>
        <p:nvSpPr>
          <p:cNvPr id="7" name="제목 1"/>
          <p:cNvSpPr txBox="1">
            <a:spLocks/>
          </p:cNvSpPr>
          <p:nvPr/>
        </p:nvSpPr>
        <p:spPr>
          <a:xfrm>
            <a:off x="609600" y="427038"/>
            <a:ext cx="8229600" cy="1143000"/>
          </a:xfrm>
          <a:prstGeom prst="rect">
            <a:avLst/>
          </a:prstGeom>
        </p:spPr>
        <p:txBody>
          <a:bodyP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ko-KR" altLang="en-US" dirty="0" smtClean="0"/>
              <a:t>이 </a:t>
            </a:r>
            <a:r>
              <a:rPr lang="en-US" altLang="ko-KR" dirty="0" smtClean="0"/>
              <a:t>O </a:t>
            </a:r>
            <a:r>
              <a:rPr lang="ko-KR" altLang="en-US" dirty="0" smtClean="0"/>
              <a:t>학 </a:t>
            </a:r>
            <a:r>
              <a:rPr lang="en-US" altLang="ko-KR" dirty="0" smtClean="0"/>
              <a:t>M/71  #5054174 </a:t>
            </a:r>
            <a:endParaRPr lang="ko-KR" altLang="en-US" dirty="0"/>
          </a:p>
        </p:txBody>
      </p:sp>
    </p:spTree>
    <p:extLst>
      <p:ext uri="{BB962C8B-B14F-4D97-AF65-F5344CB8AC3E}">
        <p14:creationId xmlns:p14="http://schemas.microsoft.com/office/powerpoint/2010/main" val="3519779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4894" y="327775"/>
            <a:ext cx="3465898" cy="2972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6" y="332656"/>
            <a:ext cx="3569023" cy="296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Box 5"/>
          <p:cNvSpPr txBox="1">
            <a:spLocks noChangeArrowheads="1"/>
          </p:cNvSpPr>
          <p:nvPr/>
        </p:nvSpPr>
        <p:spPr bwMode="auto">
          <a:xfrm>
            <a:off x="1115616" y="6242027"/>
            <a:ext cx="449033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smtClean="0"/>
              <a:t>2012-5-19 </a:t>
            </a:r>
            <a:r>
              <a:rPr lang="ko-KR" altLang="en-US" sz="2400" dirty="0" smtClean="0"/>
              <a:t>외부 </a:t>
            </a:r>
            <a:r>
              <a:rPr lang="en-US" altLang="ko-KR" sz="2400" dirty="0" smtClean="0"/>
              <a:t>chest CT</a:t>
            </a:r>
            <a:endParaRPr lang="en-US" altLang="ko-KR" sz="2400" dirty="0"/>
          </a:p>
        </p:txBody>
      </p:sp>
      <p:sp>
        <p:nvSpPr>
          <p:cNvPr id="5" name="Text Box 5"/>
          <p:cNvSpPr txBox="1">
            <a:spLocks noChangeArrowheads="1"/>
          </p:cNvSpPr>
          <p:nvPr/>
        </p:nvSpPr>
        <p:spPr bwMode="auto">
          <a:xfrm>
            <a:off x="5796136" y="6273225"/>
            <a:ext cx="258275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smtClean="0"/>
              <a:t>2013-11-20</a:t>
            </a:r>
            <a:endParaRPr lang="en-US" altLang="ko-KR" sz="3200" dirty="0"/>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6762" y="3300352"/>
            <a:ext cx="3517338" cy="283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3312609"/>
            <a:ext cx="3590616" cy="2929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0739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Causes of pleural transudates </a:t>
            </a:r>
            <a:endParaRPr lang="ko-KR" altLang="en-US" dirty="0"/>
          </a:p>
        </p:txBody>
      </p:sp>
      <p:sp>
        <p:nvSpPr>
          <p:cNvPr id="3" name="내용 개체 틀 2"/>
          <p:cNvSpPr>
            <a:spLocks noGrp="1"/>
          </p:cNvSpPr>
          <p:nvPr>
            <p:ph idx="1"/>
          </p:nvPr>
        </p:nvSpPr>
        <p:spPr>
          <a:xfrm>
            <a:off x="457200" y="1600200"/>
            <a:ext cx="4042792" cy="4525963"/>
          </a:xfrm>
        </p:spPr>
        <p:txBody>
          <a:bodyPr>
            <a:normAutofit/>
          </a:bodyPr>
          <a:lstStyle/>
          <a:p>
            <a:r>
              <a:rPr lang="en-US" altLang="ko-KR" sz="2400" dirty="0"/>
              <a:t>Very common causes</a:t>
            </a:r>
          </a:p>
          <a:p>
            <a:pPr lvl="1"/>
            <a:r>
              <a:rPr lang="en-US" altLang="ko-KR" sz="2000" dirty="0" smtClean="0"/>
              <a:t> </a:t>
            </a:r>
            <a:r>
              <a:rPr lang="en-US" altLang="ko-KR" sz="2000" dirty="0">
                <a:solidFill>
                  <a:srgbClr val="00B050"/>
                </a:solidFill>
              </a:rPr>
              <a:t>Left ventricular failure</a:t>
            </a:r>
          </a:p>
          <a:p>
            <a:pPr lvl="1"/>
            <a:r>
              <a:rPr lang="en-US" altLang="ko-KR" sz="2000" dirty="0" smtClean="0">
                <a:solidFill>
                  <a:srgbClr val="00B050"/>
                </a:solidFill>
              </a:rPr>
              <a:t> </a:t>
            </a:r>
            <a:r>
              <a:rPr lang="en-US" altLang="ko-KR" sz="2000" dirty="0">
                <a:solidFill>
                  <a:srgbClr val="00B050"/>
                </a:solidFill>
              </a:rPr>
              <a:t>Liver cirrhosis</a:t>
            </a:r>
          </a:p>
          <a:p>
            <a:r>
              <a:rPr lang="en-US" altLang="ko-KR" sz="2400" dirty="0"/>
              <a:t>Less common causes</a:t>
            </a:r>
          </a:p>
          <a:p>
            <a:pPr lvl="1"/>
            <a:r>
              <a:rPr lang="en-US" altLang="ko-KR" sz="2000" dirty="0" smtClean="0"/>
              <a:t> </a:t>
            </a:r>
            <a:r>
              <a:rPr lang="en-US" altLang="ko-KR" sz="2000" dirty="0" err="1" smtClean="0"/>
              <a:t>Hypoalbuminemia</a:t>
            </a:r>
            <a:endParaRPr lang="en-US" altLang="ko-KR" sz="2000" dirty="0"/>
          </a:p>
          <a:p>
            <a:pPr lvl="1"/>
            <a:r>
              <a:rPr lang="en-US" altLang="ko-KR" sz="2000" dirty="0" smtClean="0"/>
              <a:t> </a:t>
            </a:r>
            <a:r>
              <a:rPr lang="en-US" altLang="ko-KR" sz="2000" dirty="0"/>
              <a:t>Peritoneal dialysis</a:t>
            </a:r>
          </a:p>
          <a:p>
            <a:pPr lvl="1"/>
            <a:r>
              <a:rPr lang="en-US" altLang="ko-KR" sz="2000" dirty="0" smtClean="0"/>
              <a:t> Hypothyroidism</a:t>
            </a:r>
            <a:endParaRPr lang="en-US" altLang="ko-KR" sz="2000" dirty="0"/>
          </a:p>
          <a:p>
            <a:pPr lvl="1"/>
            <a:r>
              <a:rPr lang="en-US" altLang="ko-KR" sz="2000" dirty="0" smtClean="0"/>
              <a:t> </a:t>
            </a:r>
            <a:r>
              <a:rPr lang="en-US" altLang="ko-KR" sz="2000" dirty="0" err="1"/>
              <a:t>Nephrotic</a:t>
            </a:r>
            <a:r>
              <a:rPr lang="en-US" altLang="ko-KR" sz="2000" dirty="0"/>
              <a:t> syndrome</a:t>
            </a:r>
          </a:p>
          <a:p>
            <a:pPr lvl="1"/>
            <a:r>
              <a:rPr lang="en-US" altLang="ko-KR" sz="2000" dirty="0" smtClean="0"/>
              <a:t> </a:t>
            </a:r>
            <a:r>
              <a:rPr lang="en-US" altLang="ko-KR" sz="2000" dirty="0"/>
              <a:t>Mitral </a:t>
            </a:r>
            <a:r>
              <a:rPr lang="en-US" altLang="ko-KR" sz="2000" dirty="0" smtClean="0"/>
              <a:t>stenosis</a:t>
            </a:r>
            <a:endParaRPr lang="ko-KR" altLang="en-US" sz="2000" dirty="0"/>
          </a:p>
        </p:txBody>
      </p:sp>
      <p:sp>
        <p:nvSpPr>
          <p:cNvPr id="4" name="내용 개체 틀 2"/>
          <p:cNvSpPr txBox="1">
            <a:spLocks/>
          </p:cNvSpPr>
          <p:nvPr/>
        </p:nvSpPr>
        <p:spPr>
          <a:xfrm>
            <a:off x="4652392" y="1628800"/>
            <a:ext cx="4042792" cy="4525963"/>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dirty="0" smtClean="0"/>
              <a:t>Rare causes</a:t>
            </a:r>
          </a:p>
          <a:p>
            <a:pPr lvl="1"/>
            <a:r>
              <a:rPr lang="en-US" altLang="ko-KR" sz="2000" dirty="0" smtClean="0"/>
              <a:t> Constrictive pericarditis</a:t>
            </a:r>
          </a:p>
          <a:p>
            <a:pPr lvl="1"/>
            <a:r>
              <a:rPr lang="en-US" altLang="ko-KR" sz="2000" dirty="0" smtClean="0"/>
              <a:t> </a:t>
            </a:r>
            <a:r>
              <a:rPr lang="en-US" altLang="ko-KR" sz="2000" dirty="0" err="1" smtClean="0"/>
              <a:t>Urinothorax</a:t>
            </a:r>
            <a:endParaRPr lang="en-US" altLang="ko-KR" sz="2000" dirty="0" smtClean="0"/>
          </a:p>
          <a:p>
            <a:pPr lvl="1"/>
            <a:r>
              <a:rPr lang="en-US" altLang="ko-KR" sz="2000" dirty="0" smtClean="0"/>
              <a:t> </a:t>
            </a:r>
            <a:r>
              <a:rPr lang="en-US" altLang="ko-KR" sz="2000" dirty="0" err="1" smtClean="0"/>
              <a:t>Meigs</a:t>
            </a:r>
            <a:r>
              <a:rPr lang="en-US" altLang="ko-KR" sz="2000" dirty="0" smtClean="0"/>
              <a:t>’ syndrome</a:t>
            </a:r>
          </a:p>
          <a:p>
            <a:pPr lvl="1"/>
            <a:r>
              <a:rPr lang="en-US" altLang="ko-KR" sz="2000" dirty="0" smtClean="0"/>
              <a:t>CSF leakage to the pleura</a:t>
            </a:r>
            <a:endParaRPr lang="ko-KR" altLang="en-US" sz="2000" dirty="0"/>
          </a:p>
        </p:txBody>
      </p:sp>
    </p:spTree>
    <p:extLst>
      <p:ext uri="{BB962C8B-B14F-4D97-AF65-F5344CB8AC3E}">
        <p14:creationId xmlns:p14="http://schemas.microsoft.com/office/powerpoint/2010/main" val="965185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70706" y="1170434"/>
            <a:ext cx="8002587" cy="504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marL="457200" indent="-457200">
              <a:buFont typeface="Arial" pitchFamily="34" charset="0"/>
              <a:buChar char="•"/>
              <a:defRPr/>
            </a:pPr>
            <a:r>
              <a:rPr lang="en-US" altLang="ko-KR" dirty="0">
                <a:latin typeface="+mn-lt"/>
              </a:rPr>
              <a:t>2013-12-23 Lung, empyema sac, right, decortication and </a:t>
            </a:r>
            <a:r>
              <a:rPr lang="en-US" altLang="ko-KR" dirty="0" err="1">
                <a:latin typeface="+mn-lt"/>
              </a:rPr>
              <a:t>empyemectomy</a:t>
            </a:r>
            <a:endParaRPr lang="en-US" altLang="ko-KR" dirty="0">
              <a:latin typeface="+mn-lt"/>
            </a:endParaRPr>
          </a:p>
          <a:p>
            <a:pPr marL="914400" lvl="1" indent="-457200">
              <a:buFont typeface="Arial" pitchFamily="34" charset="0"/>
              <a:buChar char="•"/>
              <a:defRPr/>
            </a:pPr>
            <a:r>
              <a:rPr lang="en-US" altLang="ko-KR" dirty="0">
                <a:latin typeface="+mn-lt"/>
              </a:rPr>
              <a:t>Severe calcification  empyema sac.</a:t>
            </a:r>
          </a:p>
          <a:p>
            <a:pPr marL="914400" lvl="1" indent="-457200">
              <a:buFont typeface="Arial" pitchFamily="34" charset="0"/>
              <a:buChar char="•"/>
              <a:defRPr/>
            </a:pPr>
            <a:r>
              <a:rPr lang="en-US" altLang="ko-KR" dirty="0">
                <a:latin typeface="+mn-lt"/>
              </a:rPr>
              <a:t>adhesion between the sac and the lung was severe and during dissection, minimal lung injury was caused.  </a:t>
            </a:r>
          </a:p>
          <a:p>
            <a:pPr eaLnBrk="1" hangingPunct="1">
              <a:defRPr/>
            </a:pPr>
            <a:endParaRPr lang="en-US" altLang="ko-KR" dirty="0" smtClean="0">
              <a:latin typeface="+mn-lt"/>
            </a:endParaRPr>
          </a:p>
          <a:p>
            <a:pPr eaLnBrk="1" hangingPunct="1">
              <a:defRPr/>
            </a:pPr>
            <a:r>
              <a:rPr lang="en-US" altLang="ko-KR" dirty="0" smtClean="0">
                <a:latin typeface="+mn-lt"/>
              </a:rPr>
              <a:t>[Pathology]</a:t>
            </a:r>
          </a:p>
          <a:p>
            <a:pPr marL="457200" indent="-457200" eaLnBrk="1" hangingPunct="1">
              <a:buFont typeface="Arial" pitchFamily="34" charset="0"/>
              <a:buChar char="•"/>
              <a:defRPr/>
            </a:pPr>
            <a:r>
              <a:rPr lang="en-US" altLang="ko-KR" dirty="0" smtClean="0">
                <a:latin typeface="+mn-lt"/>
              </a:rPr>
              <a:t>Lung, empyema sac, right, decortication and </a:t>
            </a:r>
            <a:r>
              <a:rPr lang="en-US" altLang="ko-KR" dirty="0" err="1" smtClean="0">
                <a:latin typeface="+mn-lt"/>
              </a:rPr>
              <a:t>empyemectomy</a:t>
            </a:r>
            <a:r>
              <a:rPr lang="en-US" altLang="ko-KR" dirty="0" smtClean="0">
                <a:latin typeface="+mn-lt"/>
              </a:rPr>
              <a:t> </a:t>
            </a:r>
          </a:p>
          <a:p>
            <a:pPr marL="1200150" lvl="1" indent="-457200" eaLnBrk="1" hangingPunct="1">
              <a:buFont typeface="Arial" pitchFamily="34" charset="0"/>
              <a:buChar char="•"/>
              <a:defRPr/>
            </a:pPr>
            <a:r>
              <a:rPr lang="en-US" altLang="ko-KR" dirty="0" smtClean="0">
                <a:solidFill>
                  <a:srgbClr val="0070C0"/>
                </a:solidFill>
                <a:latin typeface="+mn-lt"/>
              </a:rPr>
              <a:t>1. Chronic granulomatous inflammation with necrosis and multinucleated giant cells, </a:t>
            </a:r>
            <a:r>
              <a:rPr lang="en-US" altLang="ko-KR" dirty="0" smtClean="0">
                <a:latin typeface="+mn-lt"/>
              </a:rPr>
              <a:t>see note.</a:t>
            </a:r>
          </a:p>
          <a:p>
            <a:pPr marL="1200150" lvl="1" indent="-457200" eaLnBrk="1" hangingPunct="1">
              <a:buFont typeface="Arial" pitchFamily="34" charset="0"/>
              <a:buChar char="•"/>
              <a:defRPr/>
            </a:pPr>
            <a:r>
              <a:rPr lang="en-US" altLang="ko-KR" dirty="0" smtClean="0">
                <a:latin typeface="+mn-lt"/>
              </a:rPr>
              <a:t> 2. Dense fibrosis with calcification </a:t>
            </a:r>
          </a:p>
          <a:p>
            <a:pPr lvl="2" indent="0" eaLnBrk="1" hangingPunct="1">
              <a:defRPr/>
            </a:pPr>
            <a:endParaRPr lang="en-US" altLang="ko-KR" dirty="0" smtClean="0">
              <a:latin typeface="+mn-lt"/>
            </a:endParaRPr>
          </a:p>
          <a:p>
            <a:pPr lvl="2" indent="0" eaLnBrk="1" hangingPunct="1">
              <a:defRPr/>
            </a:pPr>
            <a:r>
              <a:rPr lang="en-US" altLang="ko-KR" dirty="0" smtClean="0">
                <a:latin typeface="+mn-lt"/>
              </a:rPr>
              <a:t>Note) </a:t>
            </a:r>
            <a:endParaRPr lang="en-US" altLang="ko-KR" b="1" dirty="0" smtClean="0">
              <a:latin typeface="+mn-lt"/>
            </a:endParaRPr>
          </a:p>
          <a:p>
            <a:pPr lvl="3" indent="0" eaLnBrk="1" hangingPunct="1">
              <a:defRPr/>
            </a:pPr>
            <a:r>
              <a:rPr lang="en-US" altLang="ko-KR" sz="1600" dirty="0" smtClean="0">
                <a:solidFill>
                  <a:srgbClr val="0070C0"/>
                </a:solidFill>
                <a:latin typeface="+mn-lt"/>
              </a:rPr>
              <a:t>1. </a:t>
            </a:r>
            <a:r>
              <a:rPr lang="en-US" altLang="ko-KR" sz="1600" dirty="0" err="1" smtClean="0">
                <a:solidFill>
                  <a:srgbClr val="0070C0"/>
                </a:solidFill>
                <a:latin typeface="+mn-lt"/>
              </a:rPr>
              <a:t>Ziehl-Neelsen</a:t>
            </a:r>
            <a:r>
              <a:rPr lang="en-US" altLang="ko-KR" sz="1600" dirty="0" smtClean="0">
                <a:solidFill>
                  <a:srgbClr val="0070C0"/>
                </a:solidFill>
                <a:latin typeface="+mn-lt"/>
              </a:rPr>
              <a:t> stain reveals no acid-fast bacilli.</a:t>
            </a:r>
          </a:p>
          <a:p>
            <a:pPr lvl="3" indent="0" eaLnBrk="1" hangingPunct="1">
              <a:defRPr/>
            </a:pPr>
            <a:r>
              <a:rPr lang="en-US" altLang="ko-KR" sz="1600" dirty="0" smtClean="0">
                <a:solidFill>
                  <a:srgbClr val="0070C0"/>
                </a:solidFill>
                <a:latin typeface="+mn-lt"/>
              </a:rPr>
              <a:t>2. D-PAS stain reveals no fungal hyphae.</a:t>
            </a:r>
          </a:p>
          <a:p>
            <a:pPr lvl="3" indent="0" eaLnBrk="1" hangingPunct="1">
              <a:defRPr/>
            </a:pPr>
            <a:r>
              <a:rPr lang="en-US" altLang="ko-KR" sz="1600" dirty="0" smtClean="0">
                <a:solidFill>
                  <a:srgbClr val="0070C0"/>
                </a:solidFill>
                <a:latin typeface="+mn-lt"/>
              </a:rPr>
              <a:t>3. Tb-PCR; negative</a:t>
            </a:r>
          </a:p>
        </p:txBody>
      </p:sp>
      <p:sp>
        <p:nvSpPr>
          <p:cNvPr id="4" name="제목 1"/>
          <p:cNvSpPr txBox="1">
            <a:spLocks/>
          </p:cNvSpPr>
          <p:nvPr/>
        </p:nvSpPr>
        <p:spPr>
          <a:xfrm>
            <a:off x="457200" y="274638"/>
            <a:ext cx="8229600" cy="1143000"/>
          </a:xfrm>
          <a:prstGeom prst="rect">
            <a:avLst/>
          </a:prstGeom>
        </p:spPr>
        <p:txBody>
          <a:bodyP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ko-KR" altLang="en-US" dirty="0" smtClean="0"/>
              <a:t>이 </a:t>
            </a:r>
            <a:r>
              <a:rPr lang="en-US" altLang="ko-KR" dirty="0" smtClean="0"/>
              <a:t>O </a:t>
            </a:r>
            <a:r>
              <a:rPr lang="ko-KR" altLang="en-US" dirty="0" smtClean="0"/>
              <a:t>학 </a:t>
            </a:r>
            <a:r>
              <a:rPr lang="en-US" altLang="ko-KR" dirty="0" smtClean="0"/>
              <a:t>M/71  #5054174 </a:t>
            </a:r>
            <a:endParaRPr lang="ko-KR" altLang="en-US" dirty="0"/>
          </a:p>
        </p:txBody>
      </p:sp>
    </p:spTree>
    <p:extLst>
      <p:ext uri="{BB962C8B-B14F-4D97-AF65-F5344CB8AC3E}">
        <p14:creationId xmlns:p14="http://schemas.microsoft.com/office/powerpoint/2010/main" val="1536059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r>
              <a:rPr lang="en-US" altLang="ko-KR" dirty="0" smtClean="0"/>
              <a:t>CASE 4.</a:t>
            </a:r>
            <a:endParaRPr lang="ko-KR" altLang="en-US" dirty="0"/>
          </a:p>
        </p:txBody>
      </p:sp>
    </p:spTree>
    <p:extLst>
      <p:ext uri="{BB962C8B-B14F-4D97-AF65-F5344CB8AC3E}">
        <p14:creationId xmlns:p14="http://schemas.microsoft.com/office/powerpoint/2010/main" val="1080542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smtClean="0"/>
              <a:t>김 </a:t>
            </a:r>
            <a:r>
              <a:rPr lang="en-US" altLang="ko-KR" dirty="0" smtClean="0"/>
              <a:t>O </a:t>
            </a:r>
            <a:r>
              <a:rPr lang="ko-KR" altLang="en-US" dirty="0" smtClean="0"/>
              <a:t>혁 </a:t>
            </a:r>
            <a:r>
              <a:rPr lang="en-US" altLang="ko-KR" dirty="0" smtClean="0"/>
              <a:t>M/72  #5955952 </a:t>
            </a:r>
            <a:endParaRPr lang="ko-KR" altLang="en-US" dirty="0"/>
          </a:p>
        </p:txBody>
      </p:sp>
      <p:sp>
        <p:nvSpPr>
          <p:cNvPr id="3" name="내용 개체 틀 2"/>
          <p:cNvSpPr>
            <a:spLocks noGrp="1"/>
          </p:cNvSpPr>
          <p:nvPr>
            <p:ph idx="1"/>
          </p:nvPr>
        </p:nvSpPr>
        <p:spPr>
          <a:xfrm>
            <a:off x="467544" y="1484784"/>
            <a:ext cx="4320480" cy="4968552"/>
          </a:xfrm>
        </p:spPr>
        <p:txBody>
          <a:bodyPr>
            <a:noAutofit/>
          </a:bodyPr>
          <a:lstStyle/>
          <a:p>
            <a:r>
              <a:rPr lang="en-US" altLang="ko-KR" sz="1600" dirty="0" smtClean="0"/>
              <a:t>C.C:  </a:t>
            </a:r>
            <a:r>
              <a:rPr lang="en-US" altLang="ko-KR" sz="1600" dirty="0" err="1" smtClean="0"/>
              <a:t>Rt</a:t>
            </a:r>
            <a:r>
              <a:rPr lang="ko-KR" altLang="en-US" sz="1600" dirty="0" smtClean="0"/>
              <a:t> </a:t>
            </a:r>
            <a:r>
              <a:rPr lang="en-US" altLang="ko-KR" sz="1600" dirty="0" err="1" smtClean="0"/>
              <a:t>pleuritic</a:t>
            </a:r>
            <a:r>
              <a:rPr lang="en-US" altLang="ko-KR" sz="1600" dirty="0" smtClean="0"/>
              <a:t> pain</a:t>
            </a:r>
          </a:p>
          <a:p>
            <a:pPr lvl="1"/>
            <a:r>
              <a:rPr lang="ko-KR" altLang="en-US" sz="1200" dirty="0" smtClean="0"/>
              <a:t>신촌 연세 병원 </a:t>
            </a:r>
            <a:r>
              <a:rPr lang="en-US" altLang="ko-KR" sz="1200" dirty="0" smtClean="0"/>
              <a:t>2013.10.4~11 </a:t>
            </a:r>
            <a:r>
              <a:rPr lang="ko-KR" altLang="en-US" sz="1200" dirty="0" smtClean="0"/>
              <a:t>입원 </a:t>
            </a:r>
            <a:r>
              <a:rPr lang="en-US" altLang="ko-KR" sz="1200" dirty="0" smtClean="0"/>
              <a:t>TB pleurisy </a:t>
            </a:r>
            <a:r>
              <a:rPr lang="ko-KR" altLang="en-US" sz="1200" dirty="0" err="1" smtClean="0"/>
              <a:t>진단하에</a:t>
            </a:r>
            <a:r>
              <a:rPr lang="ko-KR" altLang="en-US" sz="1200" dirty="0" smtClean="0"/>
              <a:t> </a:t>
            </a:r>
            <a:r>
              <a:rPr lang="en-US" altLang="ko-KR" sz="1200" dirty="0" smtClean="0">
                <a:solidFill>
                  <a:srgbClr val="0070C0"/>
                </a:solidFill>
              </a:rPr>
              <a:t>HERZ 2013.10.4~ medication </a:t>
            </a:r>
            <a:r>
              <a:rPr lang="ko-KR" altLang="en-US" sz="1200" dirty="0" smtClean="0">
                <a:solidFill>
                  <a:srgbClr val="0070C0"/>
                </a:solidFill>
              </a:rPr>
              <a:t>중 </a:t>
            </a:r>
            <a:endParaRPr lang="en-US" altLang="ko-KR" sz="1200" dirty="0" smtClean="0">
              <a:solidFill>
                <a:srgbClr val="0070C0"/>
              </a:solidFill>
            </a:endParaRPr>
          </a:p>
          <a:p>
            <a:pPr lvl="1"/>
            <a:endParaRPr lang="en-US" altLang="ko-KR" sz="1200" dirty="0" smtClean="0"/>
          </a:p>
          <a:p>
            <a:r>
              <a:rPr lang="en-US" altLang="ko-KR" sz="1600" dirty="0" smtClean="0"/>
              <a:t>ROS </a:t>
            </a:r>
          </a:p>
          <a:p>
            <a:pPr lvl="1"/>
            <a:r>
              <a:rPr lang="en-US" altLang="ko-KR" sz="1400" dirty="0" smtClean="0"/>
              <a:t>C/S/R(-/-/-)</a:t>
            </a:r>
          </a:p>
          <a:p>
            <a:pPr lvl="1"/>
            <a:r>
              <a:rPr lang="en-US" altLang="ko-KR" sz="1400" dirty="0" smtClean="0"/>
              <a:t>Dyspnea/ DOE(-/+) </a:t>
            </a:r>
          </a:p>
          <a:p>
            <a:pPr lvl="1"/>
            <a:r>
              <a:rPr lang="en-US" altLang="ko-KR" sz="1400" dirty="0" smtClean="0"/>
              <a:t>Chest pain/ discomfort(+/+) </a:t>
            </a:r>
          </a:p>
          <a:p>
            <a:pPr lvl="1"/>
            <a:r>
              <a:rPr lang="en-US" altLang="ko-KR" sz="1400" dirty="0" smtClean="0"/>
              <a:t>Fever/ chilling(-/-) </a:t>
            </a:r>
          </a:p>
          <a:p>
            <a:r>
              <a:rPr lang="en-US" altLang="ko-KR" sz="1600" dirty="0" smtClean="0"/>
              <a:t>P/E  </a:t>
            </a:r>
          </a:p>
          <a:p>
            <a:pPr lvl="1"/>
            <a:r>
              <a:rPr lang="en-US" altLang="ko-KR" sz="1400" dirty="0" smtClean="0"/>
              <a:t>N/C</a:t>
            </a:r>
          </a:p>
          <a:p>
            <a:r>
              <a:rPr lang="en-US" altLang="ko-KR" sz="1600" dirty="0" smtClean="0"/>
              <a:t>Past History</a:t>
            </a:r>
          </a:p>
          <a:p>
            <a:pPr lvl="1"/>
            <a:r>
              <a:rPr lang="en-US" altLang="ko-KR" sz="1400" dirty="0" smtClean="0"/>
              <a:t>HTN/DM/Hepatitis (-/-/-)  </a:t>
            </a:r>
          </a:p>
          <a:p>
            <a:pPr lvl="1"/>
            <a:r>
              <a:rPr lang="en-US" altLang="ko-KR" sz="1400" dirty="0" smtClean="0"/>
              <a:t>Pulmonary Tuberculosis  (-)</a:t>
            </a:r>
            <a:endParaRPr lang="en-US" altLang="ko-KR" sz="1400" dirty="0"/>
          </a:p>
          <a:p>
            <a:pPr lvl="1"/>
            <a:r>
              <a:rPr lang="en-US" altLang="ko-KR" sz="1400" dirty="0" smtClean="0"/>
              <a:t>Smoking </a:t>
            </a:r>
            <a:r>
              <a:rPr lang="en-US" altLang="ko-KR" sz="1400" dirty="0" err="1" smtClean="0"/>
              <a:t>Hx</a:t>
            </a:r>
            <a:r>
              <a:rPr lang="en-US" altLang="ko-KR" sz="1400" dirty="0" smtClean="0"/>
              <a:t>- </a:t>
            </a:r>
            <a:r>
              <a:rPr lang="en-US" altLang="ko-KR" sz="1400" dirty="0" err="1" smtClean="0"/>
              <a:t>exsmoker</a:t>
            </a:r>
            <a:r>
              <a:rPr lang="en-US" altLang="ko-KR" sz="1400" dirty="0" smtClean="0"/>
              <a:t>  5</a:t>
            </a:r>
            <a:r>
              <a:rPr lang="ko-KR" altLang="en-US" sz="1400" dirty="0" err="1"/>
              <a:t>년전</a:t>
            </a:r>
            <a:r>
              <a:rPr lang="ko-KR" altLang="en-US" sz="1400" dirty="0"/>
              <a:t> 금연</a:t>
            </a:r>
            <a:r>
              <a:rPr lang="en-US" altLang="ko-KR" sz="1400" dirty="0"/>
              <a:t>, </a:t>
            </a:r>
            <a:r>
              <a:rPr lang="en-US" altLang="ko-KR" sz="1400" dirty="0" smtClean="0"/>
              <a:t>1*40 -&gt; 40pyr</a:t>
            </a:r>
          </a:p>
          <a:p>
            <a:pPr lvl="1"/>
            <a:r>
              <a:rPr lang="ko-KR" altLang="en-US" sz="1400" dirty="0" err="1" smtClean="0"/>
              <a:t>직업력</a:t>
            </a:r>
            <a:r>
              <a:rPr lang="en-US" altLang="ko-KR" sz="1400" dirty="0" smtClean="0"/>
              <a:t>: </a:t>
            </a:r>
            <a:r>
              <a:rPr lang="ko-KR" altLang="en-US" sz="1400" dirty="0" smtClean="0"/>
              <a:t>인테리어</a:t>
            </a:r>
            <a:r>
              <a:rPr lang="en-US" altLang="ko-KR" sz="1400" dirty="0" smtClean="0"/>
              <a:t> </a:t>
            </a:r>
            <a:endParaRPr lang="ko-KR" altLang="en-US" sz="1400" dirty="0"/>
          </a:p>
        </p:txBody>
      </p:sp>
      <p:sp>
        <p:nvSpPr>
          <p:cNvPr id="4" name="내용 개체 틀 2"/>
          <p:cNvSpPr txBox="1">
            <a:spLocks/>
          </p:cNvSpPr>
          <p:nvPr/>
        </p:nvSpPr>
        <p:spPr>
          <a:xfrm>
            <a:off x="4800054" y="1484784"/>
            <a:ext cx="4320480" cy="4785395"/>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1600" dirty="0"/>
              <a:t>Laboratory finding (2013-12-23) </a:t>
            </a:r>
            <a:endParaRPr lang="en-US" altLang="ko-KR" sz="1800" dirty="0"/>
          </a:p>
          <a:p>
            <a:pPr lvl="1"/>
            <a:r>
              <a:rPr lang="en-US" altLang="ko-KR" sz="1200" dirty="0"/>
              <a:t>CBC 14250(780.0%)/ 12.4/213K</a:t>
            </a:r>
          </a:p>
          <a:p>
            <a:pPr lvl="1"/>
            <a:r>
              <a:rPr lang="en-US" altLang="ko-KR" sz="1200" dirty="0"/>
              <a:t>BUN/Cr 14.3/0.86</a:t>
            </a:r>
          </a:p>
          <a:p>
            <a:pPr lvl="1"/>
            <a:r>
              <a:rPr lang="en-US" altLang="ko-KR" sz="1200" dirty="0" err="1"/>
              <a:t>T.p</a:t>
            </a:r>
            <a:r>
              <a:rPr lang="en-US" altLang="ko-KR" sz="1200" dirty="0"/>
              <a:t>/</a:t>
            </a:r>
            <a:r>
              <a:rPr lang="en-US" altLang="ko-KR" sz="1200" dirty="0" err="1"/>
              <a:t>alb</a:t>
            </a:r>
            <a:r>
              <a:rPr lang="en-US" altLang="ko-KR" sz="1200" dirty="0"/>
              <a:t> 4.7/2.9</a:t>
            </a:r>
          </a:p>
          <a:p>
            <a:pPr lvl="1"/>
            <a:r>
              <a:rPr lang="en-US" altLang="ko-KR" sz="1200" dirty="0"/>
              <a:t>OT/PT 22/14/ </a:t>
            </a:r>
          </a:p>
          <a:p>
            <a:pPr lvl="1"/>
            <a:r>
              <a:rPr lang="en-US" altLang="ko-KR" sz="1200" dirty="0"/>
              <a:t>E 139/4.1/106</a:t>
            </a:r>
          </a:p>
          <a:p>
            <a:pPr lvl="1"/>
            <a:r>
              <a:rPr lang="en-US" altLang="ko-KR" sz="1200" dirty="0" err="1"/>
              <a:t>aPTT</a:t>
            </a:r>
            <a:r>
              <a:rPr lang="en-US" altLang="ko-KR" sz="1200" dirty="0"/>
              <a:t>/PT 32.0sec/0.90 INR</a:t>
            </a:r>
          </a:p>
          <a:p>
            <a:pPr lvl="1"/>
            <a:r>
              <a:rPr lang="en-US" altLang="ko-KR" sz="1200" dirty="0"/>
              <a:t>CRP  0.9 mg/L </a:t>
            </a:r>
            <a:endParaRPr lang="en-US" altLang="ko-KR" sz="1200" dirty="0" smtClean="0"/>
          </a:p>
          <a:p>
            <a:pPr lvl="1"/>
            <a:endParaRPr lang="en-US" altLang="ko-KR" sz="1200" dirty="0" smtClean="0"/>
          </a:p>
          <a:p>
            <a:r>
              <a:rPr lang="en-US" altLang="ko-KR" sz="1600" dirty="0"/>
              <a:t> </a:t>
            </a:r>
            <a:r>
              <a:rPr lang="ko-KR" altLang="en-US" sz="1600" dirty="0" smtClean="0"/>
              <a:t>외부병원</a:t>
            </a:r>
            <a:r>
              <a:rPr lang="en-US" altLang="ko-KR" sz="1600" dirty="0" err="1" smtClean="0"/>
              <a:t>thoracentesis</a:t>
            </a:r>
            <a:r>
              <a:rPr lang="en-US" altLang="ko-KR" sz="1600" dirty="0" smtClean="0"/>
              <a:t> Lt (2013-10-4) </a:t>
            </a:r>
            <a:endParaRPr lang="en-US" altLang="ko-KR" sz="1600" dirty="0"/>
          </a:p>
          <a:p>
            <a:pPr lvl="1"/>
            <a:r>
              <a:rPr lang="en-US" altLang="ko-KR" sz="1400" dirty="0"/>
              <a:t>WBC 12340( </a:t>
            </a:r>
            <a:r>
              <a:rPr lang="en-US" altLang="ko-KR" sz="1400" dirty="0" err="1"/>
              <a:t>lympho</a:t>
            </a:r>
            <a:r>
              <a:rPr lang="en-US" altLang="ko-KR" sz="1400" dirty="0"/>
              <a:t> 79%)</a:t>
            </a:r>
          </a:p>
          <a:p>
            <a:pPr lvl="1"/>
            <a:r>
              <a:rPr lang="en-US" altLang="ko-KR" sz="1400" dirty="0"/>
              <a:t>Total protein 3.89</a:t>
            </a:r>
          </a:p>
          <a:p>
            <a:pPr lvl="1"/>
            <a:r>
              <a:rPr lang="en-US" altLang="ko-KR" sz="1400" dirty="0"/>
              <a:t>LDH 1343 </a:t>
            </a:r>
          </a:p>
          <a:p>
            <a:pPr lvl="1"/>
            <a:r>
              <a:rPr lang="en-US" altLang="ko-KR" sz="1400" dirty="0">
                <a:solidFill>
                  <a:srgbClr val="0070C0"/>
                </a:solidFill>
              </a:rPr>
              <a:t>ADA 90.2</a:t>
            </a:r>
          </a:p>
          <a:p>
            <a:pPr lvl="1"/>
            <a:r>
              <a:rPr lang="en-US" altLang="ko-KR" sz="1400" dirty="0"/>
              <a:t>CEA 0.98</a:t>
            </a:r>
            <a:endParaRPr lang="ko-KR" altLang="en-US" sz="1400" dirty="0"/>
          </a:p>
          <a:p>
            <a:pPr lvl="1"/>
            <a:endParaRPr lang="en-US" altLang="ko-KR" sz="1200" dirty="0"/>
          </a:p>
          <a:p>
            <a:r>
              <a:rPr lang="en-US" altLang="ko-KR" sz="1600" dirty="0" smtClean="0"/>
              <a:t>Sputum AFB smear/ culture (-/-) </a:t>
            </a:r>
            <a:endParaRPr lang="ko-KR" altLang="en-US" sz="1600" dirty="0"/>
          </a:p>
          <a:p>
            <a:pPr marL="0" indent="0">
              <a:buFont typeface="Arial" pitchFamily="34" charset="0"/>
              <a:buNone/>
            </a:pPr>
            <a:endParaRPr lang="en-US" altLang="ko-KR" sz="2800" dirty="0" smtClean="0"/>
          </a:p>
          <a:p>
            <a:endParaRPr lang="en-US" altLang="ko-KR" sz="2800" dirty="0" smtClean="0"/>
          </a:p>
        </p:txBody>
      </p:sp>
    </p:spTree>
    <p:extLst>
      <p:ext uri="{BB962C8B-B14F-4D97-AF65-F5344CB8AC3E}">
        <p14:creationId xmlns:p14="http://schemas.microsoft.com/office/powerpoint/2010/main" val="642046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3918" y="476672"/>
            <a:ext cx="3725417" cy="3019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918" y="3530372"/>
            <a:ext cx="3792592" cy="2950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221" y="980728"/>
            <a:ext cx="33147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683568" y="5661248"/>
            <a:ext cx="36760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smtClean="0"/>
              <a:t>2013-10-04 </a:t>
            </a:r>
            <a:r>
              <a:rPr lang="ko-KR" altLang="en-US" sz="3200" dirty="0" smtClean="0"/>
              <a:t>외부 </a:t>
            </a:r>
            <a:endParaRPr lang="en-US" altLang="ko-KR" sz="3200" dirty="0"/>
          </a:p>
        </p:txBody>
      </p:sp>
    </p:spTree>
    <p:extLst>
      <p:ext uri="{BB962C8B-B14F-4D97-AF65-F5344CB8AC3E}">
        <p14:creationId xmlns:p14="http://schemas.microsoft.com/office/powerpoint/2010/main" val="73393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683568" y="5661248"/>
            <a:ext cx="36760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smtClean="0"/>
              <a:t>2013-11-04 </a:t>
            </a:r>
            <a:r>
              <a:rPr lang="ko-KR" altLang="en-US" sz="3200" dirty="0" smtClean="0"/>
              <a:t>본원 </a:t>
            </a:r>
            <a:endParaRPr lang="en-US" altLang="ko-KR" sz="320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472946"/>
            <a:ext cx="3469976" cy="3901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2563" y="295455"/>
            <a:ext cx="3548078" cy="3239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2294" y="3553518"/>
            <a:ext cx="3492153" cy="2958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950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211960" y="1628800"/>
            <a:ext cx="4690864" cy="4525963"/>
          </a:xfrm>
        </p:spPr>
        <p:txBody>
          <a:bodyPr>
            <a:normAutofit fontScale="55000" lnSpcReduction="20000"/>
          </a:bodyPr>
          <a:lstStyle/>
          <a:p>
            <a:r>
              <a:rPr lang="ko-KR" altLang="en-US" sz="2900" dirty="0" smtClean="0"/>
              <a:t>지속되는 통증 호소</a:t>
            </a:r>
            <a:endParaRPr lang="en-US" altLang="ko-KR" sz="2900" dirty="0" smtClean="0"/>
          </a:p>
          <a:p>
            <a:endParaRPr lang="en-US" altLang="ko-KR" sz="2900" dirty="0"/>
          </a:p>
          <a:p>
            <a:r>
              <a:rPr lang="ko-KR" altLang="en-US" sz="2900" dirty="0" smtClean="0"/>
              <a:t>본원 </a:t>
            </a:r>
            <a:r>
              <a:rPr lang="en-US" altLang="ko-KR" sz="2900" dirty="0" err="1" smtClean="0"/>
              <a:t>thoracentesis</a:t>
            </a:r>
            <a:r>
              <a:rPr lang="en-US" altLang="ko-KR" sz="2900" dirty="0" smtClean="0"/>
              <a:t> f/u [2013-11-29] </a:t>
            </a:r>
            <a:endParaRPr lang="en-US" altLang="ko-KR" sz="2900" dirty="0"/>
          </a:p>
          <a:p>
            <a:pPr lvl="1"/>
            <a:r>
              <a:rPr lang="en-US" altLang="ko-KR" sz="2600" dirty="0"/>
              <a:t>WBC </a:t>
            </a:r>
            <a:r>
              <a:rPr lang="en-US" altLang="ko-KR" sz="2600" dirty="0" smtClean="0"/>
              <a:t>1390 </a:t>
            </a:r>
            <a:r>
              <a:rPr lang="en-US" altLang="ko-KR" sz="2600" dirty="0" smtClean="0">
                <a:solidFill>
                  <a:srgbClr val="0070C0"/>
                </a:solidFill>
              </a:rPr>
              <a:t>( mono 100% )</a:t>
            </a:r>
          </a:p>
          <a:p>
            <a:pPr lvl="1"/>
            <a:r>
              <a:rPr lang="en-US" altLang="ko-KR" sz="2600" dirty="0" smtClean="0"/>
              <a:t>pH 7.6 </a:t>
            </a:r>
            <a:endParaRPr lang="en-US" altLang="ko-KR" sz="2600" dirty="0"/>
          </a:p>
          <a:p>
            <a:pPr lvl="1"/>
            <a:r>
              <a:rPr lang="en-US" altLang="ko-KR" sz="2600" dirty="0" smtClean="0"/>
              <a:t>Total protein 5300</a:t>
            </a:r>
            <a:endParaRPr lang="en-US" altLang="ko-KR" sz="2600" dirty="0"/>
          </a:p>
          <a:p>
            <a:pPr lvl="1"/>
            <a:r>
              <a:rPr lang="en-US" altLang="ko-KR" sz="2600" dirty="0"/>
              <a:t>LDH </a:t>
            </a:r>
            <a:r>
              <a:rPr lang="en-US" altLang="ko-KR" sz="2600" dirty="0" smtClean="0"/>
              <a:t>1473 </a:t>
            </a:r>
          </a:p>
          <a:p>
            <a:pPr lvl="1"/>
            <a:r>
              <a:rPr lang="en-US" altLang="ko-KR" sz="2600" dirty="0" smtClean="0"/>
              <a:t>Glucose 86</a:t>
            </a:r>
            <a:endParaRPr lang="en-US" altLang="ko-KR" sz="2600" dirty="0"/>
          </a:p>
          <a:p>
            <a:pPr lvl="1"/>
            <a:r>
              <a:rPr lang="en-US" altLang="ko-KR" sz="2600" dirty="0">
                <a:solidFill>
                  <a:srgbClr val="0070C0"/>
                </a:solidFill>
              </a:rPr>
              <a:t>ADA </a:t>
            </a:r>
            <a:r>
              <a:rPr lang="en-US" altLang="ko-KR" sz="2600" dirty="0" smtClean="0">
                <a:solidFill>
                  <a:srgbClr val="0070C0"/>
                </a:solidFill>
              </a:rPr>
              <a:t> 148.5 </a:t>
            </a:r>
            <a:endParaRPr lang="en-US" altLang="ko-KR" sz="2600" dirty="0">
              <a:solidFill>
                <a:srgbClr val="0070C0"/>
              </a:solidFill>
            </a:endParaRPr>
          </a:p>
          <a:p>
            <a:pPr lvl="1"/>
            <a:r>
              <a:rPr lang="en-US" altLang="ko-KR" sz="2600" dirty="0"/>
              <a:t>CEA </a:t>
            </a:r>
            <a:r>
              <a:rPr lang="en-US" altLang="ko-KR" sz="2600" dirty="0" smtClean="0"/>
              <a:t>0.98</a:t>
            </a:r>
          </a:p>
          <a:p>
            <a:pPr lvl="1"/>
            <a:r>
              <a:rPr lang="en-US" altLang="ko-KR" sz="2600" dirty="0" smtClean="0"/>
              <a:t>cytology </a:t>
            </a:r>
            <a:r>
              <a:rPr lang="en-US" altLang="ko-KR" sz="2600" dirty="0"/>
              <a:t>:Negative for malignancy</a:t>
            </a:r>
            <a:endParaRPr lang="en-US" altLang="ko-KR" sz="2600" dirty="0" smtClean="0"/>
          </a:p>
          <a:p>
            <a:endParaRPr lang="en-US" altLang="ko-KR" sz="2900" dirty="0" smtClean="0"/>
          </a:p>
          <a:p>
            <a:r>
              <a:rPr lang="ko-KR" altLang="en-US" sz="2900" dirty="0" smtClean="0"/>
              <a:t>결핵균 </a:t>
            </a:r>
            <a:r>
              <a:rPr lang="ko-KR" altLang="en-US" sz="2900" dirty="0"/>
              <a:t>특이항원 자극 </a:t>
            </a:r>
            <a:r>
              <a:rPr lang="en-US" altLang="ko-KR" sz="2900" dirty="0">
                <a:solidFill>
                  <a:srgbClr val="0070C0"/>
                </a:solidFill>
              </a:rPr>
              <a:t>IFN-r (IGRA)	</a:t>
            </a:r>
            <a:r>
              <a:rPr lang="en-US" altLang="ko-KR" sz="2900" dirty="0" smtClean="0">
                <a:solidFill>
                  <a:srgbClr val="0070C0"/>
                </a:solidFill>
              </a:rPr>
              <a:t>Negative</a:t>
            </a:r>
          </a:p>
          <a:p>
            <a:r>
              <a:rPr lang="en-US" altLang="ko-KR" sz="2900" dirty="0" smtClean="0"/>
              <a:t>Pleural fluid AFB smear/ culture : -/ impending </a:t>
            </a:r>
            <a:endParaRPr lang="en-US" altLang="ko-KR" sz="2900" dirty="0"/>
          </a:p>
          <a:p>
            <a:endParaRPr lang="en-US" altLang="ko-KR" dirty="0" smtClean="0"/>
          </a:p>
          <a:p>
            <a:pPr marL="0" indent="0">
              <a:buNone/>
            </a:pPr>
            <a:r>
              <a:rPr lang="en-US" altLang="ko-KR" dirty="0" smtClean="0">
                <a:sym typeface="Wingdings" pitchFamily="2" charset="2"/>
              </a:rPr>
              <a:t> </a:t>
            </a:r>
            <a:r>
              <a:rPr lang="en-US" altLang="ko-KR" dirty="0">
                <a:solidFill>
                  <a:srgbClr val="00B050"/>
                </a:solidFill>
                <a:sym typeface="Wingdings" pitchFamily="2" charset="2"/>
              </a:rPr>
              <a:t>Tb medication hold(12/3</a:t>
            </a:r>
            <a:r>
              <a:rPr lang="en-US" altLang="ko-KR" dirty="0" smtClean="0">
                <a:solidFill>
                  <a:srgbClr val="00B050"/>
                </a:solidFill>
                <a:sym typeface="Wingdings" pitchFamily="2" charset="2"/>
              </a:rPr>
              <a:t>~)</a:t>
            </a:r>
            <a:r>
              <a:rPr lang="ko-KR" altLang="en-US" dirty="0" smtClean="0">
                <a:solidFill>
                  <a:srgbClr val="00B050"/>
                </a:solidFill>
                <a:sym typeface="Wingdings" pitchFamily="2" charset="2"/>
              </a:rPr>
              <a:t>하고  </a:t>
            </a:r>
            <a:r>
              <a:rPr lang="en-US" altLang="ko-KR" dirty="0" smtClean="0">
                <a:solidFill>
                  <a:srgbClr val="00B050"/>
                </a:solidFill>
                <a:sym typeface="Wingdings" pitchFamily="2" charset="2"/>
              </a:rPr>
              <a:t>pleural biopsy under VATS </a:t>
            </a:r>
            <a:r>
              <a:rPr lang="ko-KR" altLang="en-US" dirty="0" smtClean="0">
                <a:solidFill>
                  <a:srgbClr val="00B050"/>
                </a:solidFill>
                <a:sym typeface="Wingdings" pitchFamily="2" charset="2"/>
              </a:rPr>
              <a:t>계획으로 입원</a:t>
            </a:r>
            <a:r>
              <a:rPr lang="en-US" altLang="ko-KR" dirty="0" smtClean="0">
                <a:solidFill>
                  <a:srgbClr val="00B050"/>
                </a:solidFill>
                <a:sym typeface="Wingdings" pitchFamily="2" charset="2"/>
              </a:rPr>
              <a:t>. </a:t>
            </a:r>
            <a:endParaRPr lang="en-US" altLang="ko-KR" dirty="0">
              <a:solidFill>
                <a:srgbClr val="00B050"/>
              </a:solidFill>
              <a:sym typeface="Wingdings" pitchFamily="2" charset="2"/>
            </a:endParaRPr>
          </a:p>
          <a:p>
            <a:endParaRPr lang="en-US" altLang="ko-KR" dirty="0" smtClean="0">
              <a:solidFill>
                <a:srgbClr val="00B050"/>
              </a:solidFill>
            </a:endParaRPr>
          </a:p>
          <a:p>
            <a:endParaRPr lang="ko-KR" alt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1628800"/>
            <a:ext cx="3456384" cy="3900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755576" y="5691806"/>
            <a:ext cx="27190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smtClean="0"/>
              <a:t>2013-11-29 </a:t>
            </a:r>
            <a:endParaRPr lang="en-US" altLang="ko-KR" sz="3200" dirty="0"/>
          </a:p>
        </p:txBody>
      </p:sp>
      <p:sp>
        <p:nvSpPr>
          <p:cNvPr id="6" name="제목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ko-KR" altLang="en-US" smtClean="0"/>
              <a:t>김 </a:t>
            </a:r>
            <a:r>
              <a:rPr lang="en-US" altLang="ko-KR" smtClean="0"/>
              <a:t>O </a:t>
            </a:r>
            <a:r>
              <a:rPr lang="ko-KR" altLang="en-US" smtClean="0"/>
              <a:t>혁 </a:t>
            </a:r>
            <a:r>
              <a:rPr lang="en-US" altLang="ko-KR" smtClean="0"/>
              <a:t>M/72  #5955952 </a:t>
            </a:r>
            <a:endParaRPr lang="ko-KR" altLang="en-US" dirty="0"/>
          </a:p>
        </p:txBody>
      </p:sp>
    </p:spTree>
    <p:extLst>
      <p:ext uri="{BB962C8B-B14F-4D97-AF65-F5344CB8AC3E}">
        <p14:creationId xmlns:p14="http://schemas.microsoft.com/office/powerpoint/2010/main" val="1081607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052736"/>
            <a:ext cx="3452447"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3554998"/>
            <a:ext cx="3516874" cy="3102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064" y="433080"/>
            <a:ext cx="3466375" cy="3121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726248" y="5344011"/>
            <a:ext cx="36760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smtClean="0"/>
              <a:t>2013-12-05 </a:t>
            </a:r>
            <a:r>
              <a:rPr lang="ko-KR" altLang="en-US" sz="3200" dirty="0" smtClean="0"/>
              <a:t>입원 </a:t>
            </a:r>
            <a:endParaRPr lang="en-US" altLang="ko-KR" sz="3200" dirty="0"/>
          </a:p>
        </p:txBody>
      </p:sp>
    </p:spTree>
    <p:extLst>
      <p:ext uri="{BB962C8B-B14F-4D97-AF65-F5344CB8AC3E}">
        <p14:creationId xmlns:p14="http://schemas.microsoft.com/office/powerpoint/2010/main" val="2631727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539552" y="5646910"/>
            <a:ext cx="258275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smtClean="0"/>
              <a:t>2013-12-19</a:t>
            </a:r>
            <a:endParaRPr lang="en-US" altLang="ko-KR" sz="3200"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124744"/>
            <a:ext cx="3455058" cy="3928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836712"/>
            <a:ext cx="3516320" cy="2670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3489497"/>
            <a:ext cx="3516320" cy="2481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5"/>
          <p:cNvSpPr txBox="1">
            <a:spLocks noChangeArrowheads="1"/>
          </p:cNvSpPr>
          <p:nvPr/>
        </p:nvSpPr>
        <p:spPr bwMode="auto">
          <a:xfrm>
            <a:off x="4716016" y="6091696"/>
            <a:ext cx="42659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smtClean="0"/>
              <a:t>2013-12-19 PET-CT</a:t>
            </a:r>
            <a:endParaRPr lang="en-US" altLang="ko-KR" sz="3200" dirty="0"/>
          </a:p>
        </p:txBody>
      </p:sp>
    </p:spTree>
    <p:extLst>
      <p:ext uri="{BB962C8B-B14F-4D97-AF65-F5344CB8AC3E}">
        <p14:creationId xmlns:p14="http://schemas.microsoft.com/office/powerpoint/2010/main" val="39380589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684211" y="1556792"/>
            <a:ext cx="8002587" cy="504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defRPr/>
            </a:pPr>
            <a:r>
              <a:rPr lang="en-US" altLang="ko-KR" dirty="0" smtClean="0">
                <a:latin typeface="+mn-lt"/>
              </a:rPr>
              <a:t>[Pathology]</a:t>
            </a:r>
          </a:p>
          <a:p>
            <a:pPr marL="457200" indent="-457200" eaLnBrk="1" hangingPunct="1">
              <a:buFont typeface="Arial" pitchFamily="34" charset="0"/>
              <a:buChar char="•"/>
              <a:defRPr/>
            </a:pPr>
            <a:r>
              <a:rPr lang="en-US" altLang="ko-KR" dirty="0">
                <a:latin typeface="+mn-lt"/>
              </a:rPr>
              <a:t>Pleura, right, biopsy under </a:t>
            </a:r>
            <a:r>
              <a:rPr lang="en-US" altLang="ko-KR" dirty="0" smtClean="0">
                <a:latin typeface="+mn-lt"/>
              </a:rPr>
              <a:t>VATS [2013-12-19] </a:t>
            </a:r>
          </a:p>
          <a:p>
            <a:pPr marL="1200150" lvl="1" indent="-457200" eaLnBrk="1" hangingPunct="1">
              <a:buFont typeface="Arial" pitchFamily="34" charset="0"/>
              <a:buChar char="•"/>
              <a:defRPr/>
            </a:pPr>
            <a:r>
              <a:rPr lang="en-US" altLang="ko-KR" dirty="0">
                <a:latin typeface="+mn-lt"/>
              </a:rPr>
              <a:t>CD3+ and CD56+ medium to large sized atypical lymphocyte infiltration, consistent with </a:t>
            </a:r>
            <a:r>
              <a:rPr lang="en-US" altLang="ko-KR" dirty="0" err="1">
                <a:solidFill>
                  <a:srgbClr val="00B0F0"/>
                </a:solidFill>
                <a:latin typeface="+mn-lt"/>
              </a:rPr>
              <a:t>extranodal</a:t>
            </a:r>
            <a:r>
              <a:rPr lang="en-US" altLang="ko-KR" dirty="0">
                <a:solidFill>
                  <a:srgbClr val="00B0F0"/>
                </a:solidFill>
                <a:latin typeface="+mn-lt"/>
              </a:rPr>
              <a:t> NK/T-cell lymphoma</a:t>
            </a:r>
            <a:r>
              <a:rPr lang="en-US" altLang="ko-KR" dirty="0">
                <a:latin typeface="+mn-lt"/>
              </a:rPr>
              <a:t>, see note</a:t>
            </a:r>
            <a:r>
              <a:rPr lang="en-US" altLang="ko-KR" dirty="0" smtClean="0">
                <a:latin typeface="+mn-lt"/>
              </a:rPr>
              <a:t>.</a:t>
            </a:r>
            <a:endParaRPr lang="en-US" altLang="ko-KR" dirty="0">
              <a:latin typeface="+mn-lt"/>
            </a:endParaRPr>
          </a:p>
          <a:p>
            <a:pPr lvl="1" indent="0" eaLnBrk="1" hangingPunct="1">
              <a:defRPr/>
            </a:pPr>
            <a:endParaRPr lang="en-US" altLang="ko-KR" dirty="0" smtClean="0">
              <a:latin typeface="+mn-lt"/>
            </a:endParaRPr>
          </a:p>
          <a:p>
            <a:pPr lvl="1" indent="0" eaLnBrk="1" hangingPunct="1">
              <a:defRPr/>
            </a:pPr>
            <a:r>
              <a:rPr lang="en-US" altLang="ko-KR" dirty="0" smtClean="0">
                <a:latin typeface="+mn-lt"/>
              </a:rPr>
              <a:t>Note</a:t>
            </a:r>
            <a:r>
              <a:rPr lang="en-US" altLang="ko-KR" dirty="0">
                <a:latin typeface="+mn-lt"/>
              </a:rPr>
              <a:t>) The </a:t>
            </a:r>
            <a:r>
              <a:rPr lang="en-US" altLang="ko-KR" dirty="0" err="1">
                <a:latin typeface="+mn-lt"/>
              </a:rPr>
              <a:t>immunohistochemical</a:t>
            </a:r>
            <a:r>
              <a:rPr lang="en-US" altLang="ko-KR" dirty="0">
                <a:latin typeface="+mn-lt"/>
              </a:rPr>
              <a:t> stain results:</a:t>
            </a:r>
          </a:p>
          <a:p>
            <a:pPr marL="1600200" lvl="2" indent="-457200" eaLnBrk="1" hangingPunct="1">
              <a:buFont typeface="Arial" pitchFamily="34" charset="0"/>
              <a:buChar char="•"/>
              <a:defRPr/>
            </a:pPr>
            <a:r>
              <a:rPr lang="en-US" altLang="ko-KR" dirty="0">
                <a:latin typeface="+mn-lt"/>
              </a:rPr>
              <a:t>CD30, CD20 (L26), Herpes virus 8 (HHV-8) and bcl-2: not expressed in tumor cells</a:t>
            </a:r>
          </a:p>
          <a:p>
            <a:pPr marL="457200" indent="-457200" eaLnBrk="1" hangingPunct="1">
              <a:buFont typeface="Arial" pitchFamily="34" charset="0"/>
              <a:buChar char="•"/>
              <a:defRPr/>
            </a:pPr>
            <a:endParaRPr lang="en-US" altLang="ko-KR" dirty="0">
              <a:latin typeface="+mn-lt"/>
            </a:endParaRPr>
          </a:p>
        </p:txBody>
      </p:sp>
      <p:sp>
        <p:nvSpPr>
          <p:cNvPr id="4" name="제목 1"/>
          <p:cNvSpPr txBox="1">
            <a:spLocks/>
          </p:cNvSpPr>
          <p:nvPr/>
        </p:nvSpPr>
        <p:spPr>
          <a:xfrm>
            <a:off x="457200" y="274638"/>
            <a:ext cx="8229600" cy="1143000"/>
          </a:xfrm>
          <a:prstGeom prst="rect">
            <a:avLst/>
          </a:prstGeom>
        </p:spPr>
        <p:txBody>
          <a:bodyP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ko-KR" altLang="en-US" dirty="0"/>
              <a:t>김 </a:t>
            </a:r>
            <a:r>
              <a:rPr lang="en-US" altLang="ko-KR" dirty="0"/>
              <a:t>O </a:t>
            </a:r>
            <a:r>
              <a:rPr lang="ko-KR" altLang="en-US" dirty="0"/>
              <a:t>혁 </a:t>
            </a:r>
            <a:r>
              <a:rPr lang="en-US" altLang="ko-KR" dirty="0"/>
              <a:t>M/72  #5955952 </a:t>
            </a:r>
            <a:endParaRPr lang="ko-KR" altLang="en-US" dirty="0"/>
          </a:p>
        </p:txBody>
      </p:sp>
    </p:spTree>
    <p:extLst>
      <p:ext uri="{BB962C8B-B14F-4D97-AF65-F5344CB8AC3E}">
        <p14:creationId xmlns:p14="http://schemas.microsoft.com/office/powerpoint/2010/main" val="29320584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smtClean="0"/>
              <a:t>김 </a:t>
            </a:r>
            <a:r>
              <a:rPr lang="en-US" altLang="ko-KR" dirty="0" smtClean="0"/>
              <a:t>O </a:t>
            </a:r>
            <a:r>
              <a:rPr lang="ko-KR" altLang="en-US" dirty="0" smtClean="0"/>
              <a:t>혁 </a:t>
            </a:r>
            <a:r>
              <a:rPr lang="en-US" altLang="ko-KR" dirty="0" smtClean="0"/>
              <a:t>M/72  #5955952 </a:t>
            </a:r>
            <a:endParaRPr lang="ko-KR" altLang="en-US" dirty="0"/>
          </a:p>
        </p:txBody>
      </p:sp>
      <p:sp>
        <p:nvSpPr>
          <p:cNvPr id="3" name="내용 개체 틀 2"/>
          <p:cNvSpPr>
            <a:spLocks noGrp="1"/>
          </p:cNvSpPr>
          <p:nvPr>
            <p:ph idx="1"/>
          </p:nvPr>
        </p:nvSpPr>
        <p:spPr>
          <a:xfrm>
            <a:off x="467544" y="1484784"/>
            <a:ext cx="4320480" cy="4968552"/>
          </a:xfrm>
        </p:spPr>
        <p:txBody>
          <a:bodyPr>
            <a:noAutofit/>
          </a:bodyPr>
          <a:lstStyle/>
          <a:p>
            <a:endParaRPr lang="en-US" altLang="ko-KR" sz="1600" dirty="0" smtClean="0"/>
          </a:p>
          <a:p>
            <a:r>
              <a:rPr lang="en-US" altLang="ko-KR" sz="1600" dirty="0" smtClean="0"/>
              <a:t>1st </a:t>
            </a:r>
            <a:r>
              <a:rPr lang="en-US" altLang="ko-KR" sz="1600" dirty="0"/>
              <a:t>IMVP-16PL (2013-12/24-12/28</a:t>
            </a:r>
            <a:r>
              <a:rPr lang="en-US" altLang="ko-KR" sz="1600" dirty="0" smtClean="0"/>
              <a:t>)</a:t>
            </a:r>
          </a:p>
          <a:p>
            <a:pPr lvl="1"/>
            <a:endParaRPr lang="en-US" altLang="ko-KR" sz="1200" dirty="0" smtClean="0"/>
          </a:p>
          <a:p>
            <a:pPr lvl="1"/>
            <a:r>
              <a:rPr lang="en-US" altLang="ko-KR" sz="1200" dirty="0" smtClean="0"/>
              <a:t>IFOS </a:t>
            </a:r>
            <a:r>
              <a:rPr lang="en-US" altLang="ko-KR" sz="1200" dirty="0"/>
              <a:t>1000mg/m2 -&gt; 800; 1272mg IVF 1hrs, D1~5, 20% DR </a:t>
            </a:r>
          </a:p>
          <a:p>
            <a:pPr lvl="1"/>
            <a:r>
              <a:rPr lang="en-US" altLang="ko-KR" sz="1200" dirty="0"/>
              <a:t>MTX 30mg/m2 -&gt; 47.7 mg IV  D3, D10"</a:t>
            </a:r>
          </a:p>
          <a:p>
            <a:pPr lvl="1"/>
            <a:r>
              <a:rPr lang="en-US" altLang="ko-KR" sz="1200" dirty="0"/>
              <a:t>"VP-16 100mg/m2 -&gt;80;  127.2 mg IVF 2hrs,D1~3 ; 20% DR</a:t>
            </a:r>
          </a:p>
          <a:p>
            <a:pPr lvl="1"/>
            <a:r>
              <a:rPr lang="en-US" altLang="ko-KR" sz="1200" dirty="0" err="1"/>
              <a:t>Mesna</a:t>
            </a:r>
            <a:r>
              <a:rPr lang="en-US" altLang="ko-KR" sz="1200" dirty="0"/>
              <a:t> 255 mg *3 IV D1~D5 </a:t>
            </a:r>
          </a:p>
          <a:p>
            <a:pPr lvl="1"/>
            <a:r>
              <a:rPr lang="en-US" altLang="ko-KR" sz="1200" dirty="0" err="1"/>
              <a:t>Dexa</a:t>
            </a:r>
            <a:r>
              <a:rPr lang="en-US" altLang="ko-KR" sz="1200" dirty="0"/>
              <a:t> 20mg #2 D1~D5 </a:t>
            </a:r>
            <a:endParaRPr lang="en-US" altLang="ko-KR" sz="1200" dirty="0" smtClean="0"/>
          </a:p>
          <a:p>
            <a:endParaRPr lang="en-US" altLang="ko-KR" sz="1600" dirty="0"/>
          </a:p>
          <a:p>
            <a:r>
              <a:rPr lang="en-US" altLang="ko-KR" sz="1600" dirty="0" err="1" smtClean="0"/>
              <a:t>Fragmin</a:t>
            </a:r>
            <a:r>
              <a:rPr lang="en-US" altLang="ko-KR" sz="1600" dirty="0" smtClean="0"/>
              <a:t> </a:t>
            </a:r>
            <a:r>
              <a:rPr lang="en-US" altLang="ko-KR" sz="1600" dirty="0"/>
              <a:t>10000U SC daily. </a:t>
            </a:r>
          </a:p>
          <a:p>
            <a:endParaRPr lang="en-US" altLang="ko-KR" sz="1600" dirty="0" smtClean="0"/>
          </a:p>
          <a:p>
            <a:r>
              <a:rPr lang="en-US" altLang="ko-KR" sz="1600" dirty="0" smtClean="0">
                <a:solidFill>
                  <a:srgbClr val="00B0F0"/>
                </a:solidFill>
              </a:rPr>
              <a:t>Chest tube </a:t>
            </a:r>
            <a:r>
              <a:rPr lang="en-US" altLang="ko-KR" sz="1600" dirty="0" err="1" smtClean="0">
                <a:solidFill>
                  <a:srgbClr val="00B0F0"/>
                </a:solidFill>
              </a:rPr>
              <a:t>Rt</a:t>
            </a:r>
            <a:r>
              <a:rPr lang="en-US" altLang="ko-KR" sz="1600" dirty="0" smtClean="0">
                <a:solidFill>
                  <a:srgbClr val="00B0F0"/>
                </a:solidFill>
              </a:rPr>
              <a:t>  </a:t>
            </a:r>
            <a:r>
              <a:rPr lang="en-US" altLang="ko-KR" sz="1600" dirty="0">
                <a:solidFill>
                  <a:srgbClr val="00B0F0"/>
                </a:solidFill>
              </a:rPr>
              <a:t>daily </a:t>
            </a:r>
            <a:r>
              <a:rPr lang="en-US" altLang="ko-KR" sz="1600" dirty="0" smtClean="0">
                <a:solidFill>
                  <a:srgbClr val="00B0F0"/>
                </a:solidFill>
              </a:rPr>
              <a:t>600~1000ml </a:t>
            </a:r>
            <a:r>
              <a:rPr lang="ko-KR" altLang="en-US" sz="1600" dirty="0" err="1">
                <a:solidFill>
                  <a:srgbClr val="00B0F0"/>
                </a:solidFill>
              </a:rPr>
              <a:t>나오던중</a:t>
            </a:r>
            <a:r>
              <a:rPr lang="ko-KR" altLang="en-US" sz="1600" dirty="0">
                <a:solidFill>
                  <a:srgbClr val="00B0F0"/>
                </a:solidFill>
              </a:rPr>
              <a:t> </a:t>
            </a:r>
            <a:r>
              <a:rPr lang="en-US" altLang="ko-KR" sz="1600" dirty="0" smtClean="0">
                <a:solidFill>
                  <a:srgbClr val="00B0F0"/>
                </a:solidFill>
              </a:rPr>
              <a:t>12/26</a:t>
            </a:r>
            <a:r>
              <a:rPr lang="ko-KR" altLang="en-US" sz="1600" dirty="0">
                <a:solidFill>
                  <a:srgbClr val="00B0F0"/>
                </a:solidFill>
              </a:rPr>
              <a:t>일부터 </a:t>
            </a:r>
            <a:r>
              <a:rPr lang="en-US" altLang="ko-KR" sz="1600" dirty="0" smtClean="0">
                <a:solidFill>
                  <a:srgbClr val="00B0F0"/>
                </a:solidFill>
              </a:rPr>
              <a:t>&lt;100ml </a:t>
            </a:r>
            <a:r>
              <a:rPr lang="ko-KR" altLang="en-US" sz="1600" dirty="0" smtClean="0">
                <a:solidFill>
                  <a:srgbClr val="00B0F0"/>
                </a:solidFill>
              </a:rPr>
              <a:t>감소</a:t>
            </a:r>
            <a:r>
              <a:rPr lang="en-US" altLang="ko-KR" sz="1600" dirty="0" smtClean="0">
                <a:solidFill>
                  <a:srgbClr val="00B0F0"/>
                </a:solidFill>
              </a:rPr>
              <a:t>. </a:t>
            </a:r>
            <a:endParaRPr lang="en-US" altLang="ko-KR" sz="1600"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484784"/>
            <a:ext cx="3626880" cy="4349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a:spLocks noChangeArrowheads="1"/>
          </p:cNvSpPr>
          <p:nvPr/>
        </p:nvSpPr>
        <p:spPr bwMode="auto">
          <a:xfrm>
            <a:off x="5580112" y="6021288"/>
            <a:ext cx="258275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r>
              <a:rPr lang="en-US" altLang="ko-KR" sz="3200" dirty="0" smtClean="0"/>
              <a:t>2014-01-06</a:t>
            </a:r>
            <a:endParaRPr lang="en-US" altLang="ko-KR" sz="3200" dirty="0"/>
          </a:p>
        </p:txBody>
      </p:sp>
    </p:spTree>
    <p:extLst>
      <p:ext uri="{BB962C8B-B14F-4D97-AF65-F5344CB8AC3E}">
        <p14:creationId xmlns:p14="http://schemas.microsoft.com/office/powerpoint/2010/main" val="4123251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r>
              <a:rPr lang="en-US" altLang="ko-KR" dirty="0" smtClean="0"/>
              <a:t>CASE 1. </a:t>
            </a:r>
            <a:endParaRPr lang="ko-KR" altLang="en-US" dirty="0"/>
          </a:p>
        </p:txBody>
      </p:sp>
    </p:spTree>
    <p:extLst>
      <p:ext uri="{BB962C8B-B14F-4D97-AF65-F5344CB8AC3E}">
        <p14:creationId xmlns:p14="http://schemas.microsoft.com/office/powerpoint/2010/main" val="1282087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Connective tissue diseases</a:t>
            </a:r>
            <a:endParaRPr lang="ko-KR" altLang="en-US" dirty="0"/>
          </a:p>
        </p:txBody>
      </p:sp>
      <p:sp>
        <p:nvSpPr>
          <p:cNvPr id="3" name="내용 개체 틀 2"/>
          <p:cNvSpPr>
            <a:spLocks noGrp="1"/>
          </p:cNvSpPr>
          <p:nvPr>
            <p:ph idx="1"/>
          </p:nvPr>
        </p:nvSpPr>
        <p:spPr/>
        <p:txBody>
          <a:bodyPr>
            <a:normAutofit/>
          </a:bodyPr>
          <a:lstStyle/>
          <a:p>
            <a:r>
              <a:rPr lang="en-US" altLang="ko-KR" sz="1800" dirty="0"/>
              <a:t>Rheumatoid arthritis-associated pleural effusions</a:t>
            </a:r>
          </a:p>
          <a:p>
            <a:pPr lvl="1"/>
            <a:r>
              <a:rPr lang="en-US" altLang="ko-KR" sz="1600" dirty="0" smtClean="0"/>
              <a:t>Exudate with low glucose, low </a:t>
            </a:r>
            <a:r>
              <a:rPr lang="en-US" altLang="ko-KR" sz="1600" dirty="0" err="1" smtClean="0"/>
              <a:t>pH,and</a:t>
            </a:r>
            <a:r>
              <a:rPr lang="en-US" altLang="ko-KR" sz="1600" dirty="0" smtClean="0"/>
              <a:t> high </a:t>
            </a:r>
            <a:r>
              <a:rPr lang="en-US" altLang="ko-KR" sz="1600" dirty="0" err="1" smtClean="0"/>
              <a:t>LDHlevels</a:t>
            </a:r>
            <a:r>
              <a:rPr lang="en-US" altLang="ko-KR" sz="1600" dirty="0" smtClean="0"/>
              <a:t>.</a:t>
            </a:r>
          </a:p>
          <a:p>
            <a:pPr marL="457200" lvl="1" indent="0">
              <a:buNone/>
            </a:pPr>
            <a:r>
              <a:rPr lang="en-US" altLang="ko-KR" sz="1600" dirty="0" smtClean="0">
                <a:sym typeface="Wingdings" pitchFamily="2" charset="2"/>
              </a:rPr>
              <a:t>   </a:t>
            </a:r>
            <a:r>
              <a:rPr lang="en-US" altLang="ko-KR" sz="1600" dirty="0" smtClean="0"/>
              <a:t>very </a:t>
            </a:r>
            <a:r>
              <a:rPr lang="en-US" altLang="ko-KR" sz="1600" dirty="0"/>
              <a:t>low glucose level of &lt;1.6 </a:t>
            </a:r>
            <a:r>
              <a:rPr lang="en-US" altLang="ko-KR" sz="1600" dirty="0" err="1"/>
              <a:t>mmol</a:t>
            </a:r>
            <a:r>
              <a:rPr lang="en-US" altLang="ko-KR" sz="1600" dirty="0"/>
              <a:t>/l (29 mg/dl).</a:t>
            </a:r>
          </a:p>
          <a:p>
            <a:pPr lvl="1"/>
            <a:r>
              <a:rPr lang="en-US" altLang="ko-KR" sz="1600" dirty="0" smtClean="0"/>
              <a:t>The first manifestation of RA is virtually never a pleural effusion </a:t>
            </a:r>
            <a:r>
              <a:rPr lang="en-US" altLang="ko-KR" sz="1600" dirty="0" smtClean="0">
                <a:sym typeface="Wingdings" pitchFamily="2" charset="2"/>
              </a:rPr>
              <a:t></a:t>
            </a:r>
            <a:r>
              <a:rPr lang="en-US" altLang="ko-KR" sz="1600" dirty="0"/>
              <a:t>old age men who have subcutaneous nodules</a:t>
            </a:r>
          </a:p>
          <a:p>
            <a:pPr marL="457200" lvl="1" indent="0">
              <a:buNone/>
            </a:pPr>
            <a:r>
              <a:rPr lang="en-US" altLang="ko-KR" sz="1800" dirty="0" smtClean="0"/>
              <a:t> </a:t>
            </a:r>
          </a:p>
          <a:p>
            <a:r>
              <a:rPr lang="en-US" altLang="ko-KR" sz="1800" dirty="0"/>
              <a:t>Systemic lupus </a:t>
            </a:r>
            <a:r>
              <a:rPr lang="en-US" altLang="ko-KR" sz="1800" dirty="0" err="1"/>
              <a:t>erythematosus</a:t>
            </a:r>
            <a:r>
              <a:rPr lang="en-US" altLang="ko-KR" sz="1800" dirty="0"/>
              <a:t> (SLE)</a:t>
            </a:r>
          </a:p>
          <a:p>
            <a:pPr lvl="1"/>
            <a:r>
              <a:rPr lang="en-US" altLang="ko-KR" sz="1600" dirty="0" smtClean="0"/>
              <a:t>SLE may present with a pleural effusion. </a:t>
            </a:r>
          </a:p>
          <a:p>
            <a:pPr lvl="1"/>
            <a:r>
              <a:rPr lang="en-US" altLang="ko-KR" sz="1600" dirty="0" smtClean="0"/>
              <a:t>The drug –induced lupus should always be considered. </a:t>
            </a:r>
          </a:p>
          <a:p>
            <a:pPr lvl="1"/>
            <a:r>
              <a:rPr lang="en-US" altLang="ko-KR" sz="1600" dirty="0" smtClean="0"/>
              <a:t>(Hydralazine, procainamide, isoniazid, phenytoin, and </a:t>
            </a:r>
            <a:r>
              <a:rPr lang="en-US" altLang="ko-KR" sz="1600" dirty="0" err="1" smtClean="0"/>
              <a:t>chlorpromaxine</a:t>
            </a:r>
            <a:r>
              <a:rPr lang="en-US" altLang="ko-KR" sz="1600" dirty="0" smtClean="0"/>
              <a:t>) </a:t>
            </a:r>
          </a:p>
          <a:p>
            <a:pPr lvl="1"/>
            <a:r>
              <a:rPr lang="en-US" altLang="ko-KR" sz="1600" dirty="0" smtClean="0"/>
              <a:t>Pleural </a:t>
            </a:r>
            <a:r>
              <a:rPr lang="en-US" altLang="ko-KR" sz="1600" dirty="0"/>
              <a:t>ﬂuid </a:t>
            </a:r>
            <a:r>
              <a:rPr lang="en-US" altLang="ko-KR" sz="1600" dirty="0" smtClean="0"/>
              <a:t>ANA should </a:t>
            </a:r>
            <a:r>
              <a:rPr lang="en-US" altLang="ko-KR" sz="1600" dirty="0"/>
              <a:t>not </a:t>
            </a:r>
            <a:r>
              <a:rPr lang="en-US" altLang="ko-KR" sz="1600" dirty="0" smtClean="0"/>
              <a:t>be measured </a:t>
            </a:r>
            <a:r>
              <a:rPr lang="en-US" altLang="ko-KR" sz="1600" dirty="0"/>
              <a:t>routinely as it reﬂects the serum level and </a:t>
            </a:r>
            <a:r>
              <a:rPr lang="en-US" altLang="ko-KR" sz="1600" dirty="0" smtClean="0"/>
              <a:t>is therefore </a:t>
            </a:r>
            <a:r>
              <a:rPr lang="en-US" altLang="ko-KR" sz="1600" dirty="0"/>
              <a:t>usually unhelpful. </a:t>
            </a:r>
            <a:endParaRPr lang="ko-KR" altLang="en-US" sz="1600" dirty="0"/>
          </a:p>
        </p:txBody>
      </p:sp>
    </p:spTree>
    <p:extLst>
      <p:ext uri="{BB962C8B-B14F-4D97-AF65-F5344CB8AC3E}">
        <p14:creationId xmlns:p14="http://schemas.microsoft.com/office/powerpoint/2010/main" val="8461136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Drug related pleural effusion</a:t>
            </a:r>
            <a:endParaRPr lang="ko-KR" altLang="en-US" dirty="0"/>
          </a:p>
        </p:txBody>
      </p:sp>
      <p:sp>
        <p:nvSpPr>
          <p:cNvPr id="3" name="내용 개체 틀 2"/>
          <p:cNvSpPr>
            <a:spLocks noGrp="1"/>
          </p:cNvSpPr>
          <p:nvPr>
            <p:ph idx="1"/>
          </p:nvPr>
        </p:nvSpPr>
        <p:spPr/>
        <p:txBody>
          <a:bodyPr>
            <a:noAutofit/>
          </a:bodyPr>
          <a:lstStyle/>
          <a:p>
            <a:r>
              <a:rPr lang="en-US" altLang="ko-KR" sz="1800" dirty="0"/>
              <a:t> Commonly prescribed drugs known </a:t>
            </a:r>
            <a:r>
              <a:rPr lang="en-US" altLang="ko-KR" sz="1800" dirty="0" smtClean="0"/>
              <a:t>to cause </a:t>
            </a:r>
            <a:r>
              <a:rPr lang="en-US" altLang="ko-KR" sz="1800" dirty="0"/>
              <a:t>pleural effusions (over 100 </a:t>
            </a:r>
            <a:r>
              <a:rPr lang="en-US" altLang="ko-KR" sz="1800" dirty="0" smtClean="0"/>
              <a:t>cases reported </a:t>
            </a:r>
            <a:r>
              <a:rPr lang="en-US" altLang="ko-KR" sz="1800" dirty="0"/>
              <a:t>globally</a:t>
            </a:r>
            <a:r>
              <a:rPr lang="en-US" altLang="ko-KR" sz="1800" dirty="0" smtClean="0"/>
              <a:t>)</a:t>
            </a:r>
          </a:p>
          <a:p>
            <a:pPr lvl="1"/>
            <a:r>
              <a:rPr lang="en-US" altLang="ko-KR" sz="1800" dirty="0" smtClean="0"/>
              <a:t> </a:t>
            </a:r>
            <a:r>
              <a:rPr lang="en-US" altLang="ko-KR" sz="1600" dirty="0"/>
              <a:t>Methotrexate</a:t>
            </a:r>
          </a:p>
          <a:p>
            <a:pPr lvl="1"/>
            <a:r>
              <a:rPr lang="en-US" altLang="ko-KR" sz="1600" dirty="0" smtClean="0"/>
              <a:t> </a:t>
            </a:r>
            <a:r>
              <a:rPr lang="en-US" altLang="ko-KR" sz="1600" dirty="0" err="1"/>
              <a:t>Amiodarone</a:t>
            </a:r>
            <a:endParaRPr lang="en-US" altLang="ko-KR" sz="1600" dirty="0"/>
          </a:p>
          <a:p>
            <a:pPr lvl="1"/>
            <a:r>
              <a:rPr lang="en-US" altLang="ko-KR" sz="1600" dirty="0" smtClean="0"/>
              <a:t> </a:t>
            </a:r>
            <a:r>
              <a:rPr lang="en-US" altLang="ko-KR" sz="1600" dirty="0"/>
              <a:t>Phenytoin</a:t>
            </a:r>
          </a:p>
          <a:p>
            <a:pPr lvl="1"/>
            <a:r>
              <a:rPr lang="en-US" altLang="ko-KR" sz="1600" dirty="0" smtClean="0"/>
              <a:t> </a:t>
            </a:r>
            <a:r>
              <a:rPr lang="en-US" altLang="ko-KR" sz="1600" dirty="0" err="1"/>
              <a:t>Nitrofurantoin</a:t>
            </a:r>
            <a:endParaRPr lang="en-US" altLang="ko-KR" sz="1600" dirty="0"/>
          </a:p>
          <a:p>
            <a:pPr lvl="1"/>
            <a:r>
              <a:rPr lang="en-US" altLang="ko-KR" sz="1600" dirty="0" smtClean="0"/>
              <a:t> </a:t>
            </a:r>
            <a:r>
              <a:rPr lang="el-GR" altLang="ko-KR" sz="1600" dirty="0" smtClean="0"/>
              <a:t>β</a:t>
            </a:r>
            <a:r>
              <a:rPr lang="en-US" altLang="ko-KR" sz="1600" dirty="0" smtClean="0"/>
              <a:t>-blockers</a:t>
            </a:r>
          </a:p>
          <a:p>
            <a:pPr lvl="1"/>
            <a:r>
              <a:rPr lang="en-US" altLang="ko-KR" sz="1600" dirty="0" err="1" smtClean="0"/>
              <a:t>dantrolene</a:t>
            </a:r>
            <a:r>
              <a:rPr lang="en-US" altLang="ko-KR" sz="1600" dirty="0" smtClean="0"/>
              <a:t>(a </a:t>
            </a:r>
            <a:r>
              <a:rPr lang="en-US" altLang="ko-KR" sz="1600" dirty="0"/>
              <a:t>muscle </a:t>
            </a:r>
            <a:r>
              <a:rPr lang="en-US" altLang="ko-KR" sz="1600" dirty="0" smtClean="0"/>
              <a:t>relaxant), ergot alkaloids (</a:t>
            </a:r>
            <a:r>
              <a:rPr lang="en-US" altLang="ko-KR" sz="1600" dirty="0" err="1" smtClean="0"/>
              <a:t>bromocriptine</a:t>
            </a:r>
            <a:r>
              <a:rPr lang="en-US" altLang="ko-KR" sz="1600" dirty="0" smtClean="0"/>
              <a:t> </a:t>
            </a:r>
            <a:r>
              <a:rPr lang="en-US" altLang="ko-KR" sz="1600" dirty="0"/>
              <a:t>or </a:t>
            </a:r>
            <a:r>
              <a:rPr lang="en-US" altLang="ko-KR" sz="1600" dirty="0" err="1" smtClean="0"/>
              <a:t>pergolide</a:t>
            </a:r>
            <a:r>
              <a:rPr lang="en-US" altLang="ko-KR" sz="1600" dirty="0" smtClean="0"/>
              <a:t>) </a:t>
            </a:r>
            <a:r>
              <a:rPr lang="en-US" altLang="ko-KR" sz="1600" dirty="0" smtClean="0">
                <a:sym typeface="Wingdings" pitchFamily="2" charset="2"/>
              </a:rPr>
              <a:t> </a:t>
            </a:r>
            <a:r>
              <a:rPr lang="en-US" altLang="ko-KR" sz="1600" dirty="0" smtClean="0"/>
              <a:t> Parkinson’s </a:t>
            </a:r>
            <a:r>
              <a:rPr lang="en-US" altLang="ko-KR" sz="1600" dirty="0"/>
              <a:t>disease </a:t>
            </a:r>
            <a:r>
              <a:rPr lang="en-US" altLang="ko-KR" sz="1600" dirty="0" smtClean="0"/>
              <a:t>,  </a:t>
            </a:r>
            <a:r>
              <a:rPr lang="en-US" altLang="ko-KR" sz="1600" dirty="0" err="1" smtClean="0"/>
              <a:t>methysergide</a:t>
            </a:r>
            <a:r>
              <a:rPr lang="en-US" altLang="ko-KR" sz="1600" dirty="0" smtClean="0"/>
              <a:t>, </a:t>
            </a:r>
            <a:r>
              <a:rPr lang="en-US" altLang="ko-KR" sz="1600" dirty="0" err="1" smtClean="0"/>
              <a:t>procarbazine</a:t>
            </a:r>
            <a:r>
              <a:rPr lang="en-US" altLang="ko-KR" sz="1600" dirty="0"/>
              <a:t>, </a:t>
            </a:r>
            <a:r>
              <a:rPr lang="en-US" altLang="ko-KR" sz="1600" dirty="0" smtClean="0"/>
              <a:t>clozapine</a:t>
            </a:r>
            <a:r>
              <a:rPr lang="en-US" altLang="ko-KR" sz="1600" dirty="0"/>
              <a:t>, </a:t>
            </a:r>
            <a:r>
              <a:rPr lang="en-US" altLang="ko-KR" sz="1600" dirty="0" err="1"/>
              <a:t>dapsone</a:t>
            </a:r>
            <a:r>
              <a:rPr lang="en-US" altLang="ko-KR" sz="1600" dirty="0"/>
              <a:t>, </a:t>
            </a:r>
            <a:r>
              <a:rPr lang="en-US" altLang="ko-KR" sz="1600" dirty="0" smtClean="0"/>
              <a:t>metronidazole</a:t>
            </a:r>
            <a:r>
              <a:rPr lang="en-US" altLang="ko-KR" sz="1600" dirty="0"/>
              <a:t>, </a:t>
            </a:r>
            <a:r>
              <a:rPr lang="en-US" altLang="ko-KR" sz="1600" dirty="0" err="1"/>
              <a:t>mitomycin</a:t>
            </a:r>
            <a:r>
              <a:rPr lang="en-US" altLang="ko-KR" sz="1600" dirty="0"/>
              <a:t>, </a:t>
            </a:r>
            <a:r>
              <a:rPr lang="en-US" altLang="ko-KR" sz="1600" dirty="0" err="1" smtClean="0"/>
              <a:t>isotretinoin</a:t>
            </a:r>
            <a:r>
              <a:rPr lang="en-US" altLang="ko-KR" sz="1600" dirty="0"/>
              <a:t>, </a:t>
            </a:r>
            <a:r>
              <a:rPr lang="en-US" altLang="ko-KR" sz="1600" dirty="0" err="1" smtClean="0"/>
              <a:t>propylthiouracil</a:t>
            </a:r>
            <a:r>
              <a:rPr lang="en-US" altLang="ko-KR" sz="1600" dirty="0" smtClean="0"/>
              <a:t>, </a:t>
            </a:r>
            <a:r>
              <a:rPr lang="en-US" altLang="ko-KR" sz="1600" dirty="0" err="1" smtClean="0"/>
              <a:t>simvastatin,warfarin</a:t>
            </a:r>
            <a:r>
              <a:rPr lang="en-US" altLang="ko-KR" sz="1600" dirty="0" smtClean="0"/>
              <a:t>.</a:t>
            </a:r>
          </a:p>
          <a:p>
            <a:endParaRPr lang="en-US" altLang="ko-KR" sz="1800" dirty="0"/>
          </a:p>
          <a:p>
            <a:r>
              <a:rPr lang="en-US" altLang="ko-KR" sz="1800" dirty="0" smtClean="0"/>
              <a:t>Most </a:t>
            </a:r>
            <a:r>
              <a:rPr lang="en-US" altLang="ko-KR" sz="1800" dirty="0"/>
              <a:t>patients who have </a:t>
            </a:r>
            <a:r>
              <a:rPr lang="en-US" altLang="ko-KR" sz="1800" dirty="0" smtClean="0"/>
              <a:t>drug-induced </a:t>
            </a:r>
            <a:r>
              <a:rPr lang="en-US" altLang="ko-KR" sz="1800" dirty="0"/>
              <a:t>pleural effusions have peripheral </a:t>
            </a:r>
            <a:r>
              <a:rPr lang="en-US" altLang="ko-KR" sz="1800" dirty="0" smtClean="0"/>
              <a:t>eosinophilia</a:t>
            </a:r>
            <a:r>
              <a:rPr lang="en-US" altLang="ko-KR" sz="1800" dirty="0"/>
              <a:t>. </a:t>
            </a:r>
            <a:endParaRPr lang="en-US" altLang="ko-KR" sz="1800" dirty="0" smtClean="0"/>
          </a:p>
          <a:p>
            <a:r>
              <a:rPr lang="en-US" altLang="ko-KR" sz="1800" dirty="0" smtClean="0"/>
              <a:t>When </a:t>
            </a:r>
            <a:r>
              <a:rPr lang="en-US" altLang="ko-KR" sz="1800" dirty="0"/>
              <a:t>the drug is discontinued, the </a:t>
            </a:r>
            <a:r>
              <a:rPr lang="en-US" altLang="ko-KR" sz="1800" dirty="0" smtClean="0"/>
              <a:t>effusion usually </a:t>
            </a:r>
            <a:r>
              <a:rPr lang="en-US" altLang="ko-KR" sz="1800" dirty="0"/>
              <a:t>resolves rapidly</a:t>
            </a:r>
            <a:endParaRPr lang="ko-KR" altLang="en-US" sz="1800" dirty="0"/>
          </a:p>
        </p:txBody>
      </p:sp>
    </p:spTree>
    <p:extLst>
      <p:ext uri="{BB962C8B-B14F-4D97-AF65-F5344CB8AC3E}">
        <p14:creationId xmlns:p14="http://schemas.microsoft.com/office/powerpoint/2010/main" val="36579187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err="1" smtClean="0"/>
              <a:t>Chylothorax</a:t>
            </a:r>
            <a:r>
              <a:rPr lang="en-US" altLang="ko-KR" dirty="0" smtClean="0"/>
              <a:t> </a:t>
            </a:r>
            <a:r>
              <a:rPr lang="en-US" altLang="ko-KR" dirty="0" err="1" smtClean="0"/>
              <a:t>vs</a:t>
            </a:r>
            <a:r>
              <a:rPr lang="en-US" altLang="ko-KR" dirty="0" smtClean="0"/>
              <a:t> </a:t>
            </a:r>
            <a:r>
              <a:rPr lang="en-US" altLang="ko-KR" dirty="0" err="1" smtClean="0"/>
              <a:t>pseudochylothorax</a:t>
            </a:r>
            <a:r>
              <a:rPr lang="en-US" altLang="ko-KR" dirty="0" smtClean="0"/>
              <a:t> </a:t>
            </a:r>
            <a:endParaRPr lang="ko-KR" altLang="en-US" dirty="0"/>
          </a:p>
        </p:txBody>
      </p:sp>
      <p:sp>
        <p:nvSpPr>
          <p:cNvPr id="3" name="내용 개체 틀 2"/>
          <p:cNvSpPr>
            <a:spLocks noGrp="1"/>
          </p:cNvSpPr>
          <p:nvPr>
            <p:ph idx="1"/>
          </p:nvPr>
        </p:nvSpPr>
        <p:spPr/>
        <p:txBody>
          <a:bodyPr>
            <a:normAutofit/>
          </a:bodyPr>
          <a:lstStyle/>
          <a:p>
            <a:r>
              <a:rPr lang="en-US" altLang="ko-KR" sz="1800" dirty="0" smtClean="0"/>
              <a:t>Centrifuge-&gt; supernatant “cloudy” </a:t>
            </a:r>
          </a:p>
          <a:p>
            <a:endParaRPr lang="en-US" altLang="ko-KR" sz="1800" dirty="0"/>
          </a:p>
          <a:p>
            <a:r>
              <a:rPr lang="en-US" altLang="ko-KR" sz="1800" dirty="0" err="1" smtClean="0"/>
              <a:t>Chylothorax</a:t>
            </a:r>
            <a:endParaRPr lang="en-US" altLang="ko-KR" sz="1800" dirty="0"/>
          </a:p>
          <a:p>
            <a:pPr lvl="1"/>
            <a:r>
              <a:rPr lang="en-US" altLang="ko-KR" sz="1800" dirty="0" smtClean="0"/>
              <a:t>Trauma</a:t>
            </a:r>
            <a:r>
              <a:rPr lang="en-US" altLang="ko-KR" sz="1800" dirty="0"/>
              <a:t>: thoracic surgery (especially if involving </a:t>
            </a:r>
            <a:r>
              <a:rPr lang="en-US" altLang="ko-KR" sz="1800" dirty="0" smtClean="0"/>
              <a:t>posterior mediastinum</a:t>
            </a:r>
            <a:r>
              <a:rPr lang="en-US" altLang="ko-KR" sz="1800" dirty="0"/>
              <a:t>, </a:t>
            </a:r>
            <a:r>
              <a:rPr lang="en-US" altLang="ko-KR" sz="1800" dirty="0" err="1"/>
              <a:t>eg</a:t>
            </a:r>
            <a:r>
              <a:rPr lang="en-US" altLang="ko-KR" sz="1800" dirty="0"/>
              <a:t> </a:t>
            </a:r>
            <a:r>
              <a:rPr lang="en-US" altLang="ko-KR" sz="1800" dirty="0" err="1" smtClean="0"/>
              <a:t>esophagectomy</a:t>
            </a:r>
            <a:r>
              <a:rPr lang="en-US" altLang="ko-KR" sz="1800" dirty="0"/>
              <a:t>), thoracic injuries</a:t>
            </a:r>
          </a:p>
          <a:p>
            <a:pPr lvl="1"/>
            <a:r>
              <a:rPr lang="en-US" altLang="ko-KR" sz="1800" dirty="0" smtClean="0"/>
              <a:t> </a:t>
            </a:r>
            <a:r>
              <a:rPr lang="en-US" altLang="ko-KR" sz="1800" dirty="0"/>
              <a:t>Neoplasm: lymphoma or metastatic carcinoma</a:t>
            </a:r>
          </a:p>
          <a:p>
            <a:pPr lvl="1"/>
            <a:r>
              <a:rPr lang="en-US" altLang="ko-KR" sz="1800" dirty="0" smtClean="0"/>
              <a:t> </a:t>
            </a:r>
            <a:r>
              <a:rPr lang="en-US" altLang="ko-KR" sz="1800" dirty="0"/>
              <a:t>Miscellaneous: disorders of </a:t>
            </a:r>
            <a:r>
              <a:rPr lang="en-US" altLang="ko-KR" sz="1800" dirty="0" err="1"/>
              <a:t>lymphatics</a:t>
            </a:r>
            <a:r>
              <a:rPr lang="en-US" altLang="ko-KR" sz="1800" dirty="0"/>
              <a:t> (including </a:t>
            </a:r>
            <a:r>
              <a:rPr lang="en-US" altLang="ko-KR" sz="1800" dirty="0" err="1" smtClean="0"/>
              <a:t>lymphan-gioleiomyomatosis</a:t>
            </a:r>
            <a:r>
              <a:rPr lang="en-US" altLang="ko-KR" sz="1800" dirty="0"/>
              <a:t>), tuberculosis, cirrhosis, obstruction </a:t>
            </a:r>
            <a:r>
              <a:rPr lang="en-US" altLang="ko-KR" sz="1800" dirty="0" smtClean="0"/>
              <a:t>of central </a:t>
            </a:r>
            <a:r>
              <a:rPr lang="en-US" altLang="ko-KR" sz="1800" dirty="0"/>
              <a:t>veins, </a:t>
            </a:r>
            <a:r>
              <a:rPr lang="en-US" altLang="ko-KR" sz="1800" dirty="0" err="1"/>
              <a:t>chyloascites</a:t>
            </a:r>
            <a:endParaRPr lang="en-US" altLang="ko-KR" sz="1800" dirty="0"/>
          </a:p>
          <a:p>
            <a:pPr lvl="1"/>
            <a:r>
              <a:rPr lang="en-US" altLang="ko-KR" sz="1800" dirty="0" smtClean="0"/>
              <a:t> </a:t>
            </a:r>
            <a:r>
              <a:rPr lang="en-US" altLang="ko-KR" sz="1800" dirty="0"/>
              <a:t>Idiopathic (about 10%)</a:t>
            </a:r>
          </a:p>
          <a:p>
            <a:r>
              <a:rPr lang="en-US" altLang="ko-KR" sz="1800" dirty="0" err="1"/>
              <a:t>Pseudochylothorax</a:t>
            </a:r>
            <a:endParaRPr lang="en-US" altLang="ko-KR" sz="1800" dirty="0"/>
          </a:p>
          <a:p>
            <a:pPr lvl="1"/>
            <a:r>
              <a:rPr lang="en-US" altLang="ko-KR" sz="1800" dirty="0" smtClean="0"/>
              <a:t> </a:t>
            </a:r>
            <a:r>
              <a:rPr lang="en-US" altLang="ko-KR" sz="1800" dirty="0"/>
              <a:t>Tuberculosis</a:t>
            </a:r>
          </a:p>
          <a:p>
            <a:pPr lvl="1"/>
            <a:r>
              <a:rPr lang="en-US" altLang="ko-KR" sz="1800" dirty="0" smtClean="0"/>
              <a:t> </a:t>
            </a:r>
            <a:r>
              <a:rPr lang="en-US" altLang="ko-KR" sz="1800" dirty="0"/>
              <a:t>Rheumatoid arthritis</a:t>
            </a:r>
            <a:endParaRPr lang="ko-KR" altLang="en-US" sz="1800" dirty="0"/>
          </a:p>
        </p:txBody>
      </p:sp>
    </p:spTree>
    <p:extLst>
      <p:ext uri="{BB962C8B-B14F-4D97-AF65-F5344CB8AC3E}">
        <p14:creationId xmlns:p14="http://schemas.microsoft.com/office/powerpoint/2010/main" val="29843941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err="1"/>
              <a:t>Chylothorax</a:t>
            </a:r>
            <a:r>
              <a:rPr lang="en-US" altLang="ko-KR" dirty="0"/>
              <a:t> </a:t>
            </a:r>
            <a:r>
              <a:rPr lang="en-US" altLang="ko-KR" dirty="0" err="1"/>
              <a:t>vs</a:t>
            </a:r>
            <a:r>
              <a:rPr lang="en-US" altLang="ko-KR" dirty="0"/>
              <a:t> </a:t>
            </a:r>
            <a:r>
              <a:rPr lang="en-US" altLang="ko-KR" dirty="0" err="1"/>
              <a:t>pseudochylothorax</a:t>
            </a:r>
            <a:r>
              <a:rPr lang="en-US" altLang="ko-KR" dirty="0"/>
              <a:t> </a:t>
            </a:r>
            <a:endParaRPr lang="ko-KR" altLang="en-US" dirty="0"/>
          </a:p>
        </p:txBody>
      </p:sp>
      <p:sp>
        <p:nvSpPr>
          <p:cNvPr id="3" name="내용 개체 틀 2"/>
          <p:cNvSpPr>
            <a:spLocks noGrp="1"/>
          </p:cNvSpPr>
          <p:nvPr>
            <p:ph idx="1"/>
          </p:nvPr>
        </p:nvSpPr>
        <p:spPr>
          <a:xfrm>
            <a:off x="395536" y="1556792"/>
            <a:ext cx="8229600" cy="4525963"/>
          </a:xfrm>
        </p:spPr>
        <p:txBody>
          <a:bodyPr>
            <a:normAutofit/>
          </a:bodyPr>
          <a:lstStyle/>
          <a:p>
            <a:r>
              <a:rPr lang="en-US" altLang="ko-KR" sz="1800" dirty="0" err="1" smtClean="0"/>
              <a:t>Chylothorax</a:t>
            </a:r>
            <a:endParaRPr lang="en-US" altLang="ko-KR" sz="1800" dirty="0" smtClean="0"/>
          </a:p>
          <a:p>
            <a:pPr lvl="1"/>
            <a:r>
              <a:rPr lang="en-US" altLang="ko-KR" sz="1600" dirty="0" smtClean="0"/>
              <a:t>Acute illness, pleural surfaces are normal on chest CT </a:t>
            </a:r>
          </a:p>
          <a:p>
            <a:r>
              <a:rPr lang="en-US" altLang="ko-KR" sz="1800" dirty="0" err="1" smtClean="0"/>
              <a:t>Pseudochylothorax</a:t>
            </a:r>
            <a:endParaRPr lang="en-US" altLang="ko-KR" sz="1800" dirty="0" smtClean="0"/>
          </a:p>
          <a:p>
            <a:pPr lvl="1"/>
            <a:r>
              <a:rPr lang="en-US" altLang="ko-KR" sz="1600" dirty="0" smtClean="0"/>
              <a:t>More than 5 </a:t>
            </a:r>
            <a:r>
              <a:rPr lang="en-US" altLang="ko-KR" sz="1600" dirty="0" err="1" smtClean="0"/>
              <a:t>yrs</a:t>
            </a:r>
            <a:r>
              <a:rPr lang="en-US" altLang="ko-KR" sz="1600" dirty="0" smtClean="0"/>
              <a:t>, markedly pleural thickened on CT </a:t>
            </a:r>
          </a:p>
          <a:p>
            <a:endParaRPr lang="en-US" altLang="ko-KR" sz="2000" dirty="0" smtClean="0"/>
          </a:p>
          <a:p>
            <a:r>
              <a:rPr lang="en-US" altLang="ko-KR" sz="2000" dirty="0" smtClean="0"/>
              <a:t>Examine sediment :</a:t>
            </a:r>
          </a:p>
          <a:p>
            <a:endParaRPr lang="ko-KR" altLang="en-US" sz="20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644" y="3717032"/>
            <a:ext cx="6908926"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131840" y="4437112"/>
            <a:ext cx="1800200" cy="307777"/>
          </a:xfrm>
          <a:prstGeom prst="rect">
            <a:avLst/>
          </a:prstGeom>
          <a:noFill/>
        </p:spPr>
        <p:txBody>
          <a:bodyPr wrap="square" rtlCol="0">
            <a:spAutoFit/>
          </a:bodyPr>
          <a:lstStyle/>
          <a:p>
            <a:r>
              <a:rPr lang="en-US" altLang="ko-KR" sz="1400" dirty="0" smtClean="0"/>
              <a:t>&lt; 50 mg/dl</a:t>
            </a:r>
            <a:endParaRPr lang="ko-KR" altLang="en-US" sz="1400" dirty="0"/>
          </a:p>
        </p:txBody>
      </p:sp>
      <p:sp>
        <p:nvSpPr>
          <p:cNvPr id="5" name="TextBox 4"/>
          <p:cNvSpPr txBox="1"/>
          <p:nvPr/>
        </p:nvSpPr>
        <p:spPr>
          <a:xfrm>
            <a:off x="611560" y="4406334"/>
            <a:ext cx="360040" cy="369332"/>
          </a:xfrm>
          <a:prstGeom prst="rect">
            <a:avLst/>
          </a:prstGeom>
          <a:noFill/>
        </p:spPr>
        <p:txBody>
          <a:bodyPr wrap="square" rtlCol="0">
            <a:spAutoFit/>
          </a:bodyPr>
          <a:lstStyle/>
          <a:p>
            <a:r>
              <a:rPr lang="en-US" altLang="ko-KR" dirty="0"/>
              <a:t>2</a:t>
            </a:r>
            <a:endParaRPr lang="ko-KR" altLang="en-US" dirty="0"/>
          </a:p>
        </p:txBody>
      </p:sp>
      <p:sp>
        <p:nvSpPr>
          <p:cNvPr id="7" name="TextBox 6"/>
          <p:cNvSpPr txBox="1"/>
          <p:nvPr/>
        </p:nvSpPr>
        <p:spPr>
          <a:xfrm>
            <a:off x="611560" y="5013176"/>
            <a:ext cx="360040" cy="369332"/>
          </a:xfrm>
          <a:prstGeom prst="rect">
            <a:avLst/>
          </a:prstGeom>
          <a:noFill/>
        </p:spPr>
        <p:txBody>
          <a:bodyPr wrap="square" rtlCol="0">
            <a:spAutoFit/>
          </a:bodyPr>
          <a:lstStyle/>
          <a:p>
            <a:r>
              <a:rPr lang="en-US" altLang="ko-KR" dirty="0" smtClean="0"/>
              <a:t>1</a:t>
            </a:r>
            <a:endParaRPr lang="ko-KR" altLang="en-US" dirty="0"/>
          </a:p>
        </p:txBody>
      </p:sp>
      <p:sp>
        <p:nvSpPr>
          <p:cNvPr id="8" name="TextBox 7"/>
          <p:cNvSpPr txBox="1"/>
          <p:nvPr/>
        </p:nvSpPr>
        <p:spPr>
          <a:xfrm>
            <a:off x="4211960" y="4421723"/>
            <a:ext cx="1834069" cy="338554"/>
          </a:xfrm>
          <a:prstGeom prst="rect">
            <a:avLst/>
          </a:prstGeom>
          <a:noFill/>
        </p:spPr>
        <p:txBody>
          <a:bodyPr wrap="square" rtlCol="0">
            <a:spAutoFit/>
          </a:bodyPr>
          <a:lstStyle/>
          <a:p>
            <a:r>
              <a:rPr lang="en-US" altLang="ko-KR" sz="1600" b="1" dirty="0" smtClean="0">
                <a:solidFill>
                  <a:srgbClr val="00B0F0"/>
                </a:solidFill>
              </a:rPr>
              <a:t>TG 50~110mg/dl</a:t>
            </a:r>
            <a:endParaRPr lang="ko-KR" altLang="en-US" sz="1600" b="1" dirty="0">
              <a:solidFill>
                <a:srgbClr val="00B0F0"/>
              </a:solidFill>
            </a:endParaRPr>
          </a:p>
        </p:txBody>
      </p:sp>
      <p:sp>
        <p:nvSpPr>
          <p:cNvPr id="10" name="TextBox 9"/>
          <p:cNvSpPr txBox="1"/>
          <p:nvPr/>
        </p:nvSpPr>
        <p:spPr>
          <a:xfrm>
            <a:off x="143508" y="5771356"/>
            <a:ext cx="1656184" cy="646331"/>
          </a:xfrm>
          <a:prstGeom prst="rect">
            <a:avLst/>
          </a:prstGeom>
          <a:noFill/>
        </p:spPr>
        <p:txBody>
          <a:bodyPr wrap="square" rtlCol="0">
            <a:spAutoFit/>
          </a:bodyPr>
          <a:lstStyle/>
          <a:p>
            <a:r>
              <a:rPr lang="en-US" altLang="ko-KR" dirty="0" smtClean="0"/>
              <a:t>3. Lipoprotein analysis </a:t>
            </a:r>
            <a:endParaRPr lang="ko-KR" altLang="en-US" dirty="0"/>
          </a:p>
        </p:txBody>
      </p:sp>
      <p:cxnSp>
        <p:nvCxnSpPr>
          <p:cNvPr id="13" name="직선 화살표 연결선 12"/>
          <p:cNvCxnSpPr/>
          <p:nvPr/>
        </p:nvCxnSpPr>
        <p:spPr>
          <a:xfrm flipV="1">
            <a:off x="561975" y="5589240"/>
            <a:ext cx="409625" cy="17338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42005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en-US" altLang="ko-KR" sz="3200" dirty="0" smtClean="0"/>
              <a:t>Pleural effusion d/t pulmonary embolism</a:t>
            </a:r>
            <a:endParaRPr lang="ko-KR" altLang="en-US" sz="3200" dirty="0"/>
          </a:p>
        </p:txBody>
      </p:sp>
      <p:sp>
        <p:nvSpPr>
          <p:cNvPr id="3" name="내용 개체 틀 2"/>
          <p:cNvSpPr>
            <a:spLocks noGrp="1"/>
          </p:cNvSpPr>
          <p:nvPr>
            <p:ph idx="1"/>
          </p:nvPr>
        </p:nvSpPr>
        <p:spPr>
          <a:xfrm>
            <a:off x="467544" y="1628800"/>
            <a:ext cx="8229600" cy="4525963"/>
          </a:xfrm>
        </p:spPr>
        <p:txBody>
          <a:bodyPr>
            <a:normAutofit/>
          </a:bodyPr>
          <a:lstStyle/>
          <a:p>
            <a:r>
              <a:rPr lang="en-US" altLang="ko-KR" sz="1800" dirty="0"/>
              <a:t>Pleural effusions occur in at </a:t>
            </a:r>
            <a:r>
              <a:rPr lang="en-US" altLang="ko-KR" sz="1800" dirty="0" smtClean="0"/>
              <a:t>least 30</a:t>
            </a:r>
            <a:r>
              <a:rPr lang="en-US" altLang="ko-KR" sz="1800" dirty="0"/>
              <a:t>% of </a:t>
            </a:r>
            <a:r>
              <a:rPr lang="en-US" altLang="ko-KR" sz="1800" dirty="0" err="1" smtClean="0"/>
              <a:t>pts</a:t>
            </a:r>
            <a:r>
              <a:rPr lang="en-US" altLang="ko-KR" sz="1800" dirty="0" smtClean="0"/>
              <a:t> </a:t>
            </a:r>
            <a:r>
              <a:rPr lang="en-US" altLang="ko-KR" sz="1800" dirty="0"/>
              <a:t>with pulmonary emboli </a:t>
            </a:r>
            <a:r>
              <a:rPr lang="en-US" altLang="ko-KR" sz="1800" dirty="0" smtClean="0"/>
              <a:t>, and they </a:t>
            </a:r>
            <a:r>
              <a:rPr lang="en-US" altLang="ko-KR" sz="1800" dirty="0"/>
              <a:t>are almost always </a:t>
            </a:r>
            <a:r>
              <a:rPr lang="en-US" altLang="ko-KR" sz="1800" dirty="0" smtClean="0"/>
              <a:t>exudative.</a:t>
            </a:r>
          </a:p>
          <a:p>
            <a:r>
              <a:rPr lang="en-US" altLang="ko-KR" sz="1800" dirty="0" smtClean="0"/>
              <a:t>Usually small amount &lt; 1/3 of </a:t>
            </a:r>
            <a:r>
              <a:rPr lang="en-US" altLang="ko-KR" sz="1800" dirty="0"/>
              <a:t>the </a:t>
            </a:r>
            <a:r>
              <a:rPr lang="en-US" altLang="ko-KR" sz="1800" dirty="0" err="1"/>
              <a:t>hemithorax</a:t>
            </a:r>
            <a:r>
              <a:rPr lang="en-US" altLang="ko-KR" sz="1800" dirty="0"/>
              <a:t> </a:t>
            </a:r>
            <a:r>
              <a:rPr lang="en-US" altLang="ko-KR" sz="1800" dirty="0" smtClean="0"/>
              <a:t>.</a:t>
            </a:r>
          </a:p>
          <a:p>
            <a:pPr marL="0" indent="0">
              <a:buNone/>
            </a:pPr>
            <a:r>
              <a:rPr lang="en-US" altLang="ko-KR" sz="1800" dirty="0" smtClean="0">
                <a:sym typeface="Wingdings" pitchFamily="2" charset="2"/>
              </a:rPr>
              <a:t>      spiral CT </a:t>
            </a:r>
            <a:endParaRPr lang="ko-KR" altLang="en-US" sz="1800" dirty="0"/>
          </a:p>
        </p:txBody>
      </p:sp>
    </p:spTree>
    <p:extLst>
      <p:ext uri="{BB962C8B-B14F-4D97-AF65-F5344CB8AC3E}">
        <p14:creationId xmlns:p14="http://schemas.microsoft.com/office/powerpoint/2010/main" val="38868500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Pleural effusion after CABG</a:t>
            </a:r>
            <a:endParaRPr lang="ko-KR" altLang="en-US" dirty="0"/>
          </a:p>
        </p:txBody>
      </p:sp>
      <p:sp>
        <p:nvSpPr>
          <p:cNvPr id="3" name="내용 개체 틀 2"/>
          <p:cNvSpPr>
            <a:spLocks noGrp="1"/>
          </p:cNvSpPr>
          <p:nvPr>
            <p:ph idx="1"/>
          </p:nvPr>
        </p:nvSpPr>
        <p:spPr/>
        <p:txBody>
          <a:bodyPr>
            <a:normAutofit lnSpcReduction="10000"/>
          </a:bodyPr>
          <a:lstStyle/>
          <a:p>
            <a:r>
              <a:rPr lang="en-US" altLang="ko-KR" sz="1800" dirty="0" smtClean="0"/>
              <a:t>Approximately 10% of </a:t>
            </a:r>
            <a:r>
              <a:rPr lang="en-US" altLang="ko-KR" sz="1800" dirty="0" err="1" smtClean="0"/>
              <a:t>pts</a:t>
            </a:r>
            <a:r>
              <a:rPr lang="en-US" altLang="ko-KR" sz="1800" dirty="0" smtClean="0"/>
              <a:t> who undergo CABG surgery have a pleural effusion that occupies more than 25% of their </a:t>
            </a:r>
            <a:r>
              <a:rPr lang="en-US" altLang="ko-KR" sz="1800" dirty="0" err="1" smtClean="0"/>
              <a:t>hemithorax</a:t>
            </a:r>
            <a:r>
              <a:rPr lang="en-US" altLang="ko-KR" sz="1800" dirty="0" smtClean="0"/>
              <a:t> 28 days after surgery . </a:t>
            </a:r>
          </a:p>
          <a:p>
            <a:pPr lvl="1"/>
            <a:r>
              <a:rPr lang="en-US" altLang="ko-KR" sz="1400" dirty="0" smtClean="0"/>
              <a:t>Lymphocyte dominant exudate </a:t>
            </a:r>
          </a:p>
          <a:p>
            <a:pPr lvl="1"/>
            <a:r>
              <a:rPr lang="en-US" altLang="ko-KR" sz="1400" dirty="0" smtClean="0"/>
              <a:t>LDH level approximately equal to the upper limit of normal for serum. </a:t>
            </a:r>
          </a:p>
          <a:p>
            <a:pPr lvl="1"/>
            <a:r>
              <a:rPr lang="en-US" altLang="ko-KR" sz="1400" dirty="0" smtClean="0">
                <a:sym typeface="Wingdings" pitchFamily="2" charset="2"/>
              </a:rPr>
              <a:t> </a:t>
            </a:r>
            <a:r>
              <a:rPr lang="en-US" altLang="ko-KR" sz="1400" dirty="0" err="1" smtClean="0">
                <a:sym typeface="Wingdings" pitchFamily="2" charset="2"/>
              </a:rPr>
              <a:t>ddx</a:t>
            </a:r>
            <a:r>
              <a:rPr lang="en-US" altLang="ko-KR" sz="1400" dirty="0" smtClean="0">
                <a:sym typeface="Wingdings" pitchFamily="2" charset="2"/>
              </a:rPr>
              <a:t>. Tb) ADA level &lt; 40 U/L</a:t>
            </a:r>
          </a:p>
          <a:p>
            <a:pPr lvl="1"/>
            <a:r>
              <a:rPr lang="en-US" altLang="ko-KR" sz="1400" dirty="0" smtClean="0">
                <a:sym typeface="Wingdings" pitchFamily="2" charset="2"/>
              </a:rPr>
              <a:t>Can persist for years on rare occasion.</a:t>
            </a:r>
          </a:p>
          <a:p>
            <a:pPr marL="400050" lvl="1" indent="0">
              <a:buNone/>
            </a:pPr>
            <a:r>
              <a:rPr lang="en-US" altLang="ko-KR" sz="1400" dirty="0" smtClean="0">
                <a:sym typeface="Wingdings" pitchFamily="2" charset="2"/>
              </a:rPr>
              <a:t> </a:t>
            </a:r>
          </a:p>
          <a:p>
            <a:r>
              <a:rPr lang="en-US" altLang="ko-KR" sz="1800" dirty="0" err="1" smtClean="0">
                <a:solidFill>
                  <a:srgbClr val="00B050"/>
                </a:solidFill>
                <a:sym typeface="Wingdings" pitchFamily="2" charset="2"/>
              </a:rPr>
              <a:t>Postcardiac</a:t>
            </a:r>
            <a:r>
              <a:rPr lang="en-US" altLang="ko-KR" sz="1800" dirty="0" smtClean="0">
                <a:solidFill>
                  <a:srgbClr val="00B050"/>
                </a:solidFill>
                <a:sym typeface="Wingdings" pitchFamily="2" charset="2"/>
              </a:rPr>
              <a:t> injury syndrome (PCIS) =Dressler’s syndrome </a:t>
            </a:r>
          </a:p>
          <a:p>
            <a:pPr lvl="1"/>
            <a:r>
              <a:rPr lang="en-US" altLang="ko-KR" sz="1400" dirty="0" smtClean="0">
                <a:sym typeface="Wingdings" pitchFamily="2" charset="2"/>
              </a:rPr>
              <a:t>characterized by the development for fever, </a:t>
            </a:r>
            <a:r>
              <a:rPr lang="en-US" altLang="ko-KR" sz="1400" dirty="0" err="1" smtClean="0">
                <a:sym typeface="Wingdings" pitchFamily="2" charset="2"/>
              </a:rPr>
              <a:t>pleuropericarditis</a:t>
            </a:r>
            <a:r>
              <a:rPr lang="en-US" altLang="ko-KR" sz="1400" dirty="0" smtClean="0">
                <a:sym typeface="Wingdings" pitchFamily="2" charset="2"/>
              </a:rPr>
              <a:t>, and parenchymal pulmonary infiltrates in the weeks after trauma to the </a:t>
            </a:r>
            <a:r>
              <a:rPr lang="en-US" altLang="ko-KR" sz="1400" dirty="0" err="1" smtClean="0">
                <a:sym typeface="Wingdings" pitchFamily="2" charset="2"/>
              </a:rPr>
              <a:t>pericarium</a:t>
            </a:r>
            <a:r>
              <a:rPr lang="en-US" altLang="ko-KR" sz="1400" dirty="0" smtClean="0">
                <a:sym typeface="Wingdings" pitchFamily="2" charset="2"/>
              </a:rPr>
              <a:t> or myocardium. </a:t>
            </a:r>
          </a:p>
          <a:p>
            <a:pPr lvl="1"/>
            <a:r>
              <a:rPr lang="en-US" altLang="ko-KR" sz="1400" dirty="0" smtClean="0">
                <a:sym typeface="Wingdings" pitchFamily="2" charset="2"/>
              </a:rPr>
              <a:t>symptoms usually </a:t>
            </a:r>
            <a:r>
              <a:rPr lang="en-US" altLang="ko-KR" sz="1400" dirty="0">
                <a:sym typeface="Wingdings" pitchFamily="2" charset="2"/>
              </a:rPr>
              <a:t>develop between the first and third </a:t>
            </a:r>
            <a:r>
              <a:rPr lang="en-US" altLang="ko-KR" sz="1400" dirty="0" smtClean="0">
                <a:sym typeface="Wingdings" pitchFamily="2" charset="2"/>
              </a:rPr>
              <a:t>weeks but </a:t>
            </a:r>
            <a:r>
              <a:rPr lang="en-US" altLang="ko-KR" sz="1400" dirty="0">
                <a:sym typeface="Wingdings" pitchFamily="2" charset="2"/>
              </a:rPr>
              <a:t>can develop any time between 3 days and 1 </a:t>
            </a:r>
            <a:r>
              <a:rPr lang="en-US" altLang="ko-KR" sz="1400" dirty="0" smtClean="0">
                <a:sym typeface="Wingdings" pitchFamily="2" charset="2"/>
              </a:rPr>
              <a:t>year. </a:t>
            </a:r>
          </a:p>
          <a:p>
            <a:pPr lvl="1"/>
            <a:r>
              <a:rPr lang="en-US" altLang="ko-KR" sz="1400" dirty="0" smtClean="0">
                <a:sym typeface="Wingdings" pitchFamily="2" charset="2"/>
              </a:rPr>
              <a:t>frankly </a:t>
            </a:r>
            <a:r>
              <a:rPr lang="en-US" altLang="ko-KR" sz="1400" dirty="0">
                <a:sym typeface="Wingdings" pitchFamily="2" charset="2"/>
              </a:rPr>
              <a:t>bloody in </a:t>
            </a:r>
            <a:r>
              <a:rPr lang="en-US" altLang="ko-KR" sz="1400" dirty="0" smtClean="0">
                <a:sym typeface="Wingdings" pitchFamily="2" charset="2"/>
              </a:rPr>
              <a:t>approximately </a:t>
            </a:r>
            <a:r>
              <a:rPr lang="en-US" altLang="ko-KR" sz="1400" dirty="0">
                <a:sym typeface="Wingdings" pitchFamily="2" charset="2"/>
              </a:rPr>
              <a:t>30% of </a:t>
            </a:r>
            <a:r>
              <a:rPr lang="en-US" altLang="ko-KR" sz="1400" dirty="0" err="1" smtClean="0">
                <a:sym typeface="Wingdings" pitchFamily="2" charset="2"/>
              </a:rPr>
              <a:t>pts</a:t>
            </a:r>
            <a:r>
              <a:rPr lang="en-US" altLang="ko-KR" sz="1400" dirty="0" smtClean="0">
                <a:sym typeface="Wingdings" pitchFamily="2" charset="2"/>
              </a:rPr>
              <a:t> </a:t>
            </a:r>
          </a:p>
          <a:p>
            <a:pPr lvl="1"/>
            <a:r>
              <a:rPr lang="en-US" altLang="ko-KR" sz="1400" dirty="0" smtClean="0">
                <a:sym typeface="Wingdings" pitchFamily="2" charset="2"/>
              </a:rPr>
              <a:t>predominantly </a:t>
            </a:r>
            <a:r>
              <a:rPr lang="en-US" altLang="ko-KR" sz="1400" dirty="0">
                <a:sym typeface="Wingdings" pitchFamily="2" charset="2"/>
              </a:rPr>
              <a:t>neutrophils or </a:t>
            </a:r>
            <a:r>
              <a:rPr lang="en-US" altLang="ko-KR" sz="1400" dirty="0" smtClean="0">
                <a:sym typeface="Wingdings" pitchFamily="2" charset="2"/>
              </a:rPr>
              <a:t>mononuclear </a:t>
            </a:r>
            <a:r>
              <a:rPr lang="en-US" altLang="ko-KR" sz="1400" dirty="0">
                <a:sym typeface="Wingdings" pitchFamily="2" charset="2"/>
              </a:rPr>
              <a:t>cells, depending on the acuteness of the </a:t>
            </a:r>
            <a:r>
              <a:rPr lang="en-US" altLang="ko-KR" sz="1400" dirty="0" smtClean="0">
                <a:sym typeface="Wingdings" pitchFamily="2" charset="2"/>
              </a:rPr>
              <a:t>pro</a:t>
            </a:r>
            <a:endParaRPr lang="en-US" altLang="ko-KR" sz="1400" dirty="0">
              <a:sym typeface="Wingdings" pitchFamily="2" charset="2"/>
            </a:endParaRPr>
          </a:p>
          <a:p>
            <a:pPr lvl="1"/>
            <a:r>
              <a:rPr lang="en-US" altLang="ko-KR" sz="1400" dirty="0" err="1">
                <a:sym typeface="Wingdings" pitchFamily="2" charset="2"/>
              </a:rPr>
              <a:t>cess</a:t>
            </a:r>
            <a:endParaRPr lang="en-US" altLang="ko-KR" sz="1400" dirty="0" smtClean="0">
              <a:sym typeface="Wingdings" pitchFamily="2" charset="2"/>
            </a:endParaRPr>
          </a:p>
          <a:p>
            <a:endParaRPr lang="en-US" altLang="ko-KR" sz="1800" dirty="0" smtClean="0">
              <a:sym typeface="Wingdings" pitchFamily="2" charset="2"/>
            </a:endParaRPr>
          </a:p>
          <a:p>
            <a:r>
              <a:rPr lang="en-US" altLang="ko-KR" sz="1800" dirty="0" smtClean="0">
                <a:sym typeface="Wingdings" pitchFamily="2" charset="2"/>
              </a:rPr>
              <a:t> </a:t>
            </a:r>
            <a:endParaRPr lang="ko-KR" altLang="en-US" sz="1800" dirty="0"/>
          </a:p>
        </p:txBody>
      </p:sp>
    </p:spTree>
    <p:extLst>
      <p:ext uri="{BB962C8B-B14F-4D97-AF65-F5344CB8AC3E}">
        <p14:creationId xmlns:p14="http://schemas.microsoft.com/office/powerpoint/2010/main" val="42653272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435280" cy="1143000"/>
          </a:xfrm>
        </p:spPr>
        <p:txBody>
          <a:bodyPr>
            <a:noAutofit/>
          </a:bodyPr>
          <a:lstStyle/>
          <a:p>
            <a:r>
              <a:rPr lang="en-US" altLang="ko-KR" sz="4000" dirty="0" smtClean="0"/>
              <a:t>Management of persistent undiagnosed effusions</a:t>
            </a:r>
            <a:endParaRPr lang="ko-KR" altLang="en-US" sz="4000" dirty="0"/>
          </a:p>
        </p:txBody>
      </p:sp>
      <p:sp>
        <p:nvSpPr>
          <p:cNvPr id="3" name="내용 개체 틀 2"/>
          <p:cNvSpPr>
            <a:spLocks noGrp="1"/>
          </p:cNvSpPr>
          <p:nvPr>
            <p:ph idx="1"/>
          </p:nvPr>
        </p:nvSpPr>
        <p:spPr/>
        <p:txBody>
          <a:bodyPr>
            <a:noAutofit/>
          </a:bodyPr>
          <a:lstStyle/>
          <a:p>
            <a:r>
              <a:rPr lang="en-US" altLang="ko-KR" sz="1800" dirty="0"/>
              <a:t>Even after a complete investigation including </a:t>
            </a:r>
            <a:r>
              <a:rPr lang="en-US" altLang="ko-KR" sz="1800" dirty="0" err="1" smtClean="0"/>
              <a:t>thoracoscopic</a:t>
            </a:r>
            <a:r>
              <a:rPr lang="en-US" altLang="ko-KR" sz="1800" dirty="0" smtClean="0"/>
              <a:t> biopsies</a:t>
            </a:r>
            <a:r>
              <a:rPr lang="en-US" altLang="ko-KR" sz="1800" dirty="0"/>
              <a:t>, a signiﬁcant number of patients with pleural </a:t>
            </a:r>
            <a:r>
              <a:rPr lang="en-US" altLang="ko-KR" sz="1800" dirty="0" smtClean="0"/>
              <a:t>exudates are </a:t>
            </a:r>
            <a:r>
              <a:rPr lang="en-US" altLang="ko-KR" sz="1800" dirty="0"/>
              <a:t>diagnosed with ‘non-speciﬁc </a:t>
            </a:r>
            <a:r>
              <a:rPr lang="en-US" altLang="ko-KR" sz="1800" dirty="0" err="1"/>
              <a:t>pleuritis</a:t>
            </a:r>
            <a:r>
              <a:rPr lang="en-US" altLang="ko-KR" sz="1800" dirty="0"/>
              <a:t>’ and no speciﬁc </a:t>
            </a:r>
            <a:r>
              <a:rPr lang="en-US" altLang="ko-KR" sz="1800" dirty="0" smtClean="0"/>
              <a:t>diagnosis </a:t>
            </a:r>
            <a:r>
              <a:rPr lang="en-US" altLang="ko-KR" sz="1800" dirty="0"/>
              <a:t>can be made. </a:t>
            </a:r>
            <a:endParaRPr lang="en-US" altLang="ko-KR" sz="1800" dirty="0" smtClean="0"/>
          </a:p>
          <a:p>
            <a:endParaRPr lang="en-US" altLang="ko-KR" sz="1800" dirty="0" smtClean="0"/>
          </a:p>
          <a:p>
            <a:r>
              <a:rPr lang="en-US" altLang="ko-KR" sz="1800" dirty="0"/>
              <a:t>One study monitored 143 patients who had a non-diagnostic pleural fluid analysis and pleural biopsy. Follow-up ranging from one to six years revealed that 29 (</a:t>
            </a:r>
            <a:r>
              <a:rPr lang="en-US" altLang="ko-KR" sz="1800" dirty="0">
                <a:solidFill>
                  <a:srgbClr val="00B050"/>
                </a:solidFill>
              </a:rPr>
              <a:t>20 percent) had malignancy</a:t>
            </a:r>
            <a:r>
              <a:rPr lang="en-US" altLang="ko-KR" sz="1800" dirty="0"/>
              <a:t>, and one had tuberculosis.</a:t>
            </a:r>
          </a:p>
          <a:p>
            <a:r>
              <a:rPr lang="en-US" altLang="ko-KR" sz="1800" dirty="0" smtClean="0"/>
              <a:t>A </a:t>
            </a:r>
            <a:r>
              <a:rPr lang="en-US" altLang="ko-KR" sz="1800" dirty="0"/>
              <a:t>retrospective study of 75 such </a:t>
            </a:r>
            <a:r>
              <a:rPr lang="en-US" altLang="ko-KR" sz="1800" dirty="0" err="1" smtClean="0"/>
              <a:t>pts</a:t>
            </a:r>
            <a:r>
              <a:rPr lang="en-US" altLang="ko-KR" sz="1800" dirty="0" smtClean="0"/>
              <a:t> found </a:t>
            </a:r>
            <a:r>
              <a:rPr lang="en-US" altLang="ko-KR" sz="1800" dirty="0"/>
              <a:t>that </a:t>
            </a:r>
            <a:r>
              <a:rPr lang="en-US" altLang="ko-KR" sz="1800" dirty="0">
                <a:solidFill>
                  <a:srgbClr val="00B050"/>
                </a:solidFill>
              </a:rPr>
              <a:t>only 8.3%</a:t>
            </a:r>
            <a:r>
              <a:rPr lang="en-US" altLang="ko-KR" sz="1800" dirty="0"/>
              <a:t> of these turned out to be malignant </a:t>
            </a:r>
            <a:r>
              <a:rPr lang="en-US" altLang="ko-KR" sz="1800" dirty="0" smtClean="0"/>
              <a:t>over a </a:t>
            </a:r>
            <a:r>
              <a:rPr lang="en-US" altLang="ko-KR" sz="1800" dirty="0"/>
              <a:t>2-year follow-up period. </a:t>
            </a:r>
            <a:r>
              <a:rPr lang="en-US" altLang="ko-KR" sz="1800" dirty="0" smtClean="0"/>
              <a:t> </a:t>
            </a:r>
          </a:p>
          <a:p>
            <a:r>
              <a:rPr lang="en-US" altLang="ko-KR" sz="1800" dirty="0" smtClean="0"/>
              <a:t>Another </a:t>
            </a:r>
            <a:r>
              <a:rPr lang="en-US" altLang="ko-KR" sz="1800" dirty="0"/>
              <a:t>study found </a:t>
            </a:r>
            <a:r>
              <a:rPr lang="en-US" altLang="ko-KR" sz="1800" dirty="0">
                <a:solidFill>
                  <a:srgbClr val="00B050"/>
                </a:solidFill>
              </a:rPr>
              <a:t>neither malignancy nor tuberculosis </a:t>
            </a:r>
            <a:r>
              <a:rPr lang="en-US" altLang="ko-KR" sz="1800" dirty="0"/>
              <a:t>during a mean follow-up of 33 months in 53 patients with nonspecific </a:t>
            </a:r>
            <a:r>
              <a:rPr lang="en-US" altLang="ko-KR" sz="1800" dirty="0" err="1" smtClean="0"/>
              <a:t>pleuritis</a:t>
            </a:r>
            <a:endParaRPr lang="en-US" altLang="ko-KR" sz="1800" dirty="0" smtClean="0"/>
          </a:p>
        </p:txBody>
      </p:sp>
    </p:spTree>
    <p:extLst>
      <p:ext uri="{BB962C8B-B14F-4D97-AF65-F5344CB8AC3E}">
        <p14:creationId xmlns:p14="http://schemas.microsoft.com/office/powerpoint/2010/main" val="26259688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Management of persistent undiagnosed effusions</a:t>
            </a:r>
            <a:endParaRPr lang="ko-KR" altLang="en-US" dirty="0"/>
          </a:p>
        </p:txBody>
      </p:sp>
      <p:sp>
        <p:nvSpPr>
          <p:cNvPr id="3" name="내용 개체 틀 2"/>
          <p:cNvSpPr>
            <a:spLocks noGrp="1"/>
          </p:cNvSpPr>
          <p:nvPr>
            <p:ph idx="1"/>
          </p:nvPr>
        </p:nvSpPr>
        <p:spPr/>
        <p:txBody>
          <a:bodyPr>
            <a:normAutofit/>
          </a:bodyPr>
          <a:lstStyle/>
          <a:p>
            <a:endParaRPr lang="en-US" altLang="ko-KR" sz="1800" dirty="0"/>
          </a:p>
          <a:p>
            <a:r>
              <a:rPr lang="en-US" altLang="ko-KR" sz="1800" dirty="0"/>
              <a:t>Biochemical pleural fluid analysis did not predict these </a:t>
            </a:r>
            <a:r>
              <a:rPr lang="en-US" altLang="ko-KR" sz="1800" dirty="0" smtClean="0"/>
              <a:t>outcomes.</a:t>
            </a:r>
            <a:endParaRPr lang="en-US" altLang="ko-KR" sz="1800" dirty="0"/>
          </a:p>
          <a:p>
            <a:r>
              <a:rPr lang="en-US" altLang="ko-KR" sz="1800" dirty="0"/>
              <a:t>If this </a:t>
            </a:r>
            <a:r>
              <a:rPr lang="en-US" altLang="ko-KR" sz="1800" dirty="0">
                <a:solidFill>
                  <a:srgbClr val="00B0F0"/>
                </a:solidFill>
              </a:rPr>
              <a:t>LDH level </a:t>
            </a:r>
            <a:r>
              <a:rPr lang="en-US" altLang="ko-KR" sz="1800" dirty="0"/>
              <a:t>tends to decrease with time, the pleural process is resolving and one can be conservative in the approach to the patient. Alternatively, if the LDH level is increasing with time, the process is getting worse and one should be aggressive in pursuing a diagnosis</a:t>
            </a:r>
            <a:endParaRPr lang="ko-KR" altLang="en-US" sz="1800" dirty="0"/>
          </a:p>
          <a:p>
            <a:r>
              <a:rPr lang="en-US" altLang="ko-KR" sz="1800" dirty="0" smtClean="0"/>
              <a:t>Of the 93 </a:t>
            </a:r>
            <a:r>
              <a:rPr lang="en-US" altLang="ko-KR" sz="1800" dirty="0" err="1" smtClean="0"/>
              <a:t>pts</a:t>
            </a:r>
            <a:r>
              <a:rPr lang="en-US" altLang="ko-KR" sz="1800" dirty="0" smtClean="0"/>
              <a:t> with massive pleural effusion, 55(59%) had malignancy, 21(23%)had </a:t>
            </a:r>
            <a:r>
              <a:rPr lang="en-US" altLang="ko-KR" sz="1800" dirty="0" err="1" smtClean="0"/>
              <a:t>parapneumonic</a:t>
            </a:r>
            <a:r>
              <a:rPr lang="en-US" altLang="ko-KR" sz="1800" dirty="0" smtClean="0"/>
              <a:t> effusion,9(10%) had </a:t>
            </a:r>
            <a:r>
              <a:rPr lang="en-US" altLang="ko-KR" sz="1800" dirty="0" err="1" smtClean="0"/>
              <a:t>tuberculous</a:t>
            </a:r>
            <a:r>
              <a:rPr lang="en-US" altLang="ko-KR" sz="1800" dirty="0" smtClean="0"/>
              <a:t> effusions,4 had other exudates and 4 had </a:t>
            </a:r>
            <a:r>
              <a:rPr lang="en-US" altLang="ko-KR" sz="1800" dirty="0" err="1" smtClean="0"/>
              <a:t>transudative</a:t>
            </a:r>
            <a:r>
              <a:rPr lang="en-US" altLang="ko-KR" sz="1800" dirty="0" smtClean="0"/>
              <a:t> effusions. </a:t>
            </a:r>
            <a:endParaRPr lang="en-US" altLang="ko-KR" sz="1800" dirty="0"/>
          </a:p>
          <a:p>
            <a:r>
              <a:rPr lang="en-US" altLang="ko-KR" sz="1800" dirty="0"/>
              <a:t>In </a:t>
            </a:r>
            <a:r>
              <a:rPr lang="en-US" altLang="ko-KR" sz="1800" dirty="0" err="1" smtClean="0"/>
              <a:t>pts</a:t>
            </a:r>
            <a:r>
              <a:rPr lang="en-US" altLang="ko-KR" sz="1800" dirty="0" smtClean="0"/>
              <a:t> </a:t>
            </a:r>
            <a:r>
              <a:rPr lang="en-US" altLang="ko-KR" sz="1800" dirty="0"/>
              <a:t>not ﬁt enough for </a:t>
            </a:r>
            <a:r>
              <a:rPr lang="en-US" altLang="ko-KR" sz="1800" dirty="0" err="1"/>
              <a:t>thoracoscopy</a:t>
            </a:r>
            <a:r>
              <a:rPr lang="en-US" altLang="ko-KR" sz="1800" dirty="0"/>
              <a:t>, it is sensible to reconsider diagnoses with a speciﬁc treatment (</a:t>
            </a:r>
            <a:r>
              <a:rPr lang="en-US" altLang="ko-KR" sz="1800" dirty="0" err="1"/>
              <a:t>eg</a:t>
            </a:r>
            <a:r>
              <a:rPr lang="en-US" altLang="ko-KR" sz="1800" dirty="0"/>
              <a:t>, TB, pulmonary embolism, lymphoma and chronic heart failure). </a:t>
            </a:r>
          </a:p>
          <a:p>
            <a:endParaRPr lang="ko-KR" altLang="en-US" sz="1800" dirty="0"/>
          </a:p>
        </p:txBody>
      </p:sp>
    </p:spTree>
    <p:extLst>
      <p:ext uri="{BB962C8B-B14F-4D97-AF65-F5344CB8AC3E}">
        <p14:creationId xmlns:p14="http://schemas.microsoft.com/office/powerpoint/2010/main" val="296046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References </a:t>
            </a:r>
            <a:endParaRPr lang="ko-KR" altLang="en-US" dirty="0"/>
          </a:p>
        </p:txBody>
      </p:sp>
      <p:sp>
        <p:nvSpPr>
          <p:cNvPr id="3" name="내용 개체 틀 2"/>
          <p:cNvSpPr>
            <a:spLocks noGrp="1"/>
          </p:cNvSpPr>
          <p:nvPr>
            <p:ph idx="1"/>
          </p:nvPr>
        </p:nvSpPr>
        <p:spPr/>
        <p:txBody>
          <a:bodyPr>
            <a:noAutofit/>
          </a:bodyPr>
          <a:lstStyle/>
          <a:p>
            <a:r>
              <a:rPr lang="en-US" altLang="ko-KR" sz="2000" dirty="0"/>
              <a:t>The Undiagnosed Pleural </a:t>
            </a:r>
            <a:r>
              <a:rPr lang="en-US" altLang="ko-KR" sz="2000" dirty="0" smtClean="0"/>
              <a:t>Effusion</a:t>
            </a:r>
          </a:p>
          <a:p>
            <a:pPr lvl="1"/>
            <a:r>
              <a:rPr lang="en-US" altLang="ko-KR" sz="1800" dirty="0" err="1"/>
              <a:t>Clin</a:t>
            </a:r>
            <a:r>
              <a:rPr lang="en-US" altLang="ko-KR" sz="1800" dirty="0"/>
              <a:t> Chest Med 27 (2006) 309 – </a:t>
            </a:r>
            <a:r>
              <a:rPr lang="en-US" altLang="ko-KR" sz="1800" dirty="0" smtClean="0"/>
              <a:t>319</a:t>
            </a:r>
          </a:p>
          <a:p>
            <a:pPr lvl="1"/>
            <a:r>
              <a:rPr lang="en-US" altLang="ko-KR" sz="1800" dirty="0"/>
              <a:t>Richard W. Light, </a:t>
            </a:r>
            <a:r>
              <a:rPr lang="en-US" altLang="ko-KR" sz="1800" dirty="0" smtClean="0"/>
              <a:t>MD</a:t>
            </a:r>
          </a:p>
          <a:p>
            <a:r>
              <a:rPr lang="en-US" altLang="ko-KR" sz="2000" dirty="0"/>
              <a:t>Investigation of a unilateral pleural effusion in adults</a:t>
            </a:r>
            <a:r>
              <a:rPr lang="en-US" altLang="ko-KR" sz="2000" dirty="0" smtClean="0"/>
              <a:t>: British </a:t>
            </a:r>
            <a:r>
              <a:rPr lang="en-US" altLang="ko-KR" sz="2000" dirty="0"/>
              <a:t>Thoracic Society pleural </a:t>
            </a:r>
            <a:r>
              <a:rPr lang="en-US" altLang="ko-KR" sz="2000" dirty="0" smtClean="0"/>
              <a:t>disease guideline 2010</a:t>
            </a:r>
          </a:p>
          <a:p>
            <a:pPr lvl="1"/>
            <a:r>
              <a:rPr lang="en-US" altLang="ko-KR" sz="1800" dirty="0"/>
              <a:t>Thorax </a:t>
            </a:r>
            <a:r>
              <a:rPr lang="en-US" altLang="ko-KR" sz="1800" dirty="0" smtClean="0"/>
              <a:t>2010;65</a:t>
            </a:r>
          </a:p>
          <a:p>
            <a:pPr lvl="1"/>
            <a:r>
              <a:rPr lang="en-US" altLang="ko-KR" sz="1800" dirty="0"/>
              <a:t>Clare Hooper, Y C Gary Lee and Nick </a:t>
            </a:r>
            <a:r>
              <a:rPr lang="en-US" altLang="ko-KR" sz="1800" dirty="0" err="1" smtClean="0"/>
              <a:t>Maskell</a:t>
            </a:r>
            <a:endParaRPr lang="en-US" altLang="ko-KR" sz="1800" dirty="0" smtClean="0"/>
          </a:p>
          <a:p>
            <a:r>
              <a:rPr lang="en-US" altLang="ko-KR" sz="2000" dirty="0"/>
              <a:t>Pearls and myths in pleural ﬂuid </a:t>
            </a:r>
            <a:r>
              <a:rPr lang="en-US" altLang="ko-KR" sz="2000" dirty="0" smtClean="0"/>
              <a:t>analysis</a:t>
            </a:r>
          </a:p>
          <a:p>
            <a:pPr lvl="1"/>
            <a:r>
              <a:rPr lang="en-US" altLang="ko-KR" sz="1800" dirty="0" err="1"/>
              <a:t>Respirology</a:t>
            </a:r>
            <a:r>
              <a:rPr lang="en-US" altLang="ko-KR" sz="1800" dirty="0"/>
              <a:t> (2011) 16, </a:t>
            </a:r>
            <a:r>
              <a:rPr lang="en-US" altLang="ko-KR" sz="1800" dirty="0" smtClean="0"/>
              <a:t>44–52</a:t>
            </a:r>
            <a:endParaRPr lang="en-US" altLang="ko-KR" sz="1800" dirty="0"/>
          </a:p>
          <a:p>
            <a:pPr lvl="1"/>
            <a:r>
              <a:rPr lang="en-US" altLang="ko-KR" sz="1800" dirty="0"/>
              <a:t>JOSÉ M. </a:t>
            </a:r>
            <a:r>
              <a:rPr lang="en-US" altLang="ko-KR" sz="1800" dirty="0" smtClean="0"/>
              <a:t>PORCEL</a:t>
            </a:r>
          </a:p>
          <a:p>
            <a:r>
              <a:rPr lang="en-US" altLang="ko-KR" sz="2000" dirty="0" smtClean="0"/>
              <a:t>Pleural diseases fifth edition</a:t>
            </a:r>
          </a:p>
          <a:p>
            <a:pPr lvl="1"/>
            <a:r>
              <a:rPr lang="en-US" altLang="ko-KR" sz="1800" dirty="0"/>
              <a:t>Richard W. Light, MD</a:t>
            </a:r>
          </a:p>
          <a:p>
            <a:pPr lvl="1"/>
            <a:endParaRPr lang="en-US" altLang="ko-KR" sz="1800" dirty="0" smtClean="0"/>
          </a:p>
          <a:p>
            <a:endParaRPr lang="ko-KR" altLang="en-US" sz="2000" dirty="0"/>
          </a:p>
        </p:txBody>
      </p:sp>
    </p:spTree>
    <p:extLst>
      <p:ext uri="{BB962C8B-B14F-4D97-AF65-F5344CB8AC3E}">
        <p14:creationId xmlns:p14="http://schemas.microsoft.com/office/powerpoint/2010/main" val="3221557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Cirrhosis with hepatic hydrothorax</a:t>
            </a:r>
            <a:endParaRPr lang="ko-KR" altLang="en-US" dirty="0"/>
          </a:p>
        </p:txBody>
      </p:sp>
      <p:sp>
        <p:nvSpPr>
          <p:cNvPr id="3" name="내용 개체 틀 2"/>
          <p:cNvSpPr>
            <a:spLocks noGrp="1"/>
          </p:cNvSpPr>
          <p:nvPr>
            <p:ph idx="1"/>
          </p:nvPr>
        </p:nvSpPr>
        <p:spPr>
          <a:xfrm>
            <a:off x="4011528" y="1412776"/>
            <a:ext cx="4824536" cy="4108079"/>
          </a:xfrm>
        </p:spPr>
        <p:txBody>
          <a:bodyPr>
            <a:noAutofit/>
          </a:bodyPr>
          <a:lstStyle/>
          <a:p>
            <a:pPr marL="457200" indent="-457200">
              <a:defRPr/>
            </a:pPr>
            <a:r>
              <a:rPr lang="ko-KR" altLang="en-US" sz="2400" dirty="0" smtClean="0">
                <a:solidFill>
                  <a:schemeClr val="tx2"/>
                </a:solidFill>
              </a:rPr>
              <a:t>함</a:t>
            </a:r>
            <a:r>
              <a:rPr lang="en-US" altLang="ko-KR" sz="2400" dirty="0" smtClean="0">
                <a:solidFill>
                  <a:schemeClr val="tx2"/>
                </a:solidFill>
              </a:rPr>
              <a:t>O</a:t>
            </a:r>
            <a:r>
              <a:rPr lang="ko-KR" altLang="en-US" sz="2400" dirty="0" err="1" smtClean="0">
                <a:solidFill>
                  <a:schemeClr val="tx2"/>
                </a:solidFill>
              </a:rPr>
              <a:t>숙</a:t>
            </a:r>
            <a:r>
              <a:rPr lang="en-US" altLang="ko-KR" sz="2400" dirty="0">
                <a:solidFill>
                  <a:schemeClr val="tx2"/>
                </a:solidFill>
              </a:rPr>
              <a:t>, F/63, </a:t>
            </a:r>
            <a:r>
              <a:rPr lang="en-US" altLang="ko-KR" sz="2400" dirty="0" smtClean="0">
                <a:solidFill>
                  <a:schemeClr val="tx2"/>
                </a:solidFill>
              </a:rPr>
              <a:t> # 4035643</a:t>
            </a:r>
            <a:r>
              <a:rPr lang="en-US" altLang="ko-KR" sz="2400" dirty="0">
                <a:solidFill>
                  <a:schemeClr val="tx2"/>
                </a:solidFill>
              </a:rPr>
              <a:t>, </a:t>
            </a:r>
            <a:endParaRPr lang="en-US" altLang="ko-KR" sz="2400" dirty="0" smtClean="0">
              <a:solidFill>
                <a:schemeClr val="tx2"/>
              </a:solidFill>
            </a:endParaRPr>
          </a:p>
          <a:p>
            <a:pPr marL="457200" indent="-457200">
              <a:defRPr/>
            </a:pPr>
            <a:r>
              <a:rPr lang="en-US" altLang="ko-KR" sz="2400" dirty="0" smtClean="0">
                <a:solidFill>
                  <a:schemeClr val="tx2"/>
                </a:solidFill>
              </a:rPr>
              <a:t>Past </a:t>
            </a:r>
            <a:r>
              <a:rPr lang="en-US" altLang="ko-KR" sz="2400" dirty="0" err="1" smtClean="0">
                <a:solidFill>
                  <a:schemeClr val="tx2"/>
                </a:solidFill>
              </a:rPr>
              <a:t>hx</a:t>
            </a:r>
            <a:r>
              <a:rPr lang="en-US" altLang="ko-KR" sz="2400" dirty="0" smtClean="0">
                <a:solidFill>
                  <a:schemeClr val="tx2"/>
                </a:solidFill>
              </a:rPr>
              <a:t>: Liver cirrhosis</a:t>
            </a:r>
            <a:endParaRPr lang="en-US" altLang="ko-KR" sz="2400" dirty="0" smtClean="0"/>
          </a:p>
          <a:p>
            <a:pPr marL="457200" indent="-457200">
              <a:defRPr/>
            </a:pPr>
            <a:r>
              <a:rPr lang="en-US" altLang="ko-KR" sz="2000" dirty="0" smtClean="0"/>
              <a:t>Pleural fluid analysis </a:t>
            </a:r>
          </a:p>
          <a:p>
            <a:pPr marL="400050" lvl="1" indent="0">
              <a:buNone/>
              <a:defRPr/>
            </a:pPr>
            <a:r>
              <a:rPr lang="en-US" altLang="ko-KR" sz="1600" dirty="0" smtClean="0"/>
              <a:t>Color :  </a:t>
            </a:r>
            <a:r>
              <a:rPr lang="en-US" altLang="ko-KR" sz="1600" dirty="0"/>
              <a:t>Straw, </a:t>
            </a:r>
            <a:r>
              <a:rPr lang="en-US" altLang="ko-KR" sz="1600" dirty="0" smtClean="0"/>
              <a:t>Turbidity: Hazy RBC : </a:t>
            </a:r>
            <a:r>
              <a:rPr lang="en-US" altLang="ko-KR" sz="1600" dirty="0"/>
              <a:t>1020</a:t>
            </a:r>
          </a:p>
          <a:p>
            <a:pPr lvl="1">
              <a:defRPr/>
            </a:pPr>
            <a:r>
              <a:rPr lang="en-US" altLang="ko-KR" sz="1600" dirty="0" smtClean="0"/>
              <a:t>WBC </a:t>
            </a:r>
            <a:r>
              <a:rPr lang="en-US" altLang="ko-KR" sz="1600" dirty="0"/>
              <a:t>300 (Poly 5</a:t>
            </a:r>
            <a:r>
              <a:rPr lang="en-US" altLang="ko-KR" sz="1600" dirty="0" smtClean="0"/>
              <a:t>%, </a:t>
            </a:r>
            <a:r>
              <a:rPr lang="en-US" altLang="ko-KR" sz="1600" dirty="0" smtClean="0">
                <a:solidFill>
                  <a:srgbClr val="00B0F0"/>
                </a:solidFill>
              </a:rPr>
              <a:t>Mono </a:t>
            </a:r>
            <a:r>
              <a:rPr lang="en-US" altLang="ko-KR" sz="1600" dirty="0">
                <a:solidFill>
                  <a:srgbClr val="00B0F0"/>
                </a:solidFill>
              </a:rPr>
              <a:t>95</a:t>
            </a:r>
            <a:r>
              <a:rPr lang="en-US" altLang="ko-KR" sz="1600" dirty="0" smtClean="0">
                <a:solidFill>
                  <a:srgbClr val="00B0F0"/>
                </a:solidFill>
              </a:rPr>
              <a:t>%)</a:t>
            </a:r>
          </a:p>
          <a:p>
            <a:pPr lvl="1">
              <a:defRPr/>
            </a:pPr>
            <a:r>
              <a:rPr lang="en-US" altLang="ko-KR" sz="1600" dirty="0"/>
              <a:t>pH  7.4        </a:t>
            </a:r>
          </a:p>
          <a:p>
            <a:pPr lvl="1">
              <a:defRPr/>
            </a:pPr>
            <a:r>
              <a:rPr lang="en-US" altLang="ko-KR" sz="1600" dirty="0" smtClean="0"/>
              <a:t>Glucose </a:t>
            </a:r>
            <a:r>
              <a:rPr lang="en-US" altLang="ko-KR" sz="1600" dirty="0"/>
              <a:t>150 mg/</a:t>
            </a:r>
            <a:r>
              <a:rPr lang="en-US" altLang="ko-KR" sz="1600" dirty="0" err="1"/>
              <a:t>dL</a:t>
            </a:r>
            <a:r>
              <a:rPr lang="en-US" altLang="ko-KR" sz="1600" dirty="0"/>
              <a:t> </a:t>
            </a:r>
            <a:endParaRPr lang="ko-KR" altLang="en-US" sz="2000" dirty="0"/>
          </a:p>
          <a:p>
            <a:pPr lvl="1">
              <a:defRPr/>
            </a:pPr>
            <a:r>
              <a:rPr lang="en-US" altLang="ko-KR" sz="1600" dirty="0" smtClean="0"/>
              <a:t>T</a:t>
            </a:r>
            <a:r>
              <a:rPr lang="en-US" altLang="ko-KR" sz="1600" dirty="0"/>
              <a:t>. protein 1500mg </a:t>
            </a:r>
            <a:r>
              <a:rPr lang="en-US" altLang="ko-KR" sz="1600" dirty="0" smtClean="0"/>
              <a:t>[Serum </a:t>
            </a:r>
            <a:r>
              <a:rPr lang="en-US" altLang="ko-KR" sz="1600" dirty="0"/>
              <a:t>7.1 </a:t>
            </a:r>
            <a:r>
              <a:rPr lang="en-US" altLang="ko-KR" sz="1600" dirty="0" smtClean="0"/>
              <a:t>g/</a:t>
            </a:r>
            <a:r>
              <a:rPr lang="en-US" altLang="ko-KR" sz="1600" dirty="0" err="1" smtClean="0"/>
              <a:t>dL</a:t>
            </a:r>
            <a:r>
              <a:rPr lang="en-US" altLang="ko-KR" sz="1600" dirty="0" smtClean="0"/>
              <a:t> ]</a:t>
            </a:r>
            <a:endParaRPr lang="en-US" altLang="ko-KR" sz="1600" dirty="0"/>
          </a:p>
          <a:p>
            <a:pPr lvl="1">
              <a:defRPr/>
            </a:pPr>
            <a:r>
              <a:rPr lang="en-US" altLang="ko-KR" sz="1600" dirty="0" smtClean="0"/>
              <a:t>LDH </a:t>
            </a:r>
            <a:r>
              <a:rPr lang="en-US" altLang="ko-KR" sz="1600" dirty="0"/>
              <a:t>50 IU/L [Serum LDH 350 IU/L</a:t>
            </a:r>
            <a:r>
              <a:rPr lang="en-US" altLang="ko-KR" sz="1600" dirty="0" smtClean="0"/>
              <a:t>]</a:t>
            </a:r>
          </a:p>
          <a:p>
            <a:pPr lvl="1">
              <a:buFontTx/>
              <a:buChar char="-"/>
              <a:defRPr/>
            </a:pPr>
            <a:r>
              <a:rPr lang="en-US" altLang="ko-KR" sz="1600" dirty="0" smtClean="0">
                <a:solidFill>
                  <a:srgbClr val="FF0000"/>
                </a:solidFill>
              </a:rPr>
              <a:t>Albumin </a:t>
            </a:r>
            <a:endParaRPr lang="en-US" altLang="ko-KR" sz="1600" dirty="0">
              <a:solidFill>
                <a:srgbClr val="FF0000"/>
              </a:solidFill>
            </a:endParaRPr>
          </a:p>
          <a:p>
            <a:pPr>
              <a:defRPr/>
            </a:pPr>
            <a:r>
              <a:rPr lang="en-US" altLang="ko-KR" sz="2400" dirty="0" smtClean="0"/>
              <a:t> P/E </a:t>
            </a:r>
            <a:r>
              <a:rPr lang="en-US" altLang="ko-KR" sz="2400" dirty="0"/>
              <a:t>: </a:t>
            </a:r>
            <a:r>
              <a:rPr lang="en-US" altLang="ko-KR" sz="2400" dirty="0">
                <a:solidFill>
                  <a:srgbClr val="00B0F0"/>
                </a:solidFill>
              </a:rPr>
              <a:t>no ascites</a:t>
            </a:r>
            <a:endParaRPr lang="ko-KR" altLang="en-US" sz="2400" dirty="0">
              <a:solidFill>
                <a:srgbClr val="00B0F0"/>
              </a:solidFill>
            </a:endParaRPr>
          </a:p>
          <a:p>
            <a:pPr lvl="1">
              <a:defRPr/>
            </a:pPr>
            <a:endParaRPr lang="ko-KR" altLang="en-US" sz="2000"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629" y="1295400"/>
            <a:ext cx="3238500"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1629" y="4149080"/>
            <a:ext cx="3240087"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9088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Cirrhosis with hepatic hydrothorax</a:t>
            </a:r>
            <a:endParaRPr lang="ko-KR" altLang="en-US" dirty="0"/>
          </a:p>
        </p:txBody>
      </p:sp>
      <p:sp>
        <p:nvSpPr>
          <p:cNvPr id="3" name="내용 개체 틀 2"/>
          <p:cNvSpPr>
            <a:spLocks noGrp="1"/>
          </p:cNvSpPr>
          <p:nvPr>
            <p:ph idx="1"/>
          </p:nvPr>
        </p:nvSpPr>
        <p:spPr>
          <a:xfrm>
            <a:off x="467544" y="1412776"/>
            <a:ext cx="8208912" cy="5112568"/>
          </a:xfrm>
        </p:spPr>
        <p:txBody>
          <a:bodyPr>
            <a:noAutofit/>
          </a:bodyPr>
          <a:lstStyle/>
          <a:p>
            <a:pPr marL="0" indent="0">
              <a:buNone/>
              <a:defRPr/>
            </a:pPr>
            <a:r>
              <a:rPr lang="en-US" altLang="ko-KR" sz="1600" dirty="0"/>
              <a:t>Hepatic hydrothorax should be suspected in all </a:t>
            </a:r>
            <a:r>
              <a:rPr lang="en-US" altLang="ko-KR" sz="1600" dirty="0" err="1" smtClean="0"/>
              <a:t>pts</a:t>
            </a:r>
            <a:r>
              <a:rPr lang="en-US" altLang="ko-KR" sz="1600" dirty="0" smtClean="0"/>
              <a:t> </a:t>
            </a:r>
            <a:r>
              <a:rPr lang="en-US" altLang="ko-KR" sz="1600" dirty="0"/>
              <a:t>with cirrhosis or portal </a:t>
            </a:r>
            <a:r>
              <a:rPr lang="en-US" altLang="ko-KR" sz="1600" dirty="0" smtClean="0"/>
              <a:t>hypertension, </a:t>
            </a:r>
            <a:r>
              <a:rPr lang="en-US" altLang="ko-KR" sz="1600" dirty="0"/>
              <a:t>regardless of the presence of </a:t>
            </a:r>
            <a:r>
              <a:rPr lang="en-US" altLang="ko-KR" sz="1600" dirty="0" smtClean="0"/>
              <a:t>ascites </a:t>
            </a:r>
          </a:p>
          <a:p>
            <a:r>
              <a:rPr lang="en-US" altLang="ko-KR" sz="1600" dirty="0"/>
              <a:t>Location</a:t>
            </a:r>
          </a:p>
          <a:p>
            <a:pPr lvl="1"/>
            <a:r>
              <a:rPr lang="en-US" altLang="ko-KR" sz="1600" dirty="0" err="1"/>
              <a:t>Rt</a:t>
            </a:r>
            <a:r>
              <a:rPr lang="en-US" altLang="ko-KR" sz="1600" dirty="0"/>
              <a:t> (85%) &gt;Lt (13%)&gt; bilateral(2%)</a:t>
            </a:r>
          </a:p>
          <a:p>
            <a:r>
              <a:rPr lang="en-US" altLang="ko-KR" sz="1600" dirty="0"/>
              <a:t>In uncomplicated hepatic hydrothorax</a:t>
            </a:r>
          </a:p>
          <a:p>
            <a:pPr lvl="1"/>
            <a:r>
              <a:rPr lang="en-US" altLang="ko-KR" sz="1600" dirty="0"/>
              <a:t>Cell count&lt;250 PMN cells mm</a:t>
            </a:r>
          </a:p>
          <a:p>
            <a:pPr lvl="1"/>
            <a:r>
              <a:rPr lang="en-US" altLang="ko-KR" sz="1600" dirty="0"/>
              <a:t>Protein &lt;2.5g/</a:t>
            </a:r>
            <a:r>
              <a:rPr lang="en-US" altLang="ko-KR" sz="1600" dirty="0" err="1"/>
              <a:t>dL</a:t>
            </a:r>
            <a:endParaRPr lang="en-US" altLang="ko-KR" sz="1600" dirty="0"/>
          </a:p>
          <a:p>
            <a:pPr lvl="1"/>
            <a:r>
              <a:rPr lang="en-US" altLang="ko-KR" sz="1600" dirty="0"/>
              <a:t>Pleural fluid/serum total protein ratio&lt;0.5</a:t>
            </a:r>
          </a:p>
          <a:p>
            <a:pPr lvl="1"/>
            <a:r>
              <a:rPr lang="en-US" altLang="ko-KR" sz="1600" dirty="0"/>
              <a:t>Serum to pleural fluid albumin gradient &gt;1.1</a:t>
            </a:r>
          </a:p>
          <a:p>
            <a:pPr lvl="1"/>
            <a:r>
              <a:rPr lang="en-US" altLang="ko-KR" sz="1600" dirty="0"/>
              <a:t>Pleural fluid/serum bilirubin ratio&lt;0.6</a:t>
            </a:r>
          </a:p>
          <a:p>
            <a:pPr lvl="1"/>
            <a:r>
              <a:rPr lang="en-US" altLang="ko-KR" sz="1600" dirty="0"/>
              <a:t>pH&gt;7.4</a:t>
            </a:r>
          </a:p>
          <a:p>
            <a:pPr lvl="1"/>
            <a:r>
              <a:rPr lang="en-US" altLang="ko-KR" sz="1600" dirty="0"/>
              <a:t>Glucose level similar to that of serum</a:t>
            </a:r>
          </a:p>
          <a:p>
            <a:pPr marL="457200" indent="-457200">
              <a:defRPr/>
            </a:pPr>
            <a:r>
              <a:rPr lang="en-US" altLang="ko-KR" sz="1600" dirty="0" smtClean="0"/>
              <a:t>d/t defects </a:t>
            </a:r>
            <a:r>
              <a:rPr lang="en-US" altLang="ko-KR" sz="1600" dirty="0"/>
              <a:t>in their diaphragm</a:t>
            </a:r>
            <a:r>
              <a:rPr lang="en-US" altLang="ko-KR" sz="1600" dirty="0" smtClean="0"/>
              <a:t>.</a:t>
            </a:r>
          </a:p>
          <a:p>
            <a:pPr marL="457200" indent="-457200">
              <a:defRPr/>
            </a:pPr>
            <a:r>
              <a:rPr lang="en-US" altLang="ko-KR" sz="1600" dirty="0" err="1" smtClean="0"/>
              <a:t>Dx</a:t>
            </a:r>
            <a:r>
              <a:rPr lang="en-US" altLang="ko-KR" sz="1600" dirty="0" smtClean="0"/>
              <a:t>: radioactivity </a:t>
            </a:r>
            <a:r>
              <a:rPr lang="en-US" altLang="ko-KR" sz="1600" dirty="0"/>
              <a:t>in the thorax after the </a:t>
            </a:r>
            <a:r>
              <a:rPr lang="en-US" altLang="ko-KR" sz="1600" dirty="0" err="1" smtClean="0"/>
              <a:t>intraperitoneal</a:t>
            </a:r>
            <a:r>
              <a:rPr lang="en-US" altLang="ko-KR" sz="1600" dirty="0" smtClean="0"/>
              <a:t> </a:t>
            </a:r>
            <a:r>
              <a:rPr lang="en-US" altLang="ko-KR" sz="1600" dirty="0"/>
              <a:t>injection of technetium-99m </a:t>
            </a:r>
            <a:r>
              <a:rPr lang="en-US" altLang="ko-KR" sz="1600" dirty="0" smtClean="0"/>
              <a:t>(99mTc</a:t>
            </a:r>
            <a:r>
              <a:rPr lang="en-US" altLang="ko-KR" sz="1600" dirty="0"/>
              <a:t>)-</a:t>
            </a:r>
            <a:r>
              <a:rPr lang="en-US" altLang="ko-KR" sz="1600" dirty="0" smtClean="0"/>
              <a:t>sulfur colloid.</a:t>
            </a:r>
          </a:p>
          <a:p>
            <a:pPr marL="457200" indent="-457200">
              <a:defRPr/>
            </a:pPr>
            <a:r>
              <a:rPr lang="en-US" altLang="ko-KR" sz="1600" dirty="0" smtClean="0"/>
              <a:t>Spontaneous bacterial empyema </a:t>
            </a:r>
          </a:p>
          <a:p>
            <a:pPr marL="857250" lvl="1" indent="-457200">
              <a:defRPr/>
            </a:pPr>
            <a:r>
              <a:rPr lang="en-US" altLang="ko-KR" sz="1200" dirty="0" smtClean="0"/>
              <a:t>Bacterial culture (+) + PMN &gt;250cells/mm </a:t>
            </a:r>
          </a:p>
          <a:p>
            <a:pPr marL="857250" lvl="1" indent="-457200">
              <a:defRPr/>
            </a:pPr>
            <a:r>
              <a:rPr lang="en-US" altLang="ko-KR" sz="1200" dirty="0" smtClean="0"/>
              <a:t>Or negative culture +PMN &gt;500 cells/mm </a:t>
            </a:r>
          </a:p>
          <a:p>
            <a:pPr marL="457200" indent="-457200">
              <a:defRPr/>
            </a:pPr>
            <a:endParaRPr lang="ko-KR" altLang="en-US" sz="1600" dirty="0"/>
          </a:p>
        </p:txBody>
      </p:sp>
    </p:spTree>
    <p:extLst>
      <p:ext uri="{BB962C8B-B14F-4D97-AF65-F5344CB8AC3E}">
        <p14:creationId xmlns:p14="http://schemas.microsoft.com/office/powerpoint/2010/main" val="3565220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Transudate pleural effusions</a:t>
            </a:r>
            <a:endParaRPr lang="ko-KR" altLang="en-US" dirty="0"/>
          </a:p>
        </p:txBody>
      </p:sp>
      <p:sp>
        <p:nvSpPr>
          <p:cNvPr id="3" name="내용 개체 틀 2"/>
          <p:cNvSpPr>
            <a:spLocks noGrp="1"/>
          </p:cNvSpPr>
          <p:nvPr>
            <p:ph idx="1"/>
          </p:nvPr>
        </p:nvSpPr>
        <p:spPr/>
        <p:txBody>
          <a:bodyPr>
            <a:normAutofit/>
          </a:bodyPr>
          <a:lstStyle/>
          <a:p>
            <a:r>
              <a:rPr lang="en-US" altLang="ko-KR" sz="1800" dirty="0" err="1" smtClean="0"/>
              <a:t>Nephrotic</a:t>
            </a:r>
            <a:r>
              <a:rPr lang="en-US" altLang="ko-KR" sz="1800" dirty="0" smtClean="0"/>
              <a:t> syndromes</a:t>
            </a:r>
          </a:p>
          <a:p>
            <a:pPr lvl="1"/>
            <a:r>
              <a:rPr lang="en-US" altLang="ko-KR" sz="1600" dirty="0"/>
              <a:t>More than 20</a:t>
            </a:r>
            <a:r>
              <a:rPr lang="en-US" altLang="ko-KR" sz="1600" dirty="0" smtClean="0"/>
              <a:t>% of </a:t>
            </a:r>
            <a:r>
              <a:rPr lang="en-US" altLang="ko-KR" sz="1600" dirty="0" err="1" smtClean="0"/>
              <a:t>pts</a:t>
            </a:r>
            <a:r>
              <a:rPr lang="en-US" altLang="ko-KR" sz="1600" dirty="0" smtClean="0"/>
              <a:t> </a:t>
            </a:r>
            <a:r>
              <a:rPr lang="en-US" altLang="ko-KR" sz="1600" dirty="0"/>
              <a:t>with </a:t>
            </a:r>
            <a:r>
              <a:rPr lang="en-US" altLang="ko-KR" sz="1600" dirty="0" smtClean="0"/>
              <a:t> NS have pleural effusions</a:t>
            </a:r>
            <a:r>
              <a:rPr lang="en-US" altLang="ko-KR" sz="1600" dirty="0"/>
              <a:t>, which are usually bilateral </a:t>
            </a:r>
            <a:r>
              <a:rPr lang="en-US" altLang="ko-KR" sz="1600" dirty="0" smtClean="0"/>
              <a:t>.</a:t>
            </a:r>
          </a:p>
          <a:p>
            <a:pPr lvl="1"/>
            <a:r>
              <a:rPr lang="en-US" altLang="ko-KR" sz="1600" dirty="0" smtClean="0"/>
              <a:t>It </a:t>
            </a:r>
            <a:r>
              <a:rPr lang="en-US" altLang="ko-KR" sz="1600" dirty="0"/>
              <a:t>should be remembered that </a:t>
            </a:r>
            <a:r>
              <a:rPr lang="en-US" altLang="ko-KR" sz="1600" dirty="0" smtClean="0"/>
              <a:t>the incidence </a:t>
            </a:r>
            <a:r>
              <a:rPr lang="en-US" altLang="ko-KR" sz="1600" dirty="0"/>
              <a:t>of </a:t>
            </a:r>
            <a:r>
              <a:rPr lang="en-US" altLang="ko-KR" sz="1600" dirty="0">
                <a:solidFill>
                  <a:srgbClr val="00B0F0"/>
                </a:solidFill>
              </a:rPr>
              <a:t>pulmonary emboli </a:t>
            </a:r>
            <a:r>
              <a:rPr lang="en-US" altLang="ko-KR" sz="1600" dirty="0"/>
              <a:t>is high with </a:t>
            </a:r>
            <a:r>
              <a:rPr lang="en-US" altLang="ko-KR" sz="1600" dirty="0" smtClean="0"/>
              <a:t>NS </a:t>
            </a:r>
          </a:p>
          <a:p>
            <a:r>
              <a:rPr lang="en-US" altLang="ko-KR" sz="1800" dirty="0" err="1"/>
              <a:t>Urinothorax</a:t>
            </a:r>
            <a:endParaRPr lang="en-US" altLang="ko-KR" sz="1800" dirty="0"/>
          </a:p>
          <a:p>
            <a:pPr lvl="1"/>
            <a:r>
              <a:rPr lang="en-US" altLang="ko-KR" sz="1600" dirty="0"/>
              <a:t>retroperitoneal urinary leakage secondary to </a:t>
            </a:r>
            <a:r>
              <a:rPr lang="en-US" altLang="ko-KR" sz="1600" dirty="0">
                <a:solidFill>
                  <a:srgbClr val="00B0F0"/>
                </a:solidFill>
              </a:rPr>
              <a:t>urinary tract obstruction or trauma </a:t>
            </a:r>
            <a:r>
              <a:rPr lang="en-US" altLang="ko-KR" sz="1600" dirty="0"/>
              <a:t>with subsequent dissection of the urine into the pleural space </a:t>
            </a:r>
          </a:p>
          <a:p>
            <a:pPr lvl="2"/>
            <a:r>
              <a:rPr lang="en-US" altLang="ko-KR" sz="1400" dirty="0"/>
              <a:t>looks and smells like urine</a:t>
            </a:r>
          </a:p>
          <a:p>
            <a:pPr lvl="2"/>
            <a:r>
              <a:rPr lang="en-US" altLang="ko-KR" sz="1400" dirty="0"/>
              <a:t>pleural fluid Cr &gt; serum  Cr </a:t>
            </a:r>
          </a:p>
          <a:p>
            <a:pPr lvl="2"/>
            <a:r>
              <a:rPr lang="en-US" altLang="ko-KR" sz="1400" dirty="0"/>
              <a:t>low glucose level &amp; a low pH level </a:t>
            </a:r>
            <a:endParaRPr lang="en-US" altLang="ko-KR" sz="1400" dirty="0" smtClean="0"/>
          </a:p>
          <a:p>
            <a:r>
              <a:rPr lang="en-US" altLang="ko-KR" sz="1800" dirty="0"/>
              <a:t>CSF leakage </a:t>
            </a:r>
          </a:p>
          <a:p>
            <a:pPr lvl="1"/>
            <a:r>
              <a:rPr lang="en-US" altLang="ko-KR" sz="1500" dirty="0"/>
              <a:t>m/c cause </a:t>
            </a:r>
            <a:r>
              <a:rPr lang="en-US" altLang="ko-KR" sz="1500" dirty="0" err="1"/>
              <a:t>Ventriculopleural</a:t>
            </a:r>
            <a:r>
              <a:rPr lang="en-US" altLang="ko-KR" sz="1500" dirty="0"/>
              <a:t> shunting </a:t>
            </a:r>
          </a:p>
          <a:p>
            <a:pPr lvl="1"/>
            <a:r>
              <a:rPr lang="en-US" altLang="ko-KR" sz="1500" dirty="0"/>
              <a:t>Protein levels are usually very low. </a:t>
            </a:r>
          </a:p>
          <a:p>
            <a:pPr lvl="1"/>
            <a:r>
              <a:rPr lang="en-US" altLang="ko-KR" sz="1500" dirty="0"/>
              <a:t>Presence of </a:t>
            </a:r>
            <a:r>
              <a:rPr lang="el-GR" altLang="ko-KR" sz="1500" dirty="0" smtClean="0">
                <a:solidFill>
                  <a:srgbClr val="00B0F0"/>
                </a:solidFill>
              </a:rPr>
              <a:t>β</a:t>
            </a:r>
            <a:r>
              <a:rPr lang="en-US" altLang="ko-KR" sz="1500" dirty="0" smtClean="0">
                <a:solidFill>
                  <a:srgbClr val="00B0F0"/>
                </a:solidFill>
              </a:rPr>
              <a:t>2 </a:t>
            </a:r>
            <a:r>
              <a:rPr lang="en-US" altLang="ko-KR" sz="1500" dirty="0">
                <a:solidFill>
                  <a:srgbClr val="00B0F0"/>
                </a:solidFill>
              </a:rPr>
              <a:t>transferrin </a:t>
            </a:r>
            <a:r>
              <a:rPr lang="en-US" altLang="ko-KR" sz="1500" dirty="0"/>
              <a:t>in pleural fluid </a:t>
            </a:r>
            <a:endParaRPr lang="ko-KR" altLang="en-US" sz="1500" dirty="0"/>
          </a:p>
          <a:p>
            <a:endParaRPr lang="ko-KR" altLang="en-US" sz="2200" dirty="0"/>
          </a:p>
          <a:p>
            <a:endParaRPr lang="ko-KR" altLang="en-US" sz="1800" dirty="0"/>
          </a:p>
        </p:txBody>
      </p:sp>
    </p:spTree>
    <p:extLst>
      <p:ext uri="{BB962C8B-B14F-4D97-AF65-F5344CB8AC3E}">
        <p14:creationId xmlns:p14="http://schemas.microsoft.com/office/powerpoint/2010/main" val="2895081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Causes of pleural exudates </a:t>
            </a:r>
            <a:endParaRPr lang="ko-KR" altLang="en-US" dirty="0"/>
          </a:p>
        </p:txBody>
      </p:sp>
      <p:sp>
        <p:nvSpPr>
          <p:cNvPr id="3" name="내용 개체 틀 2"/>
          <p:cNvSpPr>
            <a:spLocks noGrp="1"/>
          </p:cNvSpPr>
          <p:nvPr>
            <p:ph idx="1"/>
          </p:nvPr>
        </p:nvSpPr>
        <p:spPr>
          <a:xfrm>
            <a:off x="457200" y="1412776"/>
            <a:ext cx="4834880" cy="5112568"/>
          </a:xfrm>
        </p:spPr>
        <p:txBody>
          <a:bodyPr>
            <a:noAutofit/>
          </a:bodyPr>
          <a:lstStyle/>
          <a:p>
            <a:r>
              <a:rPr lang="en-US" altLang="ko-KR" sz="2000" dirty="0"/>
              <a:t>Common causes</a:t>
            </a:r>
          </a:p>
          <a:p>
            <a:pPr lvl="1"/>
            <a:r>
              <a:rPr lang="en-US" altLang="ko-KR" sz="2000" dirty="0" smtClean="0">
                <a:solidFill>
                  <a:srgbClr val="00B050"/>
                </a:solidFill>
              </a:rPr>
              <a:t> </a:t>
            </a:r>
            <a:r>
              <a:rPr lang="en-US" altLang="ko-KR" sz="1800" dirty="0">
                <a:solidFill>
                  <a:srgbClr val="00B050"/>
                </a:solidFill>
              </a:rPr>
              <a:t>Malignancy</a:t>
            </a:r>
          </a:p>
          <a:p>
            <a:pPr lvl="1"/>
            <a:r>
              <a:rPr lang="en-US" altLang="ko-KR" sz="1800" dirty="0" smtClean="0">
                <a:solidFill>
                  <a:srgbClr val="00B050"/>
                </a:solidFill>
              </a:rPr>
              <a:t> </a:t>
            </a:r>
            <a:r>
              <a:rPr lang="en-US" altLang="ko-KR" sz="1800" dirty="0" err="1">
                <a:solidFill>
                  <a:srgbClr val="00B050"/>
                </a:solidFill>
              </a:rPr>
              <a:t>Parapneumonic</a:t>
            </a:r>
            <a:r>
              <a:rPr lang="en-US" altLang="ko-KR" sz="1800" dirty="0">
                <a:solidFill>
                  <a:srgbClr val="00B050"/>
                </a:solidFill>
              </a:rPr>
              <a:t> effusions</a:t>
            </a:r>
          </a:p>
          <a:p>
            <a:pPr lvl="1"/>
            <a:r>
              <a:rPr lang="en-US" altLang="ko-KR" sz="1800" dirty="0" smtClean="0">
                <a:solidFill>
                  <a:srgbClr val="00B050"/>
                </a:solidFill>
              </a:rPr>
              <a:t> </a:t>
            </a:r>
            <a:r>
              <a:rPr lang="en-US" altLang="ko-KR" sz="1800" dirty="0">
                <a:solidFill>
                  <a:srgbClr val="00B050"/>
                </a:solidFill>
              </a:rPr>
              <a:t>Tuberculosis</a:t>
            </a:r>
          </a:p>
          <a:p>
            <a:r>
              <a:rPr lang="en-US" altLang="ko-KR" sz="2000" dirty="0"/>
              <a:t>Less common causes</a:t>
            </a:r>
          </a:p>
          <a:p>
            <a:pPr lvl="1"/>
            <a:r>
              <a:rPr lang="en-US" altLang="ko-KR" sz="1800" dirty="0" smtClean="0"/>
              <a:t> </a:t>
            </a:r>
            <a:r>
              <a:rPr lang="en-US" altLang="ko-KR" sz="1800" dirty="0">
                <a:solidFill>
                  <a:srgbClr val="00B0F0"/>
                </a:solidFill>
              </a:rPr>
              <a:t>Pulmonary embolism</a:t>
            </a:r>
          </a:p>
          <a:p>
            <a:pPr lvl="1"/>
            <a:r>
              <a:rPr lang="en-US" altLang="ko-KR" sz="1800" dirty="0" smtClean="0">
                <a:solidFill>
                  <a:srgbClr val="00B0F0"/>
                </a:solidFill>
              </a:rPr>
              <a:t> </a:t>
            </a:r>
            <a:r>
              <a:rPr lang="en-US" altLang="ko-KR" sz="1800" dirty="0">
                <a:solidFill>
                  <a:srgbClr val="00B0F0"/>
                </a:solidFill>
              </a:rPr>
              <a:t>Rheumatoid arthritis and other autoimmune </a:t>
            </a:r>
            <a:r>
              <a:rPr lang="en-US" altLang="ko-KR" sz="1800" dirty="0" err="1">
                <a:solidFill>
                  <a:srgbClr val="00B0F0"/>
                </a:solidFill>
              </a:rPr>
              <a:t>pleuritis</a:t>
            </a:r>
            <a:endParaRPr lang="en-US" altLang="ko-KR" sz="1800" dirty="0">
              <a:solidFill>
                <a:srgbClr val="00B0F0"/>
              </a:solidFill>
            </a:endParaRPr>
          </a:p>
          <a:p>
            <a:pPr lvl="1"/>
            <a:r>
              <a:rPr lang="en-US" altLang="ko-KR" sz="1800" dirty="0" smtClean="0"/>
              <a:t> </a:t>
            </a:r>
            <a:r>
              <a:rPr lang="en-US" altLang="ko-KR" sz="1800" dirty="0"/>
              <a:t>Benign asbestos effusion</a:t>
            </a:r>
          </a:p>
          <a:p>
            <a:pPr lvl="1"/>
            <a:r>
              <a:rPr lang="en-US" altLang="ko-KR" sz="1800" dirty="0" smtClean="0"/>
              <a:t> </a:t>
            </a:r>
            <a:r>
              <a:rPr lang="en-US" altLang="ko-KR" sz="1800" dirty="0"/>
              <a:t>Pancreatitis</a:t>
            </a:r>
          </a:p>
          <a:p>
            <a:pPr lvl="1"/>
            <a:r>
              <a:rPr lang="en-US" altLang="ko-KR" sz="1800" dirty="0" smtClean="0"/>
              <a:t> </a:t>
            </a:r>
            <a:r>
              <a:rPr lang="en-US" altLang="ko-KR" sz="1800" dirty="0">
                <a:solidFill>
                  <a:srgbClr val="00B0F0"/>
                </a:solidFill>
              </a:rPr>
              <a:t>Post-myocardial infarction</a:t>
            </a:r>
          </a:p>
          <a:p>
            <a:pPr lvl="1"/>
            <a:r>
              <a:rPr lang="en-US" altLang="ko-KR" sz="1800" dirty="0" smtClean="0">
                <a:solidFill>
                  <a:srgbClr val="00B0F0"/>
                </a:solidFill>
              </a:rPr>
              <a:t> </a:t>
            </a:r>
            <a:r>
              <a:rPr lang="en-US" altLang="ko-KR" sz="1800" dirty="0">
                <a:solidFill>
                  <a:srgbClr val="00B0F0"/>
                </a:solidFill>
              </a:rPr>
              <a:t>Post-coronary artery bypass graft</a:t>
            </a:r>
            <a:endParaRPr lang="ko-KR" altLang="en-US" sz="1800" dirty="0">
              <a:solidFill>
                <a:srgbClr val="00B0F0"/>
              </a:solidFill>
            </a:endParaRPr>
          </a:p>
        </p:txBody>
      </p:sp>
      <p:sp>
        <p:nvSpPr>
          <p:cNvPr id="4" name="내용 개체 틀 2"/>
          <p:cNvSpPr txBox="1">
            <a:spLocks/>
          </p:cNvSpPr>
          <p:nvPr/>
        </p:nvSpPr>
        <p:spPr>
          <a:xfrm>
            <a:off x="5292080" y="1412776"/>
            <a:ext cx="3672408" cy="4741987"/>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000" dirty="0" smtClean="0"/>
              <a:t>Rare causes</a:t>
            </a:r>
          </a:p>
          <a:p>
            <a:pPr lvl="1"/>
            <a:r>
              <a:rPr lang="en-US" altLang="ko-KR" sz="1800" dirty="0"/>
              <a:t> </a:t>
            </a:r>
            <a:r>
              <a:rPr lang="en-US" altLang="ko-KR" sz="1800" dirty="0" smtClean="0"/>
              <a:t>Yellow </a:t>
            </a:r>
            <a:r>
              <a:rPr lang="en-US" altLang="ko-KR" sz="1800" dirty="0"/>
              <a:t>nail syndrome (and other lymphatic disorders </a:t>
            </a:r>
            <a:r>
              <a:rPr lang="en-US" altLang="ko-KR" sz="1800" dirty="0" err="1"/>
              <a:t>eg</a:t>
            </a:r>
            <a:r>
              <a:rPr lang="en-US" altLang="ko-KR" sz="1800" dirty="0" smtClean="0"/>
              <a:t>, LPM)</a:t>
            </a:r>
            <a:endParaRPr lang="en-US" altLang="ko-KR" sz="1800" dirty="0"/>
          </a:p>
          <a:p>
            <a:pPr lvl="1"/>
            <a:r>
              <a:rPr lang="en-US" altLang="ko-KR" sz="1800" dirty="0" err="1">
                <a:solidFill>
                  <a:srgbClr val="00B0F0"/>
                </a:solidFill>
              </a:rPr>
              <a:t>Chylothorax</a:t>
            </a:r>
            <a:r>
              <a:rPr lang="en-US" altLang="ko-KR" sz="1800" dirty="0">
                <a:solidFill>
                  <a:srgbClr val="00B0F0"/>
                </a:solidFill>
              </a:rPr>
              <a:t> and </a:t>
            </a:r>
            <a:r>
              <a:rPr lang="en-US" altLang="ko-KR" sz="1800" dirty="0" err="1">
                <a:solidFill>
                  <a:srgbClr val="00B0F0"/>
                </a:solidFill>
              </a:rPr>
              <a:t>pseudochylothorax</a:t>
            </a:r>
            <a:r>
              <a:rPr lang="en-US" altLang="ko-KR" sz="1800" dirty="0">
                <a:solidFill>
                  <a:srgbClr val="00B0F0"/>
                </a:solidFill>
              </a:rPr>
              <a:t> </a:t>
            </a:r>
            <a:endParaRPr lang="ko-KR" altLang="en-US" sz="1800" dirty="0">
              <a:solidFill>
                <a:srgbClr val="00B0F0"/>
              </a:solidFill>
            </a:endParaRPr>
          </a:p>
          <a:p>
            <a:pPr lvl="1"/>
            <a:r>
              <a:rPr lang="en-US" altLang="ko-KR" sz="1800" dirty="0" smtClean="0">
                <a:solidFill>
                  <a:srgbClr val="00B0F0"/>
                </a:solidFill>
              </a:rPr>
              <a:t>Drugs </a:t>
            </a:r>
            <a:endParaRPr lang="en-US" altLang="ko-KR" sz="1800" dirty="0">
              <a:solidFill>
                <a:srgbClr val="00B0F0"/>
              </a:solidFill>
            </a:endParaRPr>
          </a:p>
          <a:p>
            <a:pPr lvl="1"/>
            <a:r>
              <a:rPr lang="en-US" altLang="ko-KR" sz="1800" dirty="0" smtClean="0"/>
              <a:t>Fungal infections</a:t>
            </a:r>
          </a:p>
          <a:p>
            <a:pPr lvl="1"/>
            <a:r>
              <a:rPr lang="en-US" altLang="ko-KR" sz="1800" dirty="0" smtClean="0"/>
              <a:t>Ovarian </a:t>
            </a:r>
            <a:r>
              <a:rPr lang="en-US" altLang="ko-KR" sz="1800" dirty="0" err="1" smtClean="0"/>
              <a:t>hyperstimulation</a:t>
            </a:r>
            <a:r>
              <a:rPr lang="en-US" altLang="ko-KR" sz="1800" dirty="0" smtClean="0"/>
              <a:t> syndrome </a:t>
            </a:r>
          </a:p>
        </p:txBody>
      </p:sp>
    </p:spTree>
    <p:extLst>
      <p:ext uri="{BB962C8B-B14F-4D97-AF65-F5344CB8AC3E}">
        <p14:creationId xmlns:p14="http://schemas.microsoft.com/office/powerpoint/2010/main" val="940879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Differential cell counts</a:t>
            </a:r>
            <a:endParaRPr lang="ko-KR" altLang="en-US" dirty="0"/>
          </a:p>
        </p:txBody>
      </p:sp>
      <p:sp>
        <p:nvSpPr>
          <p:cNvPr id="3" name="내용 개체 틀 2"/>
          <p:cNvSpPr>
            <a:spLocks noGrp="1"/>
          </p:cNvSpPr>
          <p:nvPr>
            <p:ph idx="1"/>
          </p:nvPr>
        </p:nvSpPr>
        <p:spPr>
          <a:xfrm>
            <a:off x="4572000" y="1403661"/>
            <a:ext cx="4572000" cy="4525963"/>
          </a:xfrm>
        </p:spPr>
        <p:txBody>
          <a:bodyPr>
            <a:normAutofit fontScale="85000" lnSpcReduction="20000"/>
          </a:bodyPr>
          <a:lstStyle/>
          <a:p>
            <a:r>
              <a:rPr lang="en-US" altLang="ko-KR" sz="2600" b="1" dirty="0" smtClean="0"/>
              <a:t>Lymphocyte dominant </a:t>
            </a:r>
          </a:p>
          <a:p>
            <a:pPr marL="400050" lvl="1" indent="0">
              <a:buNone/>
            </a:pPr>
            <a:r>
              <a:rPr lang="en-US" altLang="ko-KR" sz="2400" b="1" dirty="0" smtClean="0"/>
              <a:t>(&gt; 50% of  cells )</a:t>
            </a:r>
          </a:p>
          <a:p>
            <a:pPr lvl="1"/>
            <a:endParaRPr lang="en-US" altLang="ko-KR" sz="2400" dirty="0" smtClean="0"/>
          </a:p>
          <a:p>
            <a:pPr lvl="1"/>
            <a:r>
              <a:rPr lang="en-US" altLang="ko-KR" sz="2400" dirty="0" smtClean="0"/>
              <a:t>Malignancy (metastatic </a:t>
            </a:r>
            <a:r>
              <a:rPr lang="en-US" altLang="ko-KR" sz="2400" dirty="0" err="1" smtClean="0"/>
              <a:t>adc</a:t>
            </a:r>
            <a:r>
              <a:rPr lang="en-US" altLang="ko-KR" sz="2400" dirty="0" smtClean="0"/>
              <a:t>&amp; mesothelioma</a:t>
            </a:r>
            <a:r>
              <a:rPr lang="en-US" altLang="ko-KR" sz="2400" dirty="0"/>
              <a:t>)</a:t>
            </a:r>
          </a:p>
          <a:p>
            <a:pPr lvl="1"/>
            <a:r>
              <a:rPr lang="en-US" altLang="ko-KR" sz="2400" dirty="0">
                <a:solidFill>
                  <a:srgbClr val="0070C0"/>
                </a:solidFill>
              </a:rPr>
              <a:t>Tuberculosis</a:t>
            </a:r>
          </a:p>
          <a:p>
            <a:pPr lvl="1"/>
            <a:r>
              <a:rPr lang="en-US" altLang="ko-KR" sz="2400" dirty="0">
                <a:solidFill>
                  <a:srgbClr val="0070C0"/>
                </a:solidFill>
              </a:rPr>
              <a:t>Lymphoma</a:t>
            </a:r>
          </a:p>
          <a:p>
            <a:pPr lvl="1"/>
            <a:r>
              <a:rPr lang="en-US" altLang="ko-KR" sz="2400" dirty="0"/>
              <a:t>Cardiac failure</a:t>
            </a:r>
            <a:endParaRPr lang="en-US" altLang="ko-KR" sz="2400" dirty="0">
              <a:solidFill>
                <a:srgbClr val="0070C0"/>
              </a:solidFill>
            </a:endParaRPr>
          </a:p>
          <a:p>
            <a:pPr lvl="1"/>
            <a:r>
              <a:rPr lang="en-US" altLang="ko-KR" sz="2400" dirty="0" smtClean="0">
                <a:solidFill>
                  <a:srgbClr val="0070C0"/>
                </a:solidFill>
              </a:rPr>
              <a:t>Post-CABG</a:t>
            </a:r>
          </a:p>
          <a:p>
            <a:pPr lvl="1"/>
            <a:r>
              <a:rPr lang="en-US" altLang="ko-KR" sz="2400" dirty="0" smtClean="0">
                <a:solidFill>
                  <a:srgbClr val="0070C0"/>
                </a:solidFill>
              </a:rPr>
              <a:t>Rheumatoid </a:t>
            </a:r>
            <a:r>
              <a:rPr lang="en-US" altLang="ko-KR" sz="2400" dirty="0">
                <a:solidFill>
                  <a:srgbClr val="0070C0"/>
                </a:solidFill>
              </a:rPr>
              <a:t>effusion</a:t>
            </a:r>
          </a:p>
          <a:p>
            <a:pPr lvl="1"/>
            <a:r>
              <a:rPr lang="en-US" altLang="ko-KR" sz="2400" dirty="0" err="1"/>
              <a:t>Chylothorax</a:t>
            </a:r>
            <a:endParaRPr lang="en-US" altLang="ko-KR" sz="2400" dirty="0"/>
          </a:p>
          <a:p>
            <a:pPr lvl="1"/>
            <a:r>
              <a:rPr lang="en-US" altLang="ko-KR" sz="2400" dirty="0" err="1"/>
              <a:t>Uraemic</a:t>
            </a:r>
            <a:r>
              <a:rPr lang="en-US" altLang="ko-KR" sz="2400" dirty="0"/>
              <a:t> </a:t>
            </a:r>
            <a:r>
              <a:rPr lang="en-US" altLang="ko-KR" sz="2400" dirty="0" err="1"/>
              <a:t>pleuritis</a:t>
            </a:r>
            <a:endParaRPr lang="en-US" altLang="ko-KR" sz="2400" dirty="0"/>
          </a:p>
          <a:p>
            <a:pPr lvl="1"/>
            <a:r>
              <a:rPr lang="en-US" altLang="ko-KR" sz="2400" dirty="0" err="1">
                <a:solidFill>
                  <a:srgbClr val="0070C0"/>
                </a:solidFill>
              </a:rPr>
              <a:t>Sarcoidosis</a:t>
            </a:r>
            <a:endParaRPr lang="en-US" altLang="ko-KR" sz="2400" dirty="0">
              <a:solidFill>
                <a:srgbClr val="0070C0"/>
              </a:solidFill>
            </a:endParaRPr>
          </a:p>
          <a:p>
            <a:pPr lvl="1"/>
            <a:r>
              <a:rPr lang="en-US" altLang="ko-KR" sz="2400" dirty="0"/>
              <a:t>Yellow nail syndrome</a:t>
            </a:r>
            <a:endParaRPr lang="ko-KR" altLang="en-US" sz="2400" dirty="0"/>
          </a:p>
        </p:txBody>
      </p:sp>
      <p:sp>
        <p:nvSpPr>
          <p:cNvPr id="4" name="TextBox 3"/>
          <p:cNvSpPr txBox="1"/>
          <p:nvPr/>
        </p:nvSpPr>
        <p:spPr>
          <a:xfrm>
            <a:off x="4902761" y="5811777"/>
            <a:ext cx="3825856" cy="369332"/>
          </a:xfrm>
          <a:prstGeom prst="rect">
            <a:avLst/>
          </a:prstGeom>
          <a:noFill/>
        </p:spPr>
        <p:txBody>
          <a:bodyPr wrap="none" rtlCol="0">
            <a:spAutoFit/>
          </a:bodyPr>
          <a:lstStyle/>
          <a:p>
            <a:r>
              <a:rPr lang="en-US" altLang="ko-KR" dirty="0" smtClean="0">
                <a:solidFill>
                  <a:srgbClr val="0070C0"/>
                </a:solidFill>
              </a:rPr>
              <a:t>Very high </a:t>
            </a:r>
            <a:r>
              <a:rPr lang="en-US" altLang="ko-KR" dirty="0" err="1" smtClean="0">
                <a:solidFill>
                  <a:srgbClr val="0070C0"/>
                </a:solidFill>
              </a:rPr>
              <a:t>lymphodominant</a:t>
            </a:r>
            <a:r>
              <a:rPr lang="en-US" altLang="ko-KR" dirty="0" smtClean="0">
                <a:solidFill>
                  <a:srgbClr val="0070C0"/>
                </a:solidFill>
              </a:rPr>
              <a:t> &gt;80% </a:t>
            </a:r>
            <a:endParaRPr lang="ko-KR" altLang="en-US" dirty="0">
              <a:solidFill>
                <a:srgbClr val="0070C0"/>
              </a:solidFill>
            </a:endParaRPr>
          </a:p>
        </p:txBody>
      </p:sp>
      <p:sp>
        <p:nvSpPr>
          <p:cNvPr id="5" name="내용 개체 틀 2"/>
          <p:cNvSpPr txBox="1">
            <a:spLocks/>
          </p:cNvSpPr>
          <p:nvPr/>
        </p:nvSpPr>
        <p:spPr>
          <a:xfrm>
            <a:off x="536144" y="1403661"/>
            <a:ext cx="4330824" cy="4946485"/>
          </a:xfrm>
          <a:prstGeom prst="rect">
            <a:avLst/>
          </a:prstGeom>
        </p:spPr>
        <p:txBody>
          <a:bodyPr vert="horz" lIns="91440" tIns="45720" rIns="91440" bIns="45720" rtlCol="0">
            <a:no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000" b="1" dirty="0" smtClean="0"/>
              <a:t>Neutrophil dominant </a:t>
            </a:r>
          </a:p>
          <a:p>
            <a:pPr marL="0" indent="0">
              <a:buNone/>
            </a:pPr>
            <a:r>
              <a:rPr lang="en-US" altLang="ko-KR" sz="2000" b="1" dirty="0"/>
              <a:t> </a:t>
            </a:r>
            <a:r>
              <a:rPr lang="en-US" altLang="ko-KR" sz="2000" b="1" dirty="0" smtClean="0"/>
              <a:t>    (&gt;50% of</a:t>
            </a:r>
            <a:r>
              <a:rPr lang="ko-KR" altLang="en-US" sz="2000" b="1" dirty="0" smtClean="0"/>
              <a:t> </a:t>
            </a:r>
            <a:r>
              <a:rPr lang="en-US" altLang="ko-KR" sz="2000" b="1" dirty="0" smtClean="0"/>
              <a:t>cells) </a:t>
            </a:r>
          </a:p>
          <a:p>
            <a:pPr marL="400050" lvl="1" indent="0">
              <a:buNone/>
            </a:pPr>
            <a:r>
              <a:rPr lang="en-US" altLang="ko-KR" sz="2000" dirty="0" smtClean="0"/>
              <a:t>- acute injury to the pleural surface </a:t>
            </a:r>
          </a:p>
          <a:p>
            <a:pPr lvl="1"/>
            <a:r>
              <a:rPr lang="en-US" altLang="ko-KR" sz="2000" dirty="0" err="1" smtClean="0"/>
              <a:t>Parapneumonic</a:t>
            </a:r>
            <a:r>
              <a:rPr lang="en-US" altLang="ko-KR" sz="2000" dirty="0" smtClean="0"/>
              <a:t> effusion</a:t>
            </a:r>
          </a:p>
          <a:p>
            <a:pPr lvl="1"/>
            <a:r>
              <a:rPr lang="en-US" altLang="ko-KR" sz="2000" dirty="0" err="1" smtClean="0"/>
              <a:t>Subphrenic</a:t>
            </a:r>
            <a:r>
              <a:rPr lang="en-US" altLang="ko-KR" sz="2000" dirty="0" smtClean="0"/>
              <a:t> abscess </a:t>
            </a:r>
          </a:p>
          <a:p>
            <a:pPr lvl="1"/>
            <a:r>
              <a:rPr lang="en-US" altLang="ko-KR" sz="2000" dirty="0" smtClean="0"/>
              <a:t>Pancreatitis  </a:t>
            </a:r>
          </a:p>
          <a:p>
            <a:pPr lvl="1"/>
            <a:r>
              <a:rPr lang="en-US" altLang="ko-KR" sz="2000" dirty="0" smtClean="0"/>
              <a:t>Pulmonary embolism</a:t>
            </a:r>
          </a:p>
          <a:p>
            <a:pPr lvl="1"/>
            <a:r>
              <a:rPr lang="en-US" altLang="ko-KR" sz="2000" dirty="0" smtClean="0"/>
              <a:t>benign asbestos pleural effusion</a:t>
            </a:r>
          </a:p>
          <a:p>
            <a:pPr lvl="1"/>
            <a:r>
              <a:rPr lang="en-US" altLang="ko-KR" sz="2000" dirty="0"/>
              <a:t>Acute TB (&lt;10%) </a:t>
            </a:r>
          </a:p>
          <a:p>
            <a:pPr lvl="1"/>
            <a:r>
              <a:rPr lang="en-US" altLang="ko-KR" sz="2000" dirty="0" smtClean="0"/>
              <a:t>Malignancy ( &lt;20%)</a:t>
            </a:r>
          </a:p>
        </p:txBody>
      </p:sp>
    </p:spTree>
    <p:extLst>
      <p:ext uri="{BB962C8B-B14F-4D97-AF65-F5344CB8AC3E}">
        <p14:creationId xmlns:p14="http://schemas.microsoft.com/office/powerpoint/2010/main" val="926142442"/>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2260</TotalTime>
  <Words>3972</Words>
  <Application>Microsoft Office PowerPoint</Application>
  <PresentationFormat>화면 슬라이드 쇼(4:3)</PresentationFormat>
  <Paragraphs>582</Paragraphs>
  <Slides>48</Slides>
  <Notes>27</Notes>
  <HiddenSlides>0</HiddenSlides>
  <MMClips>0</MMClips>
  <ScaleCrop>false</ScaleCrop>
  <HeadingPairs>
    <vt:vector size="4" baseType="variant">
      <vt:variant>
        <vt:lpstr>테마</vt:lpstr>
      </vt:variant>
      <vt:variant>
        <vt:i4>1</vt:i4>
      </vt:variant>
      <vt:variant>
        <vt:lpstr>슬라이드 제목</vt:lpstr>
      </vt:variant>
      <vt:variant>
        <vt:i4>48</vt:i4>
      </vt:variant>
    </vt:vector>
  </HeadingPairs>
  <TitlesOfParts>
    <vt:vector size="49" baseType="lpstr">
      <vt:lpstr>Office 테마</vt:lpstr>
      <vt:lpstr>PowerPoint 프레젠테이션</vt:lpstr>
      <vt:lpstr> Undiagnosed pleural effusion </vt:lpstr>
      <vt:lpstr>Causes of pleural transudates </vt:lpstr>
      <vt:lpstr>PowerPoint 프레젠테이션</vt:lpstr>
      <vt:lpstr>Cirrhosis with hepatic hydrothorax</vt:lpstr>
      <vt:lpstr>Cirrhosis with hepatic hydrothorax</vt:lpstr>
      <vt:lpstr>Transudate pleural effusions</vt:lpstr>
      <vt:lpstr>Causes of pleural exudates </vt:lpstr>
      <vt:lpstr>Differential cell counts</vt:lpstr>
      <vt:lpstr>Differential cell counts</vt:lpstr>
      <vt:lpstr>Parapneumonic effusion</vt:lpstr>
      <vt:lpstr>Malignant pleural effusion</vt:lpstr>
      <vt:lpstr>Malignant pleural effusion</vt:lpstr>
      <vt:lpstr>Malignant pleural effusion</vt:lpstr>
      <vt:lpstr>TB pleurisy</vt:lpstr>
      <vt:lpstr>TB pleurisy</vt:lpstr>
      <vt:lpstr>PowerPoint 프레젠테이션</vt:lpstr>
      <vt:lpstr>김 O 환  M/54 # 5149331</vt:lpstr>
      <vt:lpstr>김 O 환  M/54 # 5149331</vt:lpstr>
      <vt:lpstr>김 O 환  M/54 # 5149331</vt:lpstr>
      <vt:lpstr>김 O 환  M/54 # 5149331</vt:lpstr>
      <vt:lpstr>김 O 환  M/54 # 5149331</vt:lpstr>
      <vt:lpstr>PowerPoint 프레젠테이션</vt:lpstr>
      <vt:lpstr>김 O 환  M/54 # 5149331</vt:lpstr>
      <vt:lpstr>PowerPoint 프레젠테이션</vt:lpstr>
      <vt:lpstr>이 O 학 M/71  #5054174 </vt:lpstr>
      <vt:lpstr>이 O 학 M/71  #5054174 </vt:lpstr>
      <vt:lpstr>PowerPoint 프레젠테이션</vt:lpstr>
      <vt:lpstr>PowerPoint 프레젠테이션</vt:lpstr>
      <vt:lpstr>PowerPoint 프레젠테이션</vt:lpstr>
      <vt:lpstr>PowerPoint 프레젠테이션</vt:lpstr>
      <vt:lpstr>김 O 혁 M/72  #5955952 </vt:lpstr>
      <vt:lpstr>PowerPoint 프레젠테이션</vt:lpstr>
      <vt:lpstr>PowerPoint 프레젠테이션</vt:lpstr>
      <vt:lpstr>PowerPoint 프레젠테이션</vt:lpstr>
      <vt:lpstr>PowerPoint 프레젠테이션</vt:lpstr>
      <vt:lpstr>PowerPoint 프레젠테이션</vt:lpstr>
      <vt:lpstr>PowerPoint 프레젠테이션</vt:lpstr>
      <vt:lpstr>김 O 혁 M/72  #5955952 </vt:lpstr>
      <vt:lpstr>Connective tissue diseases</vt:lpstr>
      <vt:lpstr>Drug related pleural effusion</vt:lpstr>
      <vt:lpstr>Chylothorax vs pseudochylothorax </vt:lpstr>
      <vt:lpstr>Chylothorax vs pseudochylothorax </vt:lpstr>
      <vt:lpstr>Pleural effusion d/t pulmonary embolism</vt:lpstr>
      <vt:lpstr>Pleural effusion after CABG</vt:lpstr>
      <vt:lpstr>Management of persistent undiagnosed effusions</vt:lpstr>
      <vt:lpstr>Management of persistent undiagnosed effusions</vt:lpstr>
      <vt:lpstr>References </vt:lpstr>
    </vt:vector>
  </TitlesOfParts>
  <Company>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이인선</cp:lastModifiedBy>
  <cp:revision>166</cp:revision>
  <dcterms:created xsi:type="dcterms:W3CDTF">2010-08-12T13:33:42Z</dcterms:created>
  <dcterms:modified xsi:type="dcterms:W3CDTF">2011-02-03T11:52:52Z</dcterms:modified>
</cp:coreProperties>
</file>