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6" r:id="rId10"/>
    <p:sldId id="262" r:id="rId11"/>
    <p:sldId id="267" r:id="rId12"/>
    <p:sldId id="268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146" autoAdjust="0"/>
  </p:normalViewPr>
  <p:slideViewPr>
    <p:cSldViewPr>
      <p:cViewPr varScale="1">
        <p:scale>
          <a:sx n="86" d="100"/>
          <a:sy n="86" d="100"/>
        </p:scale>
        <p:origin x="-6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5378E-90E9-4CD5-94EA-E69FB102373C}" type="datetimeFigureOut">
              <a:rPr lang="ko-KR" altLang="en-US" smtClean="0"/>
              <a:t>2015-11-17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099E9-5AFD-4057-ADAA-F4D65B05278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267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erms.naver.com/entry.nhn?docId=938553&amp;ref=y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/>
              <a:t>COPD(defined as </a:t>
            </a:r>
            <a:r>
              <a:rPr lang="en-US" altLang="ko-KR" sz="1200" dirty="0" err="1" smtClean="0"/>
              <a:t>prebronchodilator</a:t>
            </a:r>
            <a:r>
              <a:rPr lang="en-US" altLang="ko-KR" sz="1200" dirty="0" smtClean="0"/>
              <a:t> airflow limitation)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099E9-5AFD-4057-ADAA-F4D65B05278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396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Feature</a:t>
            </a:r>
            <a:r>
              <a:rPr lang="en-US" altLang="ko-KR" baseline="0" dirty="0" smtClean="0"/>
              <a:t> of CT screening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099E9-5AFD-4057-ADAA-F4D65B05278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0752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COPD</a:t>
            </a:r>
            <a:r>
              <a:rPr lang="ko-KR" altLang="en-US" dirty="0" smtClean="0"/>
              <a:t>가 있는 </a:t>
            </a:r>
            <a:r>
              <a:rPr lang="en-US" altLang="ko-KR" dirty="0" smtClean="0"/>
              <a:t>group</a:t>
            </a:r>
            <a:r>
              <a:rPr lang="ko-KR" altLang="en-US" dirty="0" smtClean="0"/>
              <a:t>은 </a:t>
            </a:r>
            <a:r>
              <a:rPr lang="en-US" altLang="ko-KR" dirty="0" err="1" smtClean="0"/>
              <a:t>histolodic</a:t>
            </a:r>
            <a:r>
              <a:rPr lang="en-US" altLang="ko-KR" baseline="0" dirty="0" smtClean="0"/>
              <a:t> shifting</a:t>
            </a:r>
            <a:r>
              <a:rPr lang="ko-KR" altLang="en-US" baseline="0" dirty="0" smtClean="0"/>
              <a:t>이 적다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099E9-5AFD-4057-ADAA-F4D65B05278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786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COPD</a:t>
            </a:r>
            <a:r>
              <a:rPr lang="ko-KR" altLang="en-US" dirty="0" smtClean="0"/>
              <a:t>가 있는 </a:t>
            </a:r>
            <a:r>
              <a:rPr lang="en-US" altLang="ko-KR" dirty="0" smtClean="0"/>
              <a:t>group</a:t>
            </a:r>
            <a:r>
              <a:rPr lang="ko-KR" altLang="en-US" dirty="0" smtClean="0"/>
              <a:t>은</a:t>
            </a:r>
            <a:r>
              <a:rPr lang="en-US" altLang="ko-KR" baseline="0" dirty="0" smtClean="0"/>
              <a:t> early cancer </a:t>
            </a:r>
            <a:r>
              <a:rPr lang="ko-KR" altLang="en-US" baseline="0" dirty="0" smtClean="0"/>
              <a:t>진단이 더 잘된다</a:t>
            </a:r>
            <a:endParaRPr lang="en-US" altLang="ko-KR" baseline="0" dirty="0" smtClean="0"/>
          </a:p>
          <a:p>
            <a:r>
              <a:rPr lang="en-US" altLang="ko-KR" dirty="0" smtClean="0"/>
              <a:t>COPD</a:t>
            </a:r>
            <a:r>
              <a:rPr lang="ko-KR" altLang="en-US" dirty="0" smtClean="0"/>
              <a:t>가 없는 </a:t>
            </a:r>
            <a:r>
              <a:rPr lang="en-US" altLang="ko-KR" dirty="0" smtClean="0"/>
              <a:t>group</a:t>
            </a:r>
            <a:r>
              <a:rPr lang="ko-KR" altLang="en-US" dirty="0" smtClean="0"/>
              <a:t>도 </a:t>
            </a:r>
            <a:r>
              <a:rPr lang="ko-KR" altLang="en-US" dirty="0" err="1" smtClean="0"/>
              <a:t>그런거</a:t>
            </a:r>
            <a:r>
              <a:rPr lang="ko-KR" altLang="en-US" dirty="0" smtClean="0"/>
              <a:t> 같지만 </a:t>
            </a:r>
            <a:r>
              <a:rPr lang="en-US" altLang="ko-KR" dirty="0" smtClean="0"/>
              <a:t>BAC group</a:t>
            </a:r>
            <a:r>
              <a:rPr lang="ko-KR" altLang="en-US" dirty="0" smtClean="0"/>
              <a:t>을 빼면 </a:t>
            </a:r>
            <a:r>
              <a:rPr lang="en-US" altLang="ko-KR" dirty="0" smtClean="0"/>
              <a:t>Excess</a:t>
            </a:r>
            <a:r>
              <a:rPr lang="en-US" altLang="ko-KR" baseline="0" dirty="0" smtClean="0"/>
              <a:t> cancer</a:t>
            </a:r>
            <a:r>
              <a:rPr lang="ko-KR" altLang="en-US" baseline="0" dirty="0" smtClean="0"/>
              <a:t>빼면 통계적으로 유의하지 않다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최근 무증상의 환자에게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가슴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부위의 전산화 단층촬영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실시하여 폐암을 조기에 발견하고자 하는 연구들이 활발히 진행되었는데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때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간유리 음영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이라고 불리는 작은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병변들을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조사해 본 결과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선암인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경우가 많았다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이들은 우리가 알고 있던 일반적인 폐암보다 상당히 느리게 진행하여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심지어 환자가 정상 수명을 사는 동안 아무 해를 끼치지 않는 경우도 있었다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0099E9-5AFD-4057-ADAA-F4D65B05278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78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00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4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7564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750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88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7820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507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19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43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29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56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9CAC-55F4-4585-ACAE-926D311BDC21}" type="datetimeFigureOut">
              <a:rPr lang="ko-KR" altLang="en-US" smtClean="0"/>
              <a:t>2015-11-16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05623-4946-4DA1-89B2-64B1B5618DC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38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940152" y="4941168"/>
            <a:ext cx="2840360" cy="625624"/>
          </a:xfrm>
        </p:spPr>
        <p:txBody>
          <a:bodyPr>
            <a:normAutofit/>
          </a:bodyPr>
          <a:lstStyle/>
          <a:p>
            <a:r>
              <a:rPr lang="ko-KR" altLang="en-US" sz="1800" dirty="0" smtClean="0"/>
              <a:t>호흡기내과 </a:t>
            </a:r>
            <a:r>
              <a:rPr lang="en-US" altLang="ko-KR" sz="1800" dirty="0" smtClean="0"/>
              <a:t>R2 </a:t>
            </a:r>
            <a:r>
              <a:rPr lang="ko-KR" altLang="en-US" sz="1800" dirty="0" err="1" smtClean="0"/>
              <a:t>강신찬</a:t>
            </a: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8123898" cy="279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7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Disscussion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5232" y="1340768"/>
            <a:ext cx="8507288" cy="4853136"/>
          </a:xfrm>
        </p:spPr>
        <p:txBody>
          <a:bodyPr>
            <a:normAutofit lnSpcReduction="10000"/>
          </a:bodyPr>
          <a:lstStyle/>
          <a:p>
            <a:r>
              <a:rPr lang="en-US" altLang="ko-KR" sz="1600" dirty="0" smtClean="0"/>
              <a:t>Significant </a:t>
            </a:r>
            <a:r>
              <a:rPr lang="en-US" altLang="ko-KR" sz="1600" dirty="0"/>
              <a:t>differences in </a:t>
            </a:r>
            <a:r>
              <a:rPr lang="en-US" altLang="ko-KR" sz="1600" dirty="0" smtClean="0"/>
              <a:t>lung cancer </a:t>
            </a:r>
            <a:r>
              <a:rPr lang="en-US" altLang="ko-KR" sz="1600" dirty="0" smtClean="0">
                <a:solidFill>
                  <a:srgbClr val="0070C0"/>
                </a:solidFill>
              </a:rPr>
              <a:t>incidence and histology </a:t>
            </a:r>
          </a:p>
          <a:p>
            <a:pPr marL="0" indent="0"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dirty="0" smtClean="0">
                <a:solidFill>
                  <a:srgbClr val="0070C0"/>
                </a:solidFill>
              </a:rPr>
              <a:t>according </a:t>
            </a:r>
            <a:r>
              <a:rPr lang="en-US" altLang="ko-KR" sz="1600" dirty="0">
                <a:solidFill>
                  <a:srgbClr val="0070C0"/>
                </a:solidFill>
              </a:rPr>
              <a:t>to COPD </a:t>
            </a:r>
            <a:r>
              <a:rPr lang="en-US" altLang="ko-KR" sz="1600" dirty="0" smtClean="0">
                <a:solidFill>
                  <a:srgbClr val="0070C0"/>
                </a:solidFill>
              </a:rPr>
              <a:t>status</a:t>
            </a:r>
          </a:p>
          <a:p>
            <a:pPr marL="0" indent="0">
              <a:buNone/>
            </a:pPr>
            <a:endParaRPr lang="en-US" altLang="ko-KR" sz="1600" dirty="0"/>
          </a:p>
          <a:p>
            <a:r>
              <a:rPr lang="en-US" altLang="ko-KR" sz="1600" dirty="0"/>
              <a:t>The annual </a:t>
            </a:r>
            <a:r>
              <a:rPr lang="en-US" altLang="ko-KR" sz="1600" dirty="0" smtClean="0"/>
              <a:t>lung cancer </a:t>
            </a:r>
            <a:r>
              <a:rPr lang="en-US" altLang="ko-KR" sz="1600" dirty="0">
                <a:solidFill>
                  <a:srgbClr val="0070C0"/>
                </a:solidFill>
              </a:rPr>
              <a:t>incidence</a:t>
            </a:r>
            <a:r>
              <a:rPr lang="en-US" altLang="ko-KR" sz="1600" dirty="0"/>
              <a:t>, </a:t>
            </a:r>
            <a:r>
              <a:rPr lang="en-US" altLang="ko-KR" sz="1600" dirty="0" smtClean="0"/>
              <a:t>regardless </a:t>
            </a:r>
            <a:r>
              <a:rPr lang="en-US" altLang="ko-KR" sz="1600" dirty="0"/>
              <a:t>of </a:t>
            </a:r>
            <a:r>
              <a:rPr lang="en-US" altLang="ko-KR" sz="1600" dirty="0" smtClean="0"/>
              <a:t>screening interval,</a:t>
            </a:r>
          </a:p>
          <a:p>
            <a:pPr marL="0" indent="0"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dirty="0"/>
              <a:t>was </a:t>
            </a:r>
            <a:r>
              <a:rPr lang="en-US" altLang="ko-KR" sz="1600" dirty="0">
                <a:solidFill>
                  <a:srgbClr val="0070C0"/>
                </a:solidFill>
              </a:rPr>
              <a:t>twofold greater </a:t>
            </a:r>
            <a:r>
              <a:rPr lang="en-US" altLang="ko-KR" sz="1600" dirty="0"/>
              <a:t>in </a:t>
            </a:r>
            <a:r>
              <a:rPr lang="en-US" altLang="ko-KR" sz="1600" dirty="0" smtClean="0"/>
              <a:t>participants with COPD</a:t>
            </a:r>
          </a:p>
          <a:p>
            <a:pPr marL="0" indent="0">
              <a:buNone/>
            </a:pPr>
            <a:endParaRPr lang="en-US" altLang="ko-KR" sz="1600" dirty="0" smtClean="0"/>
          </a:p>
          <a:p>
            <a:r>
              <a:rPr lang="en-US" altLang="ko-KR" sz="1600" dirty="0"/>
              <a:t>In those patients </a:t>
            </a:r>
            <a:r>
              <a:rPr lang="en-US" altLang="ko-KR" sz="1600" dirty="0" smtClean="0"/>
              <a:t>with lung </a:t>
            </a:r>
            <a:r>
              <a:rPr lang="en-US" altLang="ko-KR" sz="1600" dirty="0"/>
              <a:t>cancer with COPD at baseline, </a:t>
            </a: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there were </a:t>
            </a:r>
            <a:r>
              <a:rPr lang="en-US" altLang="ko-KR" sz="1600" dirty="0">
                <a:solidFill>
                  <a:srgbClr val="0070C0"/>
                </a:solidFill>
              </a:rPr>
              <a:t>no excess </a:t>
            </a:r>
            <a:r>
              <a:rPr lang="en-US" altLang="ko-KR" sz="1600" dirty="0"/>
              <a:t>cancers in comparing the </a:t>
            </a:r>
            <a:r>
              <a:rPr lang="en-US" altLang="ko-KR" sz="1600" dirty="0" smtClean="0"/>
              <a:t>CT and </a:t>
            </a:r>
            <a:r>
              <a:rPr lang="en-US" altLang="ko-KR" sz="1600" dirty="0"/>
              <a:t>CXR arms, </a:t>
            </a: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with </a:t>
            </a:r>
            <a:r>
              <a:rPr lang="en-US" altLang="ko-KR" sz="1600" dirty="0"/>
              <a:t>comparable </a:t>
            </a:r>
            <a:r>
              <a:rPr lang="en-US" altLang="ko-KR" sz="1600" dirty="0" smtClean="0"/>
              <a:t>histology and </a:t>
            </a:r>
            <a:r>
              <a:rPr lang="en-US" altLang="ko-KR" sz="1600" dirty="0"/>
              <a:t>a nearly significant stage shift </a:t>
            </a: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in </a:t>
            </a:r>
            <a:r>
              <a:rPr lang="en-US" altLang="ko-KR" sz="1600" dirty="0"/>
              <a:t>favor </a:t>
            </a:r>
            <a:r>
              <a:rPr lang="en-US" altLang="ko-KR" sz="1600" dirty="0" smtClean="0"/>
              <a:t>of early-stage </a:t>
            </a:r>
            <a:r>
              <a:rPr lang="en-US" altLang="ko-KR" sz="1600" dirty="0"/>
              <a:t>cancer over late-stage cancer</a:t>
            </a:r>
          </a:p>
          <a:p>
            <a:pPr marL="0" indent="0">
              <a:buNone/>
            </a:pPr>
            <a:endParaRPr lang="en-US" altLang="ko-KR" sz="1600" dirty="0" smtClean="0"/>
          </a:p>
          <a:p>
            <a:r>
              <a:rPr lang="en-US" altLang="ko-KR" sz="1600" dirty="0"/>
              <a:t>In those lung cancers found </a:t>
            </a:r>
            <a:r>
              <a:rPr lang="en-US" altLang="ko-KR" sz="1600" dirty="0" smtClean="0"/>
              <a:t>in screening </a:t>
            </a:r>
            <a:r>
              <a:rPr lang="en-US" altLang="ko-KR" sz="1600" dirty="0"/>
              <a:t>subjects with </a:t>
            </a:r>
            <a:r>
              <a:rPr lang="en-US" altLang="ko-KR" sz="1600" dirty="0">
                <a:solidFill>
                  <a:srgbClr val="0070C0"/>
                </a:solidFill>
              </a:rPr>
              <a:t>no </a:t>
            </a:r>
            <a:r>
              <a:rPr lang="en-US" altLang="ko-KR" sz="1600" dirty="0" smtClean="0">
                <a:solidFill>
                  <a:srgbClr val="0070C0"/>
                </a:solidFill>
              </a:rPr>
              <a:t>COPD</a:t>
            </a:r>
          </a:p>
          <a:p>
            <a:pPr marL="0" indent="0">
              <a:buNone/>
            </a:pPr>
            <a:r>
              <a:rPr lang="en-US" altLang="ko-KR" sz="1600" dirty="0" smtClean="0"/>
              <a:t>   : </a:t>
            </a:r>
            <a:r>
              <a:rPr lang="en-US" altLang="ko-KR" sz="1600" dirty="0" smtClean="0">
                <a:solidFill>
                  <a:srgbClr val="0070C0"/>
                </a:solidFill>
              </a:rPr>
              <a:t>Excess</a:t>
            </a:r>
            <a:r>
              <a:rPr lang="en-US" altLang="ko-KR" sz="1600" dirty="0" smtClean="0"/>
              <a:t> attributed </a:t>
            </a:r>
            <a:r>
              <a:rPr lang="en-US" altLang="ko-KR" sz="1600" dirty="0"/>
              <a:t>entirely to early-stage cancers </a:t>
            </a:r>
            <a:r>
              <a:rPr lang="en-US" altLang="ko-KR" sz="1600" dirty="0" smtClean="0"/>
              <a:t>of the </a:t>
            </a:r>
            <a:r>
              <a:rPr lang="en-US" altLang="ko-KR" sz="1600" dirty="0">
                <a:solidFill>
                  <a:srgbClr val="0070C0"/>
                </a:solidFill>
              </a:rPr>
              <a:t>BAC-related </a:t>
            </a:r>
            <a:r>
              <a:rPr lang="en-US" altLang="ko-KR" sz="1600" dirty="0" smtClean="0">
                <a:solidFill>
                  <a:srgbClr val="0070C0"/>
                </a:solidFill>
              </a:rPr>
              <a:t>subgroup</a:t>
            </a:r>
          </a:p>
          <a:p>
            <a:pPr marL="0" indent="0">
              <a:buNone/>
            </a:pPr>
            <a:endParaRPr lang="en-US" altLang="ko-KR" sz="1600" dirty="0">
              <a:solidFill>
                <a:srgbClr val="0070C0"/>
              </a:solidFill>
            </a:endParaRPr>
          </a:p>
          <a:p>
            <a:r>
              <a:rPr lang="en-US" altLang="ko-KR" sz="1600" dirty="0" smtClean="0"/>
              <a:t>When these </a:t>
            </a:r>
            <a:r>
              <a:rPr lang="en-US" altLang="ko-KR" sz="1600" dirty="0"/>
              <a:t>were excluded, </a:t>
            </a: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600" dirty="0" smtClean="0"/>
              <a:t>    the stage </a:t>
            </a:r>
            <a:r>
              <a:rPr lang="en-US" altLang="ko-KR" sz="1600" dirty="0"/>
              <a:t>shift favoring early-stage over </a:t>
            </a:r>
            <a:r>
              <a:rPr lang="en-US" altLang="ko-KR" sz="1600" dirty="0" smtClean="0"/>
              <a:t>late stage cancers </a:t>
            </a: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was </a:t>
            </a:r>
            <a:r>
              <a:rPr lang="en-US" altLang="ko-KR" sz="1600" dirty="0">
                <a:solidFill>
                  <a:srgbClr val="0070C0"/>
                </a:solidFill>
              </a:rPr>
              <a:t>no longer significant</a:t>
            </a:r>
            <a:endParaRPr lang="ko-KR" alt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36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Disscussion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5192" y="1268760"/>
            <a:ext cx="8507288" cy="4669979"/>
          </a:xfrm>
        </p:spPr>
        <p:txBody>
          <a:bodyPr>
            <a:normAutofit/>
          </a:bodyPr>
          <a:lstStyle/>
          <a:p>
            <a:endParaRPr lang="en-US" altLang="ko-KR" sz="1600" dirty="0" smtClean="0"/>
          </a:p>
          <a:p>
            <a:r>
              <a:rPr lang="en-US" altLang="ko-KR" sz="1600" dirty="0"/>
              <a:t>This suggests that identifying lung </a:t>
            </a:r>
            <a:r>
              <a:rPr lang="en-US" altLang="ko-KR" sz="1600" dirty="0" smtClean="0"/>
              <a:t>cancer by </a:t>
            </a:r>
            <a:r>
              <a:rPr lang="en-US" altLang="ko-KR" sz="1600" dirty="0"/>
              <a:t>CT screening in smokers with COPD</a:t>
            </a:r>
          </a:p>
          <a:p>
            <a:r>
              <a:rPr lang="en-US" altLang="ko-KR" sz="1600" dirty="0"/>
              <a:t>may result in more cancers per </a:t>
            </a:r>
            <a:r>
              <a:rPr lang="en-US" altLang="ko-KR" sz="1600" dirty="0" smtClean="0"/>
              <a:t>person screened </a:t>
            </a:r>
            <a:r>
              <a:rPr lang="en-US" altLang="ko-KR" sz="1600" dirty="0"/>
              <a:t>while minimizing </a:t>
            </a:r>
            <a:r>
              <a:rPr lang="en-US" altLang="ko-KR" sz="1600" dirty="0" err="1"/>
              <a:t>overdiagnosis</a:t>
            </a:r>
            <a:endParaRPr lang="en-US" altLang="ko-KR" sz="1600" dirty="0"/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It </a:t>
            </a:r>
            <a:r>
              <a:rPr lang="en-US" altLang="ko-KR" sz="1600" dirty="0"/>
              <a:t>has been suggested that </a:t>
            </a:r>
            <a:r>
              <a:rPr lang="en-US" altLang="ko-KR" sz="1600" dirty="0" smtClean="0"/>
              <a:t>CT screening </a:t>
            </a:r>
            <a:r>
              <a:rPr lang="en-US" altLang="ko-KR" sz="1600" dirty="0"/>
              <a:t>identifies a distinct type of</a:t>
            </a:r>
          </a:p>
          <a:p>
            <a:r>
              <a:rPr lang="en-US" altLang="ko-KR" sz="1600" dirty="0" smtClean="0"/>
              <a:t>“adenocarcinoma” with more indolent behavior, represented by either BAC or slow-growing adenocarcinoma </a:t>
            </a:r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This also suggests that COPD appears to be associated </a:t>
            </a:r>
          </a:p>
          <a:p>
            <a:pPr marL="0" indent="0">
              <a:buNone/>
            </a:pPr>
            <a:r>
              <a:rPr lang="en-US" altLang="ko-KR" sz="1600" dirty="0" smtClean="0"/>
              <a:t>     with more aggressive forms of CT-detected lung cancer, concordant with</a:t>
            </a:r>
          </a:p>
          <a:p>
            <a:pPr marL="0" indent="0">
              <a:buNone/>
            </a:pPr>
            <a:r>
              <a:rPr lang="en-US" altLang="ko-KR" sz="1600" dirty="0" smtClean="0"/>
              <a:t>     findings from other screening studies</a:t>
            </a:r>
            <a:endParaRPr lang="ko-KR" altLang="en-US" sz="1600" dirty="0" smtClean="0"/>
          </a:p>
          <a:p>
            <a:endParaRPr lang="en-US" altLang="ko-KR" sz="1600" dirty="0"/>
          </a:p>
          <a:p>
            <a:pPr marL="0" indent="0">
              <a:buNone/>
            </a:pPr>
            <a:r>
              <a:rPr lang="en-US" altLang="ko-KR" sz="1800" dirty="0" smtClean="0"/>
              <a:t>  “What </a:t>
            </a:r>
            <a:r>
              <a:rPr lang="en-US" altLang="ko-KR" sz="1800" dirty="0"/>
              <a:t>biomarkers or </a:t>
            </a:r>
            <a:r>
              <a:rPr lang="en-US" altLang="ko-KR" sz="1800" dirty="0" smtClean="0"/>
              <a:t>strategies are </a:t>
            </a:r>
            <a:r>
              <a:rPr lang="en-US" altLang="ko-KR" sz="1800" dirty="0"/>
              <a:t>available that might help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</a:t>
            </a:r>
            <a:r>
              <a:rPr lang="en-US" altLang="ko-KR" sz="1800" dirty="0" smtClean="0">
                <a:solidFill>
                  <a:srgbClr val="FF0000"/>
                </a:solidFill>
              </a:rPr>
              <a:t>minimize </a:t>
            </a:r>
            <a:r>
              <a:rPr lang="en-US" altLang="ko-KR" sz="1800" dirty="0" err="1" smtClean="0">
                <a:solidFill>
                  <a:srgbClr val="FF0000"/>
                </a:solidFill>
              </a:rPr>
              <a:t>overdiagnosis</a:t>
            </a:r>
            <a:r>
              <a:rPr lang="en-US" altLang="ko-KR" sz="1800" dirty="0" smtClean="0">
                <a:solidFill>
                  <a:srgbClr val="FF0000"/>
                </a:solidFill>
              </a:rPr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and maximize the stage </a:t>
            </a:r>
            <a:r>
              <a:rPr lang="en-US" altLang="ko-KR" sz="1800" dirty="0" smtClean="0">
                <a:solidFill>
                  <a:srgbClr val="FF0000"/>
                </a:solidFill>
              </a:rPr>
              <a:t>shift during </a:t>
            </a:r>
            <a:r>
              <a:rPr lang="en-US" altLang="ko-KR" sz="1800" dirty="0">
                <a:solidFill>
                  <a:srgbClr val="FF0000"/>
                </a:solidFill>
              </a:rPr>
              <a:t>screening</a:t>
            </a:r>
            <a:r>
              <a:rPr lang="en-US" altLang="ko-KR" sz="1800" dirty="0" smtClean="0">
                <a:solidFill>
                  <a:srgbClr val="FF0000"/>
                </a:solidFill>
              </a:rPr>
              <a:t>?”</a:t>
            </a:r>
          </a:p>
          <a:p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312691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112568"/>
          </a:xfrm>
        </p:spPr>
        <p:txBody>
          <a:bodyPr>
            <a:normAutofit/>
          </a:bodyPr>
          <a:lstStyle/>
          <a:p>
            <a:endParaRPr lang="en-US" altLang="ko-KR" sz="1600" dirty="0" smtClean="0"/>
          </a:p>
          <a:p>
            <a:r>
              <a:rPr lang="en-US" altLang="ko-KR" sz="1600" dirty="0" smtClean="0"/>
              <a:t>The </a:t>
            </a:r>
            <a:r>
              <a:rPr lang="en-US" altLang="ko-KR" sz="1600" dirty="0"/>
              <a:t>presence </a:t>
            </a:r>
            <a:r>
              <a:rPr lang="en-US" altLang="ko-KR" sz="1600" dirty="0" smtClean="0"/>
              <a:t>of COPD </a:t>
            </a:r>
            <a:r>
              <a:rPr lang="en-US" altLang="ko-KR" sz="1600" dirty="0"/>
              <a:t>identifies smokers at greatest risk </a:t>
            </a:r>
            <a:r>
              <a:rPr lang="en-US" altLang="ko-KR" sz="1600" dirty="0" smtClean="0"/>
              <a:t>of lung cancer</a:t>
            </a:r>
          </a:p>
          <a:p>
            <a:pPr marL="0" indent="0">
              <a:buNone/>
            </a:pPr>
            <a:r>
              <a:rPr lang="en-US" altLang="ko-KR" sz="1600" dirty="0" smtClean="0"/>
              <a:t>    and </a:t>
            </a:r>
            <a:r>
              <a:rPr lang="en-US" altLang="ko-KR" sz="1600" dirty="0"/>
              <a:t>that it is </a:t>
            </a:r>
            <a:r>
              <a:rPr lang="en-US" altLang="ko-KR" sz="1600" dirty="0" smtClean="0"/>
              <a:t>associated with </a:t>
            </a:r>
            <a:r>
              <a:rPr lang="en-US" altLang="ko-KR" sz="1600" dirty="0"/>
              <a:t>an increased lung cancer </a:t>
            </a:r>
            <a:r>
              <a:rPr lang="en-US" altLang="ko-KR" sz="1600" dirty="0" smtClean="0"/>
              <a:t>incidence rate </a:t>
            </a:r>
            <a:r>
              <a:rPr lang="en-US" altLang="ko-KR" sz="1600" dirty="0"/>
              <a:t>in CT screening </a:t>
            </a:r>
            <a:endParaRPr lang="en-US" altLang="ko-KR" sz="1600" dirty="0" smtClean="0"/>
          </a:p>
          <a:p>
            <a:pPr marL="0" indent="0">
              <a:buNone/>
            </a:pPr>
            <a:endParaRPr lang="en-US" altLang="ko-KR" sz="1600" dirty="0"/>
          </a:p>
          <a:p>
            <a:r>
              <a:rPr lang="en-US" altLang="ko-KR" sz="1600" dirty="0"/>
              <a:t>COPD is also associated with </a:t>
            </a:r>
            <a:r>
              <a:rPr lang="en-US" altLang="ko-KR" sz="1600" dirty="0" smtClean="0"/>
              <a:t>more aggressive </a:t>
            </a:r>
            <a:r>
              <a:rPr lang="en-US" altLang="ko-KR" sz="1600" dirty="0"/>
              <a:t>cancers and significantly </a:t>
            </a:r>
            <a:r>
              <a:rPr lang="en-US" altLang="ko-KR" sz="1600" dirty="0" smtClean="0"/>
              <a:t>less (or </a:t>
            </a:r>
            <a:r>
              <a:rPr lang="en-US" altLang="ko-KR" sz="1600" dirty="0"/>
              <a:t>minimal) </a:t>
            </a:r>
            <a:r>
              <a:rPr lang="en-US" altLang="ko-KR" sz="1600" dirty="0" err="1" smtClean="0"/>
              <a:t>overdiagnosis</a:t>
            </a:r>
            <a:endParaRPr lang="en-US" altLang="ko-KR" sz="1600" dirty="0" smtClean="0"/>
          </a:p>
          <a:p>
            <a:endParaRPr lang="en-US" altLang="ko-KR" sz="1600" dirty="0"/>
          </a:p>
          <a:p>
            <a:r>
              <a:rPr lang="en-US" altLang="ko-KR" sz="1600" dirty="0" smtClean="0"/>
              <a:t>the </a:t>
            </a:r>
            <a:r>
              <a:rPr lang="en-US" altLang="ko-KR" sz="1600" dirty="0"/>
              <a:t>routine use of screening </a:t>
            </a:r>
            <a:r>
              <a:rPr lang="en-US" altLang="ko-KR" sz="1600" dirty="0" err="1"/>
              <a:t>spirometry</a:t>
            </a:r>
            <a:r>
              <a:rPr lang="en-US" altLang="ko-KR" sz="1600" dirty="0"/>
              <a:t> </a:t>
            </a:r>
            <a:r>
              <a:rPr lang="en-US" altLang="ko-KR" sz="1600" dirty="0" smtClean="0"/>
              <a:t>in asymptomatic </a:t>
            </a:r>
            <a:r>
              <a:rPr lang="en-US" altLang="ko-KR" sz="1600" dirty="0"/>
              <a:t>smokers </a:t>
            </a:r>
            <a:r>
              <a:rPr lang="en-US" altLang="ko-KR" sz="1600" dirty="0" smtClean="0"/>
              <a:t>at </a:t>
            </a:r>
            <a:r>
              <a:rPr lang="en-US" altLang="ko-KR" sz="1600" dirty="0"/>
              <a:t>risk of </a:t>
            </a:r>
            <a:r>
              <a:rPr lang="en-US" altLang="ko-KR" sz="1600" dirty="0" smtClean="0"/>
              <a:t>lung cancer </a:t>
            </a:r>
          </a:p>
          <a:p>
            <a:pPr marL="0" indent="0">
              <a:buNone/>
            </a:pPr>
            <a:r>
              <a:rPr lang="en-US" altLang="ko-KR" sz="1600" dirty="0" smtClean="0"/>
              <a:t>     either </a:t>
            </a:r>
            <a:r>
              <a:rPr lang="en-US" altLang="ko-KR" sz="1600" dirty="0"/>
              <a:t>in </a:t>
            </a:r>
            <a:r>
              <a:rPr lang="en-US" altLang="ko-KR" sz="1600" dirty="0" smtClean="0"/>
              <a:t>general, </a:t>
            </a:r>
            <a:r>
              <a:rPr lang="en-US" altLang="ko-KR" sz="1600" dirty="0"/>
              <a:t>or </a:t>
            </a:r>
            <a:r>
              <a:rPr lang="en-US" altLang="ko-KR" sz="1600" dirty="0" smtClean="0"/>
              <a:t>specifically </a:t>
            </a: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as </a:t>
            </a:r>
            <a:r>
              <a:rPr lang="en-US" altLang="ko-KR" sz="1600" dirty="0"/>
              <a:t>part of assessing the </a:t>
            </a:r>
            <a:r>
              <a:rPr lang="en-US" altLang="ko-KR" sz="1600" dirty="0" smtClean="0"/>
              <a:t>harm-to-benefit ratio </a:t>
            </a:r>
            <a:r>
              <a:rPr lang="en-US" altLang="ko-KR" sz="1600" dirty="0"/>
              <a:t>of CT </a:t>
            </a:r>
            <a:r>
              <a:rPr lang="en-US" altLang="ko-KR" sz="1600" dirty="0" smtClean="0"/>
              <a:t>screening</a:t>
            </a:r>
          </a:p>
          <a:p>
            <a:pPr marL="0" indent="0">
              <a:buNone/>
            </a:pPr>
            <a:endParaRPr lang="en-US" altLang="ko-KR" sz="1600" dirty="0"/>
          </a:p>
          <a:p>
            <a:r>
              <a:rPr lang="en-US" altLang="ko-KR" sz="1600" dirty="0" err="1" smtClean="0"/>
              <a:t>Overdiagnosis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is </a:t>
            </a:r>
            <a:r>
              <a:rPr lang="en-US" altLang="ko-KR" sz="1600" dirty="0" smtClean="0"/>
              <a:t>a significant </a:t>
            </a:r>
            <a:r>
              <a:rPr lang="en-US" altLang="ko-KR" sz="1600" dirty="0"/>
              <a:t>issue in CT screening for </a:t>
            </a:r>
            <a:r>
              <a:rPr lang="en-US" altLang="ko-KR" sz="1600" dirty="0" smtClean="0"/>
              <a:t>lung cancer </a:t>
            </a:r>
          </a:p>
          <a:p>
            <a:pPr marL="0" indent="0">
              <a:buNone/>
            </a:pPr>
            <a:r>
              <a:rPr lang="en-US" altLang="ko-KR" sz="1600" dirty="0" smtClean="0"/>
              <a:t>    and </a:t>
            </a:r>
            <a:r>
              <a:rPr lang="en-US" altLang="ko-KR" sz="1600" dirty="0"/>
              <a:t>is found exclusively in </a:t>
            </a:r>
            <a:r>
              <a:rPr lang="en-US" altLang="ko-KR" sz="1600" dirty="0" smtClean="0"/>
              <a:t>those with </a:t>
            </a:r>
            <a:r>
              <a:rPr lang="en-US" altLang="ko-KR" sz="1600" dirty="0"/>
              <a:t>normal lung function at lower risk.</a:t>
            </a:r>
            <a:endParaRPr lang="en-US" altLang="ko-KR" sz="1600" dirty="0" smtClean="0"/>
          </a:p>
          <a:p>
            <a:endParaRPr lang="en-US" altLang="ko-KR" sz="1600" dirty="0" smtClean="0"/>
          </a:p>
          <a:p>
            <a:r>
              <a:rPr lang="en-US" altLang="ko-KR" sz="1600" b="1" dirty="0" smtClean="0">
                <a:solidFill>
                  <a:srgbClr val="FF0000"/>
                </a:solidFill>
              </a:rPr>
              <a:t>Lung </a:t>
            </a:r>
            <a:r>
              <a:rPr lang="en-US" altLang="ko-KR" sz="1600" b="1" dirty="0">
                <a:solidFill>
                  <a:srgbClr val="FF0000"/>
                </a:solidFill>
              </a:rPr>
              <a:t>cancer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risk assessment </a:t>
            </a:r>
            <a:r>
              <a:rPr lang="en-US" altLang="ko-KR" sz="1600" b="1" dirty="0">
                <a:solidFill>
                  <a:srgbClr val="FF0000"/>
                </a:solidFill>
              </a:rPr>
              <a:t>requires the inclusion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of variables </a:t>
            </a:r>
            <a:r>
              <a:rPr lang="en-US" altLang="ko-KR" sz="1600" b="1" dirty="0">
                <a:solidFill>
                  <a:srgbClr val="FF0000"/>
                </a:solidFill>
              </a:rPr>
              <a:t>underlying COPD risk, and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that such </a:t>
            </a:r>
            <a:r>
              <a:rPr lang="en-US" altLang="ko-KR" sz="1600" b="1" dirty="0">
                <a:solidFill>
                  <a:srgbClr val="FF0000"/>
                </a:solidFill>
              </a:rPr>
              <a:t>an approach may help to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better optimize </a:t>
            </a:r>
            <a:r>
              <a:rPr lang="en-US" altLang="ko-KR" sz="1600" b="1" dirty="0">
                <a:solidFill>
                  <a:srgbClr val="FF0000"/>
                </a:solidFill>
              </a:rPr>
              <a:t>the benefit-to-harm ratio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of CT screening</a:t>
            </a:r>
            <a:endParaRPr lang="en-US" altLang="ko-KR" sz="1600" b="1" dirty="0">
              <a:solidFill>
                <a:srgbClr val="FF0000"/>
              </a:solidFill>
            </a:endParaRPr>
          </a:p>
          <a:p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188298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Rationale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525963"/>
          </a:xfrm>
        </p:spPr>
        <p:txBody>
          <a:bodyPr>
            <a:normAutofit/>
          </a:bodyPr>
          <a:lstStyle/>
          <a:p>
            <a:r>
              <a:rPr lang="en-US" altLang="ko-KR" sz="1800" dirty="0" smtClean="0">
                <a:solidFill>
                  <a:srgbClr val="0070C0"/>
                </a:solidFill>
              </a:rPr>
              <a:t>CT screening </a:t>
            </a:r>
            <a:r>
              <a:rPr lang="en-US" altLang="ko-KR" sz="1800" dirty="0">
                <a:solidFill>
                  <a:srgbClr val="0070C0"/>
                </a:solidFill>
              </a:rPr>
              <a:t>arm of the National Lung </a:t>
            </a:r>
            <a:r>
              <a:rPr lang="en-US" altLang="ko-KR" sz="1800" dirty="0" smtClean="0">
                <a:solidFill>
                  <a:srgbClr val="0070C0"/>
                </a:solidFill>
              </a:rPr>
              <a:t>Screening Trial </a:t>
            </a:r>
            <a:r>
              <a:rPr lang="en-US" altLang="ko-KR" sz="1800" dirty="0">
                <a:solidFill>
                  <a:srgbClr val="0070C0"/>
                </a:solidFill>
              </a:rPr>
              <a:t>(NLST</a:t>
            </a:r>
            <a:r>
              <a:rPr lang="en-US" altLang="ko-KR" sz="1800" dirty="0" smtClean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: </a:t>
            </a:r>
            <a:r>
              <a:rPr lang="en-US" altLang="ko-KR" sz="1800" dirty="0"/>
              <a:t>20</a:t>
            </a:r>
            <a:r>
              <a:rPr lang="en-US" altLang="ko-KR" sz="1800" dirty="0" smtClean="0"/>
              <a:t>% reduction </a:t>
            </a:r>
            <a:r>
              <a:rPr lang="en-US" altLang="ko-KR" sz="1800" dirty="0"/>
              <a:t>in lung </a:t>
            </a:r>
            <a:r>
              <a:rPr lang="en-US" altLang="ko-KR" sz="1800" dirty="0" smtClean="0"/>
              <a:t>cancer deaths</a:t>
            </a:r>
          </a:p>
          <a:p>
            <a:pPr marL="0" indent="0">
              <a:buNone/>
            </a:pPr>
            <a:r>
              <a:rPr lang="en-US" altLang="ko-KR" sz="1800" dirty="0" smtClean="0"/>
              <a:t> -&gt;</a:t>
            </a:r>
            <a:r>
              <a:rPr lang="en-US" altLang="ko-KR" sz="1800" dirty="0" smtClean="0">
                <a:solidFill>
                  <a:srgbClr val="0070C0"/>
                </a:solidFill>
              </a:rPr>
              <a:t>Yearly </a:t>
            </a:r>
            <a:r>
              <a:rPr lang="en-US" altLang="ko-KR" sz="1800" dirty="0">
                <a:solidFill>
                  <a:srgbClr val="0070C0"/>
                </a:solidFill>
              </a:rPr>
              <a:t>CT screening </a:t>
            </a:r>
            <a:r>
              <a:rPr lang="en-US" altLang="ko-KR" sz="1800" dirty="0" smtClean="0">
                <a:solidFill>
                  <a:srgbClr val="0070C0"/>
                </a:solidFill>
              </a:rPr>
              <a:t>for lung cancer </a:t>
            </a:r>
            <a:r>
              <a:rPr lang="en-US" altLang="ko-KR" sz="1800" dirty="0" smtClean="0"/>
              <a:t>is now widely recommended</a:t>
            </a:r>
          </a:p>
          <a:p>
            <a:pPr marL="0" indent="0">
              <a:buNone/>
            </a:pPr>
            <a:endParaRPr lang="en-US" altLang="ko-KR" sz="2000" dirty="0"/>
          </a:p>
          <a:p>
            <a:r>
              <a:rPr lang="en-US" altLang="ko-KR" sz="1800" dirty="0" smtClean="0"/>
              <a:t>Concerns </a:t>
            </a:r>
            <a:r>
              <a:rPr lang="en-US" altLang="ko-KR" sz="1800" dirty="0"/>
              <a:t>about the </a:t>
            </a:r>
            <a:r>
              <a:rPr lang="en-US" altLang="ko-KR" sz="1800" dirty="0">
                <a:solidFill>
                  <a:srgbClr val="0070C0"/>
                </a:solidFill>
              </a:rPr>
              <a:t>potential </a:t>
            </a:r>
            <a:r>
              <a:rPr lang="en-US" altLang="ko-KR" sz="1800" dirty="0" smtClean="0">
                <a:solidFill>
                  <a:srgbClr val="0070C0"/>
                </a:solidFill>
              </a:rPr>
              <a:t>harms and </a:t>
            </a:r>
            <a:r>
              <a:rPr lang="en-US" altLang="ko-KR" sz="1800" dirty="0" err="1">
                <a:solidFill>
                  <a:srgbClr val="0070C0"/>
                </a:solidFill>
              </a:rPr>
              <a:t>o</a:t>
            </a:r>
            <a:r>
              <a:rPr lang="en-US" altLang="ko-KR" sz="1800" dirty="0" err="1" smtClean="0">
                <a:solidFill>
                  <a:srgbClr val="0070C0"/>
                </a:solidFill>
              </a:rPr>
              <a:t>verdiagnosis</a:t>
            </a:r>
            <a:endParaRPr lang="en-US" altLang="ko-KR" sz="1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(radiation </a:t>
            </a:r>
            <a:r>
              <a:rPr lang="en-US" altLang="ko-KR" sz="1600" dirty="0"/>
              <a:t>exposure, unnecessary </a:t>
            </a:r>
            <a:r>
              <a:rPr lang="en-US" altLang="ko-KR" sz="1600" dirty="0" smtClean="0"/>
              <a:t>invasive workup)</a:t>
            </a:r>
          </a:p>
          <a:p>
            <a:pPr marL="0" indent="0">
              <a:buNone/>
            </a:pPr>
            <a:r>
              <a:rPr lang="en-US" altLang="ko-KR" sz="1600" dirty="0" smtClean="0"/>
              <a:t>    (Identification and treatment </a:t>
            </a:r>
            <a:r>
              <a:rPr lang="en-US" altLang="ko-KR" sz="1600" dirty="0"/>
              <a:t>of cancers that would </a:t>
            </a:r>
            <a:r>
              <a:rPr lang="en-US" altLang="ko-KR" sz="1600" dirty="0" smtClean="0"/>
              <a:t>not otherwise </a:t>
            </a:r>
            <a:r>
              <a:rPr lang="en-US" altLang="ko-KR" sz="1600" dirty="0"/>
              <a:t>have caused </a:t>
            </a:r>
            <a:r>
              <a:rPr lang="en-US" altLang="ko-KR" sz="1600" dirty="0" smtClean="0"/>
              <a:t>death)</a:t>
            </a:r>
          </a:p>
          <a:p>
            <a:pPr marL="0" indent="0">
              <a:buNone/>
            </a:pPr>
            <a:r>
              <a:rPr lang="en-US" altLang="ko-KR" sz="1600" dirty="0" smtClean="0"/>
              <a:t>-&gt;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Overdiagnosis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is estimated to </a:t>
            </a:r>
            <a:r>
              <a:rPr lang="en-US" altLang="ko-KR" sz="1600" dirty="0" smtClean="0"/>
              <a:t>account for </a:t>
            </a:r>
            <a:r>
              <a:rPr lang="en-US" altLang="ko-KR" sz="1600" dirty="0">
                <a:solidFill>
                  <a:srgbClr val="FF0000"/>
                </a:solidFill>
              </a:rPr>
              <a:t>18%</a:t>
            </a:r>
            <a:r>
              <a:rPr lang="en-US" altLang="ko-KR" sz="1600" dirty="0"/>
              <a:t> of lung cancers </a:t>
            </a:r>
            <a:r>
              <a:rPr lang="en-US" altLang="ko-KR" sz="1600" dirty="0" smtClean="0"/>
              <a:t>identified during screening</a:t>
            </a:r>
          </a:p>
          <a:p>
            <a:pPr marL="0" indent="0">
              <a:buNone/>
            </a:pPr>
            <a:r>
              <a:rPr lang="en-US" altLang="ko-KR" sz="1600" dirty="0" smtClean="0"/>
              <a:t>-&gt;</a:t>
            </a:r>
            <a:r>
              <a:rPr lang="en-US" altLang="ko-KR" sz="1600" dirty="0" smtClean="0">
                <a:solidFill>
                  <a:srgbClr val="0070C0"/>
                </a:solidFill>
              </a:rPr>
              <a:t>Long volume-doubling time</a:t>
            </a:r>
            <a:r>
              <a:rPr lang="en-US" altLang="ko-KR" sz="1600" dirty="0" smtClean="0"/>
              <a:t> of lung cancer is central feature of </a:t>
            </a:r>
            <a:r>
              <a:rPr lang="en-US" altLang="ko-KR" sz="1600" dirty="0" err="1" smtClean="0"/>
              <a:t>overdiagnosis</a:t>
            </a:r>
            <a:endParaRPr lang="en-US" altLang="ko-KR" sz="1600" dirty="0" smtClean="0"/>
          </a:p>
          <a:p>
            <a:pPr marL="0" indent="0">
              <a:buNone/>
            </a:pPr>
            <a:endParaRPr lang="en-US" altLang="ko-KR" sz="1800" dirty="0"/>
          </a:p>
          <a:p>
            <a:pPr marL="0" indent="0">
              <a:buNone/>
            </a:pPr>
            <a:r>
              <a:rPr lang="en-US" altLang="ko-KR" sz="1600" dirty="0" smtClean="0"/>
              <a:t> 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8892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Rationale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412776"/>
            <a:ext cx="9073008" cy="5040560"/>
          </a:xfrm>
        </p:spPr>
        <p:txBody>
          <a:bodyPr>
            <a:normAutofit/>
          </a:bodyPr>
          <a:lstStyle/>
          <a:p>
            <a:r>
              <a:rPr lang="en-US" altLang="ko-KR" sz="1600" dirty="0" smtClean="0"/>
              <a:t>Excess cancers in screening group</a:t>
            </a:r>
          </a:p>
          <a:p>
            <a:pPr marL="0" indent="0"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:  mostly Adenocarcinoma or </a:t>
            </a:r>
            <a:r>
              <a:rPr lang="en-US" altLang="ko-KR" sz="1600" dirty="0" err="1" smtClean="0"/>
              <a:t>bronchoalveolar</a:t>
            </a:r>
            <a:r>
              <a:rPr lang="en-US" altLang="ko-KR" sz="1600" dirty="0" smtClean="0"/>
              <a:t> subgroup</a:t>
            </a:r>
          </a:p>
          <a:p>
            <a:pPr marL="0" indent="0">
              <a:buNone/>
            </a:pPr>
            <a:r>
              <a:rPr lang="en-US" altLang="ko-KR" sz="1400" dirty="0" smtClean="0"/>
              <a:t> -&gt;</a:t>
            </a:r>
            <a:r>
              <a:rPr lang="en-US" altLang="ko-KR" sz="1400" dirty="0" smtClean="0">
                <a:solidFill>
                  <a:srgbClr val="FF0000"/>
                </a:solidFill>
              </a:rPr>
              <a:t>Histologic shift</a:t>
            </a:r>
          </a:p>
          <a:p>
            <a:pPr marL="0" indent="0">
              <a:buNone/>
            </a:pPr>
            <a:r>
              <a:rPr lang="en-US" altLang="ko-KR" sz="1400" dirty="0" smtClean="0"/>
              <a:t>  (significant excess </a:t>
            </a:r>
            <a:r>
              <a:rPr lang="en-US" altLang="ko-KR" sz="1400" dirty="0"/>
              <a:t>of these </a:t>
            </a:r>
            <a:r>
              <a:rPr lang="en-US" altLang="ko-KR" sz="1400" dirty="0">
                <a:solidFill>
                  <a:srgbClr val="0070C0"/>
                </a:solidFill>
              </a:rPr>
              <a:t>“early-stage” </a:t>
            </a:r>
            <a:r>
              <a:rPr lang="en-US" altLang="ko-KR" sz="1400" dirty="0" smtClean="0">
                <a:solidFill>
                  <a:srgbClr val="0070C0"/>
                </a:solidFill>
              </a:rPr>
              <a:t>adenocarcinoma</a:t>
            </a:r>
            <a:r>
              <a:rPr lang="en-US" altLang="ko-KR" sz="1400" dirty="0" smtClean="0"/>
              <a:t>)</a:t>
            </a:r>
          </a:p>
          <a:p>
            <a:pPr marL="0" indent="0">
              <a:buNone/>
            </a:pPr>
            <a:r>
              <a:rPr lang="en-US" altLang="ko-KR" sz="1400" dirty="0" smtClean="0"/>
              <a:t>-&gt;masquerading as </a:t>
            </a:r>
            <a:r>
              <a:rPr lang="en-US" altLang="ko-KR" sz="1400" dirty="0"/>
              <a:t>a </a:t>
            </a:r>
            <a:r>
              <a:rPr lang="en-US" altLang="ko-KR" sz="1400" dirty="0" smtClean="0">
                <a:solidFill>
                  <a:srgbClr val="FF0000"/>
                </a:solidFill>
              </a:rPr>
              <a:t>Stage </a:t>
            </a:r>
            <a:r>
              <a:rPr lang="en-US" altLang="ko-KR" sz="1400" dirty="0">
                <a:solidFill>
                  <a:srgbClr val="FF0000"/>
                </a:solidFill>
              </a:rPr>
              <a:t>shift </a:t>
            </a:r>
            <a:r>
              <a:rPr lang="en-US" altLang="ko-KR" sz="1400" dirty="0"/>
              <a:t>(increase in </a:t>
            </a:r>
            <a:r>
              <a:rPr lang="en-US" altLang="ko-KR" sz="1400" dirty="0" smtClean="0">
                <a:solidFill>
                  <a:srgbClr val="0070C0"/>
                </a:solidFill>
              </a:rPr>
              <a:t>early-stage cancers</a:t>
            </a:r>
            <a:r>
              <a:rPr lang="en-US" altLang="ko-KR" sz="1400" dirty="0" smtClean="0"/>
              <a:t>)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pPr marL="0" indent="0">
              <a:buNone/>
            </a:pPr>
            <a:endParaRPr lang="en-US" altLang="ko-KR" sz="1400" dirty="0" smtClean="0"/>
          </a:p>
          <a:p>
            <a:pPr marL="0" indent="0">
              <a:buNone/>
            </a:pPr>
            <a:endParaRPr lang="en-US" altLang="ko-KR" sz="1400" dirty="0"/>
          </a:p>
          <a:p>
            <a:r>
              <a:rPr lang="en-US" altLang="ko-KR" sz="1400" dirty="0" smtClean="0"/>
              <a:t>Single-arm </a:t>
            </a:r>
            <a:r>
              <a:rPr lang="en-US" altLang="ko-KR" sz="1400" dirty="0"/>
              <a:t>CT studies </a:t>
            </a:r>
            <a:endParaRPr lang="en-US" altLang="ko-KR" sz="1400" dirty="0" smtClean="0"/>
          </a:p>
          <a:p>
            <a:pPr marL="0" indent="0">
              <a:buNone/>
            </a:pPr>
            <a:r>
              <a:rPr lang="en-US" altLang="ko-KR" sz="1400" dirty="0" smtClean="0"/>
              <a:t>    :</a:t>
            </a:r>
            <a:r>
              <a:rPr lang="en-US" altLang="ko-KR" sz="1400" dirty="0" smtClean="0">
                <a:solidFill>
                  <a:srgbClr val="FF0000"/>
                </a:solidFill>
              </a:rPr>
              <a:t>CANNOT</a:t>
            </a:r>
            <a:r>
              <a:rPr lang="en-US" altLang="ko-KR" sz="1400" dirty="0" smtClean="0"/>
              <a:t> exclude </a:t>
            </a:r>
            <a:r>
              <a:rPr lang="en-US" altLang="ko-KR" sz="1400" dirty="0" err="1"/>
              <a:t>overdiagnosis</a:t>
            </a:r>
            <a:r>
              <a:rPr lang="en-US" altLang="ko-KR" sz="1400" dirty="0"/>
              <a:t>, or directly </a:t>
            </a:r>
            <a:r>
              <a:rPr lang="en-US" altLang="ko-KR" sz="1400" dirty="0" smtClean="0"/>
              <a:t>correlate stage </a:t>
            </a:r>
            <a:r>
              <a:rPr lang="en-US" altLang="ko-KR" sz="1400" dirty="0"/>
              <a:t>shift with </a:t>
            </a:r>
            <a:r>
              <a:rPr lang="en-US" altLang="ko-KR" sz="1400" dirty="0">
                <a:solidFill>
                  <a:srgbClr val="0070C0"/>
                </a:solidFill>
              </a:rPr>
              <a:t>survival </a:t>
            </a:r>
            <a:r>
              <a:rPr lang="en-US" altLang="ko-KR" sz="1400" dirty="0" smtClean="0">
                <a:solidFill>
                  <a:srgbClr val="0070C0"/>
                </a:solidFill>
              </a:rPr>
              <a:t>benefit</a:t>
            </a:r>
          </a:p>
          <a:p>
            <a:pPr marL="0" indent="0">
              <a:buNone/>
            </a:pPr>
            <a:endParaRPr lang="en-US" altLang="ko-KR" sz="1400" dirty="0" smtClean="0"/>
          </a:p>
          <a:p>
            <a:r>
              <a:rPr lang="en-US" altLang="ko-KR" sz="1600" dirty="0" smtClean="0">
                <a:solidFill>
                  <a:srgbClr val="0070C0"/>
                </a:solidFill>
              </a:rPr>
              <a:t>“</a:t>
            </a:r>
            <a:r>
              <a:rPr lang="en-US" altLang="ko-KR" sz="1600" dirty="0">
                <a:solidFill>
                  <a:srgbClr val="0070C0"/>
                </a:solidFill>
              </a:rPr>
              <a:t>Are there any biomarkers </a:t>
            </a:r>
            <a:r>
              <a:rPr lang="en-US" altLang="ko-KR" sz="1600" dirty="0" smtClean="0">
                <a:solidFill>
                  <a:srgbClr val="0070C0"/>
                </a:solidFill>
              </a:rPr>
              <a:t>or patient </a:t>
            </a:r>
            <a:r>
              <a:rPr lang="en-US" altLang="ko-KR" sz="1600" dirty="0">
                <a:solidFill>
                  <a:srgbClr val="0070C0"/>
                </a:solidFill>
              </a:rPr>
              <a:t>characteristics that are associated</a:t>
            </a:r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0070C0"/>
                </a:solidFill>
              </a:rPr>
              <a:t>     with </a:t>
            </a:r>
            <a:r>
              <a:rPr lang="en-US" altLang="ko-KR" sz="1600" dirty="0" err="1">
                <a:solidFill>
                  <a:srgbClr val="0070C0"/>
                </a:solidFill>
              </a:rPr>
              <a:t>overdiagnosis</a:t>
            </a:r>
            <a:r>
              <a:rPr lang="en-US" altLang="ko-KR" sz="1600" dirty="0">
                <a:solidFill>
                  <a:srgbClr val="0070C0"/>
                </a:solidFill>
              </a:rPr>
              <a:t> in lung cancer screening</a:t>
            </a:r>
            <a:r>
              <a:rPr lang="en-US" altLang="ko-KR" sz="1600" dirty="0" smtClean="0">
                <a:solidFill>
                  <a:srgbClr val="0070C0"/>
                </a:solidFill>
              </a:rPr>
              <a:t>?”</a:t>
            </a:r>
          </a:p>
          <a:p>
            <a:pPr marL="0" indent="0">
              <a:buNone/>
            </a:pPr>
            <a:endParaRPr lang="en-US" altLang="ko-KR" sz="1600" dirty="0">
              <a:solidFill>
                <a:srgbClr val="0070C0"/>
              </a:solidFill>
            </a:endParaRPr>
          </a:p>
          <a:p>
            <a:r>
              <a:rPr lang="en-US" altLang="ko-KR" sz="1600" dirty="0" smtClean="0"/>
              <a:t>In Screening participants, those who has normal lung function </a:t>
            </a:r>
          </a:p>
          <a:p>
            <a:pPr marL="0" indent="0">
              <a:buNone/>
            </a:pPr>
            <a:r>
              <a:rPr lang="en-US" altLang="ko-KR" sz="1600" dirty="0" smtClean="0"/>
              <a:t>    : a twofold greater prevalence of lung cancer with a long VDT </a:t>
            </a:r>
            <a:r>
              <a:rPr lang="en-US" altLang="ko-KR" sz="1600" dirty="0" smtClean="0">
                <a:solidFill>
                  <a:srgbClr val="FF0000"/>
                </a:solidFill>
              </a:rPr>
              <a:t>tha</a:t>
            </a:r>
            <a:r>
              <a:rPr lang="en-US" altLang="ko-KR" sz="1600" dirty="0" smtClean="0">
                <a:solidFill>
                  <a:srgbClr val="FF0000"/>
                </a:solidFill>
              </a:rPr>
              <a:t>n those who has COPD</a:t>
            </a:r>
            <a:endParaRPr lang="en-US" altLang="ko-KR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ko-KR" altLang="en-US" sz="1800" dirty="0">
              <a:solidFill>
                <a:srgbClr val="0070C0"/>
              </a:solidFill>
            </a:endParaRPr>
          </a:p>
        </p:txBody>
      </p:sp>
      <p:sp>
        <p:nvSpPr>
          <p:cNvPr id="4" name="아래쪽 화살표 3"/>
          <p:cNvSpPr/>
          <p:nvPr/>
        </p:nvSpPr>
        <p:spPr>
          <a:xfrm>
            <a:off x="1691680" y="2996952"/>
            <a:ext cx="2880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966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Rationale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Examined the effect </a:t>
            </a:r>
            <a:r>
              <a:rPr lang="en-US" altLang="ko-KR" sz="2000" dirty="0"/>
              <a:t>of </a:t>
            </a:r>
            <a:r>
              <a:rPr lang="en-US" altLang="ko-KR" sz="2000" dirty="0" smtClean="0"/>
              <a:t>Airflow </a:t>
            </a:r>
            <a:r>
              <a:rPr lang="en-US" altLang="ko-KR" sz="2000" dirty="0"/>
              <a:t>limitation (COPD</a:t>
            </a:r>
            <a:r>
              <a:rPr lang="en-US" altLang="ko-KR" sz="2000" dirty="0" smtClean="0"/>
              <a:t>) at baseline </a:t>
            </a:r>
            <a:r>
              <a:rPr lang="en-US" altLang="ko-KR" sz="2000" dirty="0"/>
              <a:t>on 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&gt;lung </a:t>
            </a:r>
            <a:r>
              <a:rPr lang="en-US" altLang="ko-KR" sz="2000" dirty="0">
                <a:solidFill>
                  <a:srgbClr val="FF0000"/>
                </a:solidFill>
              </a:rPr>
              <a:t>cancer </a:t>
            </a:r>
            <a:r>
              <a:rPr lang="en-US" altLang="ko-KR" sz="2000" dirty="0" smtClean="0">
                <a:solidFill>
                  <a:srgbClr val="FF0000"/>
                </a:solidFill>
              </a:rPr>
              <a:t>prevalence</a:t>
            </a:r>
            <a:endParaRPr lang="en-US" altLang="ko-K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&gt;Incidence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&gt;histology shift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&gt;clinical </a:t>
            </a:r>
            <a:r>
              <a:rPr lang="en-US" altLang="ko-KR" sz="2000" dirty="0">
                <a:solidFill>
                  <a:srgbClr val="FF0000"/>
                </a:solidFill>
              </a:rPr>
              <a:t>stage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NLST-ACRIN cohort</a:t>
            </a:r>
          </a:p>
          <a:p>
            <a:pPr marL="0" indent="0">
              <a:buNone/>
            </a:pPr>
            <a:r>
              <a:rPr lang="en-US" altLang="ko-KR" sz="2000" dirty="0" smtClean="0"/>
              <a:t>: including </a:t>
            </a:r>
            <a:r>
              <a:rPr lang="en-US" altLang="ko-KR" sz="2000" dirty="0"/>
              <a:t>18,714 </a:t>
            </a:r>
            <a:r>
              <a:rPr lang="en-US" altLang="ko-KR" sz="2000" dirty="0" smtClean="0"/>
              <a:t>participants </a:t>
            </a:r>
            <a:r>
              <a:rPr lang="en-US" altLang="ko-KR" sz="2000" dirty="0" smtClean="0">
                <a:solidFill>
                  <a:srgbClr val="0070C0"/>
                </a:solidFill>
              </a:rPr>
              <a:t>with </a:t>
            </a:r>
            <a:r>
              <a:rPr lang="en-US" altLang="ko-KR" sz="2000" dirty="0" err="1">
                <a:solidFill>
                  <a:srgbClr val="0070C0"/>
                </a:solidFill>
              </a:rPr>
              <a:t>spirometry</a:t>
            </a:r>
            <a:r>
              <a:rPr lang="en-US" altLang="ko-KR" sz="2000" dirty="0">
                <a:solidFill>
                  <a:srgbClr val="0070C0"/>
                </a:solidFill>
              </a:rPr>
              <a:t> </a:t>
            </a:r>
            <a:r>
              <a:rPr lang="en-US" altLang="ko-KR" sz="2000" dirty="0" smtClean="0">
                <a:solidFill>
                  <a:srgbClr val="0070C0"/>
                </a:solidFill>
              </a:rPr>
              <a:t>testing</a:t>
            </a:r>
          </a:p>
          <a:p>
            <a:pPr marL="0" indent="0">
              <a:buNone/>
            </a:pPr>
            <a:endParaRPr lang="en-US" altLang="ko-KR" sz="2000" dirty="0">
              <a:solidFill>
                <a:srgbClr val="0070C0"/>
              </a:solidFill>
            </a:endParaRPr>
          </a:p>
          <a:p>
            <a:r>
              <a:rPr lang="en-US" altLang="ko-KR" sz="2000" dirty="0" smtClean="0"/>
              <a:t>COPD was </a:t>
            </a:r>
            <a:r>
              <a:rPr lang="en-US" altLang="ko-KR" sz="2000" dirty="0"/>
              <a:t>defined by the presence of airflow</a:t>
            </a:r>
          </a:p>
          <a:p>
            <a:pPr>
              <a:buFont typeface="Wingdings"/>
              <a:buChar char="Ø"/>
            </a:pPr>
            <a:r>
              <a:rPr lang="en-US" altLang="ko-KR" sz="1600" dirty="0" err="1" smtClean="0"/>
              <a:t>Prebronchodilator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spirometry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(FEV1/FVC,0.70</a:t>
            </a:r>
            <a:r>
              <a:rPr lang="en-US" altLang="ko-KR" sz="1600" dirty="0" smtClean="0"/>
              <a:t>)</a:t>
            </a:r>
          </a:p>
          <a:p>
            <a:pPr>
              <a:buFont typeface="Wingdings"/>
              <a:buChar char="Ø"/>
            </a:pPr>
            <a:r>
              <a:rPr lang="en-US" altLang="ko-KR" sz="1600" dirty="0" smtClean="0"/>
              <a:t>COPD severity </a:t>
            </a:r>
            <a:r>
              <a:rPr lang="en-US" altLang="ko-KR" sz="1600" dirty="0"/>
              <a:t>(FEV1% predicted) according to </a:t>
            </a:r>
            <a:r>
              <a:rPr lang="en-US" altLang="ko-KR" sz="1600" dirty="0" smtClean="0"/>
              <a:t>GOLD </a:t>
            </a:r>
            <a:r>
              <a:rPr lang="en-US" altLang="ko-KR" sz="1600" dirty="0"/>
              <a:t>criteria grades 1–4</a:t>
            </a:r>
            <a:endParaRPr lang="ko-KR" alt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44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90388"/>
            <a:ext cx="8229600" cy="3954836"/>
          </a:xfrm>
        </p:spPr>
      </p:pic>
      <p:sp>
        <p:nvSpPr>
          <p:cNvPr id="5" name="직사각형 4"/>
          <p:cNvSpPr/>
          <p:nvPr/>
        </p:nvSpPr>
        <p:spPr>
          <a:xfrm>
            <a:off x="6084168" y="4869160"/>
            <a:ext cx="2232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67544" y="4869160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635896" y="2780928"/>
            <a:ext cx="936104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156176" y="2780928"/>
            <a:ext cx="936104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0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Results : </a:t>
            </a:r>
            <a:r>
              <a:rPr lang="en-US" altLang="ko-KR" sz="3600" dirty="0" smtClean="0">
                <a:solidFill>
                  <a:srgbClr val="0070C0"/>
                </a:solidFill>
              </a:rPr>
              <a:t>Histology</a:t>
            </a:r>
            <a:endParaRPr lang="ko-KR" altLang="en-US" sz="3600" dirty="0">
              <a:solidFill>
                <a:srgbClr val="0070C0"/>
              </a:solidFill>
            </a:endParaRPr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801998"/>
            <a:ext cx="6120680" cy="5795354"/>
          </a:xfrm>
        </p:spPr>
      </p:pic>
      <p:sp>
        <p:nvSpPr>
          <p:cNvPr id="8" name="직사각형 7"/>
          <p:cNvSpPr/>
          <p:nvPr/>
        </p:nvSpPr>
        <p:spPr>
          <a:xfrm>
            <a:off x="3635896" y="2564904"/>
            <a:ext cx="216024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331640" y="3933056"/>
            <a:ext cx="6120680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3779912" y="4941168"/>
            <a:ext cx="6480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3779912" y="5229200"/>
            <a:ext cx="64807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3635896" y="3429000"/>
            <a:ext cx="216024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11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Results : Histology</a:t>
            </a:r>
            <a:endParaRPr lang="ko-KR" altLang="en-US" sz="36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632848" cy="3170273"/>
          </a:xfrm>
        </p:spPr>
      </p:pic>
      <p:cxnSp>
        <p:nvCxnSpPr>
          <p:cNvPr id="11" name="직선 연결선 10"/>
          <p:cNvCxnSpPr/>
          <p:nvPr/>
        </p:nvCxnSpPr>
        <p:spPr>
          <a:xfrm>
            <a:off x="683568" y="2564904"/>
            <a:ext cx="73448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05064"/>
            <a:ext cx="5112568" cy="2602762"/>
          </a:xfrm>
          <a:prstGeom prst="rect">
            <a:avLst/>
          </a:prstGeom>
        </p:spPr>
      </p:pic>
      <p:cxnSp>
        <p:nvCxnSpPr>
          <p:cNvPr id="13" name="직선 화살표 연결선 12"/>
          <p:cNvCxnSpPr/>
          <p:nvPr/>
        </p:nvCxnSpPr>
        <p:spPr>
          <a:xfrm>
            <a:off x="3707904" y="5085184"/>
            <a:ext cx="720080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1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Results : </a:t>
            </a:r>
            <a:r>
              <a:rPr lang="en-US" altLang="ko-KR" sz="3600" dirty="0" smtClean="0">
                <a:solidFill>
                  <a:srgbClr val="0070C0"/>
                </a:solidFill>
              </a:rPr>
              <a:t>Stage</a:t>
            </a:r>
            <a:endParaRPr lang="ko-KR" altLang="en-US" sz="3600" dirty="0">
              <a:solidFill>
                <a:srgbClr val="0070C0"/>
              </a:solidFill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52306"/>
            <a:ext cx="7632848" cy="3170273"/>
          </a:xfrm>
        </p:spPr>
      </p:pic>
      <p:cxnSp>
        <p:nvCxnSpPr>
          <p:cNvPr id="11" name="직선 연결선 10"/>
          <p:cNvCxnSpPr/>
          <p:nvPr/>
        </p:nvCxnSpPr>
        <p:spPr>
          <a:xfrm>
            <a:off x="4139952" y="4869160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563888" y="5085184"/>
            <a:ext cx="720080" cy="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77082"/>
            <a:ext cx="4232672" cy="2759028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1403648" y="3284984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1403648" y="3429000"/>
            <a:ext cx="18722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>
            <a:off x="1619672" y="5256596"/>
            <a:ext cx="0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4528576" y="5157192"/>
            <a:ext cx="357181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556201" y="4946352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4139953" y="4869160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5724128" y="3789040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그림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830" y="4015937"/>
            <a:ext cx="4374731" cy="1098647"/>
          </a:xfrm>
          <a:prstGeom prst="rect">
            <a:avLst/>
          </a:prstGeom>
        </p:spPr>
      </p:pic>
      <p:cxnSp>
        <p:nvCxnSpPr>
          <p:cNvPr id="23" name="직선 연결선 22"/>
          <p:cNvCxnSpPr/>
          <p:nvPr/>
        </p:nvCxnSpPr>
        <p:spPr>
          <a:xfrm>
            <a:off x="5724128" y="3501008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5724128" y="2492896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251521" y="2492896"/>
            <a:ext cx="28803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42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678</Words>
  <Application>Microsoft Office PowerPoint</Application>
  <PresentationFormat>화면 슬라이드 쇼(4:3)</PresentationFormat>
  <Paragraphs>105</Paragraphs>
  <Slides>12</Slides>
  <Notes>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PowerPoint 프레젠테이션</vt:lpstr>
      <vt:lpstr>Rationale</vt:lpstr>
      <vt:lpstr>Rationale</vt:lpstr>
      <vt:lpstr>Rationale</vt:lpstr>
      <vt:lpstr>Methods</vt:lpstr>
      <vt:lpstr>Results</vt:lpstr>
      <vt:lpstr>Results : Histology</vt:lpstr>
      <vt:lpstr>Results : Histology</vt:lpstr>
      <vt:lpstr>Results : Stage</vt:lpstr>
      <vt:lpstr>Disscussion</vt:lpstr>
      <vt:lpstr>Disscussion</vt:lpstr>
      <vt:lpstr>Conclusion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SV34BMFWDP001</dc:creator>
  <cp:lastModifiedBy>SV34BMFWDP001</cp:lastModifiedBy>
  <cp:revision>18</cp:revision>
  <dcterms:created xsi:type="dcterms:W3CDTF">2015-11-16T14:46:53Z</dcterms:created>
  <dcterms:modified xsi:type="dcterms:W3CDTF">2015-11-16T20:18:17Z</dcterms:modified>
</cp:coreProperties>
</file>