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73" r:id="rId2"/>
    <p:sldId id="315" r:id="rId3"/>
    <p:sldId id="316" r:id="rId4"/>
    <p:sldId id="327" r:id="rId5"/>
    <p:sldId id="318" r:id="rId6"/>
    <p:sldId id="328" r:id="rId7"/>
    <p:sldId id="329" r:id="rId8"/>
    <p:sldId id="331" r:id="rId9"/>
    <p:sldId id="332" r:id="rId10"/>
    <p:sldId id="334" r:id="rId11"/>
    <p:sldId id="336" r:id="rId12"/>
    <p:sldId id="337" r:id="rId13"/>
    <p:sldId id="339" r:id="rId14"/>
    <p:sldId id="340" r:id="rId15"/>
    <p:sldId id="325" r:id="rId16"/>
    <p:sldId id="342" r:id="rId17"/>
    <p:sldId id="343" r:id="rId18"/>
    <p:sldId id="284" r:id="rId19"/>
    <p:sldId id="330" r:id="rId20"/>
    <p:sldId id="333" r:id="rId21"/>
    <p:sldId id="335" r:id="rId22"/>
    <p:sldId id="338" r:id="rId23"/>
    <p:sldId id="341" r:id="rId2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903" userDrawn="1">
          <p15:clr>
            <a:srgbClr val="A4A3A4"/>
          </p15:clr>
        </p15:guide>
        <p15:guide id="3" pos="158" userDrawn="1">
          <p15:clr>
            <a:srgbClr val="A4A3A4"/>
          </p15:clr>
        </p15:guide>
        <p15:guide id="4" orient="horz" pos="3906" userDrawn="1">
          <p15:clr>
            <a:srgbClr val="A4A3A4"/>
          </p15:clr>
        </p15:guide>
        <p15:guide id="5" pos="1678" userDrawn="1">
          <p15:clr>
            <a:srgbClr val="A4A3A4"/>
          </p15:clr>
        </p15:guide>
        <p15:guide id="6" pos="3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46B"/>
    <a:srgbClr val="193A6B"/>
    <a:srgbClr val="223C64"/>
    <a:srgbClr val="202C5B"/>
    <a:srgbClr val="21366F"/>
    <a:srgbClr val="0020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8"/>
    <p:restoredTop sz="92021" autoAdjust="0"/>
  </p:normalViewPr>
  <p:slideViewPr>
    <p:cSldViewPr snapToGrid="0" snapToObjects="1" showGuides="1">
      <p:cViewPr varScale="1">
        <p:scale>
          <a:sx n="64" d="100"/>
          <a:sy n="64" d="100"/>
        </p:scale>
        <p:origin x="1464" y="52"/>
      </p:cViewPr>
      <p:guideLst>
        <p:guide orient="horz" pos="2160"/>
        <p:guide pos="2903"/>
        <p:guide pos="158"/>
        <p:guide orient="horz" pos="3906"/>
        <p:guide pos="1678"/>
        <p:guide pos="317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C3E96E68-C837-E448-B4CD-42E4A584A3F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F106279B-347C-E642-A93D-6CC6ECD1222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A50697-59F1-EB4D-9591-6363353AC31E}" type="datetimeFigureOut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76058A49-FE40-0A4A-B8E8-99E2F4506E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6C4877ED-A99A-324D-BAD4-D7BD07B2221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4A368-199E-1246-86B0-8134553AA720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5346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6AF246-4275-ED4B-B64F-32008D4D9D6B}" type="datetimeFigureOut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 편집</a:t>
            </a:r>
          </a:p>
          <a:p>
            <a:pPr lvl="1"/>
            <a:r>
              <a:rPr kumimoji="1" lang="ko-KR" altLang="en-US"/>
              <a:t>둘째 수준</a:t>
            </a:r>
          </a:p>
          <a:p>
            <a:pPr lvl="2"/>
            <a:r>
              <a:rPr kumimoji="1" lang="ko-KR" altLang="en-US"/>
              <a:t>셋째 수준</a:t>
            </a:r>
          </a:p>
          <a:p>
            <a:pPr lvl="3"/>
            <a:r>
              <a:rPr kumimoji="1" lang="ko-KR" altLang="en-US"/>
              <a:t>넷째 수준</a:t>
            </a:r>
          </a:p>
          <a:p>
            <a:pPr lvl="4"/>
            <a:r>
              <a:rPr kumimoji="1"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0F59A6-D6A3-8A49-A971-F0378218733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99812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ko-KR" sz="1400" baseline="0" dirty="0">
              <a:solidFill>
                <a:srgbClr val="FF0000"/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997271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281568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05198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34771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05247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871013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560443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882338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713937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ko-KR" altLang="en-US" dirty="0"/>
              <a:t>의과대학 </a:t>
            </a:r>
            <a:r>
              <a:rPr kumimoji="1" lang="en-US" altLang="ko-KR" dirty="0" smtClean="0"/>
              <a:t>1-A </a:t>
            </a:r>
            <a:endParaRPr kumimoji="1" lang="en-US" altLang="ko-KR" dirty="0"/>
          </a:p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121757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19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52562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773263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20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377099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174479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022090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23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161341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20149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47262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930154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23783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61232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01855055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ko-KR" sz="1200" baseline="0" dirty="0"/>
              <a:t>1</a:t>
            </a:r>
            <a:r>
              <a:rPr kumimoji="1" lang="ko-KR" altLang="en-US" sz="1200" baseline="0" dirty="0"/>
              <a:t>안</a:t>
            </a:r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0F59A6-D6A3-8A49-A971-F0378218733B}" type="slidenum">
              <a:rPr kumimoji="1" lang="ko-KR" altLang="en-US" smtClean="0"/>
              <a:t>9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48537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7367C-A7BD-4936-B023-AD018FF437D0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203365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813E1-0214-4F4E-AEE6-4AB3FB9A7042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422863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405A6-F61B-4F49-A69E-984B1E6274C8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39270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0596-AB66-4920-9BC9-F16DE5DE3CD2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51961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B1CBE7-1A39-4B7D-8A2A-43D9C6BF3B2F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4385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96B19-143D-4CBB-8C87-17A6E23AE2BB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1406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998BC0-A52B-41B3-AF18-7A811BC08BB5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661673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DAA8B5-9619-4043-8C4E-A99DBD496EE5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0362854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36B3C-7A01-4347-BE58-628DD6991296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76669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BA655D-072C-4349-A3D5-F81DAE978E87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5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아이콘을 클릭하여 그림 추가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D2236-C83E-4A02-A4B5-A089FBC649C2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8521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D1A56-6F6A-4848-942B-04C0842CD380}" type="datetime1">
              <a:rPr kumimoji="1" lang="ko-KR" altLang="en-US" smtClean="0"/>
              <a:t>2019-04-15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E5F60-4281-9D4C-97EB-608E54F376DB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7063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제목 1">
            <a:extLst>
              <a:ext uri="{FF2B5EF4-FFF2-40B4-BE49-F238E27FC236}">
                <a16:creationId xmlns:a16="http://schemas.microsoft.com/office/drawing/2014/main" xmlns="" id="{21939BF4-A2DB-9B45-9BE7-2F9FBED1232B}"/>
              </a:ext>
            </a:extLst>
          </p:cNvPr>
          <p:cNvSpPr txBox="1">
            <a:spLocks/>
          </p:cNvSpPr>
          <p:nvPr/>
        </p:nvSpPr>
        <p:spPr>
          <a:xfrm>
            <a:off x="405245" y="2038402"/>
            <a:ext cx="8323119" cy="172921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2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Near-Apneic Ventilation Decreases Lung Injury and </a:t>
            </a:r>
            <a:r>
              <a:rPr lang="en-US" altLang="ko-KR" sz="2800" dirty="0" err="1">
                <a:solidFill>
                  <a:schemeClr val="bg1"/>
                </a:solidFill>
                <a:latin typeface="Franklin Gothic Medium Cond" panose="020B0606030402020204" pitchFamily="34" charset="0"/>
              </a:rPr>
              <a:t>Fibroproliferation</a:t>
            </a:r>
            <a:r>
              <a:rPr lang="en-US" altLang="ko-KR" sz="28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 in an Acute Respiratory Distress Syndrome Model with Extracorporeal Membrane Oxygenation</a:t>
            </a:r>
            <a:endParaRPr kumimoji="1" lang="en-US" altLang="ko-KR" sz="16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l"/>
            <a:endParaRPr lang="en-US" altLang="ko-KR" sz="2000" dirty="0" smtClean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r"/>
            <a:r>
              <a:rPr lang="en-US" altLang="ko-KR" sz="20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AJRCCM</a:t>
            </a:r>
            <a:r>
              <a:rPr lang="en-US" altLang="ko-KR" sz="200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, </a:t>
            </a:r>
            <a:r>
              <a:rPr lang="en-US" altLang="ko-KR" sz="200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2019.03</a:t>
            </a:r>
            <a:endParaRPr kumimoji="1" lang="ko-KR" altLang="en-US" sz="20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2C72206-46A0-314F-89D0-4090545336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6266" y="5603497"/>
            <a:ext cx="3533311" cy="789799"/>
          </a:xfrm>
          <a:prstGeom prst="rect">
            <a:avLst/>
          </a:prstGeom>
        </p:spPr>
      </p:pic>
      <p:sp>
        <p:nvSpPr>
          <p:cNvPr id="14" name="부제목 2">
            <a:extLst>
              <a:ext uri="{FF2B5EF4-FFF2-40B4-BE49-F238E27FC236}">
                <a16:creationId xmlns:a16="http://schemas.microsoft.com/office/drawing/2014/main" xmlns="" id="{6979CC93-580F-B044-B097-68CB8078D1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0306" y="3940965"/>
            <a:ext cx="5379450" cy="1118242"/>
          </a:xfrm>
        </p:spPr>
        <p:txBody>
          <a:bodyPr>
            <a:normAutofit/>
          </a:bodyPr>
          <a:lstStyle/>
          <a:p>
            <a:pPr algn="just">
              <a:lnSpc>
                <a:spcPct val="40000"/>
              </a:lnSpc>
            </a:pPr>
            <a:r>
              <a:rPr kumimoji="1" lang="en" altLang="ko-KR" sz="18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CHANG, Shihwan</a:t>
            </a:r>
            <a:endParaRPr kumimoji="1" lang="en" altLang="ko-KR" sz="18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Resident 4</a:t>
            </a:r>
            <a:r>
              <a:rPr kumimoji="1" lang="en" altLang="ko-KR" sz="1500" baseline="300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th</a:t>
            </a: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 Year </a:t>
            </a: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Division of Pulmonology</a:t>
            </a: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Department </a:t>
            </a:r>
            <a:r>
              <a:rPr kumimoji="1" lang="en" altLang="ko-KR" sz="1500" dirty="0">
                <a:solidFill>
                  <a:schemeClr val="bg1"/>
                </a:solidFill>
                <a:latin typeface="Franklin Gothic Medium Cond" panose="020B0606030402020204" pitchFamily="34" charset="0"/>
              </a:rPr>
              <a:t>of Internal Medicine,</a:t>
            </a:r>
          </a:p>
          <a:p>
            <a:pPr algn="just">
              <a:lnSpc>
                <a:spcPct val="40000"/>
              </a:lnSpc>
            </a:pPr>
            <a:r>
              <a:rPr kumimoji="1" lang="en" altLang="ko-KR" sz="1500" dirty="0" smtClean="0">
                <a:solidFill>
                  <a:schemeClr val="bg1"/>
                </a:solidFill>
                <a:latin typeface="Franklin Gothic Medium Cond" panose="020B0606030402020204" pitchFamily="34" charset="0"/>
              </a:rPr>
              <a:t>Severance Hospital</a:t>
            </a:r>
            <a:endParaRPr kumimoji="1" lang="ko-KR" altLang="en-US" sz="1500" dirty="0">
              <a:solidFill>
                <a:schemeClr val="bg1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4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3.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10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50826" y="5409398"/>
            <a:ext cx="8718076" cy="1225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Severity of injury was lowest in the near-apneic group : less alveolar disruption, neutrophil infiltration, and hemorrhage.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442"/>
          <a:stretch/>
        </p:blipFill>
        <p:spPr>
          <a:xfrm>
            <a:off x="132274" y="1657113"/>
            <a:ext cx="4398884" cy="3247540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79" r="30637" b="17914"/>
          <a:stretch/>
        </p:blipFill>
        <p:spPr>
          <a:xfrm>
            <a:off x="4531158" y="1659536"/>
            <a:ext cx="4419180" cy="304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07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4.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11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91" y="1556610"/>
            <a:ext cx="7911218" cy="4480560"/>
          </a:xfrm>
          <a:prstGeom prst="rect">
            <a:avLst/>
          </a:prstGeom>
        </p:spPr>
      </p:pic>
      <p:cxnSp>
        <p:nvCxnSpPr>
          <p:cNvPr id="12" name="직선 연결선 11"/>
          <p:cNvCxnSpPr/>
          <p:nvPr/>
        </p:nvCxnSpPr>
        <p:spPr>
          <a:xfrm>
            <a:off x="1414914" y="5669280"/>
            <a:ext cx="6968690" cy="1925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840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5.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12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50826" y="5409398"/>
            <a:ext cx="8718076" cy="12255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Immunohistochemistry </a:t>
            </a:r>
            <a:r>
              <a:rPr lang="en-US" altLang="ko-KR" sz="1400" b="1" dirty="0">
                <a:latin typeface="Myriad Pro" pitchFamily="34" charset="0"/>
              </a:rPr>
              <a:t>staining ↑ </a:t>
            </a:r>
            <a:r>
              <a:rPr lang="en-US" altLang="ko-KR" sz="1400" b="1" dirty="0" smtClean="0">
                <a:latin typeface="Myriad Pro" pitchFamily="34" charset="0"/>
              </a:rPr>
              <a:t>for </a:t>
            </a:r>
            <a:r>
              <a:rPr lang="el-GR" altLang="ko-KR" sz="1400" b="1" dirty="0">
                <a:latin typeface="Myriad Pro" pitchFamily="34" charset="0"/>
              </a:rPr>
              <a:t>α</a:t>
            </a:r>
            <a:r>
              <a:rPr lang="en-US" altLang="ko-KR" sz="1400" b="1" dirty="0" smtClean="0">
                <a:latin typeface="Myriad Pro" pitchFamily="34" charset="0"/>
              </a:rPr>
              <a:t>-SMA in </a:t>
            </a:r>
            <a:r>
              <a:rPr lang="en-US" altLang="ko-KR" sz="1400" b="1" dirty="0" err="1" smtClean="0">
                <a:latin typeface="Myriad Pro" pitchFamily="34" charset="0"/>
              </a:rPr>
              <a:t>nonprotective</a:t>
            </a:r>
            <a:r>
              <a:rPr lang="en-US" altLang="ko-KR" sz="1400" b="1" dirty="0" smtClean="0">
                <a:latin typeface="Myriad Pro" pitchFamily="34" charset="0"/>
              </a:rPr>
              <a:t> and conventional protective groups</a:t>
            </a:r>
            <a:r>
              <a:rPr lang="en-US" altLang="ko-KR" sz="1400" dirty="0" smtClean="0">
                <a:latin typeface="Myriad Pro" pitchFamily="34" charset="0"/>
              </a:rPr>
              <a:t>, but not in the near-apneic group. 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Procollagen III and TGF-</a:t>
            </a:r>
            <a:r>
              <a:rPr lang="el-GR" altLang="ko-KR" sz="1400" dirty="0" smtClean="0">
                <a:latin typeface="Myriad Pro" pitchFamily="34" charset="0"/>
              </a:rPr>
              <a:t>β</a:t>
            </a:r>
            <a:r>
              <a:rPr lang="en-US" altLang="ko-KR" sz="1400" dirty="0" smtClean="0">
                <a:latin typeface="Myriad Pro" pitchFamily="34" charset="0"/>
              </a:rPr>
              <a:t>1 were increased only in the </a:t>
            </a:r>
            <a:r>
              <a:rPr lang="en-US" altLang="ko-KR" sz="1400" dirty="0" err="1" smtClean="0">
                <a:latin typeface="Myriad Pro" pitchFamily="34" charset="0"/>
              </a:rPr>
              <a:t>nonprotective</a:t>
            </a:r>
            <a:r>
              <a:rPr lang="en-US" altLang="ko-KR" sz="1400" dirty="0" smtClean="0">
                <a:latin typeface="Myriad Pro" pitchFamily="34" charset="0"/>
              </a:rPr>
              <a:t> group</a:t>
            </a:r>
            <a:r>
              <a:rPr lang="en-US" altLang="ko-KR" sz="1400" dirty="0" smtClean="0">
                <a:latin typeface="Myriad Pro" pitchFamily="34" charset="0"/>
              </a:rPr>
              <a:t>. 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Myriad Pro" pitchFamily="34" charset="0"/>
              </a:rPr>
              <a:t>(Figure </a:t>
            </a:r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Myriad Pro" pitchFamily="34" charset="0"/>
              </a:rPr>
              <a:t>E2, E3.)</a:t>
            </a:r>
            <a:endParaRPr lang="en-US" altLang="ko-KR" sz="1400" dirty="0">
              <a:solidFill>
                <a:schemeClr val="bg1">
                  <a:lumMod val="65000"/>
                </a:schemeClr>
              </a:solidFill>
              <a:latin typeface="Myriad Pro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7" r="9282" b="54192"/>
          <a:stretch/>
        </p:blipFill>
        <p:spPr>
          <a:xfrm>
            <a:off x="250824" y="1556609"/>
            <a:ext cx="4183079" cy="308927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50" t="46204" r="22871" b="23686"/>
          <a:stretch/>
        </p:blipFill>
        <p:spPr>
          <a:xfrm>
            <a:off x="4433903" y="1556610"/>
            <a:ext cx="4340425" cy="308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236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6.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13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635" y="1718108"/>
            <a:ext cx="6291046" cy="3980048"/>
          </a:xfrm>
          <a:prstGeom prst="rect">
            <a:avLst/>
          </a:prstGeom>
        </p:spPr>
      </p:pic>
      <p:sp>
        <p:nvSpPr>
          <p:cNvPr id="13" name="내용 개체 틀 2"/>
          <p:cNvSpPr txBox="1">
            <a:spLocks/>
          </p:cNvSpPr>
          <p:nvPr/>
        </p:nvSpPr>
        <p:spPr>
          <a:xfrm>
            <a:off x="250826" y="5775158"/>
            <a:ext cx="8718076" cy="859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MMP-2 and -9 activities higher in three injured groups, but </a:t>
            </a:r>
            <a:r>
              <a:rPr lang="en-US" altLang="ko-KR" sz="1400" b="1" dirty="0" smtClean="0">
                <a:solidFill>
                  <a:srgbClr val="FF0000"/>
                </a:solidFill>
                <a:latin typeface="Myriad Pro" pitchFamily="34" charset="0"/>
              </a:rPr>
              <a:t>near-apneic group was significantly lower than other two groups.</a:t>
            </a:r>
          </a:p>
        </p:txBody>
      </p:sp>
    </p:spTree>
    <p:extLst>
      <p:ext uri="{BB962C8B-B14F-4D97-AF65-F5344CB8AC3E}">
        <p14:creationId xmlns:p14="http://schemas.microsoft.com/office/powerpoint/2010/main" val="176649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3.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14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내용 개체 틀 2"/>
          <p:cNvSpPr txBox="1">
            <a:spLocks/>
          </p:cNvSpPr>
          <p:nvPr/>
        </p:nvSpPr>
        <p:spPr>
          <a:xfrm>
            <a:off x="250826" y="5497552"/>
            <a:ext cx="8718076" cy="11374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l-GR" altLang="ko-KR" sz="1400" b="1" dirty="0" smtClean="0">
                <a:latin typeface="Myriad Pro" pitchFamily="34" charset="0"/>
              </a:rPr>
              <a:t>α</a:t>
            </a:r>
            <a:r>
              <a:rPr lang="en-US" altLang="ko-KR" sz="1400" b="1" dirty="0">
                <a:latin typeface="Myriad Pro" pitchFamily="34" charset="0"/>
              </a:rPr>
              <a:t>-SMA </a:t>
            </a:r>
            <a:r>
              <a:rPr lang="en-US" altLang="ko-KR" sz="1400" b="1" dirty="0" smtClean="0">
                <a:latin typeface="Myriad Pro" pitchFamily="34" charset="0"/>
              </a:rPr>
              <a:t>and </a:t>
            </a:r>
            <a:r>
              <a:rPr lang="en-US" altLang="ko-KR" sz="1400" b="1" dirty="0" err="1" smtClean="0">
                <a:latin typeface="Myriad Pro" pitchFamily="34" charset="0"/>
              </a:rPr>
              <a:t>procollagen</a:t>
            </a:r>
            <a:r>
              <a:rPr lang="en-US" altLang="ko-KR" sz="1400" b="1" dirty="0" smtClean="0">
                <a:latin typeface="Myriad Pro" pitchFamily="34" charset="0"/>
              </a:rPr>
              <a:t> </a:t>
            </a:r>
            <a:r>
              <a:rPr lang="en-US" altLang="ko-KR" sz="1400" b="1" dirty="0" smtClean="0">
                <a:latin typeface="Myriad Pro" pitchFamily="34" charset="0"/>
              </a:rPr>
              <a:t>III </a:t>
            </a:r>
            <a:r>
              <a:rPr lang="en-US" altLang="ko-KR" sz="1400" b="1" dirty="0" smtClean="0">
                <a:latin typeface="Myriad Pro" pitchFamily="34" charset="0"/>
              </a:rPr>
              <a:t>expression ↑ for </a:t>
            </a:r>
            <a:r>
              <a:rPr lang="en-US" altLang="ko-KR" sz="1400" b="1" dirty="0" smtClean="0">
                <a:latin typeface="Myriad Pro" pitchFamily="34" charset="0"/>
              </a:rPr>
              <a:t>all experimental groups</a:t>
            </a:r>
            <a:r>
              <a:rPr lang="en-US" altLang="ko-KR" sz="1400" b="1" dirty="0" smtClean="0">
                <a:latin typeface="Myriad Pro" pitchFamily="34" charset="0"/>
              </a:rPr>
              <a:t>. </a:t>
            </a:r>
            <a:r>
              <a:rPr lang="en-US" altLang="ko-KR" sz="1400" dirty="0">
                <a:latin typeface="Myriad Pro" pitchFamily="34" charset="0"/>
              </a:rPr>
              <a:t>(Not </a:t>
            </a:r>
            <a:r>
              <a:rPr lang="en-US" altLang="ko-KR" sz="1400" dirty="0" err="1" smtClean="0">
                <a:latin typeface="Myriad Pro" pitchFamily="34" charset="0"/>
              </a:rPr>
              <a:t>procollagen</a:t>
            </a:r>
            <a:r>
              <a:rPr lang="en-US" altLang="ko-KR" sz="1400" dirty="0" smtClean="0">
                <a:latin typeface="Myriad Pro" pitchFamily="34" charset="0"/>
              </a:rPr>
              <a:t> </a:t>
            </a:r>
            <a:r>
              <a:rPr lang="en-US" altLang="ko-KR" sz="1400" dirty="0">
                <a:latin typeface="Myriad Pro" pitchFamily="34" charset="0"/>
              </a:rPr>
              <a:t>I and TGF-</a:t>
            </a:r>
            <a:r>
              <a:rPr lang="el-GR" altLang="ko-KR" sz="1400" dirty="0">
                <a:latin typeface="Myriad Pro" pitchFamily="34" charset="0"/>
              </a:rPr>
              <a:t>β</a:t>
            </a:r>
            <a:r>
              <a:rPr lang="en-US" altLang="ko-KR" sz="1400" dirty="0" smtClean="0">
                <a:latin typeface="Myriad Pro" pitchFamily="34" charset="0"/>
              </a:rPr>
              <a:t>1</a:t>
            </a:r>
            <a:r>
              <a:rPr lang="en-US" altLang="ko-KR" sz="1400" dirty="0">
                <a:latin typeface="Myriad Pro" pitchFamily="34" charset="0"/>
              </a:rPr>
              <a:t>)</a:t>
            </a:r>
            <a:endParaRPr lang="en-US" altLang="ko-KR" sz="1400" dirty="0" smtClean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A positive correlation of histologic injury, </a:t>
            </a:r>
            <a:r>
              <a:rPr lang="en-US" altLang="ko-KR" sz="1400" dirty="0" err="1" smtClean="0">
                <a:latin typeface="Myriad Pro" pitchFamily="34" charset="0"/>
              </a:rPr>
              <a:t>myofibroblast</a:t>
            </a:r>
            <a:r>
              <a:rPr lang="en-US" altLang="ko-KR" sz="1400" dirty="0" smtClean="0">
                <a:latin typeface="Myriad Pro" pitchFamily="34" charset="0"/>
              </a:rPr>
              <a:t> and procollagen III scores with both driving pressure and mechanical power</a:t>
            </a:r>
            <a:r>
              <a:rPr lang="en-US" altLang="ko-KR" sz="1400" dirty="0" smtClean="0">
                <a:latin typeface="Myriad Pro" pitchFamily="34" charset="0"/>
              </a:rPr>
              <a:t>. </a:t>
            </a:r>
            <a:r>
              <a:rPr lang="en-US" altLang="ko-KR" sz="1400" dirty="0" smtClean="0">
                <a:solidFill>
                  <a:schemeClr val="bg1">
                    <a:lumMod val="65000"/>
                  </a:schemeClr>
                </a:solidFill>
                <a:latin typeface="Myriad Pro" pitchFamily="34" charset="0"/>
              </a:rPr>
              <a:t>(Figure E4.</a:t>
            </a:r>
            <a:r>
              <a:rPr lang="en-US" altLang="ko-KR" sz="1400" dirty="0">
                <a:solidFill>
                  <a:schemeClr val="bg1">
                    <a:lumMod val="65000"/>
                  </a:schemeClr>
                </a:solidFill>
                <a:latin typeface="Myriad Pro" pitchFamily="34" charset="0"/>
              </a:rPr>
              <a:t>)</a:t>
            </a:r>
            <a:endParaRPr lang="en-US" altLang="ko-KR" sz="1400" dirty="0" smtClean="0">
              <a:solidFill>
                <a:schemeClr val="bg1">
                  <a:lumMod val="65000"/>
                </a:schemeClr>
              </a:solidFill>
              <a:latin typeface="Myriad Pro" pitchFamily="34" charset="0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740" y="1583355"/>
            <a:ext cx="8010248" cy="3691290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604740" y="3291840"/>
            <a:ext cx="7903993" cy="40426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203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15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56610"/>
            <a:ext cx="8560666" cy="507836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In a model of severe ARDS supported with ECMO, 24 hours of </a:t>
            </a:r>
            <a:r>
              <a:rPr lang="en-US" altLang="ko-KR" sz="1600" dirty="0" err="1" smtClean="0">
                <a:latin typeface="Myriad Pro" pitchFamily="34" charset="0"/>
              </a:rPr>
              <a:t>nonprotective</a:t>
            </a:r>
            <a:r>
              <a:rPr lang="en-US" altLang="ko-KR" sz="1600" dirty="0" smtClean="0">
                <a:latin typeface="Myriad Pro" pitchFamily="34" charset="0"/>
              </a:rPr>
              <a:t> ventilation induces severe lung injury and an early </a:t>
            </a:r>
            <a:r>
              <a:rPr lang="en-US" altLang="ko-KR" sz="1600" dirty="0" err="1" smtClean="0">
                <a:latin typeface="Myriad Pro" pitchFamily="34" charset="0"/>
              </a:rPr>
              <a:t>fibroproliferative</a:t>
            </a:r>
            <a:r>
              <a:rPr lang="en-US" altLang="ko-KR" sz="1600" dirty="0" smtClean="0">
                <a:latin typeface="Myriad Pro" pitchFamily="34" charset="0"/>
              </a:rPr>
              <a:t> response</a:t>
            </a:r>
            <a:r>
              <a:rPr lang="en-US" altLang="ko-KR" sz="1600" dirty="0" smtClean="0">
                <a:latin typeface="Myriad Pro" pitchFamily="34" charset="0"/>
              </a:rPr>
              <a:t>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600" dirty="0" smtClean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This response is more consistently prevented by applying near-apneic ventilation than by just providing conventional protective ventilation.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6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In addition to conventional protective and near-apneic groups, </a:t>
            </a:r>
            <a:r>
              <a:rPr lang="en-US" altLang="ko-KR" sz="1600" dirty="0" err="1" smtClean="0">
                <a:latin typeface="Myriad Pro" pitchFamily="34" charset="0"/>
              </a:rPr>
              <a:t>nonprotective</a:t>
            </a:r>
            <a:r>
              <a:rPr lang="en-US" altLang="ko-KR" sz="1600" dirty="0" smtClean="0">
                <a:latin typeface="Myriad Pro" pitchFamily="34" charset="0"/>
              </a:rPr>
              <a:t> </a:t>
            </a:r>
            <a:r>
              <a:rPr lang="en-US" altLang="ko-KR" sz="1600" dirty="0" err="1" smtClean="0">
                <a:latin typeface="Myriad Pro" pitchFamily="34" charset="0"/>
              </a:rPr>
              <a:t>ventilatory</a:t>
            </a:r>
            <a:r>
              <a:rPr lang="en-US" altLang="ko-KR" sz="1600" dirty="0" smtClean="0">
                <a:latin typeface="Myriad Pro" pitchFamily="34" charset="0"/>
              </a:rPr>
              <a:t> strategy serves as a positive control to confirm that the model was sensitive top the influence of the </a:t>
            </a:r>
            <a:r>
              <a:rPr lang="en-US" altLang="ko-KR" sz="1600" dirty="0" err="1" smtClean="0">
                <a:latin typeface="Myriad Pro" pitchFamily="34" charset="0"/>
              </a:rPr>
              <a:t>ventilatory</a:t>
            </a:r>
            <a:r>
              <a:rPr lang="en-US" altLang="ko-KR" sz="1600" dirty="0" smtClean="0">
                <a:latin typeface="Myriad Pro" pitchFamily="34" charset="0"/>
              </a:rPr>
              <a:t> strategy.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6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This design reproduces the clinical context of ECMO in ARDS patients.</a:t>
            </a:r>
          </a:p>
        </p:txBody>
      </p:sp>
    </p:spTree>
    <p:extLst>
      <p:ext uri="{BB962C8B-B14F-4D97-AF65-F5344CB8AC3E}">
        <p14:creationId xmlns:p14="http://schemas.microsoft.com/office/powerpoint/2010/main" val="119522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16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56610"/>
            <a:ext cx="8560666" cy="507836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solidFill>
                  <a:srgbClr val="FF0000"/>
                </a:solidFill>
                <a:latin typeface="Myriad Pro" pitchFamily="34" charset="0"/>
              </a:rPr>
              <a:t>Near-apneic ventilation significantly decreased histologic lung injury </a:t>
            </a:r>
            <a:r>
              <a:rPr lang="en-US" altLang="ko-KR" sz="1600" dirty="0" smtClean="0">
                <a:latin typeface="Myriad Pro" pitchFamily="34" charset="0"/>
              </a:rPr>
              <a:t>compared with both the </a:t>
            </a:r>
            <a:r>
              <a:rPr lang="en-US" altLang="ko-KR" sz="1600" dirty="0" err="1" smtClean="0">
                <a:latin typeface="Myriad Pro" pitchFamily="34" charset="0"/>
              </a:rPr>
              <a:t>nonprotective</a:t>
            </a:r>
            <a:r>
              <a:rPr lang="en-US" altLang="ko-KR" sz="1600" dirty="0" smtClean="0">
                <a:latin typeface="Myriad Pro" pitchFamily="34" charset="0"/>
              </a:rPr>
              <a:t> and the conventional protective </a:t>
            </a:r>
            <a:r>
              <a:rPr lang="en-US" altLang="ko-KR" sz="1600" dirty="0" err="1" smtClean="0">
                <a:latin typeface="Myriad Pro" pitchFamily="34" charset="0"/>
              </a:rPr>
              <a:t>ventilatory</a:t>
            </a:r>
            <a:r>
              <a:rPr lang="en-US" altLang="ko-KR" sz="1600" dirty="0" smtClean="0">
                <a:latin typeface="Myriad Pro" pitchFamily="34" charset="0"/>
              </a:rPr>
              <a:t> strategies.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Associated </a:t>
            </a:r>
            <a:r>
              <a:rPr lang="en-US" altLang="ko-KR" sz="1400" dirty="0" smtClean="0">
                <a:latin typeface="Myriad Pro" pitchFamily="34" charset="0"/>
              </a:rPr>
              <a:t>with</a:t>
            </a:r>
            <a:r>
              <a:rPr lang="en-US" altLang="ko-KR" sz="1400" dirty="0" smtClean="0">
                <a:latin typeface="Myriad Pro" pitchFamily="34" charset="0"/>
              </a:rPr>
              <a:t> </a:t>
            </a:r>
            <a:r>
              <a:rPr lang="en-US" altLang="ko-KR" sz="1400" dirty="0" smtClean="0">
                <a:latin typeface="Myriad Pro" pitchFamily="34" charset="0"/>
              </a:rPr>
              <a:t>marked differences in driving pressures and mechanical power.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Driving pressures 40~60%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↓</a:t>
            </a:r>
            <a:r>
              <a:rPr lang="en-US" altLang="ko-KR" sz="1400" dirty="0" smtClean="0">
                <a:latin typeface="Myriad Pro" pitchFamily="34" charset="0"/>
              </a:rPr>
              <a:t> </a:t>
            </a:r>
            <a:r>
              <a:rPr lang="en-US" altLang="ko-KR" sz="1400" dirty="0" smtClean="0">
                <a:latin typeface="Myriad Pro" pitchFamily="34" charset="0"/>
              </a:rPr>
              <a:t>→ </a:t>
            </a:r>
            <a:r>
              <a:rPr lang="en-US" altLang="ko-KR" sz="1400" dirty="0" smtClean="0">
                <a:latin typeface="Myriad Pro" pitchFamily="34" charset="0"/>
              </a:rPr>
              <a:t>Mechanical power 10 times </a:t>
            </a:r>
            <a:r>
              <a:rPr lang="en-US" altLang="ko-KR" sz="1400" dirty="0" smtClean="0">
                <a:latin typeface="맑은 고딕" panose="020B0503020000020004" pitchFamily="50" charset="-127"/>
              </a:rPr>
              <a:t>↓.</a:t>
            </a:r>
            <a:endParaRPr lang="en-US" altLang="ko-KR" sz="1400" dirty="0" smtClean="0">
              <a:latin typeface="Myriad Pro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This suggests that </a:t>
            </a:r>
            <a:r>
              <a:rPr lang="en-US" altLang="ko-KR" sz="1400" b="1" dirty="0" smtClean="0">
                <a:latin typeface="Myriad Pro" pitchFamily="34" charset="0"/>
              </a:rPr>
              <a:t>mechanical power may be an important factor in the progression of lung damage during severe ARDS.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It is difficult to clarify the relative contribution of lower RR versus lower V</a:t>
            </a:r>
            <a:r>
              <a:rPr lang="en-US" altLang="ko-KR" sz="1400" baseline="-25000" dirty="0" smtClean="0">
                <a:latin typeface="Myriad Pro" pitchFamily="34" charset="0"/>
              </a:rPr>
              <a:t>T</a:t>
            </a:r>
            <a:r>
              <a:rPr lang="en-US" altLang="ko-KR" sz="1400" dirty="0" smtClean="0">
                <a:latin typeface="Myriad Pro" pitchFamily="34" charset="0"/>
              </a:rPr>
              <a:t>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Increased early </a:t>
            </a:r>
            <a:r>
              <a:rPr lang="en-US" altLang="ko-KR" sz="1600" dirty="0" err="1" smtClean="0">
                <a:latin typeface="Myriad Pro" pitchFamily="34" charset="0"/>
              </a:rPr>
              <a:t>fibroproliferative</a:t>
            </a:r>
            <a:r>
              <a:rPr lang="en-US" altLang="ko-KR" sz="1600" dirty="0" smtClean="0">
                <a:latin typeface="Myriad Pro" pitchFamily="34" charset="0"/>
              </a:rPr>
              <a:t> </a:t>
            </a:r>
            <a:r>
              <a:rPr lang="en-US" altLang="ko-KR" sz="1600" dirty="0" smtClean="0">
                <a:latin typeface="Myriad Pro" pitchFamily="34" charset="0"/>
              </a:rPr>
              <a:t>responses, observed in this study, were modulated by the </a:t>
            </a:r>
            <a:r>
              <a:rPr lang="en-US" altLang="ko-KR" sz="1600" dirty="0" err="1" smtClean="0">
                <a:latin typeface="Myriad Pro" pitchFamily="34" charset="0"/>
              </a:rPr>
              <a:t>ventilatory</a:t>
            </a:r>
            <a:r>
              <a:rPr lang="en-US" altLang="ko-KR" sz="1600" dirty="0" smtClean="0">
                <a:latin typeface="Myriad Pro" pitchFamily="34" charset="0"/>
              </a:rPr>
              <a:t> strategy applied. </a:t>
            </a:r>
            <a:r>
              <a:rPr lang="en-US" altLang="ko-KR" sz="1600" dirty="0" smtClean="0">
                <a:solidFill>
                  <a:srgbClr val="FF0000"/>
                </a:solidFill>
                <a:latin typeface="Myriad Pro" pitchFamily="34" charset="0"/>
              </a:rPr>
              <a:t>Near-apneic ventilation exhibits least alterations.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err="1" smtClean="0">
                <a:latin typeface="Myriad Pro" pitchFamily="34" charset="0"/>
              </a:rPr>
              <a:t>Myofibroblasts</a:t>
            </a:r>
            <a:r>
              <a:rPr lang="en-US" altLang="ko-KR" sz="1400" dirty="0" smtClean="0">
                <a:latin typeface="Myriad Pro" pitchFamily="34" charset="0"/>
              </a:rPr>
              <a:t> and</a:t>
            </a:r>
            <a:r>
              <a:rPr lang="en-US" altLang="ko-KR" sz="1400" dirty="0" smtClean="0">
                <a:latin typeface="Myriad Pro" pitchFamily="34" charset="0"/>
              </a:rPr>
              <a:t> </a:t>
            </a:r>
            <a:r>
              <a:rPr lang="en-US" altLang="ko-KR" sz="1400" dirty="0" err="1" smtClean="0">
                <a:latin typeface="Myriad Pro" pitchFamily="34" charset="0"/>
              </a:rPr>
              <a:t>procollagen</a:t>
            </a:r>
            <a:r>
              <a:rPr lang="en-US" altLang="ko-KR" sz="1400" dirty="0" smtClean="0">
                <a:latin typeface="Myriad Pro" pitchFamily="34" charset="0"/>
              </a:rPr>
              <a:t> </a:t>
            </a:r>
            <a:r>
              <a:rPr lang="en-US" altLang="ko-KR" sz="1400" dirty="0" smtClean="0">
                <a:latin typeface="Myriad Pro" pitchFamily="34" charset="0"/>
              </a:rPr>
              <a:t>III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in alveolar walls / </a:t>
            </a:r>
            <a:r>
              <a:rPr lang="en-US" altLang="ko-KR" sz="1400" dirty="0" smtClean="0">
                <a:latin typeface="Myriad Pro" pitchFamily="34" charset="0"/>
              </a:rPr>
              <a:t>TGF-</a:t>
            </a:r>
            <a:r>
              <a:rPr lang="el-GR" altLang="ko-KR" sz="1400" dirty="0">
                <a:latin typeface="Myriad Pro" pitchFamily="34" charset="0"/>
              </a:rPr>
              <a:t>β</a:t>
            </a:r>
            <a:r>
              <a:rPr lang="en-US" altLang="ko-KR" sz="1400" dirty="0" smtClean="0">
                <a:latin typeface="Myriad Pro" pitchFamily="34" charset="0"/>
              </a:rPr>
              <a:t>1 level ↑ / Collagen III, </a:t>
            </a:r>
            <a:r>
              <a:rPr lang="el-GR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α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-SMA expression </a:t>
            </a:r>
            <a:r>
              <a:rPr lang="en-US" altLang="ko-KR" sz="1400" dirty="0" smtClean="0">
                <a:latin typeface="Myriad Pro" pitchFamily="34" charset="0"/>
              </a:rPr>
              <a:t>↑ /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MMP-2 and -9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activity</a:t>
            </a:r>
            <a:r>
              <a:rPr lang="en-US" altLang="ko-KR" sz="1400" dirty="0">
                <a:latin typeface="Myriad Pro" pitchFamily="34" charset="0"/>
                <a:ea typeface="맑은 고딕" panose="020B0503020000020004" pitchFamily="50" charset="-127"/>
              </a:rPr>
              <a:t> </a:t>
            </a:r>
            <a:r>
              <a:rPr lang="en-US" altLang="ko-KR" sz="1400" dirty="0">
                <a:latin typeface="Myriad Pro" pitchFamily="34" charset="0"/>
              </a:rPr>
              <a:t>↑</a:t>
            </a:r>
            <a:endParaRPr lang="en-US" altLang="ko-KR" sz="1400" dirty="0" smtClean="0">
              <a:latin typeface="Myriad Pro" pitchFamily="34" charset="0"/>
              <a:ea typeface="맑은 고딕" panose="020B0503020000020004" pitchFamily="50" charset="-127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Several studies implicate VILI in the etiology of ARDS-associated fibrosis.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Pathologic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extracellular matrix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formation (</a:t>
            </a: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myofibroblast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apoptosis </a:t>
            </a:r>
            <a:r>
              <a:rPr lang="en-US" altLang="ko-KR" sz="1400" dirty="0">
                <a:latin typeface="Myriad Pro" pitchFamily="34" charset="0"/>
                <a:ea typeface="맑은 고딕" panose="020B0503020000020004" pitchFamily="50" charset="-127"/>
              </a:rPr>
              <a:t>↓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+ </a:t>
            </a: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procollagen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III synthesis </a:t>
            </a:r>
            <a:r>
              <a:rPr lang="en-US" altLang="ko-KR" sz="1400" dirty="0" smtClean="0">
                <a:latin typeface="Myriad Pro" pitchFamily="34" charset="0"/>
              </a:rPr>
              <a:t>↑)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have been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described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in the presence of abnormally high </a:t>
            </a: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mechanotransduction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Although early </a:t>
            </a: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fibroproliferative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response could be abnormal </a:t>
            </a: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fibroproliferation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that may result in fibrosis, it also may represent a normal repair process to lung injury.</a:t>
            </a:r>
            <a:endParaRPr lang="en-US" altLang="ko-KR" sz="1400" dirty="0" smtClean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466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Discussion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17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56610"/>
            <a:ext cx="8560666" cy="507836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600" dirty="0" smtClean="0">
                <a:latin typeface="Myriad Pro" pitchFamily="34" charset="0"/>
              </a:rPr>
              <a:t>Limitations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Pigs as animal models : may differ from human ARDS pathophysiology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Fixed FiO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 1.0 : although not a covariate in this study, this should not be a part of lung rest strategy in ECMO patients.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Different strategies applied differed in multiple </a:t>
            </a:r>
            <a:r>
              <a:rPr lang="en-US" altLang="ko-KR" sz="1400" dirty="0" err="1" smtClean="0">
                <a:latin typeface="Myriad Pro" pitchFamily="34" charset="0"/>
              </a:rPr>
              <a:t>ventilatory</a:t>
            </a:r>
            <a:r>
              <a:rPr lang="en-US" altLang="ko-KR" sz="1400" dirty="0" smtClean="0">
                <a:latin typeface="Myriad Pro" pitchFamily="34" charset="0"/>
              </a:rPr>
              <a:t> parameters; The relative contribution of each parameter to the results is uncertain.</a:t>
            </a:r>
          </a:p>
        </p:txBody>
      </p:sp>
    </p:spTree>
    <p:extLst>
      <p:ext uri="{BB962C8B-B14F-4D97-AF65-F5344CB8AC3E}">
        <p14:creationId xmlns:p14="http://schemas.microsoft.com/office/powerpoint/2010/main" val="3400210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7730" y="2940397"/>
            <a:ext cx="73415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>
                    <a:lumMod val="95000"/>
                  </a:schemeClr>
                </a:solidFill>
              </a:rPr>
              <a:t>Thank you for your attention!</a:t>
            </a:r>
            <a:endParaRPr lang="ko-KR" altLang="en-US" sz="3200" b="1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035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E1.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19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5354358" y="1488332"/>
            <a:ext cx="3614544" cy="514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>
                <a:latin typeface="Myriad Pro" pitchFamily="34" charset="0"/>
              </a:rPr>
              <a:t>PaCO</a:t>
            </a:r>
            <a:r>
              <a:rPr lang="en-US" altLang="ko-KR" sz="1400" baseline="-25000" dirty="0">
                <a:latin typeface="Myriad Pro" pitchFamily="34" charset="0"/>
              </a:rPr>
              <a:t>2</a:t>
            </a:r>
            <a:r>
              <a:rPr lang="en-US" altLang="ko-KR" sz="1400" dirty="0">
                <a:latin typeface="Myriad Pro" pitchFamily="34" charset="0"/>
              </a:rPr>
              <a:t> was relatively unaffected by the differences in minute ventilation, due to changes in ECMO sweep gas flow</a:t>
            </a:r>
            <a:r>
              <a:rPr lang="en-US" altLang="ko-KR" sz="1400" dirty="0" smtClean="0">
                <a:latin typeface="Myriad Pro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825" y="1360449"/>
            <a:ext cx="4758920" cy="5270998"/>
          </a:xfrm>
          <a:prstGeom prst="rect">
            <a:avLst/>
          </a:prstGeom>
        </p:spPr>
      </p:pic>
      <p:sp>
        <p:nvSpPr>
          <p:cNvPr id="7" name="타원 6"/>
          <p:cNvSpPr/>
          <p:nvPr/>
        </p:nvSpPr>
        <p:spPr>
          <a:xfrm>
            <a:off x="2286000" y="2490281"/>
            <a:ext cx="2655651" cy="71011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02169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1556610"/>
            <a:ext cx="8560666" cy="4962943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800" dirty="0" err="1" smtClean="0">
                <a:latin typeface="Myriad Pro" pitchFamily="34" charset="0"/>
              </a:rPr>
              <a:t>Extramembraneous</a:t>
            </a:r>
            <a:r>
              <a:rPr lang="en-US" altLang="ko-KR" sz="1800" dirty="0" smtClean="0">
                <a:latin typeface="Myriad Pro" pitchFamily="34" charset="0"/>
              </a:rPr>
              <a:t> membrane oxygenation (ECMO)</a:t>
            </a:r>
            <a:endParaRPr lang="en-US" altLang="ko-KR" sz="1100" dirty="0">
              <a:solidFill>
                <a:srgbClr val="FF0000"/>
              </a:solidFill>
              <a:latin typeface="Myriad Pro" pitchFamily="34" charset="0"/>
            </a:endParaRP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Used more often to treat patients with Acute respiratory distress syndrome (ARDS) and refractory hypoxemia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In addition to improving oxygenation, ECMO enables lung protective ventilation.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800" dirty="0" smtClean="0">
                <a:latin typeface="Myriad Pro" pitchFamily="34" charset="0"/>
              </a:rPr>
              <a:t>Lung protective ventilation in ARDS patients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One study </a:t>
            </a:r>
            <a:r>
              <a:rPr lang="en-US" altLang="ko-KR" sz="1400" dirty="0" smtClean="0">
                <a:latin typeface="Myriad Pro" pitchFamily="34" charset="0"/>
              </a:rPr>
              <a:t>incorporated </a:t>
            </a:r>
            <a:r>
              <a:rPr lang="en-US" altLang="ko-KR" sz="1400" dirty="0" smtClean="0">
                <a:latin typeface="Myriad Pro" pitchFamily="34" charset="0"/>
              </a:rPr>
              <a:t>low-frequency ventilation methods in ARDS patients, with RR &lt; 5 bpm, PEEP 15~25 cm H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O, PIP &lt; 35~45 </a:t>
            </a:r>
            <a:r>
              <a:rPr lang="en-US" altLang="ko-KR" sz="1400" dirty="0">
                <a:latin typeface="Myriad Pro" pitchFamily="34" charset="0"/>
              </a:rPr>
              <a:t>cm </a:t>
            </a:r>
            <a:r>
              <a:rPr lang="en-US" altLang="ko-KR" sz="1400" dirty="0" smtClean="0">
                <a:latin typeface="Myriad Pro" pitchFamily="34" charset="0"/>
              </a:rPr>
              <a:t>H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O.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Recommendations for lung rest during ECMO have evolved toward lower driving pressure, but still promoting lower RRs.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Although most physicians support the rationale for such recommendations, approaches to mechanical ventilation during ECMO for ARDS vary widely.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In severe ARDS, conventional lung protective ventilation (V</a:t>
            </a:r>
            <a:r>
              <a:rPr lang="en-US" altLang="ko-KR" sz="1400" baseline="-25000" dirty="0" smtClean="0">
                <a:latin typeface="Myriad Pro" pitchFamily="34" charset="0"/>
              </a:rPr>
              <a:t>T</a:t>
            </a:r>
            <a:r>
              <a:rPr lang="en-US" altLang="ko-KR" sz="1400" dirty="0" smtClean="0">
                <a:latin typeface="Myriad Pro" pitchFamily="34" charset="0"/>
              </a:rPr>
              <a:t> of 6 mL/kg) may still pose an excessive mechanical load, causing further lung injury.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800" dirty="0" smtClean="0">
                <a:latin typeface="Myriad Pro" pitchFamily="34" charset="0"/>
              </a:rPr>
              <a:t>Hypothesis</a:t>
            </a:r>
          </a:p>
          <a:p>
            <a:pPr lvl="1"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in severe acute lung injury, the use of near-apneic ventilation (very low levels of V</a:t>
            </a:r>
            <a:r>
              <a:rPr lang="en-US" altLang="ko-KR" sz="1400" baseline="-25000" dirty="0" smtClean="0">
                <a:latin typeface="Myriad Pro" pitchFamily="34" charset="0"/>
              </a:rPr>
              <a:t>T</a:t>
            </a:r>
            <a:r>
              <a:rPr lang="en-US" altLang="ko-KR" sz="1400" dirty="0" smtClean="0">
                <a:latin typeface="Myriad Pro" pitchFamily="34" charset="0"/>
              </a:rPr>
              <a:t>, driving pressure, RR) may prevent further lung damage by minimizing energy transfer to lungs.</a:t>
            </a:r>
            <a:endParaRPr lang="en-US" altLang="ko-KR" sz="1400" dirty="0">
              <a:latin typeface="Myriad Pro" pitchFamily="34" charset="0"/>
            </a:endParaRP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Introduction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2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19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E2.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20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5950024" y="1488332"/>
            <a:ext cx="3018878" cy="514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Pulmonary hypertension at T0 for all experimental groups. Improvement was observed during the study period.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Because of hypotension refractory to hydration, </a:t>
            </a:r>
            <a:r>
              <a:rPr lang="en-US" altLang="ko-KR" sz="1400" dirty="0" err="1" smtClean="0">
                <a:latin typeface="Myriad Pro" pitchFamily="34" charset="0"/>
              </a:rPr>
              <a:t>inotropics</a:t>
            </a:r>
            <a:r>
              <a:rPr lang="en-US" altLang="ko-KR" sz="1400" dirty="0" smtClean="0">
                <a:latin typeface="Myriad Pro" pitchFamily="34" charset="0"/>
              </a:rPr>
              <a:t> was required in all experimental groups, with no significant difference.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Mild renal/liver dysfunction in </a:t>
            </a:r>
            <a:r>
              <a:rPr lang="en-US" altLang="ko-KR" sz="1400" dirty="0" err="1" smtClean="0">
                <a:latin typeface="Myriad Pro" pitchFamily="34" charset="0"/>
              </a:rPr>
              <a:t>nonprotective</a:t>
            </a:r>
            <a:r>
              <a:rPr lang="en-US" altLang="ko-KR" sz="1400" dirty="0" smtClean="0">
                <a:latin typeface="Myriad Pro" pitchFamily="34" charset="0"/>
              </a:rPr>
              <a:t> group, as indicated by an increase in Cr and AST levels (Supplement 2.)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24" y="1881555"/>
            <a:ext cx="2943069" cy="4097214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392" y="1881555"/>
            <a:ext cx="2993111" cy="4097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003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E3.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21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5950024" y="1488332"/>
            <a:ext cx="3018878" cy="514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 </a:t>
            </a: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1231" y="1360449"/>
            <a:ext cx="4703788" cy="529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46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E2 </a:t>
            </a:r>
            <a:r>
              <a:rPr lang="en-US" altLang="ko-KR" sz="1400" b="1" spc="-150" dirty="0" smtClean="0">
                <a:latin typeface="Myriad Pro" pitchFamily="34" charset="0"/>
                <a:cs typeface="Myriad Hebrew" pitchFamily="50" charset="-79"/>
              </a:rPr>
              <a:t>(Procollagen III)</a:t>
            </a:r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, E3</a:t>
            </a:r>
            <a:r>
              <a:rPr lang="en-US" altLang="ko-KR" sz="3200" b="1" spc="-150" dirty="0">
                <a:latin typeface="Myriad Pro" pitchFamily="34" charset="0"/>
                <a:cs typeface="Myriad Hebrew" pitchFamily="50" charset="-79"/>
              </a:rPr>
              <a:t> </a:t>
            </a:r>
            <a:r>
              <a:rPr lang="en-US" altLang="ko-KR" sz="1400" b="1" spc="-150" dirty="0" smtClean="0">
                <a:latin typeface="Myriad Pro" pitchFamily="34" charset="0"/>
                <a:cs typeface="Myriad Hebrew" pitchFamily="50" charset="-79"/>
              </a:rPr>
              <a:t>(TGF-</a:t>
            </a:r>
            <a:r>
              <a:rPr lang="el-GR" altLang="ko-KR" sz="1400" b="1" spc="-150" dirty="0" smtClean="0">
                <a:latin typeface="Myriad Pro" pitchFamily="34" charset="0"/>
                <a:cs typeface="Myriad Hebrew" pitchFamily="50" charset="-79"/>
              </a:rPr>
              <a:t>β</a:t>
            </a:r>
            <a:r>
              <a:rPr lang="en-US" altLang="ko-KR" sz="1400" b="1" spc="-150" dirty="0" smtClean="0">
                <a:latin typeface="Myriad Pro" pitchFamily="34" charset="0"/>
                <a:cs typeface="Myriad Hebrew" pitchFamily="50" charset="-79"/>
              </a:rPr>
              <a:t>1)</a:t>
            </a:r>
            <a:endParaRPr lang="ko-KR" altLang="en-US" sz="1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22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393" y="1360449"/>
            <a:ext cx="3561346" cy="5254212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805" y="1720239"/>
            <a:ext cx="4279943" cy="364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2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E4.</a:t>
            </a:r>
            <a:endParaRPr lang="ko-KR" altLang="en-US" sz="14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23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/>
          <a:srcRect t="6162"/>
          <a:stretch/>
        </p:blipFill>
        <p:spPr>
          <a:xfrm>
            <a:off x="1948128" y="1339533"/>
            <a:ext cx="5247744" cy="5294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435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Methods (1)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4479400"/>
            <a:ext cx="8560666" cy="21555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Baseline settings : V</a:t>
            </a:r>
            <a:r>
              <a:rPr lang="en-US" altLang="ko-KR" sz="1400" baseline="-25000" dirty="0" smtClean="0">
                <a:latin typeface="Myriad Pro" pitchFamily="34" charset="0"/>
              </a:rPr>
              <a:t>T</a:t>
            </a:r>
            <a:r>
              <a:rPr lang="en-US" altLang="ko-KR" sz="1400" dirty="0" smtClean="0">
                <a:latin typeface="Myriad Pro" pitchFamily="34" charset="0"/>
              </a:rPr>
              <a:t> 10mL/kg, RR 16-18 bpm, I/E ratio 1:2, PEEP 5 cm H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O. FiO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 1.0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Lung Injury : repeated lung lavage </a:t>
            </a:r>
            <a:r>
              <a:rPr lang="en-US" altLang="ko-KR" sz="1400" dirty="0" smtClean="0">
                <a:latin typeface="Myriad Pro" pitchFamily="34" charset="0"/>
              </a:rPr>
              <a:t>(0.9% NS</a:t>
            </a:r>
            <a:r>
              <a:rPr lang="en-US" altLang="ko-KR" sz="1400" dirty="0" smtClean="0">
                <a:latin typeface="Myriad Pro" pitchFamily="34" charset="0"/>
              </a:rPr>
              <a:t>, 30 mL/kg) until PaO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/FiO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 &lt; 250 mmHg 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dirty="0" smtClean="0">
                <a:latin typeface="Myriad Pro" pitchFamily="34" charset="0"/>
              </a:rPr>
              <a:t>→ Injurious ventilation </a:t>
            </a:r>
            <a:r>
              <a:rPr lang="en-US" altLang="ko-KR" sz="1400" dirty="0" smtClean="0">
                <a:latin typeface="Myriad Pro" pitchFamily="34" charset="0"/>
              </a:rPr>
              <a:t>(pressure control, </a:t>
            </a:r>
            <a:r>
              <a:rPr lang="en-US" altLang="ko-KR" sz="1400" dirty="0">
                <a:latin typeface="Myriad Pro" pitchFamily="34" charset="0"/>
              </a:rPr>
              <a:t>PEEP 0 cm H</a:t>
            </a:r>
            <a:r>
              <a:rPr lang="en-US" altLang="ko-KR" sz="1400" baseline="-25000" dirty="0">
                <a:latin typeface="Myriad Pro" pitchFamily="34" charset="0"/>
              </a:rPr>
              <a:t>2</a:t>
            </a:r>
            <a:r>
              <a:rPr lang="en-US" altLang="ko-KR" sz="1400" dirty="0">
                <a:latin typeface="Myriad Pro" pitchFamily="34" charset="0"/>
              </a:rPr>
              <a:t>O, IP 40 cm H</a:t>
            </a:r>
            <a:r>
              <a:rPr lang="en-US" altLang="ko-KR" sz="1400" baseline="-25000" dirty="0">
                <a:latin typeface="Myriad Pro" pitchFamily="34" charset="0"/>
              </a:rPr>
              <a:t>2</a:t>
            </a:r>
            <a:r>
              <a:rPr lang="en-US" altLang="ko-KR" sz="1400" dirty="0">
                <a:latin typeface="Myriad Pro" pitchFamily="34" charset="0"/>
              </a:rPr>
              <a:t>O, </a:t>
            </a:r>
            <a:r>
              <a:rPr lang="en-US" altLang="ko-KR" sz="1400" dirty="0" smtClean="0">
                <a:latin typeface="Myriad Pro" pitchFamily="34" charset="0"/>
              </a:rPr>
              <a:t>RR 10 bpm, I/E ratio 1:1)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 smtClean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/>
              </a:rPr>
              <a:t>(</a:t>
            </a:r>
            <a:r>
              <a:rPr lang="en-US" altLang="ko-KR" sz="1400" b="1" dirty="0" smtClean="0">
                <a:latin typeface="Myriad Pro"/>
              </a:rPr>
              <a:t>Experiment </a:t>
            </a:r>
            <a:r>
              <a:rPr lang="en-US" altLang="ko-KR" sz="1400" b="1" dirty="0" smtClean="0">
                <a:latin typeface="Myriad Pro"/>
              </a:rPr>
              <a:t>groups) </a:t>
            </a:r>
            <a:r>
              <a:rPr lang="en-US" altLang="ko-KR" sz="1400" dirty="0" smtClean="0">
                <a:latin typeface="Myriad Pro"/>
              </a:rPr>
              <a:t>After T</a:t>
            </a:r>
            <a:r>
              <a:rPr lang="en-US" altLang="ko-KR" sz="1400" baseline="-25000" dirty="0" smtClean="0">
                <a:latin typeface="Myriad Pro"/>
              </a:rPr>
              <a:t>0</a:t>
            </a:r>
            <a:r>
              <a:rPr lang="en-US" altLang="ko-KR" sz="1400" dirty="0" smtClean="0">
                <a:latin typeface="Myriad Pro"/>
              </a:rPr>
              <a:t> measurements were done, ECMO was started (Blood flow &gt; 60 mL/kg/min, Sweep gas flow titrated to PaCO</a:t>
            </a:r>
            <a:r>
              <a:rPr lang="en-US" altLang="ko-KR" sz="1400" baseline="-25000" dirty="0" smtClean="0">
                <a:latin typeface="Myriad Pro"/>
              </a:rPr>
              <a:t>2</a:t>
            </a:r>
            <a:r>
              <a:rPr lang="en-US" altLang="ko-KR" sz="1400" dirty="0" smtClean="0">
                <a:latin typeface="Myriad Pro"/>
              </a:rPr>
              <a:t> 40 </a:t>
            </a:r>
            <a:r>
              <a:rPr lang="en-US" altLang="ko-KR" sz="1400" dirty="0" smtClean="0">
                <a:latin typeface="Myriad Pro"/>
                <a:ea typeface="맑은 고딕" panose="020B0503020000020004" pitchFamily="50" charset="-127"/>
              </a:rPr>
              <a:t>± 10 mmHg.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/>
                <a:ea typeface="맑은 고딕" panose="020B0503020000020004" pitchFamily="50" charset="-127"/>
              </a:rPr>
              <a:t>(Sham group) </a:t>
            </a:r>
            <a:r>
              <a:rPr lang="en-US" altLang="ko-KR" sz="1400" dirty="0" smtClean="0">
                <a:latin typeface="Myriad Pro"/>
                <a:ea typeface="맑은 고딕" panose="020B0503020000020004" pitchFamily="50" charset="-127"/>
              </a:rPr>
              <a:t>No lung injury nor ECMO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400" dirty="0" smtClean="0">
              <a:latin typeface="Myriad Pro" pitchFamily="34" charset="0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3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5" y="1469061"/>
            <a:ext cx="8268510" cy="290172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9" name="타원 8"/>
          <p:cNvSpPr/>
          <p:nvPr/>
        </p:nvSpPr>
        <p:spPr>
          <a:xfrm>
            <a:off x="7879405" y="4024725"/>
            <a:ext cx="301557" cy="314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589998" y="3668865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Sacrifice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78933" y="1469061"/>
            <a:ext cx="1927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chemeClr val="accent5">
                    <a:lumMod val="75000"/>
                  </a:schemeClr>
                </a:solidFill>
              </a:rPr>
              <a:t>FiO2 remained at 1.0</a:t>
            </a:r>
            <a:endParaRPr lang="ko-KR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52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Methods (2)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7" name="내용 개체 틀 2"/>
          <p:cNvSpPr>
            <a:spLocks noGrp="1"/>
          </p:cNvSpPr>
          <p:nvPr>
            <p:ph idx="1"/>
          </p:nvPr>
        </p:nvSpPr>
        <p:spPr>
          <a:xfrm>
            <a:off x="250826" y="4479400"/>
            <a:ext cx="8718076" cy="215557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Respiratory and hemodynamic data </a:t>
            </a:r>
            <a:r>
              <a:rPr lang="en-US" altLang="ko-KR" sz="1400" dirty="0" smtClean="0">
                <a:latin typeface="Myriad Pro" pitchFamily="34" charset="0"/>
              </a:rPr>
              <a:t>at T0, T3, T12, T18, T24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 smtClean="0">
              <a:latin typeface="Myriad Pro" pitchFamily="34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400" b="1" dirty="0" smtClean="0">
                <a:latin typeface="Myriad Pro" pitchFamily="34" charset="0"/>
              </a:rPr>
              <a:t>Quantifications of </a:t>
            </a:r>
            <a:r>
              <a:rPr lang="en-US" altLang="ko-KR" sz="1400" b="1" dirty="0" err="1" smtClean="0">
                <a:latin typeface="Myriad Pro" pitchFamily="34" charset="0"/>
              </a:rPr>
              <a:t>Fibroproliferative</a:t>
            </a:r>
            <a:r>
              <a:rPr lang="en-US" altLang="ko-KR" sz="1400" b="1" dirty="0" smtClean="0">
                <a:latin typeface="Myriad Pro" pitchFamily="34" charset="0"/>
              </a:rPr>
              <a:t> Response</a:t>
            </a:r>
            <a:endParaRPr lang="en-US" altLang="ko-KR" sz="1400" b="1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Histology (</a:t>
            </a:r>
            <a:r>
              <a:rPr lang="en-US" altLang="ko-KR" sz="1400" dirty="0" err="1" smtClean="0">
                <a:latin typeface="Myriad Pro" pitchFamily="34" charset="0"/>
              </a:rPr>
              <a:t>Semiquantitative</a:t>
            </a:r>
            <a:r>
              <a:rPr lang="en-US" altLang="ko-KR" sz="1400" dirty="0" smtClean="0">
                <a:latin typeface="Myriad Pro" pitchFamily="34" charset="0"/>
              </a:rPr>
              <a:t> score, 0 ~ 3) : Lung H&amp;E, </a:t>
            </a:r>
            <a:r>
              <a:rPr lang="el-GR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α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-Smooth muscle actins (SMA), procollagen-3 IHC.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Real-time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PCR for mRNA : </a:t>
            </a:r>
            <a:r>
              <a:rPr lang="el-GR" altLang="ko-KR" sz="1400" dirty="0">
                <a:latin typeface="Myriad Pro" pitchFamily="34" charset="0"/>
              </a:rPr>
              <a:t>α</a:t>
            </a:r>
            <a:r>
              <a:rPr lang="en-US" altLang="ko-KR" sz="1400" dirty="0" smtClean="0">
                <a:latin typeface="Myriad Pro" pitchFamily="34" charset="0"/>
              </a:rPr>
              <a:t>-SMA, collagens I &amp; III, TGF-</a:t>
            </a:r>
            <a:r>
              <a:rPr lang="el-GR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β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1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err="1" smtClean="0">
                <a:latin typeface="Myriad Pro" pitchFamily="34" charset="0"/>
                <a:ea typeface="맑은 고딕" panose="020B0503020000020004" pitchFamily="50" charset="-127"/>
              </a:rPr>
              <a:t>Zymography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: MMP-2, MMP-9			</a:t>
            </a:r>
            <a:endParaRPr lang="en-US" altLang="ko-KR" sz="1400" dirty="0" smtClean="0">
              <a:latin typeface="Myriad Pro" pitchFamily="34" charset="0"/>
              <a:ea typeface="맑은 고딕" panose="020B0503020000020004" pitchFamily="50" charset="-127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ELISA </a:t>
            </a:r>
            <a:r>
              <a:rPr lang="en-US" altLang="ko-KR" sz="1400" dirty="0" smtClean="0">
                <a:latin typeface="Myriad Pro" pitchFamily="34" charset="0"/>
                <a:ea typeface="맑은 고딕" panose="020B0503020000020004" pitchFamily="50" charset="-127"/>
              </a:rPr>
              <a:t>: </a:t>
            </a:r>
            <a:r>
              <a:rPr lang="en-US" altLang="ko-KR" sz="1400" dirty="0">
                <a:latin typeface="Myriad Pro" pitchFamily="34" charset="0"/>
              </a:rPr>
              <a:t>TGF-</a:t>
            </a:r>
            <a:r>
              <a:rPr lang="el-GR" altLang="ko-KR" sz="1400" dirty="0">
                <a:latin typeface="Myriad Pro" pitchFamily="34" charset="0"/>
              </a:rPr>
              <a:t>β</a:t>
            </a:r>
            <a:r>
              <a:rPr lang="en-US" altLang="ko-KR" sz="1400" dirty="0">
                <a:latin typeface="Myriad Pro" pitchFamily="34" charset="0"/>
              </a:rPr>
              <a:t>1</a:t>
            </a: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4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5" y="1469061"/>
            <a:ext cx="8268510" cy="2901726"/>
          </a:xfrm>
          <a:prstGeom prst="rect">
            <a:avLst/>
          </a:prstGeom>
          <a:ln w="19050">
            <a:solidFill>
              <a:srgbClr val="20346B"/>
            </a:solidFill>
          </a:ln>
        </p:spPr>
      </p:pic>
      <p:sp>
        <p:nvSpPr>
          <p:cNvPr id="9" name="타원 8"/>
          <p:cNvSpPr/>
          <p:nvPr/>
        </p:nvSpPr>
        <p:spPr>
          <a:xfrm>
            <a:off x="7879405" y="4024725"/>
            <a:ext cx="301557" cy="31435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7589998" y="3668865"/>
            <a:ext cx="8803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rgbClr val="FF0000"/>
                </a:solidFill>
              </a:rPr>
              <a:t>Sacrifice</a:t>
            </a:r>
            <a:endParaRPr lang="ko-KR" altLang="en-US" sz="16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78933" y="1469061"/>
            <a:ext cx="19273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>
                <a:solidFill>
                  <a:schemeClr val="accent5">
                    <a:lumMod val="75000"/>
                  </a:schemeClr>
                </a:solidFill>
              </a:rPr>
              <a:t>FiO2 remained at 1.0</a:t>
            </a:r>
            <a:endParaRPr lang="ko-KR" altLang="en-US" sz="1600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911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1.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5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내용 개체 틀 6"/>
          <p:cNvSpPr>
            <a:spLocks noGrp="1"/>
          </p:cNvSpPr>
          <p:nvPr>
            <p:ph idx="1"/>
          </p:nvPr>
        </p:nvSpPr>
        <p:spPr>
          <a:xfrm>
            <a:off x="4873557" y="1556610"/>
            <a:ext cx="3937935" cy="4620353"/>
          </a:xfrm>
        </p:spPr>
        <p:txBody>
          <a:bodyPr/>
          <a:lstStyle/>
          <a:p>
            <a:r>
              <a:rPr lang="en-US" altLang="ko-KR" dirty="0" smtClean="0"/>
              <a:t> </a:t>
            </a:r>
            <a:r>
              <a:rPr lang="en-US" altLang="ko-KR" dirty="0" err="1" smtClean="0"/>
              <a:t>sd</a:t>
            </a:r>
            <a:endParaRPr lang="ko-KR" altLang="en-US" dirty="0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6892" y="1360449"/>
            <a:ext cx="4748122" cy="5309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1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1.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6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71"/>
          <a:stretch/>
        </p:blipFill>
        <p:spPr>
          <a:xfrm>
            <a:off x="781292" y="1556610"/>
            <a:ext cx="7657143" cy="3173006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11" name="내용 개체 틀 2"/>
          <p:cNvSpPr txBox="1">
            <a:spLocks/>
          </p:cNvSpPr>
          <p:nvPr/>
        </p:nvSpPr>
        <p:spPr>
          <a:xfrm>
            <a:off x="250826" y="4834646"/>
            <a:ext cx="8718076" cy="18003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solidFill>
                  <a:srgbClr val="FF0000"/>
                </a:solidFill>
                <a:latin typeface="Myriad Pro" pitchFamily="34" charset="0"/>
              </a:rPr>
              <a:t>Severe hypoxemia and decreased lung compliances </a:t>
            </a:r>
            <a:r>
              <a:rPr lang="en-US" altLang="ko-KR" sz="1400" dirty="0" smtClean="0">
                <a:latin typeface="Myriad Pro" pitchFamily="34" charset="0"/>
              </a:rPr>
              <a:t>in all experimental </a:t>
            </a:r>
            <a:r>
              <a:rPr lang="en-US" altLang="ko-KR" sz="1400" dirty="0" smtClean="0">
                <a:latin typeface="Myriad Pro" pitchFamily="34" charset="0"/>
              </a:rPr>
              <a:t>groups.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Hypoxemia improved after ECMO.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Lung compliance remained low until sacrifice.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3881336" y="2461098"/>
            <a:ext cx="4348264" cy="5447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591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1.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7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5354358" y="1488332"/>
            <a:ext cx="3614544" cy="514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solidFill>
                  <a:srgbClr val="FF0000"/>
                </a:solidFill>
                <a:latin typeface="Myriad Pro" pitchFamily="34" charset="0"/>
              </a:rPr>
              <a:t>Minute ventilation decreased </a:t>
            </a:r>
            <a:r>
              <a:rPr lang="en-US" altLang="ko-KR" sz="1400" dirty="0" smtClean="0">
                <a:latin typeface="Myriad Pro" pitchFamily="34" charset="0"/>
              </a:rPr>
              <a:t>in conventional protective (30-40%) and near-apneic (10-20 times) groups.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PaCO</a:t>
            </a:r>
            <a:r>
              <a:rPr lang="en-US" altLang="ko-KR" sz="1400" baseline="-25000" dirty="0" smtClean="0">
                <a:latin typeface="Myriad Pro" pitchFamily="34" charset="0"/>
              </a:rPr>
              <a:t>2</a:t>
            </a:r>
            <a:r>
              <a:rPr lang="en-US" altLang="ko-KR" sz="1400" dirty="0" smtClean="0">
                <a:latin typeface="Myriad Pro" pitchFamily="34" charset="0"/>
              </a:rPr>
              <a:t> was relatively unaffected by the differences in minute ventilation, due to changes in ECMO sweep gas flow</a:t>
            </a:r>
            <a:r>
              <a:rPr lang="en-US" altLang="ko-KR" sz="1400" dirty="0" smtClean="0">
                <a:latin typeface="Myriad Pro" pitchFamily="34" charset="0"/>
              </a:rPr>
              <a:t>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>
                <a:latin typeface="Myriad Pro" pitchFamily="34" charset="0"/>
              </a:rPr>
              <a:t>Other ECMO parameters were similar among groups</a:t>
            </a:r>
            <a:r>
              <a:rPr lang="en-US" altLang="ko-KR" sz="1400" dirty="0" smtClean="0">
                <a:latin typeface="Myriad Pro" pitchFamily="34" charset="0"/>
              </a:rPr>
              <a:t>.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(Table E1.)</a:t>
            </a:r>
            <a:endParaRPr lang="en-US" altLang="ko-KR" sz="1400" dirty="0">
              <a:solidFill>
                <a:schemeClr val="bg1">
                  <a:lumMod val="50000"/>
                </a:schemeClr>
              </a:solidFill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 smtClean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24" y="1488331"/>
            <a:ext cx="5103533" cy="4990289"/>
          </a:xfrm>
          <a:prstGeom prst="rect">
            <a:avLst/>
          </a:prstGeom>
        </p:spPr>
      </p:pic>
      <p:sp>
        <p:nvSpPr>
          <p:cNvPr id="12" name="직사각형 11"/>
          <p:cNvSpPr/>
          <p:nvPr/>
        </p:nvSpPr>
        <p:spPr>
          <a:xfrm>
            <a:off x="250825" y="3240381"/>
            <a:ext cx="5103532" cy="126245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880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Figure 2.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8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250826" y="5005106"/>
            <a:ext cx="8718076" cy="146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Driving pressure : </a:t>
            </a:r>
            <a:r>
              <a:rPr lang="en-US" altLang="ko-KR" sz="1400" b="1" dirty="0" err="1" smtClean="0">
                <a:latin typeface="Myriad Pro" pitchFamily="34" charset="0"/>
              </a:rPr>
              <a:t>nonprotective</a:t>
            </a:r>
            <a:r>
              <a:rPr lang="en-US" altLang="ko-KR" sz="1400" b="1" dirty="0" smtClean="0">
                <a:latin typeface="Myriad Pro" pitchFamily="34" charset="0"/>
              </a:rPr>
              <a:t> </a:t>
            </a:r>
            <a:r>
              <a:rPr lang="en-US" altLang="ko-KR" sz="1400" b="1" dirty="0" smtClean="0">
                <a:latin typeface="Myriad Pro" pitchFamily="34" charset="0"/>
              </a:rPr>
              <a:t>&gt; conventional protective &gt; near-apneic </a:t>
            </a:r>
            <a:r>
              <a:rPr lang="en-US" altLang="ko-KR" sz="1400" dirty="0" smtClean="0">
                <a:latin typeface="Myriad Pro" pitchFamily="34" charset="0"/>
              </a:rPr>
              <a:t>(</a:t>
            </a:r>
            <a:r>
              <a:rPr lang="en-US" altLang="ko-KR" sz="14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≒ Sham)</a:t>
            </a:r>
          </a:p>
          <a:p>
            <a:pPr marL="457200" lvl="1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altLang="ko-KR" sz="105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Driving pressure = (Plateau pressure) – (PEEP)</a:t>
            </a:r>
            <a:endParaRPr lang="en-US" altLang="ko-KR" sz="1000" dirty="0" smtClean="0">
              <a:latin typeface="Myriad Pro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b="1" dirty="0" smtClean="0">
                <a:latin typeface="Myriad Pro" pitchFamily="34" charset="0"/>
              </a:rPr>
              <a:t>Mechanical </a:t>
            </a:r>
            <a:r>
              <a:rPr lang="en-US" altLang="ko-KR" sz="1400" b="1" dirty="0" smtClean="0">
                <a:latin typeface="Myriad Pro" pitchFamily="34" charset="0"/>
              </a:rPr>
              <a:t>power : </a:t>
            </a:r>
            <a:r>
              <a:rPr lang="en-US" altLang="ko-KR" sz="1400" b="1" dirty="0" err="1" smtClean="0">
                <a:latin typeface="Myriad Pro" pitchFamily="34" charset="0"/>
              </a:rPr>
              <a:t>nonprotective</a:t>
            </a:r>
            <a:r>
              <a:rPr lang="en-US" altLang="ko-KR" sz="1400" b="1" dirty="0" smtClean="0">
                <a:latin typeface="Myriad Pro" pitchFamily="34" charset="0"/>
              </a:rPr>
              <a:t> </a:t>
            </a:r>
            <a:r>
              <a:rPr lang="en-US" altLang="ko-KR" sz="1400" b="1" dirty="0" smtClean="0">
                <a:latin typeface="Myriad Pro" pitchFamily="34" charset="0"/>
              </a:rPr>
              <a:t>&gt; conventional protective </a:t>
            </a:r>
            <a:r>
              <a:rPr lang="en-US" altLang="ko-KR" sz="1400" dirty="0" smtClean="0">
                <a:latin typeface="Myriad Pro" pitchFamily="34" charset="0"/>
              </a:rPr>
              <a:t>(</a:t>
            </a:r>
            <a:r>
              <a:rPr lang="en-US" altLang="ko-KR" sz="1400" dirty="0">
                <a:latin typeface="맑은 고딕" panose="020B0503020000020004" pitchFamily="50" charset="-127"/>
              </a:rPr>
              <a:t>≒ </a:t>
            </a:r>
            <a:r>
              <a:rPr lang="en-US" altLang="ko-KR" sz="1400" dirty="0" smtClean="0">
                <a:latin typeface="맑은 고딕" panose="020B0503020000020004" pitchFamily="50" charset="-127"/>
              </a:rPr>
              <a:t>Sham</a:t>
            </a:r>
            <a:r>
              <a:rPr lang="en-US" altLang="ko-KR" sz="1400" dirty="0" smtClean="0">
                <a:latin typeface="Myriad Pro" pitchFamily="34" charset="0"/>
              </a:rPr>
              <a:t>) </a:t>
            </a:r>
            <a:r>
              <a:rPr lang="en-US" altLang="ko-KR" sz="1400" b="1" dirty="0" smtClean="0">
                <a:latin typeface="Myriad Pro" pitchFamily="34" charset="0"/>
              </a:rPr>
              <a:t>&gt; near apneic</a:t>
            </a: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3"/>
          <a:stretch/>
        </p:blipFill>
        <p:spPr>
          <a:xfrm>
            <a:off x="1763382" y="1409383"/>
            <a:ext cx="5692964" cy="3439134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382" y="5944886"/>
            <a:ext cx="5692964" cy="619260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738093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xmlns="" id="{992E9B2C-81D2-7549-BFA1-E86D82F3D170}"/>
              </a:ext>
            </a:extLst>
          </p:cNvPr>
          <p:cNvGrpSpPr/>
          <p:nvPr/>
        </p:nvGrpSpPr>
        <p:grpSpPr>
          <a:xfrm>
            <a:off x="0" y="-10632"/>
            <a:ext cx="9144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xmlns="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721387"/>
            <a:ext cx="8560667" cy="639062"/>
          </a:xfrm>
        </p:spPr>
        <p:txBody>
          <a:bodyPr>
            <a:normAutofit/>
          </a:bodyPr>
          <a:lstStyle/>
          <a:p>
            <a:r>
              <a:rPr lang="en-US" altLang="ko-KR" sz="3200" b="1" spc="-150" dirty="0" smtClean="0">
                <a:latin typeface="Myriad Pro" pitchFamily="34" charset="0"/>
                <a:cs typeface="Myriad Hebrew" pitchFamily="50" charset="-79"/>
              </a:rPr>
              <a:t>Results : Table 2.</a:t>
            </a:r>
            <a:endParaRPr lang="ko-KR" altLang="en-US" sz="3200" b="1" spc="-150" dirty="0">
              <a:latin typeface="Myriad Pro" pitchFamily="34" charset="0"/>
              <a:ea typeface="Noto Sans CJK KR Bold" pitchFamily="34" charset="-127"/>
              <a:cs typeface="Myriad Hebrew" pitchFamily="50" charset="-79"/>
            </a:endParaRPr>
          </a:p>
        </p:txBody>
      </p:sp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7086600" y="0"/>
            <a:ext cx="2057400" cy="525226"/>
          </a:xfrm>
        </p:spPr>
        <p:txBody>
          <a:bodyPr/>
          <a:lstStyle/>
          <a:p>
            <a:fld id="{8EAE5F60-4281-9D4C-97EB-608E54F376DB}" type="slidenum">
              <a:rPr kumimoji="1" lang="ko-KR" altLang="en-US" sz="1400" smtClean="0">
                <a:solidFill>
                  <a:schemeClr val="bg1"/>
                </a:solidFill>
              </a:rPr>
              <a:t>9</a:t>
            </a:fld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5950024" y="1488332"/>
            <a:ext cx="3018878" cy="5146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solidFill>
                  <a:srgbClr val="FF0000"/>
                </a:solidFill>
                <a:latin typeface="Myriad Pro" pitchFamily="34" charset="0"/>
              </a:rPr>
              <a:t>Pulmonary hypertension </a:t>
            </a:r>
            <a:r>
              <a:rPr lang="en-US" altLang="ko-KR" sz="1400" dirty="0" smtClean="0">
                <a:latin typeface="Myriad Pro" pitchFamily="34" charset="0"/>
              </a:rPr>
              <a:t>at T</a:t>
            </a:r>
            <a:r>
              <a:rPr lang="en-US" altLang="ko-KR" sz="1400" baseline="-25000" dirty="0" smtClean="0">
                <a:latin typeface="Myriad Pro" pitchFamily="34" charset="0"/>
              </a:rPr>
              <a:t>0</a:t>
            </a:r>
            <a:r>
              <a:rPr lang="en-US" altLang="ko-KR" sz="1400" dirty="0" smtClean="0">
                <a:latin typeface="Myriad Pro" pitchFamily="34" charset="0"/>
              </a:rPr>
              <a:t> for all experimental groups. Improvement was observed during the study period.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Because of hypotension refractory to hydration, </a:t>
            </a:r>
            <a:r>
              <a:rPr lang="en-US" altLang="ko-KR" sz="1400" dirty="0" err="1" smtClean="0">
                <a:solidFill>
                  <a:srgbClr val="FF0000"/>
                </a:solidFill>
                <a:latin typeface="Myriad Pro" pitchFamily="34" charset="0"/>
              </a:rPr>
              <a:t>inotropics</a:t>
            </a:r>
            <a:r>
              <a:rPr lang="en-US" altLang="ko-KR" sz="1400" dirty="0" smtClean="0">
                <a:solidFill>
                  <a:srgbClr val="FF0000"/>
                </a:solidFill>
                <a:latin typeface="Myriad Pro" pitchFamily="34" charset="0"/>
              </a:rPr>
              <a:t> was required in all experimental groups</a:t>
            </a:r>
            <a:r>
              <a:rPr lang="en-US" altLang="ko-KR" sz="1400" dirty="0" smtClean="0">
                <a:latin typeface="Myriad Pro" pitchFamily="34" charset="0"/>
              </a:rPr>
              <a:t>, with no significant difference.</a:t>
            </a: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US" altLang="ko-KR" sz="1400" dirty="0">
              <a:latin typeface="Myriad Pro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altLang="ko-KR" sz="1400" dirty="0" smtClean="0">
                <a:latin typeface="Myriad Pro" pitchFamily="34" charset="0"/>
              </a:rPr>
              <a:t>Mild renal/liver dysfunction in </a:t>
            </a:r>
            <a:r>
              <a:rPr lang="en-US" altLang="ko-KR" sz="1400" dirty="0" err="1" smtClean="0">
                <a:latin typeface="Myriad Pro" pitchFamily="34" charset="0"/>
              </a:rPr>
              <a:t>nonprotective</a:t>
            </a:r>
            <a:r>
              <a:rPr lang="en-US" altLang="ko-KR" sz="1400" dirty="0" smtClean="0">
                <a:latin typeface="Myriad Pro" pitchFamily="34" charset="0"/>
              </a:rPr>
              <a:t> group, as indicated by an increase in Cr and AST levels </a:t>
            </a:r>
            <a:r>
              <a:rPr lang="en-US" altLang="ko-KR" sz="1400" dirty="0" smtClean="0">
                <a:solidFill>
                  <a:schemeClr val="bg1">
                    <a:lumMod val="50000"/>
                  </a:schemeClr>
                </a:solidFill>
                <a:latin typeface="Myriad Pro" pitchFamily="34" charset="0"/>
              </a:rPr>
              <a:t>(Table E2.)</a:t>
            </a:r>
            <a:endParaRPr lang="en-US" altLang="ko-KR" sz="1400" dirty="0" smtClean="0">
              <a:solidFill>
                <a:schemeClr val="bg1">
                  <a:lumMod val="50000"/>
                </a:schemeClr>
              </a:solidFill>
              <a:latin typeface="Myriad Pro" pitchFamily="34" charset="0"/>
            </a:endParaRPr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65" y="1471709"/>
            <a:ext cx="5825659" cy="4729066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>
          <a:xfrm>
            <a:off x="2597286" y="3942653"/>
            <a:ext cx="3171217" cy="46103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2597286" y="4644344"/>
            <a:ext cx="3171217" cy="465641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57972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3440</TotalTime>
  <Words>1287</Words>
  <Application>Microsoft Office PowerPoint</Application>
  <PresentationFormat>화면 슬라이드 쇼(4:3)</PresentationFormat>
  <Paragraphs>180</Paragraphs>
  <Slides>23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3" baseType="lpstr">
      <vt:lpstr>Myriad Hebrew</vt:lpstr>
      <vt:lpstr>Myriad Pro</vt:lpstr>
      <vt:lpstr>Noto Sans CJK KR Bold</vt:lpstr>
      <vt:lpstr>맑은 고딕</vt:lpstr>
      <vt:lpstr>Arial</vt:lpstr>
      <vt:lpstr>Calibri</vt:lpstr>
      <vt:lpstr>Calibri Light</vt:lpstr>
      <vt:lpstr>Franklin Gothic Medium Cond</vt:lpstr>
      <vt:lpstr>Wingdings</vt:lpstr>
      <vt:lpstr>Office 테마</vt:lpstr>
      <vt:lpstr>PowerPoint 프레젠테이션</vt:lpstr>
      <vt:lpstr>Introduction</vt:lpstr>
      <vt:lpstr>Methods (1)</vt:lpstr>
      <vt:lpstr>Methods (2)</vt:lpstr>
      <vt:lpstr>Results : Table 1.</vt:lpstr>
      <vt:lpstr>Results : Table 1.</vt:lpstr>
      <vt:lpstr>Results : Table 1.</vt:lpstr>
      <vt:lpstr>Results : Figure 2.</vt:lpstr>
      <vt:lpstr>Results : Table 2.</vt:lpstr>
      <vt:lpstr>Results : Figure 3.</vt:lpstr>
      <vt:lpstr>Results : Figure 4.</vt:lpstr>
      <vt:lpstr>Results : Figure 5.</vt:lpstr>
      <vt:lpstr>Results : Figure 6.</vt:lpstr>
      <vt:lpstr>Results : Table 3.</vt:lpstr>
      <vt:lpstr>Discussion</vt:lpstr>
      <vt:lpstr>Discussion</vt:lpstr>
      <vt:lpstr>Discussion</vt:lpstr>
      <vt:lpstr>PowerPoint 프레젠테이션</vt:lpstr>
      <vt:lpstr>Results : Table E1.</vt:lpstr>
      <vt:lpstr>Results : Table E2.</vt:lpstr>
      <vt:lpstr>Results : Table E3.</vt:lpstr>
      <vt:lpstr>Results : Figure E2 (Procollagen III), E3 (TGF-β1)</vt:lpstr>
      <vt:lpstr>Results : Figure E4.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이소영</dc:creator>
  <cp:lastModifiedBy>SHC</cp:lastModifiedBy>
  <cp:revision>304</cp:revision>
  <cp:lastPrinted>2018-05-31T06:44:46Z</cp:lastPrinted>
  <dcterms:created xsi:type="dcterms:W3CDTF">2018-05-02T05:10:17Z</dcterms:created>
  <dcterms:modified xsi:type="dcterms:W3CDTF">2019-04-15T11:52:19Z</dcterms:modified>
</cp:coreProperties>
</file>