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9" r:id="rId4"/>
    <p:sldId id="270" r:id="rId5"/>
    <p:sldId id="271" r:id="rId6"/>
    <p:sldId id="272" r:id="rId7"/>
    <p:sldId id="264" r:id="rId8"/>
    <p:sldId id="260" r:id="rId9"/>
    <p:sldId id="261" r:id="rId10"/>
    <p:sldId id="265" r:id="rId11"/>
    <p:sldId id="273" r:id="rId12"/>
    <p:sldId id="275" r:id="rId13"/>
    <p:sldId id="274" r:id="rId14"/>
    <p:sldId id="276" r:id="rId15"/>
    <p:sldId id="266" r:id="rId16"/>
    <p:sldId id="257" r:id="rId17"/>
    <p:sldId id="258" r:id="rId18"/>
    <p:sldId id="267" r:id="rId19"/>
    <p:sldId id="277" r:id="rId20"/>
    <p:sldId id="278" r:id="rId21"/>
    <p:sldId id="262" r:id="rId22"/>
    <p:sldId id="268" r:id="rId2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3072" y="-11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D6278-32A7-444E-B114-DEFC25F072D3}" type="datetimeFigureOut">
              <a:rPr lang="ko-KR" altLang="en-US" smtClean="0"/>
              <a:t>2014-05-28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CED11-3F7A-4909-A9AC-DCF6E75921C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D6278-32A7-444E-B114-DEFC25F072D3}" type="datetimeFigureOut">
              <a:rPr lang="ko-KR" altLang="en-US" smtClean="0"/>
              <a:t>2014-05-28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CED11-3F7A-4909-A9AC-DCF6E75921C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D6278-32A7-444E-B114-DEFC25F072D3}" type="datetimeFigureOut">
              <a:rPr lang="ko-KR" altLang="en-US" smtClean="0"/>
              <a:t>2014-05-28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CED11-3F7A-4909-A9AC-DCF6E75921C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D6278-32A7-444E-B114-DEFC25F072D3}" type="datetimeFigureOut">
              <a:rPr lang="ko-KR" altLang="en-US" smtClean="0"/>
              <a:t>2014-05-28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CED11-3F7A-4909-A9AC-DCF6E75921C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D6278-32A7-444E-B114-DEFC25F072D3}" type="datetimeFigureOut">
              <a:rPr lang="ko-KR" altLang="en-US" smtClean="0"/>
              <a:t>2014-05-28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CED11-3F7A-4909-A9AC-DCF6E75921C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D6278-32A7-444E-B114-DEFC25F072D3}" type="datetimeFigureOut">
              <a:rPr lang="ko-KR" altLang="en-US" smtClean="0"/>
              <a:t>2014-05-28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CED11-3F7A-4909-A9AC-DCF6E75921C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D6278-32A7-444E-B114-DEFC25F072D3}" type="datetimeFigureOut">
              <a:rPr lang="ko-KR" altLang="en-US" smtClean="0"/>
              <a:t>2014-05-28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CED11-3F7A-4909-A9AC-DCF6E75921C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D6278-32A7-444E-B114-DEFC25F072D3}" type="datetimeFigureOut">
              <a:rPr lang="ko-KR" altLang="en-US" smtClean="0"/>
              <a:t>2014-05-28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CED11-3F7A-4909-A9AC-DCF6E75921C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D6278-32A7-444E-B114-DEFC25F072D3}" type="datetimeFigureOut">
              <a:rPr lang="ko-KR" altLang="en-US" smtClean="0"/>
              <a:t>2014-05-28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CED11-3F7A-4909-A9AC-DCF6E75921C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D6278-32A7-444E-B114-DEFC25F072D3}" type="datetimeFigureOut">
              <a:rPr lang="ko-KR" altLang="en-US" smtClean="0"/>
              <a:t>2014-05-28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CED11-3F7A-4909-A9AC-DCF6E75921C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D6278-32A7-444E-B114-DEFC25F072D3}" type="datetimeFigureOut">
              <a:rPr lang="ko-KR" altLang="en-US" smtClean="0"/>
              <a:t>2014-05-28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CED11-3F7A-4909-A9AC-DCF6E75921C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D6278-32A7-444E-B114-DEFC25F072D3}" type="datetimeFigureOut">
              <a:rPr lang="ko-KR" altLang="en-US" smtClean="0"/>
              <a:t>2014-05-28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3CED11-3F7A-4909-A9AC-DCF6E75921C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VATS conference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2014. 5.29</a:t>
            </a:r>
          </a:p>
          <a:p>
            <a:r>
              <a:rPr lang="en-US" altLang="ko-KR" dirty="0" smtClean="0"/>
              <a:t>Department of pathology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CASE 2 </a:t>
            </a:r>
            <a:br>
              <a:rPr lang="en-US" altLang="ko-KR" dirty="0" smtClean="0"/>
            </a:br>
            <a:r>
              <a:rPr lang="en-US" altLang="ko-KR" dirty="0" smtClean="0"/>
              <a:t>M/36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SS07-14051</a:t>
            </a:r>
            <a:endParaRPr lang="ko-KR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5602" name="Picture 2" descr="F:\VATS conf\0529\case2\Image_2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0828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14282" y="142852"/>
            <a:ext cx="8786874" cy="6715148"/>
          </a:xfrm>
        </p:spPr>
        <p:txBody>
          <a:bodyPr>
            <a:normAutofit/>
          </a:bodyPr>
          <a:lstStyle/>
          <a:p>
            <a:pPr marL="457200" indent="-457200">
              <a:buNone/>
            </a:pPr>
            <a:endParaRPr lang="en-US" altLang="ko-KR" sz="2000" dirty="0" smtClean="0"/>
          </a:p>
          <a:p>
            <a:pPr marL="457200" indent="-457200">
              <a:buNone/>
            </a:pPr>
            <a:r>
              <a:rPr lang="en-US" altLang="ko-KR" sz="2000" dirty="0"/>
              <a:t>Lung, right middle lobe and right upper lobe, </a:t>
            </a:r>
            <a:r>
              <a:rPr lang="en-US" altLang="ko-KR" sz="2000" dirty="0" smtClean="0"/>
              <a:t>biopsy:</a:t>
            </a:r>
          </a:p>
          <a:p>
            <a:pPr marL="457200" indent="-457200">
              <a:buNone/>
            </a:pPr>
            <a:endParaRPr lang="en-US" altLang="ko-KR" sz="2000" dirty="0"/>
          </a:p>
          <a:p>
            <a:pPr>
              <a:buNone/>
            </a:pPr>
            <a:r>
              <a:rPr lang="en-US" altLang="ko-KR" sz="2000" dirty="0" smtClean="0"/>
              <a:t>    Multifocal </a:t>
            </a:r>
            <a:r>
              <a:rPr lang="en-US" altLang="ko-KR" sz="2000" dirty="0"/>
              <a:t>patchy young fibroblastic proliferation, chronic inflammatory cell </a:t>
            </a:r>
            <a:r>
              <a:rPr lang="en-US" altLang="ko-KR" sz="2000" dirty="0" err="1"/>
              <a:t>infitration</a:t>
            </a:r>
            <a:r>
              <a:rPr lang="en-US" altLang="ko-KR" sz="2000" dirty="0"/>
              <a:t> around respiratory bronchiole associated with foamy </a:t>
            </a:r>
            <a:r>
              <a:rPr lang="en-US" altLang="ko-KR" sz="2000" dirty="0" err="1"/>
              <a:t>histiocytic</a:t>
            </a:r>
            <a:r>
              <a:rPr lang="en-US" altLang="ko-KR" sz="2000" dirty="0"/>
              <a:t> aggregation, see note</a:t>
            </a:r>
            <a:endParaRPr lang="ko-KR" altLang="en-US" sz="2000" dirty="0"/>
          </a:p>
          <a:p>
            <a:endParaRPr lang="ko-KR" altLang="en-US" sz="2000" dirty="0"/>
          </a:p>
          <a:p>
            <a:pPr>
              <a:buNone/>
            </a:pPr>
            <a:r>
              <a:rPr lang="en-US" altLang="ko-KR" sz="2000" dirty="0"/>
              <a:t>Note: </a:t>
            </a:r>
            <a:endParaRPr lang="en-US" altLang="ko-KR" sz="2000" dirty="0" smtClean="0"/>
          </a:p>
          <a:p>
            <a:pPr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1</a:t>
            </a:r>
            <a:r>
              <a:rPr lang="en-US" altLang="ko-KR" sz="2000" dirty="0"/>
              <a:t>. Foreign material </a:t>
            </a:r>
            <a:r>
              <a:rPr lang="ko-KR" altLang="en-US" sz="2000" dirty="0"/>
              <a:t>혹은 </a:t>
            </a:r>
            <a:r>
              <a:rPr lang="en-US" altLang="ko-KR" sz="2000" dirty="0"/>
              <a:t>toxic material </a:t>
            </a:r>
            <a:r>
              <a:rPr lang="ko-KR" altLang="en-US" sz="2000" dirty="0"/>
              <a:t>의 </a:t>
            </a:r>
            <a:r>
              <a:rPr lang="en-US" altLang="ko-KR" sz="2000" dirty="0"/>
              <a:t>inhalation </a:t>
            </a:r>
            <a:r>
              <a:rPr lang="ko-KR" altLang="en-US" sz="2000" dirty="0"/>
              <a:t>에 의한 병변일 가능성이 높고</a:t>
            </a:r>
            <a:r>
              <a:rPr lang="en-US" altLang="ko-KR" sz="2000" dirty="0"/>
              <a:t>, </a:t>
            </a:r>
            <a:r>
              <a:rPr lang="ko-KR" altLang="en-US" sz="2000" dirty="0"/>
              <a:t>상당기간 지속적으로 </a:t>
            </a:r>
            <a:r>
              <a:rPr lang="en-US" altLang="ko-KR" sz="2000" dirty="0"/>
              <a:t>allergen </a:t>
            </a:r>
            <a:r>
              <a:rPr lang="ko-KR" altLang="en-US" sz="2000" dirty="0"/>
              <a:t>에 노출된 </a:t>
            </a:r>
            <a:r>
              <a:rPr lang="en-US" altLang="ko-KR" sz="2000" dirty="0"/>
              <a:t>hypersensitivity </a:t>
            </a:r>
            <a:r>
              <a:rPr lang="en-US" altLang="ko-KR" sz="2000" dirty="0" err="1"/>
              <a:t>pneumonitis</a:t>
            </a:r>
            <a:r>
              <a:rPr lang="en-US" altLang="ko-KR" sz="2000" dirty="0"/>
              <a:t> </a:t>
            </a:r>
            <a:r>
              <a:rPr lang="ko-KR" altLang="en-US" sz="2000" dirty="0"/>
              <a:t>의 가능성도 있습니다</a:t>
            </a:r>
            <a:r>
              <a:rPr lang="en-US" altLang="ko-KR" sz="2000" dirty="0"/>
              <a:t>. viral pneumonia </a:t>
            </a:r>
            <a:r>
              <a:rPr lang="ko-KR" altLang="en-US" sz="2000" dirty="0"/>
              <a:t>의 가능성을 완전히 배제할 수는 없지만 그 가능성은 </a:t>
            </a:r>
            <a:r>
              <a:rPr lang="ko-KR" altLang="en-US" sz="2000" dirty="0" smtClean="0"/>
              <a:t>떨어집니다</a:t>
            </a:r>
            <a:r>
              <a:rPr lang="en-US" altLang="ko-KR" sz="2000" dirty="0" smtClean="0"/>
              <a:t>.  </a:t>
            </a:r>
            <a:r>
              <a:rPr lang="ko-KR" altLang="en-US" sz="2000" dirty="0"/>
              <a:t>임상적으로 </a:t>
            </a:r>
            <a:r>
              <a:rPr lang="en-US" altLang="ko-KR" sz="2000" dirty="0"/>
              <a:t>correlation </a:t>
            </a:r>
            <a:r>
              <a:rPr lang="ko-KR" altLang="en-US" sz="2000" dirty="0"/>
              <a:t>하시기 바랍니다</a:t>
            </a:r>
            <a:r>
              <a:rPr lang="en-US" altLang="ko-KR" sz="2000" dirty="0"/>
              <a:t>.</a:t>
            </a:r>
            <a:endParaRPr lang="ko-KR" altLang="en-US" sz="2000" dirty="0"/>
          </a:p>
          <a:p>
            <a:endParaRPr lang="ko-KR" altLang="en-US" sz="2000" dirty="0"/>
          </a:p>
          <a:p>
            <a:pPr>
              <a:buNone/>
            </a:pPr>
            <a:r>
              <a:rPr lang="en-US" altLang="ko-KR" sz="2000" dirty="0" smtClean="0"/>
              <a:t>  2</a:t>
            </a:r>
            <a:r>
              <a:rPr lang="en-US" altLang="ko-KR" sz="2000" dirty="0"/>
              <a:t>. </a:t>
            </a:r>
            <a:r>
              <a:rPr lang="ko-KR" altLang="en-US" sz="2000" dirty="0"/>
              <a:t>본 증례는 </a:t>
            </a:r>
            <a:r>
              <a:rPr lang="ko-KR" altLang="en-US" sz="2000" dirty="0" err="1"/>
              <a:t>타기관의</a:t>
            </a:r>
            <a:r>
              <a:rPr lang="ko-KR" altLang="en-US" sz="2000" dirty="0"/>
              <a:t> 심폐병리 전문가인 이교영 교수님께 의뢰하였습니다</a:t>
            </a:r>
            <a:r>
              <a:rPr lang="en-US" altLang="ko-KR" sz="2000" dirty="0"/>
              <a:t>.</a:t>
            </a:r>
            <a:endParaRPr lang="ko-KR" altLang="en-US" sz="2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642918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Hypersensitivity </a:t>
            </a:r>
            <a:r>
              <a:rPr lang="en-US" altLang="ko-KR" dirty="0" err="1" smtClean="0"/>
              <a:t>pnemonia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785794"/>
            <a:ext cx="9144000" cy="5929354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Synonym: extrinsic allergic </a:t>
            </a:r>
            <a:r>
              <a:rPr lang="en-US" altLang="ko-KR" sz="2400" dirty="0" err="1" smtClean="0"/>
              <a:t>alveolitis</a:t>
            </a:r>
            <a:endParaRPr lang="en-US" altLang="ko-KR" sz="2400" dirty="0" smtClean="0"/>
          </a:p>
          <a:p>
            <a:r>
              <a:rPr lang="en-US" altLang="ko-KR" sz="2400" dirty="0" smtClean="0"/>
              <a:t>Immunologic reaction to </a:t>
            </a:r>
            <a:r>
              <a:rPr lang="en-US" altLang="ko-KR" sz="2400" dirty="0" err="1" smtClean="0"/>
              <a:t>infaled</a:t>
            </a:r>
            <a:r>
              <a:rPr lang="en-US" altLang="ko-KR" sz="2400" dirty="0" smtClean="0"/>
              <a:t> </a:t>
            </a:r>
            <a:r>
              <a:rPr lang="en-US" altLang="ko-KR" sz="2400" dirty="0" err="1" smtClean="0"/>
              <a:t>Ags</a:t>
            </a:r>
            <a:r>
              <a:rPr lang="en-US" altLang="ko-KR" sz="2400" dirty="0" smtClean="0"/>
              <a:t>.</a:t>
            </a:r>
          </a:p>
          <a:p>
            <a:r>
              <a:rPr lang="en-US" altLang="ko-KR" sz="2400" dirty="0" smtClean="0"/>
              <a:t>Etiologic agent: bacteria, fungi, animal protein, chemicals</a:t>
            </a:r>
          </a:p>
          <a:p>
            <a:pPr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</a:t>
            </a:r>
            <a:r>
              <a:rPr lang="en-US" altLang="ko-KR" sz="2400" dirty="0" smtClean="0">
                <a:sym typeface="Wingdings" pitchFamily="2" charset="2"/>
              </a:rPr>
              <a:t> ‘Farmer’s lung’, ‘air conditioner lung’ etc.; </a:t>
            </a:r>
            <a:r>
              <a:rPr lang="en-US" altLang="ko-KR" sz="2400" dirty="0" err="1" smtClean="0">
                <a:sym typeface="Wingdings" pitchFamily="2" charset="2"/>
              </a:rPr>
              <a:t>thermophilic</a:t>
            </a:r>
            <a:r>
              <a:rPr lang="en-US" altLang="ko-KR" sz="2400" dirty="0" smtClean="0">
                <a:sym typeface="Wingdings" pitchFamily="2" charset="2"/>
              </a:rPr>
              <a:t> </a:t>
            </a:r>
            <a:r>
              <a:rPr lang="en-US" altLang="ko-KR" sz="2400" dirty="0" err="1" smtClean="0">
                <a:sym typeface="Wingdings" pitchFamily="2" charset="2"/>
              </a:rPr>
              <a:t>actinomycetes</a:t>
            </a:r>
            <a:r>
              <a:rPr lang="en-US" altLang="ko-KR" sz="2400" dirty="0" smtClean="0">
                <a:sym typeface="Wingdings" pitchFamily="2" charset="2"/>
              </a:rPr>
              <a:t>.</a:t>
            </a:r>
          </a:p>
          <a:p>
            <a:pPr>
              <a:buNone/>
            </a:pPr>
            <a:endParaRPr lang="en-US" altLang="ko-KR" sz="2400" dirty="0">
              <a:sym typeface="Wingdings" pitchFamily="2" charset="2"/>
            </a:endParaRPr>
          </a:p>
          <a:p>
            <a:pPr>
              <a:buFont typeface="Arial" charset="0"/>
              <a:buChar char="•"/>
            </a:pPr>
            <a:r>
              <a:rPr lang="en-US" altLang="ko-KR" sz="2400" dirty="0" err="1" smtClean="0">
                <a:sym typeface="Wingdings" pitchFamily="2" charset="2"/>
              </a:rPr>
              <a:t>Histologic</a:t>
            </a:r>
            <a:r>
              <a:rPr lang="en-US" altLang="ko-KR" sz="2400" dirty="0" smtClean="0">
                <a:sym typeface="Wingdings" pitchFamily="2" charset="2"/>
              </a:rPr>
              <a:t> triad</a:t>
            </a:r>
          </a:p>
          <a:p>
            <a:pPr marL="457200" indent="-457200">
              <a:buAutoNum type="arabicParenR"/>
            </a:pPr>
            <a:r>
              <a:rPr lang="en-US" altLang="ko-KR" sz="2400" dirty="0" smtClean="0">
                <a:sym typeface="Wingdings" pitchFamily="2" charset="2"/>
              </a:rPr>
              <a:t>Chronic interstitial pneumonia (</a:t>
            </a:r>
            <a:r>
              <a:rPr lang="en-US" altLang="ko-KR" sz="2400" dirty="0" err="1" smtClean="0">
                <a:sym typeface="Wingdings" pitchFamily="2" charset="2"/>
              </a:rPr>
              <a:t>peribronchiolar</a:t>
            </a:r>
            <a:r>
              <a:rPr lang="en-US" altLang="ko-KR" sz="2400" dirty="0" smtClean="0">
                <a:sym typeface="Wingdings" pitchFamily="2" charset="2"/>
              </a:rPr>
              <a:t> </a:t>
            </a:r>
            <a:r>
              <a:rPr lang="en-US" altLang="ko-KR" sz="2400" dirty="0" err="1" smtClean="0">
                <a:sym typeface="Wingdings" pitchFamily="2" charset="2"/>
              </a:rPr>
              <a:t>parenchyme</a:t>
            </a:r>
            <a:r>
              <a:rPr lang="en-US" altLang="ko-KR" sz="2400" dirty="0" smtClean="0">
                <a:sym typeface="Wingdings" pitchFamily="2" charset="2"/>
              </a:rPr>
              <a:t>); constant finding, narrowing of lumen, minimal fibrosis</a:t>
            </a:r>
          </a:p>
          <a:p>
            <a:pPr marL="457200" indent="-457200">
              <a:buAutoNum type="arabicParenR"/>
            </a:pPr>
            <a:r>
              <a:rPr lang="en-US" altLang="ko-KR" sz="2400" dirty="0" smtClean="0">
                <a:sym typeface="Wingdings" pitchFamily="2" charset="2"/>
              </a:rPr>
              <a:t>Ill-defined non-necrotizing </a:t>
            </a:r>
            <a:r>
              <a:rPr lang="en-US" altLang="ko-KR" sz="2400" dirty="0" err="1" smtClean="0">
                <a:sym typeface="Wingdings" pitchFamily="2" charset="2"/>
              </a:rPr>
              <a:t>granulomas</a:t>
            </a:r>
            <a:r>
              <a:rPr lang="en-US" altLang="ko-KR" sz="2400" dirty="0" smtClean="0">
                <a:sym typeface="Wingdings" pitchFamily="2" charset="2"/>
              </a:rPr>
              <a:t>; 2/3</a:t>
            </a:r>
          </a:p>
          <a:p>
            <a:pPr marL="457200" indent="-457200">
              <a:buAutoNum type="arabicParenR"/>
            </a:pPr>
            <a:r>
              <a:rPr lang="en-US" altLang="ko-KR" sz="2400" dirty="0" smtClean="0">
                <a:sym typeface="Wingdings" pitchFamily="2" charset="2"/>
              </a:rPr>
              <a:t>Foci of </a:t>
            </a:r>
            <a:r>
              <a:rPr lang="en-US" altLang="ko-KR" sz="2400" dirty="0" err="1" smtClean="0">
                <a:sym typeface="Wingdings" pitchFamily="2" charset="2"/>
              </a:rPr>
              <a:t>bronchiolitis</a:t>
            </a:r>
            <a:r>
              <a:rPr lang="en-US" altLang="ko-KR" sz="2400" dirty="0" smtClean="0">
                <a:sym typeface="Wingdings" pitchFamily="2" charset="2"/>
              </a:rPr>
              <a:t> </a:t>
            </a:r>
            <a:r>
              <a:rPr lang="en-US" altLang="ko-KR" sz="2400" dirty="0" err="1" smtClean="0">
                <a:sym typeface="Wingdings" pitchFamily="2" charset="2"/>
              </a:rPr>
              <a:t>obliterans</a:t>
            </a:r>
            <a:r>
              <a:rPr lang="en-US" altLang="ko-KR" sz="2400" dirty="0" smtClean="0">
                <a:sym typeface="Wingdings" pitchFamily="2" charset="2"/>
              </a:rPr>
              <a:t>-organizing pneumonia; ½~2/3 </a:t>
            </a:r>
          </a:p>
          <a:p>
            <a:pPr marL="457200" indent="-457200">
              <a:buNone/>
            </a:pPr>
            <a:r>
              <a:rPr lang="en-US" altLang="ko-KR" sz="2400" dirty="0" smtClean="0">
                <a:sym typeface="Wingdings" pitchFamily="2" charset="2"/>
              </a:rPr>
              <a:t>- Interstitial fibrosis; only in advanced disease</a:t>
            </a:r>
            <a:endParaRPr lang="ko-KR" altLang="en-US" sz="2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42844" y="928670"/>
            <a:ext cx="8858312" cy="5929330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Pathologic diagnosis: triad, but not always present</a:t>
            </a:r>
          </a:p>
          <a:p>
            <a:pPr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-</a:t>
            </a:r>
            <a:r>
              <a:rPr lang="en-US" altLang="ko-KR" sz="2400" dirty="0" err="1" smtClean="0"/>
              <a:t>granulomas</a:t>
            </a:r>
            <a:r>
              <a:rPr lang="en-US" altLang="ko-KR" sz="2400" dirty="0" smtClean="0"/>
              <a:t>+ cellular chronic interstitial pneumonia; highly suggestive</a:t>
            </a:r>
          </a:p>
          <a:p>
            <a:pPr>
              <a:buNone/>
            </a:pPr>
            <a:endParaRPr lang="en-US" altLang="ko-KR" sz="2400" dirty="0"/>
          </a:p>
          <a:p>
            <a:pPr>
              <a:buNone/>
            </a:pPr>
            <a:r>
              <a:rPr lang="en-US" altLang="ko-KR" sz="2400" dirty="0" smtClean="0"/>
              <a:t> -clinical information and lab. Test</a:t>
            </a:r>
          </a:p>
          <a:p>
            <a:pPr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- exposure source may not be identifiable. </a:t>
            </a:r>
          </a:p>
          <a:p>
            <a:pPr>
              <a:buNone/>
            </a:pPr>
            <a:endParaRPr lang="en-US" altLang="ko-KR" sz="2400" dirty="0"/>
          </a:p>
          <a:p>
            <a:pPr>
              <a:buNone/>
            </a:pPr>
            <a:r>
              <a:rPr lang="en-US" altLang="ko-KR" sz="2400" dirty="0" smtClean="0"/>
              <a:t>** Differential diagnosis</a:t>
            </a:r>
          </a:p>
          <a:p>
            <a:pPr>
              <a:buNone/>
            </a:pPr>
            <a:r>
              <a:rPr lang="en-US" altLang="ko-KR" sz="2400" dirty="0" smtClean="0"/>
              <a:t>UIP; Scanty </a:t>
            </a:r>
            <a:r>
              <a:rPr lang="en-US" altLang="ko-KR" sz="2400" dirty="0" err="1" smtClean="0"/>
              <a:t>cellualr</a:t>
            </a:r>
            <a:r>
              <a:rPr lang="en-US" altLang="ko-KR" sz="2400" dirty="0" smtClean="0"/>
              <a:t>, honeycomb, no </a:t>
            </a:r>
            <a:r>
              <a:rPr lang="en-US" altLang="ko-KR" sz="2400" dirty="0" err="1" smtClean="0"/>
              <a:t>granuloma</a:t>
            </a:r>
            <a:r>
              <a:rPr lang="en-US" altLang="ko-KR" sz="2400" dirty="0" smtClean="0"/>
              <a:t>, no BOOP </a:t>
            </a:r>
          </a:p>
          <a:p>
            <a:pPr>
              <a:buNone/>
            </a:pPr>
            <a:r>
              <a:rPr lang="en-US" altLang="ko-KR" sz="2400" dirty="0" smtClean="0"/>
              <a:t>LIP; dense cellular, diffuse, no BOOP</a:t>
            </a:r>
          </a:p>
          <a:p>
            <a:pPr>
              <a:buNone/>
            </a:pPr>
            <a:r>
              <a:rPr lang="en-US" altLang="ko-KR" sz="2400" dirty="0" err="1" smtClean="0"/>
              <a:t>Sarcoidosis</a:t>
            </a:r>
            <a:r>
              <a:rPr lang="en-US" altLang="ko-KR" sz="2400" dirty="0" smtClean="0"/>
              <a:t>; No interstitial pneumonia, Well-formed </a:t>
            </a:r>
            <a:r>
              <a:rPr lang="en-US" altLang="ko-KR" sz="2400" dirty="0" err="1" smtClean="0"/>
              <a:t>granuloma</a:t>
            </a:r>
            <a:r>
              <a:rPr lang="en-US" altLang="ko-KR" sz="2400" dirty="0" smtClean="0"/>
              <a:t>, </a:t>
            </a:r>
            <a:r>
              <a:rPr lang="en-US" altLang="ko-KR" sz="2400" dirty="0" err="1" smtClean="0"/>
              <a:t>lymphangitic</a:t>
            </a:r>
            <a:r>
              <a:rPr lang="en-US" altLang="ko-KR" sz="2400" dirty="0" smtClean="0"/>
              <a:t> distribution</a:t>
            </a:r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642918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Hypersensitivity </a:t>
            </a:r>
            <a:r>
              <a:rPr lang="en-US" altLang="ko-KR" dirty="0" err="1" smtClean="0"/>
              <a:t>pnemonia</a:t>
            </a:r>
            <a:endParaRPr lang="ko-KR" alt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CASE 3 </a:t>
            </a:r>
            <a:br>
              <a:rPr lang="en-US" altLang="ko-KR" dirty="0" smtClean="0"/>
            </a:br>
            <a:r>
              <a:rPr lang="en-US" altLang="ko-KR" dirty="0" smtClean="0"/>
              <a:t>M/64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SS14-16631</a:t>
            </a:r>
            <a:endParaRPr lang="ko-KR" alt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F:\VATS conf\0529\case3\Image_2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0828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CASE 1 </a:t>
            </a:r>
            <a:br>
              <a:rPr lang="en-US" altLang="ko-KR" dirty="0" smtClean="0"/>
            </a:br>
            <a:r>
              <a:rPr lang="en-US" altLang="ko-KR" dirty="0" smtClean="0"/>
              <a:t>F/42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SS13-50064</a:t>
            </a:r>
          </a:p>
          <a:p>
            <a:r>
              <a:rPr lang="en-US" altLang="ko-KR" dirty="0" smtClean="0"/>
              <a:t>SS13-50086</a:t>
            </a:r>
          </a:p>
          <a:p>
            <a:r>
              <a:rPr lang="en-US" altLang="ko-KR" dirty="0" smtClean="0"/>
              <a:t>SS14-21477</a:t>
            </a:r>
            <a:endParaRPr lang="ko-KR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F:\VATS conf\0529\case3\Image_2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0828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796908"/>
          </a:xfrm>
        </p:spPr>
        <p:txBody>
          <a:bodyPr/>
          <a:lstStyle/>
          <a:p>
            <a:r>
              <a:rPr lang="en-US" altLang="ko-KR" dirty="0" smtClean="0"/>
              <a:t>Pneumoconiosis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14282" y="1000108"/>
            <a:ext cx="8715436" cy="5572164"/>
          </a:xfrm>
        </p:spPr>
        <p:txBody>
          <a:bodyPr>
            <a:normAutofit/>
          </a:bodyPr>
          <a:lstStyle/>
          <a:p>
            <a:r>
              <a:rPr lang="en-US" altLang="ko-KR" sz="2400" dirty="0"/>
              <a:t>Non-</a:t>
            </a:r>
            <a:r>
              <a:rPr lang="en-US" altLang="ko-KR" sz="2400" dirty="0" err="1"/>
              <a:t>neoplastic</a:t>
            </a:r>
            <a:r>
              <a:rPr lang="en-US" altLang="ko-KR" sz="2400" dirty="0"/>
              <a:t> disease due to inhalation of mineral dust, other particulates, toxic fumes and vapors, exclusive of asthma, bronchitis and </a:t>
            </a:r>
            <a:r>
              <a:rPr lang="en-US" altLang="ko-KR" sz="2400" dirty="0" smtClean="0"/>
              <a:t>emphysema</a:t>
            </a:r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Amount </a:t>
            </a:r>
            <a:r>
              <a:rPr lang="en-US" altLang="ko-KR" sz="2400" dirty="0"/>
              <a:t>of dust retained in lungs depends on particulate size (</a:t>
            </a:r>
            <a:r>
              <a:rPr lang="en-US" altLang="ko-KR" sz="2400" b="1" dirty="0"/>
              <a:t>dangerous: 1-5 mm</a:t>
            </a:r>
            <a:r>
              <a:rPr lang="en-US" altLang="ko-KR" sz="2400" dirty="0"/>
              <a:t>, particles reach and impact in terminal small airways and alveoli</a:t>
            </a:r>
            <a:r>
              <a:rPr lang="en-US" altLang="ko-KR" sz="2400" dirty="0" smtClean="0"/>
              <a:t>)</a:t>
            </a:r>
          </a:p>
          <a:p>
            <a:pPr>
              <a:buNone/>
            </a:pPr>
            <a:r>
              <a:rPr lang="en-US" altLang="ko-KR" sz="2400" dirty="0"/>
              <a:t> </a:t>
            </a:r>
            <a:endParaRPr lang="en-US" altLang="ko-KR" sz="2400" dirty="0" smtClean="0"/>
          </a:p>
          <a:p>
            <a:r>
              <a:rPr lang="en-US" altLang="ko-KR" sz="2400" dirty="0" smtClean="0"/>
              <a:t>Large </a:t>
            </a:r>
            <a:r>
              <a:rPr lang="en-US" altLang="ko-KR" sz="2400" dirty="0"/>
              <a:t>particles resist dissolution, may evoke </a:t>
            </a:r>
            <a:r>
              <a:rPr lang="en-US" altLang="ko-KR" sz="2400" dirty="0" err="1"/>
              <a:t>fibrosing</a:t>
            </a:r>
            <a:r>
              <a:rPr lang="en-US" altLang="ko-KR" sz="2400" dirty="0"/>
              <a:t> </a:t>
            </a:r>
            <a:r>
              <a:rPr lang="en-US" altLang="ko-KR" sz="2400" dirty="0" err="1"/>
              <a:t>collagenous</a:t>
            </a:r>
            <a:r>
              <a:rPr lang="en-US" altLang="ko-KR" sz="2400" dirty="0"/>
              <a:t> pneumoconiosis (silicosis);  quartz directly injures membranes by interacting with free </a:t>
            </a:r>
            <a:r>
              <a:rPr lang="en-US" altLang="ko-KR" sz="2400" dirty="0" smtClean="0"/>
              <a:t>radicals</a:t>
            </a:r>
          </a:p>
          <a:p>
            <a:endParaRPr lang="en-US" altLang="ko-KR" sz="2400" dirty="0"/>
          </a:p>
          <a:p>
            <a:pPr>
              <a:buNone/>
            </a:pPr>
            <a:endParaRPr lang="ko-KR" altLang="en-US" sz="2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858312" cy="868346"/>
          </a:xfrm>
        </p:spPr>
        <p:txBody>
          <a:bodyPr>
            <a:normAutofit/>
          </a:bodyPr>
          <a:lstStyle/>
          <a:p>
            <a:r>
              <a:rPr lang="en-US" altLang="ko-KR" sz="3600" b="1" dirty="0" err="1"/>
              <a:t>Siderosis</a:t>
            </a:r>
            <a:r>
              <a:rPr lang="en-US" altLang="ko-KR" sz="3600" b="1" dirty="0"/>
              <a:t> (Welder’s pneumoconiosis)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42844" y="1285860"/>
            <a:ext cx="8858312" cy="5286412"/>
          </a:xfrm>
        </p:spPr>
        <p:txBody>
          <a:bodyPr>
            <a:normAutofit fontScale="85000" lnSpcReduction="10000"/>
          </a:bodyPr>
          <a:lstStyle/>
          <a:p>
            <a:r>
              <a:rPr lang="en-US" altLang="ko-KR" dirty="0" smtClean="0"/>
              <a:t>Associated </a:t>
            </a:r>
            <a:r>
              <a:rPr lang="en-US" altLang="ko-KR" dirty="0"/>
              <a:t>with iron workers and </a:t>
            </a:r>
            <a:r>
              <a:rPr lang="en-US" altLang="ko-KR" dirty="0" smtClean="0"/>
              <a:t>welders</a:t>
            </a:r>
          </a:p>
          <a:p>
            <a:r>
              <a:rPr lang="en-US" altLang="ko-KR" dirty="0" smtClean="0"/>
              <a:t>Welders </a:t>
            </a:r>
            <a:r>
              <a:rPr lang="en-US" altLang="ko-KR" dirty="0"/>
              <a:t>exposed to fumes with metal oxide particles 0.1 to 1.0 um in diameter (iron, titanium, manganese and </a:t>
            </a:r>
            <a:r>
              <a:rPr lang="en-US" altLang="ko-KR" dirty="0" smtClean="0"/>
              <a:t>aluminum)</a:t>
            </a:r>
            <a:endParaRPr lang="en-US" altLang="ko-KR" dirty="0"/>
          </a:p>
          <a:p>
            <a:r>
              <a:rPr lang="en-US" altLang="ko-KR" dirty="0" smtClean="0"/>
              <a:t>Lungs </a:t>
            </a:r>
            <a:r>
              <a:rPr lang="en-US" altLang="ko-KR" dirty="0"/>
              <a:t>usually heavily pigmented without significant </a:t>
            </a:r>
            <a:r>
              <a:rPr lang="en-US" altLang="ko-KR" dirty="0" smtClean="0"/>
              <a:t>fibrosis</a:t>
            </a:r>
            <a:endParaRPr lang="en-US" altLang="ko-KR" dirty="0"/>
          </a:p>
          <a:p>
            <a:r>
              <a:rPr lang="en-US" altLang="ko-KR" dirty="0" smtClean="0"/>
              <a:t>Aluminum has </a:t>
            </a:r>
            <a:r>
              <a:rPr lang="en-US" altLang="ko-KR" dirty="0"/>
              <a:t>higher risk for significant pulmonary </a:t>
            </a:r>
            <a:r>
              <a:rPr lang="en-US" altLang="ko-KR" dirty="0" smtClean="0"/>
              <a:t>disease</a:t>
            </a:r>
            <a:endParaRPr lang="en-US" altLang="ko-KR" dirty="0"/>
          </a:p>
          <a:p>
            <a:r>
              <a:rPr lang="en-US" altLang="ko-KR" dirty="0" smtClean="0"/>
              <a:t>Concurrent </a:t>
            </a:r>
            <a:r>
              <a:rPr lang="en-US" altLang="ko-KR" dirty="0"/>
              <a:t>cigarette smoking, asbestos exposure may complicate clinical and pathologic </a:t>
            </a:r>
            <a:r>
              <a:rPr lang="en-US" altLang="ko-KR" dirty="0" smtClean="0"/>
              <a:t>findings</a:t>
            </a:r>
            <a:endParaRPr lang="en-US" altLang="ko-KR" dirty="0"/>
          </a:p>
          <a:p>
            <a:r>
              <a:rPr lang="en-US" altLang="ko-KR" b="1" dirty="0" smtClean="0"/>
              <a:t>Micro</a:t>
            </a:r>
            <a:r>
              <a:rPr lang="en-US" altLang="ko-KR" b="1" dirty="0"/>
              <a:t>:</a:t>
            </a:r>
            <a:r>
              <a:rPr lang="en-US" altLang="ko-KR" dirty="0"/>
              <a:t> dust within </a:t>
            </a:r>
            <a:r>
              <a:rPr lang="en-US" altLang="ko-KR" dirty="0" err="1"/>
              <a:t>interstitium</a:t>
            </a:r>
            <a:r>
              <a:rPr lang="en-US" altLang="ko-KR" dirty="0"/>
              <a:t>, usually iron predominates</a:t>
            </a:r>
            <a:endParaRPr lang="ko-KR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24942" cy="679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0828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0828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671514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altLang="ko-KR" sz="1800" dirty="0" smtClean="0"/>
              <a:t>[SS13-50064]</a:t>
            </a:r>
          </a:p>
          <a:p>
            <a:pPr>
              <a:buNone/>
            </a:pPr>
            <a:r>
              <a:rPr lang="en-US" altLang="ko-KR" sz="1800" dirty="0" smtClean="0"/>
              <a:t>Lymph node, EBUS:</a:t>
            </a:r>
          </a:p>
          <a:p>
            <a:pPr marL="457200" indent="-457200">
              <a:buAutoNum type="alphaUcPeriod"/>
            </a:pPr>
            <a:r>
              <a:rPr lang="en-US" altLang="ko-KR" sz="1800" dirty="0" smtClean="0"/>
              <a:t>Labeled "LN7": Reactive hyperplasia, see note.</a:t>
            </a:r>
          </a:p>
          <a:p>
            <a:pPr marL="457200" indent="-457200">
              <a:buAutoNum type="alphaUcPeriod"/>
            </a:pPr>
            <a:r>
              <a:rPr lang="en-US" altLang="ko-KR" sz="1800" dirty="0" smtClean="0"/>
              <a:t>Labeled "LN4R": Reactive hyperplasia</a:t>
            </a:r>
          </a:p>
          <a:p>
            <a:pPr marL="457200" indent="-457200">
              <a:buAutoNum type="alphaUcPeriod"/>
            </a:pPr>
            <a:r>
              <a:rPr lang="en-US" altLang="ko-KR" sz="1800" dirty="0" smtClean="0"/>
              <a:t>Labeled "LN11R": Few tiny fragments of sclerotic fibrosis without lymphoid tissue</a:t>
            </a:r>
          </a:p>
          <a:p>
            <a:pPr marL="457200" indent="-457200">
              <a:buNone/>
            </a:pPr>
            <a:r>
              <a:rPr lang="en-US" altLang="ko-KR" sz="1800" dirty="0" smtClean="0"/>
              <a:t>Note) The </a:t>
            </a:r>
            <a:r>
              <a:rPr lang="en-US" altLang="ko-KR" sz="1800" dirty="0" err="1" smtClean="0"/>
              <a:t>congo</a:t>
            </a:r>
            <a:r>
              <a:rPr lang="en-US" altLang="ko-KR" sz="1800" dirty="0" smtClean="0"/>
              <a:t> red stain result: negative</a:t>
            </a:r>
          </a:p>
          <a:p>
            <a:pPr marL="457200" indent="-457200">
              <a:buNone/>
            </a:pPr>
            <a:r>
              <a:rPr lang="en-US" altLang="ko-KR" sz="1800" dirty="0" smtClean="0"/>
              <a:t>[Additional report]</a:t>
            </a:r>
          </a:p>
          <a:p>
            <a:pPr marL="457200" indent="-457200">
              <a:buNone/>
            </a:pPr>
            <a:r>
              <a:rPr lang="ko-KR" altLang="en-US" sz="1800" dirty="0" smtClean="0"/>
              <a:t>보내주신 림프절 조직 </a:t>
            </a:r>
            <a:r>
              <a:rPr lang="en-US" altLang="ko-KR" sz="1800" dirty="0" smtClean="0"/>
              <a:t>(labeled "LN7", "LN4R" and "LN11R") </a:t>
            </a:r>
            <a:r>
              <a:rPr lang="ko-KR" altLang="en-US" sz="1800" dirty="0" smtClean="0"/>
              <a:t>에서 추가로 </a:t>
            </a:r>
            <a:r>
              <a:rPr lang="en-US" altLang="ko-KR" sz="1800" dirty="0" err="1" smtClean="0"/>
              <a:t>congo</a:t>
            </a:r>
            <a:r>
              <a:rPr lang="en-US" altLang="ko-KR" sz="1800" dirty="0" smtClean="0"/>
              <a:t> red stain</a:t>
            </a:r>
            <a:r>
              <a:rPr lang="ko-KR" altLang="en-US" sz="1800" dirty="0" smtClean="0"/>
              <a:t>을 시행하였으나 음성 소견입니다</a:t>
            </a:r>
            <a:r>
              <a:rPr lang="en-US" altLang="ko-KR" sz="1800" dirty="0" smtClean="0"/>
              <a:t>.</a:t>
            </a:r>
          </a:p>
          <a:p>
            <a:pPr marL="457200" indent="-457200">
              <a:buNone/>
            </a:pPr>
            <a:endParaRPr lang="en-US" altLang="ko-KR" sz="1800" dirty="0"/>
          </a:p>
          <a:p>
            <a:pPr marL="457200" indent="-457200">
              <a:buNone/>
            </a:pPr>
            <a:r>
              <a:rPr lang="en-US" altLang="ko-KR" sz="1800" dirty="0" smtClean="0"/>
              <a:t>[SS14-21477]</a:t>
            </a:r>
          </a:p>
          <a:p>
            <a:pPr marL="457200" indent="-457200">
              <a:buNone/>
            </a:pPr>
            <a:r>
              <a:rPr lang="en-US" altLang="ko-KR" sz="1800" dirty="0" smtClean="0"/>
              <a:t>Lung, right upper lobe, biopsy under VATS / Lung, right middle lobe, biopsy under VATS:</a:t>
            </a:r>
          </a:p>
          <a:p>
            <a:pPr>
              <a:buNone/>
            </a:pPr>
            <a:r>
              <a:rPr lang="en-US" altLang="ko-KR" sz="1800" dirty="0"/>
              <a:t>A, Lung, right upper lobe: </a:t>
            </a:r>
            <a:endParaRPr lang="ko-KR" altLang="en-US" sz="1800" dirty="0"/>
          </a:p>
          <a:p>
            <a:pPr>
              <a:buNone/>
            </a:pPr>
            <a:r>
              <a:rPr lang="en-US" altLang="ko-KR" sz="1800" dirty="0"/>
              <a:t>1. </a:t>
            </a:r>
            <a:r>
              <a:rPr lang="en-US" altLang="ko-KR" sz="1800" dirty="0" err="1"/>
              <a:t>Chondroid</a:t>
            </a:r>
            <a:r>
              <a:rPr lang="en-US" altLang="ko-KR" sz="1800" dirty="0"/>
              <a:t> </a:t>
            </a:r>
            <a:r>
              <a:rPr lang="en-US" altLang="ko-KR" sz="1800" dirty="0" err="1"/>
              <a:t>hamartoma</a:t>
            </a:r>
            <a:endParaRPr lang="ko-KR" altLang="en-US" sz="1800" dirty="0"/>
          </a:p>
          <a:p>
            <a:pPr>
              <a:buNone/>
            </a:pPr>
            <a:r>
              <a:rPr lang="ko-KR" altLang="en-US" sz="1800" dirty="0"/>
              <a:t>◇ </a:t>
            </a:r>
            <a:r>
              <a:rPr lang="en-US" altLang="ko-KR" sz="1800" dirty="0"/>
              <a:t>Tumor size: 0.4x0.3cm</a:t>
            </a:r>
            <a:endParaRPr lang="ko-KR" altLang="en-US" sz="1800" dirty="0"/>
          </a:p>
          <a:p>
            <a:pPr>
              <a:buNone/>
            </a:pPr>
            <a:r>
              <a:rPr lang="ko-KR" altLang="en-US" sz="1800" dirty="0"/>
              <a:t>◇ </a:t>
            </a:r>
            <a:r>
              <a:rPr lang="en-US" altLang="ko-KR" sz="1800" dirty="0"/>
              <a:t>Resection margin: Free from tumor </a:t>
            </a:r>
            <a:endParaRPr lang="ko-KR" altLang="en-US" sz="1800" dirty="0"/>
          </a:p>
          <a:p>
            <a:endParaRPr lang="ko-KR" altLang="en-US" sz="1800" dirty="0"/>
          </a:p>
          <a:p>
            <a:pPr>
              <a:buNone/>
            </a:pPr>
            <a:r>
              <a:rPr lang="en-US" altLang="ko-KR" sz="1800" dirty="0"/>
              <a:t>2. </a:t>
            </a:r>
            <a:r>
              <a:rPr lang="en-US" altLang="ko-KR" sz="1800" dirty="0" err="1"/>
              <a:t>Silicotic</a:t>
            </a:r>
            <a:r>
              <a:rPr lang="en-US" altLang="ko-KR" sz="1800" dirty="0"/>
              <a:t> nodule (0.1cm) </a:t>
            </a:r>
            <a:endParaRPr lang="ko-KR" altLang="en-US" sz="1800" dirty="0"/>
          </a:p>
          <a:p>
            <a:endParaRPr lang="ko-KR" altLang="en-US" sz="1800" dirty="0"/>
          </a:p>
          <a:p>
            <a:pPr>
              <a:buNone/>
            </a:pPr>
            <a:r>
              <a:rPr lang="en-US" altLang="ko-KR" sz="1800" dirty="0" smtClean="0"/>
              <a:t>B</a:t>
            </a:r>
            <a:r>
              <a:rPr lang="en-US" altLang="ko-KR" sz="1800" dirty="0"/>
              <a:t>. Lung, right middle lobe: </a:t>
            </a:r>
            <a:r>
              <a:rPr lang="en-US" altLang="ko-KR" sz="1800" dirty="0" err="1"/>
              <a:t>Silicotic</a:t>
            </a:r>
            <a:r>
              <a:rPr lang="en-US" altLang="ko-KR" sz="1800" dirty="0"/>
              <a:t> nodule (0.7cm)</a:t>
            </a:r>
            <a:endParaRPr lang="en-US" altLang="ko-KR" sz="1800" dirty="0" smtClean="0"/>
          </a:p>
          <a:p>
            <a:pPr marL="457200" indent="-457200">
              <a:buNone/>
            </a:pPr>
            <a:endParaRPr lang="en-US" altLang="ko-KR" sz="2000" dirty="0" smtClean="0"/>
          </a:p>
          <a:p>
            <a:pPr marL="457200" indent="-457200">
              <a:buNone/>
            </a:pPr>
            <a:endParaRPr lang="ko-KR" altLang="en-US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Silicosis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000108"/>
            <a:ext cx="9001156" cy="5715040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400" dirty="0" smtClean="0"/>
              <a:t>Reaction to inhaled crystalline silica</a:t>
            </a:r>
          </a:p>
          <a:p>
            <a:r>
              <a:rPr lang="en-US" altLang="ko-KR" sz="2400" dirty="0"/>
              <a:t>Most prevalent chronic occupational disease in the world, due to foundry work, sandblasting, stone cutting and coal mining</a:t>
            </a:r>
            <a:endParaRPr lang="en-US" altLang="ko-KR" sz="2400" dirty="0" smtClean="0"/>
          </a:p>
          <a:p>
            <a:r>
              <a:rPr lang="en-US" altLang="ko-KR" sz="2400" dirty="0" smtClean="0"/>
              <a:t>Silica </a:t>
            </a:r>
            <a:r>
              <a:rPr lang="en-US" altLang="ko-KR" sz="2400" dirty="0"/>
              <a:t>causes macrophages to release mediators which stimulate fibroblasts</a:t>
            </a:r>
            <a:endParaRPr lang="en-US" altLang="ko-KR" sz="2400" dirty="0" smtClean="0"/>
          </a:p>
          <a:p>
            <a:endParaRPr lang="en-US" altLang="ko-KR" sz="2400" dirty="0"/>
          </a:p>
          <a:p>
            <a:r>
              <a:rPr lang="en-US" altLang="ko-KR" sz="2400" dirty="0" smtClean="0"/>
              <a:t>Disease associated with Silica Exposure</a:t>
            </a:r>
          </a:p>
          <a:p>
            <a:pPr marL="457200" indent="-457200">
              <a:buAutoNum type="arabicParenR"/>
            </a:pPr>
            <a:r>
              <a:rPr lang="en-US" altLang="ko-KR" sz="2400" dirty="0" smtClean="0"/>
              <a:t>Nodular silicosis: 20+ yrs  </a:t>
            </a:r>
            <a:r>
              <a:rPr lang="en-US" altLang="ko-KR" sz="2400" dirty="0" smtClean="0">
                <a:sym typeface="Wingdings" pitchFamily="2" charset="2"/>
              </a:rPr>
              <a:t> </a:t>
            </a:r>
            <a:r>
              <a:rPr lang="en-US" altLang="ko-KR" sz="2400" dirty="0" err="1" smtClean="0">
                <a:sym typeface="Wingdings" pitchFamily="2" charset="2"/>
              </a:rPr>
              <a:t>silicotic</a:t>
            </a:r>
            <a:r>
              <a:rPr lang="en-US" altLang="ko-KR" sz="2400" dirty="0" smtClean="0">
                <a:sym typeface="Wingdings" pitchFamily="2" charset="2"/>
              </a:rPr>
              <a:t> nodules </a:t>
            </a:r>
          </a:p>
          <a:p>
            <a:pPr marL="457200" indent="-457200">
              <a:buAutoNum type="arabicParenR"/>
            </a:pPr>
            <a:r>
              <a:rPr lang="en-US" altLang="ko-KR" sz="2400" dirty="0" smtClean="0">
                <a:sym typeface="Wingdings" pitchFamily="2" charset="2"/>
              </a:rPr>
              <a:t>Acute silicosis: 1-3 yrs  Alveolar </a:t>
            </a:r>
            <a:r>
              <a:rPr lang="en-US" altLang="ko-KR" sz="2400" dirty="0" err="1" smtClean="0">
                <a:sym typeface="Wingdings" pitchFamily="2" charset="2"/>
              </a:rPr>
              <a:t>proteinosis</a:t>
            </a:r>
            <a:endParaRPr lang="en-US" altLang="ko-KR" sz="2400" dirty="0" smtClean="0">
              <a:sym typeface="Wingdings" pitchFamily="2" charset="2"/>
            </a:endParaRPr>
          </a:p>
          <a:p>
            <a:pPr marL="457200" indent="-457200">
              <a:buAutoNum type="arabicParenR"/>
            </a:pPr>
            <a:r>
              <a:rPr lang="en-US" altLang="ko-KR" sz="2400" dirty="0" smtClean="0">
                <a:sym typeface="Wingdings" pitchFamily="2" charset="2"/>
              </a:rPr>
              <a:t>Mixed dust fibrosis: 20+ yrs  </a:t>
            </a:r>
            <a:r>
              <a:rPr lang="en-US" altLang="ko-KR" sz="2400" dirty="0" err="1" smtClean="0">
                <a:sym typeface="Wingdings" pitchFamily="2" charset="2"/>
              </a:rPr>
              <a:t>Stellate</a:t>
            </a:r>
            <a:r>
              <a:rPr lang="en-US" altLang="ko-KR" sz="2400" dirty="0" smtClean="0">
                <a:sym typeface="Wingdings" pitchFamily="2" charset="2"/>
              </a:rPr>
              <a:t> interstitial fibrosis</a:t>
            </a:r>
          </a:p>
          <a:p>
            <a:pPr marL="457200" indent="-457200">
              <a:buNone/>
            </a:pPr>
            <a:endParaRPr lang="en-US" altLang="ko-KR" sz="2400" dirty="0" smtClean="0">
              <a:sym typeface="Wingdings" pitchFamily="2" charset="2"/>
            </a:endParaRPr>
          </a:p>
          <a:p>
            <a:pPr marL="457200" indent="-457200">
              <a:buNone/>
            </a:pPr>
            <a:r>
              <a:rPr lang="en-US" altLang="ko-KR" sz="2400" dirty="0" smtClean="0">
                <a:sym typeface="Wingdings" pitchFamily="2" charset="2"/>
              </a:rPr>
              <a:t>**  Nodular silicosis</a:t>
            </a:r>
          </a:p>
          <a:p>
            <a:pPr marL="457200" indent="-457200">
              <a:buFontTx/>
              <a:buChar char="-"/>
            </a:pPr>
            <a:r>
              <a:rPr lang="en-US" altLang="ko-KR" sz="2400" dirty="0" smtClean="0">
                <a:sym typeface="Wingdings" pitchFamily="2" charset="2"/>
              </a:rPr>
              <a:t>Small, discrete, </a:t>
            </a:r>
            <a:r>
              <a:rPr lang="en-US" altLang="ko-KR" sz="2400" dirty="0" err="1" smtClean="0">
                <a:sym typeface="Wingdings" pitchFamily="2" charset="2"/>
              </a:rPr>
              <a:t>hyalinized</a:t>
            </a:r>
            <a:r>
              <a:rPr lang="en-US" altLang="ko-KR" sz="2400" dirty="0" smtClean="0">
                <a:sym typeface="Wingdings" pitchFamily="2" charset="2"/>
              </a:rPr>
              <a:t> nodules, Upper lobe, LN</a:t>
            </a:r>
          </a:p>
          <a:p>
            <a:pPr marL="457200" indent="-457200">
              <a:buFontTx/>
              <a:buChar char="-"/>
            </a:pPr>
            <a:r>
              <a:rPr lang="en-US" altLang="ko-KR" sz="2400" dirty="0" smtClean="0">
                <a:sym typeface="Wingdings" pitchFamily="2" charset="2"/>
              </a:rPr>
              <a:t>Also in liver, spleen, BM etc</a:t>
            </a:r>
          </a:p>
          <a:p>
            <a:pPr marL="457200" indent="-457200">
              <a:buFontTx/>
              <a:buChar char="-"/>
            </a:pPr>
            <a:r>
              <a:rPr lang="en-US" altLang="ko-KR" sz="2400" dirty="0" smtClean="0">
                <a:sym typeface="Wingdings" pitchFamily="2" charset="2"/>
              </a:rPr>
              <a:t>Concentrically arranged, </a:t>
            </a:r>
            <a:r>
              <a:rPr lang="en-US" altLang="ko-KR" sz="2400" dirty="0" err="1" smtClean="0">
                <a:sym typeface="Wingdings" pitchFamily="2" charset="2"/>
              </a:rPr>
              <a:t>hyalinized</a:t>
            </a:r>
            <a:r>
              <a:rPr lang="en-US" altLang="ko-KR" sz="2400" dirty="0" smtClean="0">
                <a:sym typeface="Wingdings" pitchFamily="2" charset="2"/>
              </a:rPr>
              <a:t> collagen bundles, surround by dust-filled </a:t>
            </a:r>
            <a:r>
              <a:rPr lang="en-US" altLang="ko-KR" sz="2400" dirty="0" err="1" smtClean="0">
                <a:sym typeface="Wingdings" pitchFamily="2" charset="2"/>
              </a:rPr>
              <a:t>histiocyte</a:t>
            </a:r>
            <a:endParaRPr lang="en-US" altLang="ko-KR" sz="2400" dirty="0">
              <a:sym typeface="Wingdings" pitchFamily="2" charset="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400" dirty="0" smtClean="0"/>
              <a:t>- needle-like </a:t>
            </a:r>
            <a:r>
              <a:rPr lang="en-US" altLang="ko-KR" sz="2400" dirty="0" err="1"/>
              <a:t>spicules</a:t>
            </a:r>
            <a:r>
              <a:rPr lang="en-US" altLang="ko-KR" sz="2400" dirty="0"/>
              <a:t> with pointed ends, 5 microns or less, </a:t>
            </a:r>
            <a:r>
              <a:rPr lang="en-US" altLang="ko-KR" sz="2400" dirty="0" err="1"/>
              <a:t>birefringent</a:t>
            </a:r>
            <a:r>
              <a:rPr lang="en-US" altLang="ko-KR" sz="2400" dirty="0"/>
              <a:t> </a:t>
            </a:r>
            <a:r>
              <a:rPr lang="en-US" altLang="ko-KR" sz="2400" dirty="0" smtClean="0"/>
              <a:t>with </a:t>
            </a:r>
            <a:r>
              <a:rPr lang="en-US" altLang="ko-KR" sz="2400" dirty="0"/>
              <a:t>polarization</a:t>
            </a:r>
            <a:endParaRPr lang="ko-KR" altLang="en-US" sz="2400" dirty="0"/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Silicosis</a:t>
            </a:r>
            <a:endParaRPr lang="ko-KR" altLang="en-US" dirty="0"/>
          </a:p>
        </p:txBody>
      </p:sp>
      <p:pic>
        <p:nvPicPr>
          <p:cNvPr id="1026" name="Picture 2" descr="http://library.med.utah.edu/WebPath/jpeg1/LUNG0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785926"/>
            <a:ext cx="7242548" cy="47421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</TotalTime>
  <Words>639</Words>
  <Application>Microsoft Office PowerPoint</Application>
  <PresentationFormat>화면 슬라이드 쇼(4:3)</PresentationFormat>
  <Paragraphs>90</Paragraphs>
  <Slides>22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22</vt:i4>
      </vt:variant>
    </vt:vector>
  </HeadingPairs>
  <TitlesOfParts>
    <vt:vector size="23" baseType="lpstr">
      <vt:lpstr>Office 테마</vt:lpstr>
      <vt:lpstr>VATS conference</vt:lpstr>
      <vt:lpstr>CASE 1  F/42</vt:lpstr>
      <vt:lpstr>슬라이드 3</vt:lpstr>
      <vt:lpstr>슬라이드 4</vt:lpstr>
      <vt:lpstr>슬라이드 5</vt:lpstr>
      <vt:lpstr>슬라이드 6</vt:lpstr>
      <vt:lpstr>슬라이드 7</vt:lpstr>
      <vt:lpstr>Silicosis</vt:lpstr>
      <vt:lpstr>Silicosis</vt:lpstr>
      <vt:lpstr>CASE 2  M/36</vt:lpstr>
      <vt:lpstr>슬라이드 11</vt:lpstr>
      <vt:lpstr>슬라이드 12</vt:lpstr>
      <vt:lpstr>슬라이드 13</vt:lpstr>
      <vt:lpstr>슬라이드 14</vt:lpstr>
      <vt:lpstr>슬라이드 15</vt:lpstr>
      <vt:lpstr>Hypersensitivity pnemonia</vt:lpstr>
      <vt:lpstr>Hypersensitivity pnemonia</vt:lpstr>
      <vt:lpstr>CASE 3  M/64</vt:lpstr>
      <vt:lpstr>슬라이드 19</vt:lpstr>
      <vt:lpstr>슬라이드 20</vt:lpstr>
      <vt:lpstr>Pneumoconiosis</vt:lpstr>
      <vt:lpstr>Siderosis (Welder’s pneumoconiosis)</vt:lpstr>
    </vt:vector>
  </TitlesOfParts>
  <Company>severance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jsl0522</dc:creator>
  <cp:lastModifiedBy>jsl0522</cp:lastModifiedBy>
  <cp:revision>9</cp:revision>
  <dcterms:created xsi:type="dcterms:W3CDTF">2014-05-28T04:32:17Z</dcterms:created>
  <dcterms:modified xsi:type="dcterms:W3CDTF">2014-05-28T10:10:29Z</dcterms:modified>
</cp:coreProperties>
</file>