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8" r:id="rId2"/>
    <p:sldId id="517" r:id="rId3"/>
    <p:sldId id="518" r:id="rId4"/>
    <p:sldId id="520" r:id="rId5"/>
    <p:sldId id="521" r:id="rId6"/>
    <p:sldId id="523" r:id="rId7"/>
    <p:sldId id="524" r:id="rId8"/>
    <p:sldId id="525" r:id="rId9"/>
    <p:sldId id="536" r:id="rId10"/>
    <p:sldId id="528" r:id="rId11"/>
    <p:sldId id="530" r:id="rId12"/>
    <p:sldId id="537" r:id="rId13"/>
    <p:sldId id="533" r:id="rId14"/>
    <p:sldId id="534" r:id="rId15"/>
    <p:sldId id="535" r:id="rId16"/>
    <p:sldId id="449" r:id="rId17"/>
    <p:sldId id="326" r:id="rId18"/>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128" autoAdjust="0"/>
  </p:normalViewPr>
  <p:slideViewPr>
    <p:cSldViewPr>
      <p:cViewPr varScale="1">
        <p:scale>
          <a:sx n="66" d="100"/>
          <a:sy n="66" d="100"/>
        </p:scale>
        <p:origin x="150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dirty="0"/>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741966-4F1B-49FE-947C-243BDF7D25A0}" type="datetimeFigureOut">
              <a:rPr lang="ko-KR" altLang="en-US" smtClean="0"/>
              <a:pPr/>
              <a:t>2016-07-20</a:t>
            </a:fld>
            <a:endParaRPr lang="ko-KR" altLang="en-US" dirty="0"/>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dirty="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dirty="0"/>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07AB0B-3BDA-4425-A664-F7D6FF70F838}" type="slidenum">
              <a:rPr lang="ko-KR" altLang="en-US" smtClean="0"/>
              <a:pPr/>
              <a:t>‹#›</a:t>
            </a:fld>
            <a:endParaRPr lang="ko-KR" altLang="en-US" dirty="0"/>
          </a:p>
        </p:txBody>
      </p:sp>
    </p:spTree>
    <p:extLst>
      <p:ext uri="{BB962C8B-B14F-4D97-AF65-F5344CB8AC3E}">
        <p14:creationId xmlns:p14="http://schemas.microsoft.com/office/powerpoint/2010/main" val="421771746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uptodate.com/contents/image?imageKey=ONC/101061&amp;topicKey=ONC/88706&amp;rank=1~150&amp;source=see_link&amp;search=solitary+fibrosis+tumor" TargetMode="External"/><Relationship Id="rId7" Type="http://schemas.openxmlformats.org/officeDocument/2006/relationships/hyperlink" Target="http://www.uptodate.com/contents/solitary-fibrous-tumor/abstract/70"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www.uptodate.com/contents/image?imageKey=ONC/101069&amp;topicKey=ONC/88706&amp;rank=1~150&amp;source=see_link&amp;search=solitary+fibrosis+tumor" TargetMode="External"/><Relationship Id="rId5" Type="http://schemas.openxmlformats.org/officeDocument/2006/relationships/hyperlink" Target="http://www.uptodate.com/contents/solitary-fibrous-tumor/abstract/59" TargetMode="External"/><Relationship Id="rId4" Type="http://schemas.openxmlformats.org/officeDocument/2006/relationships/hyperlink" Target="http://www.uptodate.com/contents/solitary-fibrous-tumor/abstract/45"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uptodate.com/contents/image?imageKey=ONC/101061&amp;topicKey=ONC/88706&amp;rank=1~150&amp;source=see_link&amp;search=solitary+fibrosis+tumor" TargetMode="External"/><Relationship Id="rId7" Type="http://schemas.openxmlformats.org/officeDocument/2006/relationships/hyperlink" Target="http://www.uptodate.com/contents/solitary-fibrous-tumor/abstract/70"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www.uptodate.com/contents/image?imageKey=ONC/101069&amp;topicKey=ONC/88706&amp;rank=1~150&amp;source=see_link&amp;search=solitary+fibrosis+tumor" TargetMode="External"/><Relationship Id="rId5" Type="http://schemas.openxmlformats.org/officeDocument/2006/relationships/hyperlink" Target="http://www.uptodate.com/contents/solitary-fibrous-tumor/abstract/59" TargetMode="External"/><Relationship Id="rId4" Type="http://schemas.openxmlformats.org/officeDocument/2006/relationships/hyperlink" Target="http://www.uptodate.com/contents/solitary-fibrous-tumor/abstract/45"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uptodate.com/contents/solitary-fibrous-tumor/abstract/25"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www.uptodate.com/contents/solitary-fibrous-tumor/abstract/24" TargetMode="Externa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www.uptodate.com/contents/solitary-fibrous-tumor/abstract/79" TargetMode="External"/><Relationship Id="rId3" Type="http://schemas.openxmlformats.org/officeDocument/2006/relationships/hyperlink" Target="http://www.uptodate.com/contents/solitary-fibrous-tumor/abstract/94" TargetMode="External"/><Relationship Id="rId7" Type="http://schemas.openxmlformats.org/officeDocument/2006/relationships/hyperlink" Target="http://www.uptodate.com/contents/trabectedin-drug-information?source=see_link"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www.uptodate.com/contents/bevacizumab-drug-information?source=see_link" TargetMode="External"/><Relationship Id="rId11" Type="http://schemas.openxmlformats.org/officeDocument/2006/relationships/hyperlink" Target="http://www.uptodate.com/contents/solitary-fibrous-tumor/abstract/99" TargetMode="External"/><Relationship Id="rId5" Type="http://schemas.openxmlformats.org/officeDocument/2006/relationships/hyperlink" Target="http://www.uptodate.com/contents/temozolomide-drug-information?source=see_link" TargetMode="External"/><Relationship Id="rId10" Type="http://schemas.openxmlformats.org/officeDocument/2006/relationships/hyperlink" Target="http://www.uptodate.com/contents/solitary-fibrous-tumor/abstract/98" TargetMode="External"/><Relationship Id="rId4" Type="http://schemas.openxmlformats.org/officeDocument/2006/relationships/hyperlink" Target="http://www.uptodate.com/contents/ifosfamide-drug-information?source=see_link" TargetMode="External"/><Relationship Id="rId9" Type="http://schemas.openxmlformats.org/officeDocument/2006/relationships/hyperlink" Target="http://www.uptodate.com/contents/axitinib-drug-information?source=see_link"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a:t>
            </a:fld>
            <a:endParaRPr lang="ko-KR"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lnSpcReduction="10000"/>
          </a:bodyPr>
          <a:lstStyle/>
          <a:p>
            <a:r>
              <a:rPr lang="en-US" altLang="ko-KR" dirty="0">
                <a:effectLst/>
              </a:rPr>
              <a:t>England et al. reported 233 cases from the AFIP, of which 82 were described as histologically malignant. Their histologic criteria for malignancy are outlined in the table (</a:t>
            </a:r>
            <a:r>
              <a:rPr lang="en-US" altLang="ko-KR" dirty="0">
                <a:effectLst/>
                <a:hlinkClick r:id="rId3"/>
              </a:rPr>
              <a:t>table 2</a:t>
            </a:r>
            <a:r>
              <a:rPr lang="en-US" altLang="ko-KR" dirty="0">
                <a:effectLst/>
              </a:rPr>
              <a:t>) [</a:t>
            </a:r>
            <a:r>
              <a:rPr lang="en-US" altLang="ko-KR" dirty="0">
                <a:effectLst/>
                <a:hlinkClick r:id="rId4"/>
              </a:rPr>
              <a:t>45</a:t>
            </a:r>
            <a:r>
              <a:rPr lang="en-US" altLang="ko-KR" dirty="0">
                <a:effectLst/>
              </a:rPr>
              <a:t>]. Whereas none of the patients with histologically benign disease died, 55 percent of those with malignant SFT died because of recurrence or metastases. Among the malignant variants, complete </a:t>
            </a:r>
            <a:r>
              <a:rPr lang="en-US" altLang="ko-KR" dirty="0" err="1">
                <a:effectLst/>
              </a:rPr>
              <a:t>resectability</a:t>
            </a:r>
            <a:r>
              <a:rPr lang="en-US" altLang="ko-KR" dirty="0">
                <a:effectLst/>
              </a:rPr>
              <a:t> was the single most important predictor of outcome.</a:t>
            </a:r>
          </a:p>
          <a:p>
            <a:r>
              <a:rPr lang="en-US" altLang="ko-KR" dirty="0">
                <a:effectLst/>
              </a:rPr>
              <a:t>●De Perrot reviewed a total of 185 reported cases of pleural SFT in the literature that had adequate follow-up; 19 (10 percent) had at least one recurrence, and 16 (9 percent) died of their disease [</a:t>
            </a:r>
            <a:r>
              <a:rPr lang="en-US" altLang="ko-KR" dirty="0">
                <a:effectLst/>
                <a:hlinkClick r:id="rId5"/>
              </a:rPr>
              <a:t>59</a:t>
            </a:r>
            <a:r>
              <a:rPr lang="en-US" altLang="ko-KR" dirty="0">
                <a:effectLst/>
              </a:rPr>
              <a:t>]. Histologically benign </a:t>
            </a:r>
            <a:r>
              <a:rPr lang="en-US" altLang="ko-KR" dirty="0" err="1">
                <a:effectLst/>
              </a:rPr>
              <a:t>pedunculated</a:t>
            </a:r>
            <a:r>
              <a:rPr lang="en-US" altLang="ko-KR" dirty="0">
                <a:effectLst/>
              </a:rPr>
              <a:t> tumors comprised 35 percent of the total and only recurred 2 percent of the time, while sessile, histologically malignant pleural SFT, accounting for 23 percent of the total, recurred in up to 63 percent of cases. The authors used the absence/presence of pleural </a:t>
            </a:r>
            <a:r>
              <a:rPr lang="en-US" altLang="ko-KR" dirty="0" err="1">
                <a:effectLst/>
              </a:rPr>
              <a:t>pedunculation</a:t>
            </a:r>
            <a:r>
              <a:rPr lang="en-US" altLang="ko-KR" dirty="0">
                <a:effectLst/>
              </a:rPr>
              <a:t> with histologic features of malignancy and the presence of metastasis to create a five-tiered staging system, which correlated with risk of local recurrence (</a:t>
            </a:r>
            <a:r>
              <a:rPr lang="en-US" altLang="ko-KR" dirty="0">
                <a:effectLst/>
                <a:hlinkClick r:id="rId6"/>
              </a:rPr>
              <a:t>table 3</a:t>
            </a:r>
            <a:r>
              <a:rPr lang="en-US" altLang="ko-KR" dirty="0">
                <a:effectLst/>
              </a:rPr>
              <a:t>).</a:t>
            </a:r>
          </a:p>
          <a:p>
            <a:r>
              <a:rPr lang="en-US" altLang="ko-KR" dirty="0">
                <a:effectLst/>
              </a:rPr>
              <a:t>The de Perrot classification was validated in a another series of 88 SFTs, in which de Perrot stage 0 to I tumors accounted for 67 percent, stage II for 18 percent, and stage III to IV for 15 percent of cases. Stage significantly correlated with disease-specific survival and overall survival [</a:t>
            </a:r>
            <a:r>
              <a:rPr lang="en-US" altLang="ko-KR" dirty="0">
                <a:effectLst/>
                <a:hlinkClick r:id="rId7"/>
              </a:rPr>
              <a:t>70</a:t>
            </a:r>
            <a:r>
              <a:rPr lang="en-US" altLang="ko-KR" dirty="0">
                <a:effectLst/>
              </a:rPr>
              <a:t>]. Local recurrence was documented in 16 cases (18 percent of the total), but the authors did not provide a stratification of recurrence rate according to de Perrot stage.</a:t>
            </a:r>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11</a:t>
            </a:fld>
            <a:endParaRPr lang="ko-KR" altLang="en-US" dirty="0"/>
          </a:p>
        </p:txBody>
      </p:sp>
    </p:spTree>
    <p:extLst>
      <p:ext uri="{BB962C8B-B14F-4D97-AF65-F5344CB8AC3E}">
        <p14:creationId xmlns:p14="http://schemas.microsoft.com/office/powerpoint/2010/main" val="3816194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lnSpcReduction="10000"/>
          </a:bodyPr>
          <a:lstStyle/>
          <a:p>
            <a:r>
              <a:rPr lang="en-US" altLang="ko-KR" dirty="0">
                <a:effectLst/>
              </a:rPr>
              <a:t>England et al. reported 233 cases from the AFIP, of which 82 were described as histologically malignant. Their histologic criteria for malignancy are outlined in the table (</a:t>
            </a:r>
            <a:r>
              <a:rPr lang="en-US" altLang="ko-KR" dirty="0">
                <a:effectLst/>
                <a:hlinkClick r:id="rId3"/>
              </a:rPr>
              <a:t>table 2</a:t>
            </a:r>
            <a:r>
              <a:rPr lang="en-US" altLang="ko-KR" dirty="0">
                <a:effectLst/>
              </a:rPr>
              <a:t>) [</a:t>
            </a:r>
            <a:r>
              <a:rPr lang="en-US" altLang="ko-KR" dirty="0">
                <a:effectLst/>
                <a:hlinkClick r:id="rId4"/>
              </a:rPr>
              <a:t>45</a:t>
            </a:r>
            <a:r>
              <a:rPr lang="en-US" altLang="ko-KR" dirty="0">
                <a:effectLst/>
              </a:rPr>
              <a:t>]. Whereas none of the patients with histologically benign disease died, 55 percent of those with malignant SFT died because of recurrence or metastases. Among the malignant variants, complete </a:t>
            </a:r>
            <a:r>
              <a:rPr lang="en-US" altLang="ko-KR" dirty="0" err="1">
                <a:effectLst/>
              </a:rPr>
              <a:t>resectability</a:t>
            </a:r>
            <a:r>
              <a:rPr lang="en-US" altLang="ko-KR" dirty="0">
                <a:effectLst/>
              </a:rPr>
              <a:t> was the single most important predictor of outcome.</a:t>
            </a:r>
          </a:p>
          <a:p>
            <a:r>
              <a:rPr lang="en-US" altLang="ko-KR" dirty="0">
                <a:effectLst/>
              </a:rPr>
              <a:t>●De Perrot reviewed a total of 185 reported cases of pleural SFT in the literature that had adequate follow-up; 19 (10 percent) had at least one recurrence, and 16 (9 percent) died of their disease [</a:t>
            </a:r>
            <a:r>
              <a:rPr lang="en-US" altLang="ko-KR" dirty="0">
                <a:effectLst/>
                <a:hlinkClick r:id="rId5"/>
              </a:rPr>
              <a:t>59</a:t>
            </a:r>
            <a:r>
              <a:rPr lang="en-US" altLang="ko-KR" dirty="0">
                <a:effectLst/>
              </a:rPr>
              <a:t>]. Histologically benign </a:t>
            </a:r>
            <a:r>
              <a:rPr lang="en-US" altLang="ko-KR" dirty="0" err="1">
                <a:effectLst/>
              </a:rPr>
              <a:t>pedunculated</a:t>
            </a:r>
            <a:r>
              <a:rPr lang="en-US" altLang="ko-KR" dirty="0">
                <a:effectLst/>
              </a:rPr>
              <a:t> tumors comprised 35 percent of the total and only recurred 2 percent of the time, while sessile, histologically malignant pleural SFT, accounting for 23 percent of the total, recurred in up to 63 percent of cases. The authors used the absence/presence of pleural </a:t>
            </a:r>
            <a:r>
              <a:rPr lang="en-US" altLang="ko-KR" dirty="0" err="1">
                <a:effectLst/>
              </a:rPr>
              <a:t>pedunculation</a:t>
            </a:r>
            <a:r>
              <a:rPr lang="en-US" altLang="ko-KR" dirty="0">
                <a:effectLst/>
              </a:rPr>
              <a:t> with histologic features of malignancy and the presence of metastasis to create a five-tiered staging system, which correlated with risk of local recurrence (</a:t>
            </a:r>
            <a:r>
              <a:rPr lang="en-US" altLang="ko-KR" dirty="0">
                <a:effectLst/>
                <a:hlinkClick r:id="rId6"/>
              </a:rPr>
              <a:t>table 3</a:t>
            </a:r>
            <a:r>
              <a:rPr lang="en-US" altLang="ko-KR" dirty="0">
                <a:effectLst/>
              </a:rPr>
              <a:t>).</a:t>
            </a:r>
          </a:p>
          <a:p>
            <a:r>
              <a:rPr lang="en-US" altLang="ko-KR" dirty="0">
                <a:effectLst/>
              </a:rPr>
              <a:t>The de Perrot classification was validated in a another series of 88 SFTs, in which de Perrot stage 0 to I tumors accounted for 67 percent, stage II for 18 percent, and stage III to IV for 15 percent of cases. Stage significantly correlated with disease-specific survival and overall survival [</a:t>
            </a:r>
            <a:r>
              <a:rPr lang="en-US" altLang="ko-KR" dirty="0">
                <a:effectLst/>
                <a:hlinkClick r:id="rId7"/>
              </a:rPr>
              <a:t>70</a:t>
            </a:r>
            <a:r>
              <a:rPr lang="en-US" altLang="ko-KR" dirty="0">
                <a:effectLst/>
              </a:rPr>
              <a:t>]. Local recurrence was documented in 16 cases (18 percent of the total), but the authors did not provide a stratification of recurrence rate according to de Perrot stage.</a:t>
            </a:r>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12</a:t>
            </a:fld>
            <a:endParaRPr lang="ko-KR" altLang="en-US" dirty="0"/>
          </a:p>
        </p:txBody>
      </p:sp>
    </p:spTree>
    <p:extLst>
      <p:ext uri="{BB962C8B-B14F-4D97-AF65-F5344CB8AC3E}">
        <p14:creationId xmlns:p14="http://schemas.microsoft.com/office/powerpoint/2010/main" val="3443077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fontScale="92500"/>
          </a:bodyPr>
          <a:lstStyle/>
          <a:p>
            <a:r>
              <a:rPr lang="en-US" altLang="ko-KR" dirty="0">
                <a:effectLst/>
              </a:rPr>
              <a:t>In a retrospective series, 157 patients with a pleural SFT underwent complete en bloc resection, which required wedge resection in 122, lobectomy of one or more lobes in 19, </a:t>
            </a:r>
            <a:r>
              <a:rPr lang="en-US" altLang="ko-KR" dirty="0" err="1">
                <a:effectLst/>
              </a:rPr>
              <a:t>pneumonectomy</a:t>
            </a:r>
            <a:r>
              <a:rPr lang="en-US" altLang="ko-KR" dirty="0">
                <a:effectLst/>
              </a:rPr>
              <a:t> in four, chest wall resection in 8, diaphragm resection in 3, and multilevel </a:t>
            </a:r>
            <a:r>
              <a:rPr lang="en-US" altLang="ko-KR" dirty="0" err="1">
                <a:effectLst/>
              </a:rPr>
              <a:t>hemivertebrectomy</a:t>
            </a:r>
            <a:r>
              <a:rPr lang="en-US" altLang="ko-KR" dirty="0">
                <a:effectLst/>
              </a:rPr>
              <a:t> in 1 [</a:t>
            </a:r>
            <a:r>
              <a:rPr lang="en-US" altLang="ko-KR" dirty="0">
                <a:effectLst/>
                <a:hlinkClick r:id="rId3"/>
              </a:rPr>
              <a:t>25</a:t>
            </a:r>
            <a:r>
              <a:rPr lang="en-US" altLang="ko-KR" dirty="0">
                <a:effectLst/>
              </a:rPr>
              <a:t>]. Despite R0 resection, 15 (10 percent) recurred at a median of 29 months. Ten recurred locally, while five recurred at distant sites. In 9 of the 10 cases with a local recurrence, disease control was achieved with re-resection. Recurrences were more common in patients with malignant histology (19 versus 1.3 percent). At a median follow-up of 14 years, the overall 5- and 10-year survival rates for the entire cohort were 86 and 77 percent; long-term survival was significantly better in those with a histologically benign SFT as compared with those with malignant features (at five years, 96 versus 68 percent, respectively).</a:t>
            </a:r>
          </a:p>
          <a:p>
            <a:r>
              <a:rPr lang="en-US" altLang="ko-KR" dirty="0" err="1">
                <a:effectLst/>
                <a:hlinkClick r:id="rId3"/>
              </a:rPr>
              <a:t>Lahon</a:t>
            </a:r>
            <a:r>
              <a:rPr lang="en-US" altLang="ko-KR" dirty="0">
                <a:effectLst/>
                <a:hlinkClick r:id="rId3"/>
              </a:rPr>
              <a:t> B, Mercier O, </a:t>
            </a:r>
            <a:r>
              <a:rPr lang="en-US" altLang="ko-KR" dirty="0" err="1">
                <a:effectLst/>
                <a:hlinkClick r:id="rId3"/>
              </a:rPr>
              <a:t>Fadel</a:t>
            </a:r>
            <a:r>
              <a:rPr lang="en-US" altLang="ko-KR" dirty="0">
                <a:effectLst/>
                <a:hlinkClick r:id="rId3"/>
              </a:rPr>
              <a:t> E, et al. Solitary fibrous tumor of the pleura: outcomes of 157 complete resections in a single center. Ann </a:t>
            </a:r>
            <a:r>
              <a:rPr lang="en-US" altLang="ko-KR" dirty="0" err="1">
                <a:effectLst/>
                <a:hlinkClick r:id="rId3"/>
              </a:rPr>
              <a:t>Thorac</a:t>
            </a:r>
            <a:r>
              <a:rPr lang="en-US" altLang="ko-KR" dirty="0">
                <a:effectLst/>
                <a:hlinkClick r:id="rId3"/>
              </a:rPr>
              <a:t> </a:t>
            </a:r>
            <a:r>
              <a:rPr lang="en-US" altLang="ko-KR" dirty="0" err="1">
                <a:effectLst/>
                <a:hlinkClick r:id="rId3"/>
              </a:rPr>
              <a:t>Surg</a:t>
            </a:r>
            <a:r>
              <a:rPr lang="en-US" altLang="ko-KR" dirty="0">
                <a:effectLst/>
                <a:hlinkClick r:id="rId3"/>
              </a:rPr>
              <a:t> 2012; 94:394.</a:t>
            </a:r>
            <a:endParaRPr lang="en-US" altLang="ko-KR" dirty="0">
              <a:effectLst/>
            </a:endParaRPr>
          </a:p>
          <a:p>
            <a:endParaRPr lang="en-US" altLang="ko-KR" dirty="0">
              <a:effectLst/>
            </a:endParaRPr>
          </a:p>
          <a:p>
            <a:r>
              <a:rPr lang="en-US" altLang="ko-KR" dirty="0">
                <a:effectLst/>
              </a:rPr>
              <a:t>Another multi-institutional study focused on 50 malignant pleural SFTs treated over a 10-year period at one of four institutions [</a:t>
            </a:r>
            <a:r>
              <a:rPr lang="en-US" altLang="ko-KR" dirty="0">
                <a:effectLst/>
                <a:hlinkClick r:id="rId4"/>
              </a:rPr>
              <a:t>24</a:t>
            </a:r>
            <a:r>
              <a:rPr lang="en-US" altLang="ko-KR" dirty="0">
                <a:effectLst/>
              </a:rPr>
              <a:t>]. Complete resection was achieved in 46 cases (92 percent), and required extended resection in 15. At a median follow-up of 52 months, the overall survival rates at 5 and 10 years were 81 and 67 percent, and the disease-free survival rates at 5 and 10 years were 72 and 61 percent. Even patients with an England score of 4 had an 80 percent long-term survival rate</a:t>
            </a:r>
          </a:p>
          <a:p>
            <a:r>
              <a:rPr lang="en-US" altLang="ko-KR" dirty="0" err="1">
                <a:effectLst/>
                <a:hlinkClick r:id="rId4"/>
              </a:rPr>
              <a:t>Lococo</a:t>
            </a:r>
            <a:r>
              <a:rPr lang="en-US" altLang="ko-KR" dirty="0">
                <a:effectLst/>
                <a:hlinkClick r:id="rId4"/>
              </a:rPr>
              <a:t> F, </a:t>
            </a:r>
            <a:r>
              <a:rPr lang="en-US" altLang="ko-KR" dirty="0" err="1">
                <a:effectLst/>
                <a:hlinkClick r:id="rId4"/>
              </a:rPr>
              <a:t>Cesario</a:t>
            </a:r>
            <a:r>
              <a:rPr lang="en-US" altLang="ko-KR" dirty="0">
                <a:effectLst/>
                <a:hlinkClick r:id="rId4"/>
              </a:rPr>
              <a:t> A, </a:t>
            </a:r>
            <a:r>
              <a:rPr lang="en-US" altLang="ko-KR" dirty="0" err="1">
                <a:effectLst/>
                <a:hlinkClick r:id="rId4"/>
              </a:rPr>
              <a:t>Cardillo</a:t>
            </a:r>
            <a:r>
              <a:rPr lang="en-US" altLang="ko-KR" dirty="0">
                <a:effectLst/>
                <a:hlinkClick r:id="rId4"/>
              </a:rPr>
              <a:t> G, et al. Malignant solitary fibrous tumors of the pleura: retrospective review of a multicenter series. J </a:t>
            </a:r>
            <a:r>
              <a:rPr lang="en-US" altLang="ko-KR" dirty="0" err="1">
                <a:effectLst/>
                <a:hlinkClick r:id="rId4"/>
              </a:rPr>
              <a:t>Thorac</a:t>
            </a:r>
            <a:r>
              <a:rPr lang="en-US" altLang="ko-KR" dirty="0">
                <a:effectLst/>
                <a:hlinkClick r:id="rId4"/>
              </a:rPr>
              <a:t> </a:t>
            </a:r>
            <a:r>
              <a:rPr lang="en-US" altLang="ko-KR" dirty="0" err="1">
                <a:effectLst/>
                <a:hlinkClick r:id="rId4"/>
              </a:rPr>
              <a:t>Oncol</a:t>
            </a:r>
            <a:r>
              <a:rPr lang="en-US" altLang="ko-KR" dirty="0">
                <a:effectLst/>
                <a:hlinkClick r:id="rId4"/>
              </a:rPr>
              <a:t> 2012; 7:1698.</a:t>
            </a:r>
            <a:endParaRPr lang="en-US" altLang="ko-KR" dirty="0">
              <a:effectLst/>
            </a:endParaRPr>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13</a:t>
            </a:fld>
            <a:endParaRPr lang="ko-KR" altLang="en-US" dirty="0"/>
          </a:p>
        </p:txBody>
      </p:sp>
    </p:spTree>
    <p:extLst>
      <p:ext uri="{BB962C8B-B14F-4D97-AF65-F5344CB8AC3E}">
        <p14:creationId xmlns:p14="http://schemas.microsoft.com/office/powerpoint/2010/main" val="3816194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fontScale="85000" lnSpcReduction="20000"/>
          </a:bodyPr>
          <a:lstStyle/>
          <a:p>
            <a:r>
              <a:rPr lang="en-US" altLang="ko-KR" dirty="0">
                <a:effectLst/>
              </a:rPr>
              <a:t>small case series and retrospective reviews; there are no prospective trials:</a:t>
            </a:r>
          </a:p>
          <a:p>
            <a:r>
              <a:rPr lang="en-US" altLang="ko-KR" dirty="0">
                <a:effectLst/>
              </a:rPr>
              <a:t>A retrospective review included 30 patients with advanced SFT derived from the European rare cancer database who were treated with traditional sarcoma chemotherapy [</a:t>
            </a:r>
            <a:r>
              <a:rPr lang="en-US" altLang="ko-KR" dirty="0">
                <a:effectLst/>
                <a:hlinkClick r:id="rId3"/>
              </a:rPr>
              <a:t>94</a:t>
            </a:r>
            <a:r>
              <a:rPr lang="en-US" altLang="ko-KR" dirty="0">
                <a:effectLst/>
              </a:rPr>
              <a:t>]. At three months, among those treated with an </a:t>
            </a:r>
            <a:r>
              <a:rPr lang="en-US" altLang="ko-KR" dirty="0" err="1">
                <a:effectLst/>
              </a:rPr>
              <a:t>anthracycline</a:t>
            </a:r>
            <a:r>
              <a:rPr lang="en-US" altLang="ko-KR" dirty="0">
                <a:effectLst/>
              </a:rPr>
              <a:t>-based regimen (single-agent </a:t>
            </a:r>
            <a:r>
              <a:rPr lang="en-US" altLang="ko-KR" dirty="0" err="1">
                <a:effectLst/>
              </a:rPr>
              <a:t>anthracyclines</a:t>
            </a:r>
            <a:r>
              <a:rPr lang="en-US" altLang="ko-KR" dirty="0">
                <a:effectLst/>
              </a:rPr>
              <a:t> [n = 7] or a combination of </a:t>
            </a:r>
            <a:r>
              <a:rPr lang="en-US" altLang="ko-KR" dirty="0" err="1">
                <a:effectLst/>
              </a:rPr>
              <a:t>anthracyclines</a:t>
            </a:r>
            <a:r>
              <a:rPr lang="en-US" altLang="ko-KR" dirty="0">
                <a:effectLst/>
              </a:rPr>
              <a:t> plus </a:t>
            </a:r>
            <a:r>
              <a:rPr lang="en-US" altLang="ko-KR" dirty="0" err="1">
                <a:effectLst/>
                <a:hlinkClick r:id="rId4"/>
              </a:rPr>
              <a:t>ifosfamide</a:t>
            </a:r>
            <a:r>
              <a:rPr lang="en-US" altLang="ko-KR" dirty="0">
                <a:effectLst/>
              </a:rPr>
              <a:t> [n = 23]), there were six (20 percent) partial responses, and eight (27 percent) had stable disease. However, the median progression-free survival (PFS) was only four months, and only six (20 percent) remained progression-free at six months. Analysis of 19 patients in the group who received single-agent high-dose </a:t>
            </a:r>
            <a:r>
              <a:rPr lang="en-US" altLang="ko-KR" dirty="0" err="1">
                <a:effectLst/>
              </a:rPr>
              <a:t>ifosfamide</a:t>
            </a:r>
            <a:r>
              <a:rPr lang="en-US" altLang="ko-KR" dirty="0">
                <a:effectLst/>
              </a:rPr>
              <a:t> revealed that 10 percent had a partial response, 26 percent had stable disease; the median PFS was only four months.</a:t>
            </a:r>
          </a:p>
          <a:p>
            <a:r>
              <a:rPr lang="en-US" altLang="ko-KR" dirty="0" err="1">
                <a:effectLst/>
                <a:hlinkClick r:id="rId3"/>
              </a:rPr>
              <a:t>Stacchiotti</a:t>
            </a:r>
            <a:r>
              <a:rPr lang="en-US" altLang="ko-KR" dirty="0">
                <a:effectLst/>
                <a:hlinkClick r:id="rId3"/>
              </a:rPr>
              <a:t> S, </a:t>
            </a:r>
            <a:r>
              <a:rPr lang="en-US" altLang="ko-KR" dirty="0" err="1">
                <a:effectLst/>
                <a:hlinkClick r:id="rId3"/>
              </a:rPr>
              <a:t>Libertini</a:t>
            </a:r>
            <a:r>
              <a:rPr lang="en-US" altLang="ko-KR" dirty="0">
                <a:effectLst/>
                <a:hlinkClick r:id="rId3"/>
              </a:rPr>
              <a:t> M, </a:t>
            </a:r>
            <a:r>
              <a:rPr lang="en-US" altLang="ko-KR" dirty="0" err="1">
                <a:effectLst/>
                <a:hlinkClick r:id="rId3"/>
              </a:rPr>
              <a:t>Negri</a:t>
            </a:r>
            <a:r>
              <a:rPr lang="en-US" altLang="ko-KR" dirty="0">
                <a:effectLst/>
                <a:hlinkClick r:id="rId3"/>
              </a:rPr>
              <a:t> T, et al. Response to chemotherapy of solitary fibrous </a:t>
            </a:r>
            <a:r>
              <a:rPr lang="en-US" altLang="ko-KR" dirty="0" err="1">
                <a:effectLst/>
                <a:hlinkClick r:id="rId3"/>
              </a:rPr>
              <a:t>tumour</a:t>
            </a:r>
            <a:r>
              <a:rPr lang="en-US" altLang="ko-KR" dirty="0">
                <a:effectLst/>
                <a:hlinkClick r:id="rId3"/>
              </a:rPr>
              <a:t>: a retrospective study. </a:t>
            </a:r>
            <a:r>
              <a:rPr lang="en-US" altLang="ko-KR" dirty="0" err="1">
                <a:effectLst/>
                <a:hlinkClick r:id="rId3"/>
              </a:rPr>
              <a:t>Eur</a:t>
            </a:r>
            <a:r>
              <a:rPr lang="en-US" altLang="ko-KR" dirty="0">
                <a:effectLst/>
                <a:hlinkClick r:id="rId3"/>
              </a:rPr>
              <a:t> J Cancer 2013; 49:2376.</a:t>
            </a:r>
            <a:endParaRPr lang="en-US" altLang="ko-KR" dirty="0">
              <a:effectLst/>
            </a:endParaRPr>
          </a:p>
          <a:p>
            <a:endParaRPr lang="en-US" altLang="ko-KR" dirty="0">
              <a:effectLst/>
            </a:endParaRPr>
          </a:p>
          <a:p>
            <a:r>
              <a:rPr lang="en-US" altLang="ko-KR" dirty="0">
                <a:effectLst/>
              </a:rPr>
              <a:t>One report included 24 patients with locally advanced </a:t>
            </a:r>
            <a:r>
              <a:rPr lang="en-US" altLang="ko-KR" dirty="0" err="1">
                <a:effectLst/>
              </a:rPr>
              <a:t>unresectable</a:t>
            </a:r>
            <a:r>
              <a:rPr lang="en-US" altLang="ko-KR" dirty="0">
                <a:effectLst/>
              </a:rPr>
              <a:t> or metastatic SFT, 17 of whom received systemic cytotoxic chemotherapy (17 </a:t>
            </a:r>
            <a:r>
              <a:rPr lang="en-US" altLang="ko-KR" dirty="0" err="1">
                <a:effectLst/>
              </a:rPr>
              <a:t>anthracycline</a:t>
            </a:r>
            <a:r>
              <a:rPr lang="en-US" altLang="ko-KR" dirty="0">
                <a:effectLst/>
              </a:rPr>
              <a:t>-based, 2 </a:t>
            </a:r>
            <a:r>
              <a:rPr lang="en-US" altLang="ko-KR" dirty="0" err="1">
                <a:effectLst/>
                <a:hlinkClick r:id="rId5"/>
              </a:rPr>
              <a:t>temozolomide</a:t>
            </a:r>
            <a:r>
              <a:rPr lang="en-US" altLang="ko-KR" dirty="0">
                <a:effectLst/>
              </a:rPr>
              <a:t> plus </a:t>
            </a:r>
            <a:r>
              <a:rPr lang="en-US" altLang="ko-KR" dirty="0" err="1">
                <a:effectLst/>
                <a:hlinkClick r:id="rId6"/>
              </a:rPr>
              <a:t>bevacizumab</a:t>
            </a:r>
            <a:r>
              <a:rPr lang="en-US" altLang="ko-KR" dirty="0">
                <a:effectLst/>
              </a:rPr>
              <a:t>, and 1 </a:t>
            </a:r>
            <a:r>
              <a:rPr lang="en-US" altLang="ko-KR" dirty="0" err="1">
                <a:effectLst/>
                <a:hlinkClick r:id="rId7"/>
              </a:rPr>
              <a:t>trabectedin</a:t>
            </a:r>
            <a:r>
              <a:rPr lang="en-US" altLang="ko-KR" dirty="0">
                <a:effectLst/>
              </a:rPr>
              <a:t>, an experimental drug) [</a:t>
            </a:r>
            <a:r>
              <a:rPr lang="en-US" altLang="ko-KR" dirty="0">
                <a:effectLst/>
                <a:hlinkClick r:id="rId8"/>
              </a:rPr>
              <a:t>79</a:t>
            </a:r>
            <a:r>
              <a:rPr lang="en-US" altLang="ko-KR" dirty="0">
                <a:effectLst/>
              </a:rPr>
              <a:t>]. Three others received </a:t>
            </a:r>
            <a:r>
              <a:rPr lang="en-US" altLang="ko-KR" dirty="0" err="1">
                <a:effectLst/>
                <a:hlinkClick r:id="rId9"/>
              </a:rPr>
              <a:t>axitinib</a:t>
            </a:r>
            <a:r>
              <a:rPr lang="en-US" altLang="ko-KR" dirty="0">
                <a:effectLst/>
              </a:rPr>
              <a:t>. There was one objective partial response, and 20 patients with stable disease. Median PFS in the entire cohort was 4.2 months. </a:t>
            </a:r>
            <a:r>
              <a:rPr lang="en-US" altLang="ko-KR" dirty="0" err="1">
                <a:effectLst/>
                <a:hlinkClick r:id="rId8"/>
              </a:rPr>
              <a:t>Constantinidou</a:t>
            </a:r>
            <a:r>
              <a:rPr lang="en-US" altLang="ko-KR" dirty="0">
                <a:effectLst/>
                <a:hlinkClick r:id="rId8"/>
              </a:rPr>
              <a:t> A, Jones RL, Olmos D, et al. Conventional </a:t>
            </a:r>
            <a:r>
              <a:rPr lang="en-US" altLang="ko-KR" dirty="0" err="1">
                <a:effectLst/>
                <a:hlinkClick r:id="rId8"/>
              </a:rPr>
              <a:t>anthracycline</a:t>
            </a:r>
            <a:r>
              <a:rPr lang="en-US" altLang="ko-KR" dirty="0">
                <a:effectLst/>
                <a:hlinkClick r:id="rId8"/>
              </a:rPr>
              <a:t>-based chemotherapy has limited efficacy in solitary fibrous </a:t>
            </a:r>
            <a:r>
              <a:rPr lang="en-US" altLang="ko-KR" dirty="0" err="1">
                <a:effectLst/>
                <a:hlinkClick r:id="rId8"/>
              </a:rPr>
              <a:t>tumour</a:t>
            </a:r>
            <a:r>
              <a:rPr lang="en-US" altLang="ko-KR" dirty="0">
                <a:effectLst/>
                <a:hlinkClick r:id="rId8"/>
              </a:rPr>
              <a:t>. </a:t>
            </a:r>
            <a:r>
              <a:rPr lang="en-US" altLang="ko-KR" dirty="0" err="1">
                <a:effectLst/>
                <a:hlinkClick r:id="rId8"/>
              </a:rPr>
              <a:t>Acta</a:t>
            </a:r>
            <a:r>
              <a:rPr lang="en-US" altLang="ko-KR" dirty="0">
                <a:effectLst/>
                <a:hlinkClick r:id="rId8"/>
              </a:rPr>
              <a:t> </a:t>
            </a:r>
            <a:r>
              <a:rPr lang="en-US" altLang="ko-KR" dirty="0" err="1">
                <a:effectLst/>
                <a:hlinkClick r:id="rId8"/>
              </a:rPr>
              <a:t>Oncol</a:t>
            </a:r>
            <a:r>
              <a:rPr lang="en-US" altLang="ko-KR" dirty="0">
                <a:effectLst/>
                <a:hlinkClick r:id="rId8"/>
              </a:rPr>
              <a:t> 2012; 51:550.</a:t>
            </a:r>
            <a:endParaRPr lang="en-US" altLang="ko-KR" dirty="0">
              <a:effectLst/>
            </a:endParaRPr>
          </a:p>
          <a:p>
            <a:endParaRPr lang="en-US" altLang="ko-KR" dirty="0"/>
          </a:p>
          <a:p>
            <a:endParaRPr lang="en-US" altLang="ko-KR" dirty="0"/>
          </a:p>
          <a:p>
            <a:r>
              <a:rPr lang="en-US" altLang="ko-KR" dirty="0">
                <a:effectLst/>
              </a:rPr>
              <a:t>●By virtue of their use in </a:t>
            </a:r>
            <a:r>
              <a:rPr lang="en-US" altLang="ko-KR" dirty="0" err="1">
                <a:effectLst/>
              </a:rPr>
              <a:t>gliomas</a:t>
            </a:r>
            <a:r>
              <a:rPr lang="en-US" altLang="ko-KR" dirty="0">
                <a:effectLst/>
              </a:rPr>
              <a:t>, the combination of </a:t>
            </a:r>
            <a:r>
              <a:rPr lang="en-US" altLang="ko-KR" dirty="0" err="1">
                <a:effectLst/>
                <a:hlinkClick r:id="rId6"/>
              </a:rPr>
              <a:t>bevacizumab</a:t>
            </a:r>
            <a:r>
              <a:rPr lang="en-US" altLang="ko-KR" dirty="0">
                <a:effectLst/>
              </a:rPr>
              <a:t> (</a:t>
            </a:r>
            <a:r>
              <a:rPr lang="en-US" altLang="ko-KR" dirty="0" err="1">
                <a:effectLst/>
              </a:rPr>
              <a:t>VEGFa</a:t>
            </a:r>
            <a:r>
              <a:rPr lang="en-US" altLang="ko-KR" dirty="0">
                <a:effectLst/>
              </a:rPr>
              <a:t> inhibitor) and </a:t>
            </a:r>
            <a:r>
              <a:rPr lang="en-US" altLang="ko-KR" dirty="0" err="1">
                <a:effectLst/>
                <a:hlinkClick r:id="rId5"/>
              </a:rPr>
              <a:t>temozolomide</a:t>
            </a:r>
            <a:r>
              <a:rPr lang="en-US" altLang="ko-KR" dirty="0">
                <a:effectLst/>
              </a:rPr>
              <a:t> was tested in 14 patients with SFT and shown to have evidence of activity [</a:t>
            </a:r>
            <a:r>
              <a:rPr lang="en-US" altLang="ko-KR" dirty="0">
                <a:effectLst/>
                <a:hlinkClick r:id="rId10"/>
              </a:rPr>
              <a:t>98</a:t>
            </a:r>
            <a:r>
              <a:rPr lang="en-US" altLang="ko-KR" dirty="0">
                <a:effectLst/>
              </a:rPr>
              <a:t>]. Median PFS in this group of locally advanced, </a:t>
            </a:r>
            <a:r>
              <a:rPr lang="en-US" altLang="ko-KR" dirty="0" err="1">
                <a:effectLst/>
              </a:rPr>
              <a:t>unresectable</a:t>
            </a:r>
            <a:r>
              <a:rPr lang="en-US" altLang="ko-KR" dirty="0">
                <a:effectLst/>
              </a:rPr>
              <a:t>, or metastatic patients was 9.7 months. The partial response (PR) rate was 14 percent with 76 percent stable disease. Interestingly, when non-dimensional Choi criteria (which invoke change in density and tumor size in a response criterion [</a:t>
            </a:r>
            <a:r>
              <a:rPr lang="en-US" altLang="ko-KR" dirty="0">
                <a:effectLst/>
                <a:hlinkClick r:id="rId11"/>
              </a:rPr>
              <a:t>99</a:t>
            </a:r>
            <a:r>
              <a:rPr lang="en-US" altLang="ko-KR" dirty="0">
                <a:effectLst/>
              </a:rPr>
              <a:t>]) were used instead of RECIST, 79 percent of the patients exhibited a PR. Some of the patients involved in this single-institution study were converted to </a:t>
            </a:r>
            <a:r>
              <a:rPr lang="en-US" altLang="ko-KR" dirty="0" err="1">
                <a:effectLst/>
              </a:rPr>
              <a:t>resectable</a:t>
            </a:r>
            <a:r>
              <a:rPr lang="en-US" altLang="ko-KR" dirty="0">
                <a:effectLst/>
              </a:rPr>
              <a:t> disease.</a:t>
            </a:r>
          </a:p>
          <a:p>
            <a:r>
              <a:rPr lang="en-US" altLang="ko-KR" dirty="0">
                <a:effectLst/>
                <a:hlinkClick r:id="rId10"/>
              </a:rPr>
              <a:t>Park MS, Patel SR, Ludwig JA, et al. Activity of </a:t>
            </a:r>
            <a:r>
              <a:rPr lang="en-US" altLang="ko-KR" dirty="0" err="1">
                <a:effectLst/>
                <a:hlinkClick r:id="rId10"/>
              </a:rPr>
              <a:t>temozolomide</a:t>
            </a:r>
            <a:r>
              <a:rPr lang="en-US" altLang="ko-KR" dirty="0">
                <a:effectLst/>
                <a:hlinkClick r:id="rId10"/>
              </a:rPr>
              <a:t> and </a:t>
            </a:r>
            <a:r>
              <a:rPr lang="en-US" altLang="ko-KR" dirty="0" err="1">
                <a:effectLst/>
                <a:hlinkClick r:id="rId10"/>
              </a:rPr>
              <a:t>bevacizumab</a:t>
            </a:r>
            <a:r>
              <a:rPr lang="en-US" altLang="ko-KR" dirty="0">
                <a:effectLst/>
                <a:hlinkClick r:id="rId10"/>
              </a:rPr>
              <a:t> in the treatment of locally advanced, recurrent, and metastatic </a:t>
            </a:r>
            <a:r>
              <a:rPr lang="en-US" altLang="ko-KR" dirty="0" err="1">
                <a:effectLst/>
                <a:hlinkClick r:id="rId10"/>
              </a:rPr>
              <a:t>hemangiopericytoma</a:t>
            </a:r>
            <a:r>
              <a:rPr lang="en-US" altLang="ko-KR" dirty="0">
                <a:effectLst/>
                <a:hlinkClick r:id="rId10"/>
              </a:rPr>
              <a:t> and malignant solitary fibrous tumor. Cancer 2011; 117:4939.</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14</a:t>
            </a:fld>
            <a:endParaRPr lang="ko-KR" altLang="en-US" dirty="0"/>
          </a:p>
        </p:txBody>
      </p:sp>
    </p:spTree>
    <p:extLst>
      <p:ext uri="{BB962C8B-B14F-4D97-AF65-F5344CB8AC3E}">
        <p14:creationId xmlns:p14="http://schemas.microsoft.com/office/powerpoint/2010/main" val="3816194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US" dirty="0"/>
          </a:p>
        </p:txBody>
      </p:sp>
      <p:sp>
        <p:nvSpPr>
          <p:cNvPr id="4" name="3 Marcador de número de diapositiva"/>
          <p:cNvSpPr>
            <a:spLocks noGrp="1"/>
          </p:cNvSpPr>
          <p:nvPr>
            <p:ph type="sldNum" sz="quarter" idx="10"/>
          </p:nvPr>
        </p:nvSpPr>
        <p:spPr/>
        <p:txBody>
          <a:bodyPr/>
          <a:lstStyle/>
          <a:p>
            <a:fld id="{B0E3729A-77FA-4BC9-89E2-A775A240A61C}" type="slidenum">
              <a:rPr lang="en-US" smtClean="0"/>
              <a:pPr/>
              <a:t>16</a:t>
            </a:fld>
            <a:endParaRPr lang="en-US"/>
          </a:p>
        </p:txBody>
      </p:sp>
    </p:spTree>
    <p:extLst>
      <p:ext uri="{BB962C8B-B14F-4D97-AF65-F5344CB8AC3E}">
        <p14:creationId xmlns:p14="http://schemas.microsoft.com/office/powerpoint/2010/main" val="24332639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17</a:t>
            </a:fld>
            <a:endParaRPr lang="ko-KR"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ko-KR" sz="1200" kern="1200" dirty="0">
                <a:solidFill>
                  <a:schemeClr val="tx1"/>
                </a:solidFill>
                <a:effectLst/>
                <a:latin typeface="+mn-lt"/>
                <a:ea typeface="+mn-ea"/>
                <a:cs typeface="+mn-cs"/>
              </a:rPr>
              <a:t> </a:t>
            </a:r>
            <a:r>
              <a:rPr lang="en-US" altLang="ko-KR" sz="1200" kern="1200" dirty="0">
                <a:solidFill>
                  <a:schemeClr val="tx1"/>
                </a:solidFill>
                <a:effectLst/>
                <a:latin typeface="+mn-lt"/>
                <a:ea typeface="+mn-ea"/>
                <a:cs typeface="+mn-cs"/>
              </a:rPr>
              <a:t>membrane composed of simple squamous cells that forms the lining of several body cavities: the pleura, peritoneum, mediastinum and pericardium. </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effectLst/>
                <a:latin typeface="+mn-lt"/>
                <a:ea typeface="+mn-ea"/>
                <a:cs typeface="+mn-cs"/>
              </a:rPr>
              <a:t>Mesothelium is the epithelial component of serosa,  it is form of simple squamous epithelium!!  -&gt; cytokeratin +</a:t>
            </a:r>
            <a:endParaRPr lang="ko-KR" altLang="ko-KR" sz="1200" kern="1200" dirty="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3</a:t>
            </a:fld>
            <a:endParaRPr lang="ko-KR" altLang="en-US" dirty="0"/>
          </a:p>
        </p:txBody>
      </p:sp>
    </p:spTree>
    <p:extLst>
      <p:ext uri="{BB962C8B-B14F-4D97-AF65-F5344CB8AC3E}">
        <p14:creationId xmlns:p14="http://schemas.microsoft.com/office/powerpoint/2010/main" val="3816194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2015 WHO classification : tumor</a:t>
            </a:r>
            <a:r>
              <a:rPr lang="en-US" altLang="ko-KR" baseline="0" dirty="0"/>
              <a:t> of the pleura</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4</a:t>
            </a:fld>
            <a:endParaRPr lang="ko-KR" altLang="en-US" dirty="0"/>
          </a:p>
        </p:txBody>
      </p:sp>
    </p:spTree>
    <p:extLst>
      <p:ext uri="{BB962C8B-B14F-4D97-AF65-F5344CB8AC3E}">
        <p14:creationId xmlns:p14="http://schemas.microsoft.com/office/powerpoint/2010/main" val="3816194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5</a:t>
            </a:fld>
            <a:endParaRPr lang="ko-KR" altLang="en-US" dirty="0"/>
          </a:p>
        </p:txBody>
      </p:sp>
    </p:spTree>
    <p:extLst>
      <p:ext uri="{BB962C8B-B14F-4D97-AF65-F5344CB8AC3E}">
        <p14:creationId xmlns:p14="http://schemas.microsoft.com/office/powerpoint/2010/main" val="3816194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6</a:t>
            </a:fld>
            <a:endParaRPr lang="ko-KR" altLang="en-US" dirty="0"/>
          </a:p>
        </p:txBody>
      </p:sp>
    </p:spTree>
    <p:extLst>
      <p:ext uri="{BB962C8B-B14F-4D97-AF65-F5344CB8AC3E}">
        <p14:creationId xmlns:p14="http://schemas.microsoft.com/office/powerpoint/2010/main" val="3816194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7</a:t>
            </a:fld>
            <a:endParaRPr lang="ko-KR" altLang="en-US" dirty="0"/>
          </a:p>
        </p:txBody>
      </p:sp>
    </p:spTree>
    <p:extLst>
      <p:ext uri="{BB962C8B-B14F-4D97-AF65-F5344CB8AC3E}">
        <p14:creationId xmlns:p14="http://schemas.microsoft.com/office/powerpoint/2010/main" val="3816194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8</a:t>
            </a:fld>
            <a:endParaRPr lang="ko-KR" altLang="en-US" dirty="0"/>
          </a:p>
        </p:txBody>
      </p:sp>
    </p:spTree>
    <p:extLst>
      <p:ext uri="{BB962C8B-B14F-4D97-AF65-F5344CB8AC3E}">
        <p14:creationId xmlns:p14="http://schemas.microsoft.com/office/powerpoint/2010/main" val="3816194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effectLst/>
              </a:rPr>
              <a:t>no strict dichotomy between benign and malignant SFT, and all tumors likely have some degree of metastatic potential, albeit quite low in the majority of cases. Therefore, the behavior of SFT is difficult to predict based upon histologic features alone. This has led to attempts to combine histologic and clinical features into scoring systems to estimate the risk of malignant behavior</a:t>
            </a:r>
          </a:p>
          <a:p>
            <a:endParaRPr lang="en-US" altLang="ko-KR" dirty="0">
              <a:effectLst/>
            </a:endParaRPr>
          </a:p>
          <a:p>
            <a:endParaRPr lang="en-US" altLang="ko-KR" dirty="0">
              <a:effectLst/>
            </a:endParaRPr>
          </a:p>
          <a:p>
            <a:r>
              <a:rPr lang="en-US" altLang="ko-KR" sz="1200" b="0" i="0" u="none" strike="noStrike" kern="1200" baseline="0" dirty="0">
                <a:solidFill>
                  <a:schemeClr val="tx1"/>
                </a:solidFill>
                <a:latin typeface="+mn-lt"/>
                <a:ea typeface="+mn-ea"/>
                <a:cs typeface="+mn-cs"/>
              </a:rPr>
              <a:t>presence of the NAB2–STAT6 fusion protein).</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9</a:t>
            </a:fld>
            <a:endParaRPr lang="ko-KR" altLang="en-US" dirty="0"/>
          </a:p>
        </p:txBody>
      </p:sp>
    </p:spTree>
    <p:extLst>
      <p:ext uri="{BB962C8B-B14F-4D97-AF65-F5344CB8AC3E}">
        <p14:creationId xmlns:p14="http://schemas.microsoft.com/office/powerpoint/2010/main" val="3576591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effectLst/>
              </a:rPr>
              <a:t>no strict dichotomy between benign and malignant SFT, and all tumors likely have some degree of metastatic potential, albeit quite low in the majority of cases. Therefore, the behavior of SFT is difficult to predict based upon histologic features alone. This has led to attempts to combine histologic and clinical features into scoring systems to estimate the risk of malignant behavior</a:t>
            </a:r>
          </a:p>
          <a:p>
            <a:endParaRPr lang="en-US" altLang="ko-KR" dirty="0">
              <a:effectLst/>
            </a:endParaRPr>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10</a:t>
            </a:fld>
            <a:endParaRPr lang="ko-KR" altLang="en-US" dirty="0"/>
          </a:p>
        </p:txBody>
      </p:sp>
    </p:spTree>
    <p:extLst>
      <p:ext uri="{BB962C8B-B14F-4D97-AF65-F5344CB8AC3E}">
        <p14:creationId xmlns:p14="http://schemas.microsoft.com/office/powerpoint/2010/main" val="38161949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a:t>마스터 제목 스타일 편집</a:t>
            </a:r>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2016-07-20</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2016-07-20</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2016-07-20</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2016-07-20</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2016-07-20</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2016-07-20</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E44A51CF-8D24-4855-A889-3014CC995E25}" type="datetimeFigureOut">
              <a:rPr lang="ko-KR" altLang="en-US" smtClean="0"/>
              <a:pPr/>
              <a:t>2016-07-20</a:t>
            </a:fld>
            <a:endParaRPr lang="ko-KR" altLang="en-US" dirty="0"/>
          </a:p>
        </p:txBody>
      </p:sp>
      <p:sp>
        <p:nvSpPr>
          <p:cNvPr id="8" name="바닥글 개체 틀 7"/>
          <p:cNvSpPr>
            <a:spLocks noGrp="1"/>
          </p:cNvSpPr>
          <p:nvPr>
            <p:ph type="ftr" sz="quarter" idx="11"/>
          </p:nvPr>
        </p:nvSpPr>
        <p:spPr/>
        <p:txBody>
          <a:bodyPr/>
          <a:lstStyle/>
          <a:p>
            <a:endParaRPr lang="ko-KR" altLang="en-US" dirty="0"/>
          </a:p>
        </p:txBody>
      </p:sp>
      <p:sp>
        <p:nvSpPr>
          <p:cNvPr id="9" name="슬라이드 번호 개체 틀 8"/>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E44A51CF-8D24-4855-A889-3014CC995E25}" type="datetimeFigureOut">
              <a:rPr lang="ko-KR" altLang="en-US" smtClean="0"/>
              <a:pPr/>
              <a:t>2016-07-20</a:t>
            </a:fld>
            <a:endParaRPr lang="ko-KR" altLang="en-US" dirty="0"/>
          </a:p>
        </p:txBody>
      </p:sp>
      <p:sp>
        <p:nvSpPr>
          <p:cNvPr id="4" name="바닥글 개체 틀 3"/>
          <p:cNvSpPr>
            <a:spLocks noGrp="1"/>
          </p:cNvSpPr>
          <p:nvPr>
            <p:ph type="ftr" sz="quarter" idx="11"/>
          </p:nvPr>
        </p:nvSpPr>
        <p:spPr/>
        <p:txBody>
          <a:bodyPr/>
          <a:lstStyle/>
          <a:p>
            <a:endParaRPr lang="ko-KR" altLang="en-US" dirty="0"/>
          </a:p>
        </p:txBody>
      </p:sp>
      <p:sp>
        <p:nvSpPr>
          <p:cNvPr id="5" name="슬라이드 번호 개체 틀 4"/>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44A51CF-8D24-4855-A889-3014CC995E25}" type="datetimeFigureOut">
              <a:rPr lang="ko-KR" altLang="en-US" smtClean="0"/>
              <a:pPr/>
              <a:t>2016-07-20</a:t>
            </a:fld>
            <a:endParaRPr lang="ko-KR" altLang="en-US" dirty="0"/>
          </a:p>
        </p:txBody>
      </p:sp>
      <p:sp>
        <p:nvSpPr>
          <p:cNvPr id="3" name="바닥글 개체 틀 2"/>
          <p:cNvSpPr>
            <a:spLocks noGrp="1"/>
          </p:cNvSpPr>
          <p:nvPr>
            <p:ph type="ftr" sz="quarter" idx="11"/>
          </p:nvPr>
        </p:nvSpPr>
        <p:spPr/>
        <p:txBody>
          <a:bodyPr/>
          <a:lstStyle/>
          <a:p>
            <a:endParaRPr lang="ko-KR" altLang="en-US" dirty="0"/>
          </a:p>
        </p:txBody>
      </p:sp>
      <p:sp>
        <p:nvSpPr>
          <p:cNvPr id="4" name="슬라이드 번호 개체 틀 3"/>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a:t>마스터 제목 스타일 편집</a:t>
            </a:r>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2016-07-20</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a:t>마스터 제목 스타일 편집</a:t>
            </a:r>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2016-07-20</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A51CF-8D24-4855-A889-3014CC995E25}" type="datetimeFigureOut">
              <a:rPr lang="ko-KR" altLang="en-US" smtClean="0"/>
              <a:pPr/>
              <a:t>2016-07-20</a:t>
            </a:fld>
            <a:endParaRPr lang="ko-KR" altLang="en-US" dirty="0"/>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dirty="0"/>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13" cstate="print"/>
          <a:srcRect/>
          <a:stretch>
            <a:fillRect/>
          </a:stretch>
        </p:blipFill>
        <p:spPr bwMode="auto">
          <a:xfrm>
            <a:off x="0" y="0"/>
            <a:ext cx="9143999" cy="68579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uptodate.com/contents/solitary-fibrous-tumor/abstract/45"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www.uptodate.com/contents/solitary-fibrous-tumor/abstract/26" TargetMode="External"/><Relationship Id="rId5" Type="http://schemas.openxmlformats.org/officeDocument/2006/relationships/hyperlink" Target="http://www.uptodate.com/contents/solitary-fibrous-tumor/abstract/14" TargetMode="External"/><Relationship Id="rId4" Type="http://schemas.openxmlformats.org/officeDocument/2006/relationships/hyperlink" Target="http://www.uptodate.com/contents/solitary-fibrous-tumor/abstract/59"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9"/>
          <p:cNvSpPr txBox="1">
            <a:spLocks noChangeArrowheads="1"/>
          </p:cNvSpPr>
          <p:nvPr/>
        </p:nvSpPr>
        <p:spPr bwMode="gray">
          <a:xfrm>
            <a:off x="317700" y="4725144"/>
            <a:ext cx="5622451" cy="1584176"/>
          </a:xfrm>
          <a:prstGeom prst="rect">
            <a:avLst/>
          </a:prstGeom>
          <a:noFill/>
          <a:ln>
            <a:miter lim="800000"/>
            <a:headEnd/>
            <a:tailEnd/>
          </a:ln>
        </p:spPr>
        <p:txBody>
          <a:bodyPr/>
          <a:lstStyle/>
          <a:p>
            <a:pPr latinLnBrk="0">
              <a:lnSpc>
                <a:spcPct val="150000"/>
              </a:lnSpc>
            </a:pPr>
            <a:r>
              <a:rPr lang="en-US" altLang="ko-KR" sz="1600" dirty="0" err="1">
                <a:latin typeface="+mj-lt"/>
              </a:rPr>
              <a:t>Eun</a:t>
            </a:r>
            <a:r>
              <a:rPr lang="en-US" altLang="ko-KR" sz="1600" dirty="0">
                <a:latin typeface="+mj-lt"/>
              </a:rPr>
              <a:t> </a:t>
            </a:r>
            <a:r>
              <a:rPr lang="en-US" altLang="ko-KR" sz="1600" dirty="0" err="1">
                <a:latin typeface="+mj-lt"/>
              </a:rPr>
              <a:t>Hye</a:t>
            </a:r>
            <a:r>
              <a:rPr lang="en-US" altLang="ko-KR" sz="1600" dirty="0">
                <a:latin typeface="+mj-lt"/>
              </a:rPr>
              <a:t> Lee</a:t>
            </a:r>
          </a:p>
          <a:p>
            <a:pPr latinLnBrk="0">
              <a:lnSpc>
                <a:spcPct val="150000"/>
              </a:lnSpc>
            </a:pPr>
            <a:r>
              <a:rPr lang="en-US" altLang="ko-KR" sz="1600" dirty="0">
                <a:latin typeface="+mj-lt"/>
                <a:ea typeface="HY그래픽" pitchFamily="18" charset="-127"/>
                <a:cs typeface="Times New Roman" pitchFamily="18" charset="0"/>
              </a:rPr>
              <a:t>Division of Pulmonology</a:t>
            </a:r>
          </a:p>
          <a:p>
            <a:r>
              <a:rPr lang="en-US" altLang="ko-KR" sz="1600" dirty="0">
                <a:latin typeface="+mj-lt"/>
                <a:ea typeface="HY그래픽" pitchFamily="18" charset="-127"/>
                <a:cs typeface="Times New Roman" pitchFamily="18" charset="0"/>
              </a:rPr>
              <a:t>Department Of internal medicine</a:t>
            </a:r>
          </a:p>
          <a:p>
            <a:r>
              <a:rPr lang="en-US" altLang="ko-KR" sz="1600" dirty="0">
                <a:latin typeface="+mj-lt"/>
                <a:ea typeface="HY그래픽" pitchFamily="18" charset="-127"/>
                <a:cs typeface="Times New Roman" pitchFamily="18" charset="0"/>
              </a:rPr>
              <a:t>Yonsei University College of Medicine</a:t>
            </a:r>
          </a:p>
          <a:p>
            <a:pPr algn="ctr">
              <a:lnSpc>
                <a:spcPct val="65000"/>
              </a:lnSpc>
              <a:spcAft>
                <a:spcPct val="40000"/>
              </a:spcAft>
              <a:defRPr/>
            </a:pPr>
            <a:endParaRPr lang="en-US" altLang="ko-KR" sz="1600" kern="0" noProof="1">
              <a:gradFill>
                <a:gsLst>
                  <a:gs pos="0">
                    <a:schemeClr val="tx1">
                      <a:lumMod val="85000"/>
                      <a:lumOff val="15000"/>
                    </a:schemeClr>
                  </a:gs>
                  <a:gs pos="58000">
                    <a:schemeClr val="tx1">
                      <a:lumMod val="75000"/>
                      <a:lumOff val="25000"/>
                    </a:schemeClr>
                  </a:gs>
                  <a:gs pos="100000">
                    <a:schemeClr val="tx1">
                      <a:lumMod val="85000"/>
                      <a:lumOff val="15000"/>
                    </a:schemeClr>
                  </a:gs>
                </a:gsLst>
                <a:lin ang="10800000" scaled="1"/>
              </a:gradFill>
              <a:latin typeface="Arial"/>
              <a:cs typeface="Arial"/>
            </a:endParaRPr>
          </a:p>
          <a:p>
            <a:pPr latinLnBrk="0">
              <a:lnSpc>
                <a:spcPct val="150000"/>
              </a:lnSpc>
            </a:pPr>
            <a:endParaRPr lang="en-US" altLang="ko-KR" sz="1600" kern="0" noProof="1">
              <a:solidFill>
                <a:srgbClr val="7030A0"/>
              </a:solidFill>
              <a:effectLst>
                <a:outerShdw blurRad="38100" dist="38100" dir="2700000" algn="tl">
                  <a:srgbClr val="000000">
                    <a:alpha val="43137"/>
                  </a:srgbClr>
                </a:outerShdw>
              </a:effectLst>
              <a:latin typeface="Arial"/>
              <a:cs typeface="Arial"/>
            </a:endParaRPr>
          </a:p>
        </p:txBody>
      </p:sp>
      <p:sp>
        <p:nvSpPr>
          <p:cNvPr id="4" name="Rectangle 18"/>
          <p:cNvSpPr txBox="1">
            <a:spLocks noChangeArrowheads="1"/>
          </p:cNvSpPr>
          <p:nvPr/>
        </p:nvSpPr>
        <p:spPr bwMode="auto">
          <a:xfrm>
            <a:off x="317701" y="173189"/>
            <a:ext cx="8712968" cy="2160240"/>
          </a:xfrm>
          <a:prstGeom prst="rect">
            <a:avLst/>
          </a:prstGeom>
          <a:noFill/>
          <a:ln>
            <a:miter lim="800000"/>
            <a:headEnd/>
            <a:tailEnd/>
          </a:ln>
        </p:spPr>
        <p:txBody>
          <a:bodyPr anchor="b"/>
          <a:lstStyle/>
          <a:p>
            <a:pPr fontAlgn="auto">
              <a:spcBef>
                <a:spcPts val="0"/>
              </a:spcBef>
              <a:spcAft>
                <a:spcPts val="0"/>
              </a:spcAft>
              <a:defRPr/>
            </a:pPr>
            <a:r>
              <a:rPr lang="en-US" altLang="ko-KR" sz="4000" b="1" dirty="0">
                <a:solidFill>
                  <a:srgbClr val="FFFF00"/>
                </a:solidFill>
                <a:latin typeface="+mj-lt"/>
              </a:rPr>
              <a:t>Solitary Fibrous Tumor</a:t>
            </a:r>
            <a:endParaRPr lang="en-US" altLang="ko-KR" sz="4000" kern="0" noProof="1">
              <a:solidFill>
                <a:srgbClr val="FFFF00"/>
              </a:solidFill>
              <a:effectLst>
                <a:outerShdw blurRad="38100" dist="38100" dir="2700000" algn="tl">
                  <a:srgbClr val="000000">
                    <a:alpha val="43137"/>
                  </a:srgbClr>
                </a:outerShdw>
              </a:effectLst>
              <a:latin typeface="+mj-lt"/>
              <a:ea typeface="HY헤드라인M" pitchFamily="18" charset="-127"/>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936104"/>
          </a:xfrm>
        </p:spPr>
        <p:txBody>
          <a:bodyPr>
            <a:normAutofit fontScale="90000"/>
          </a:bodyPr>
          <a:lstStyle/>
          <a:p>
            <a:pPr fontAlgn="auto">
              <a:spcBef>
                <a:spcPts val="0"/>
              </a:spcBef>
              <a:spcAft>
                <a:spcPts val="0"/>
              </a:spcAft>
              <a:defRPr/>
            </a:pPr>
            <a:r>
              <a:rPr lang="en-US" altLang="ko-KR" sz="3600" b="1" noProof="1"/>
              <a:t>Solitary Fibrous Tumor (SFT) </a:t>
            </a:r>
            <a:br>
              <a:rPr lang="en-US" altLang="ko-KR" sz="3600" b="1" noProof="1"/>
            </a:br>
            <a:r>
              <a:rPr lang="en-US" altLang="ko-KR" sz="2400" dirty="0"/>
              <a:t>DIAGNOSIS</a:t>
            </a: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467544" y="1556792"/>
            <a:ext cx="8229600" cy="5112568"/>
          </a:xfrm>
        </p:spPr>
        <p:txBody>
          <a:bodyPr>
            <a:normAutofit/>
          </a:bodyPr>
          <a:lstStyle/>
          <a:p>
            <a:pPr>
              <a:lnSpc>
                <a:spcPct val="160000"/>
              </a:lnSpc>
            </a:pPr>
            <a:r>
              <a:rPr lang="en-US" altLang="ko-KR" sz="2200" b="1" dirty="0"/>
              <a:t>Malignant SFT </a:t>
            </a:r>
            <a:r>
              <a:rPr lang="en-US" altLang="ko-KR" sz="2200" dirty="0"/>
              <a:t>include one of more of the following:</a:t>
            </a:r>
          </a:p>
          <a:p>
            <a:pPr lvl="1">
              <a:lnSpc>
                <a:spcPct val="160000"/>
              </a:lnSpc>
            </a:pPr>
            <a:r>
              <a:rPr lang="en-US" altLang="ko-KR" sz="1800" dirty="0">
                <a:solidFill>
                  <a:srgbClr val="FF0000"/>
                </a:solidFill>
              </a:rPr>
              <a:t>Mitotic activity </a:t>
            </a:r>
            <a:r>
              <a:rPr lang="en-US" altLang="ko-KR" sz="1800" dirty="0"/>
              <a:t>&gt;4 mitotic figures per 10 high-powered fields (HPF)</a:t>
            </a:r>
          </a:p>
          <a:p>
            <a:pPr lvl="1">
              <a:lnSpc>
                <a:spcPct val="160000"/>
              </a:lnSpc>
            </a:pPr>
            <a:r>
              <a:rPr lang="en-US" altLang="ko-KR" sz="1800" dirty="0"/>
              <a:t>Presence of </a:t>
            </a:r>
            <a:r>
              <a:rPr lang="en-US" altLang="ko-KR" sz="1800" dirty="0">
                <a:solidFill>
                  <a:srgbClr val="FF0000"/>
                </a:solidFill>
              </a:rPr>
              <a:t>necrosis</a:t>
            </a:r>
            <a:r>
              <a:rPr lang="en-US" altLang="ko-KR" sz="1800" dirty="0"/>
              <a:t> (or hemorrhage in some series)</a:t>
            </a:r>
          </a:p>
          <a:p>
            <a:pPr lvl="1">
              <a:lnSpc>
                <a:spcPct val="160000"/>
              </a:lnSpc>
            </a:pPr>
            <a:r>
              <a:rPr lang="en-US" altLang="ko-KR" sz="1800" dirty="0"/>
              <a:t>Tumor </a:t>
            </a:r>
            <a:r>
              <a:rPr lang="en-US" altLang="ko-KR" sz="1800" dirty="0">
                <a:solidFill>
                  <a:srgbClr val="FF0000"/>
                </a:solidFill>
              </a:rPr>
              <a:t>size</a:t>
            </a:r>
          </a:p>
          <a:p>
            <a:pPr lvl="1">
              <a:lnSpc>
                <a:spcPct val="160000"/>
              </a:lnSpc>
            </a:pPr>
            <a:r>
              <a:rPr lang="en-US" altLang="ko-KR" sz="1800" dirty="0">
                <a:solidFill>
                  <a:srgbClr val="FF0000"/>
                </a:solidFill>
              </a:rPr>
              <a:t>Increased cellularity </a:t>
            </a:r>
            <a:r>
              <a:rPr lang="en-US" altLang="ko-KR" sz="1800" dirty="0"/>
              <a:t>(defined as lack of intervening collagenous </a:t>
            </a:r>
            <a:r>
              <a:rPr lang="en-US" altLang="ko-KR" sz="1800" dirty="0" err="1"/>
              <a:t>stroma</a:t>
            </a:r>
            <a:r>
              <a:rPr lang="en-US" altLang="ko-KR" sz="1800" dirty="0"/>
              <a:t>, nuclear overlap, and crowding)</a:t>
            </a:r>
          </a:p>
          <a:p>
            <a:pPr lvl="1">
              <a:lnSpc>
                <a:spcPct val="160000"/>
              </a:lnSpc>
            </a:pPr>
            <a:r>
              <a:rPr lang="en-US" altLang="ko-KR" sz="1800" dirty="0">
                <a:solidFill>
                  <a:srgbClr val="FF0000"/>
                </a:solidFill>
              </a:rPr>
              <a:t>Nuclear </a:t>
            </a:r>
            <a:r>
              <a:rPr lang="en-US" altLang="ko-KR" sz="1800" dirty="0" err="1">
                <a:solidFill>
                  <a:srgbClr val="FF0000"/>
                </a:solidFill>
              </a:rPr>
              <a:t>pleomorphism</a:t>
            </a:r>
            <a:endParaRPr lang="en-US" altLang="ko-KR" sz="1800" dirty="0">
              <a:solidFill>
                <a:srgbClr val="FF0000"/>
              </a:solidFill>
            </a:endParaRPr>
          </a:p>
          <a:p>
            <a:pPr lvl="1">
              <a:lnSpc>
                <a:spcPct val="160000"/>
              </a:lnSpc>
            </a:pPr>
            <a:r>
              <a:rPr lang="en-US" altLang="ko-KR" sz="1800" dirty="0"/>
              <a:t>Stromal </a:t>
            </a:r>
            <a:r>
              <a:rPr lang="en-US" altLang="ko-KR" sz="1800" dirty="0">
                <a:solidFill>
                  <a:srgbClr val="FF0000"/>
                </a:solidFill>
              </a:rPr>
              <a:t>infiltration</a:t>
            </a:r>
            <a:r>
              <a:rPr lang="en-US" altLang="ko-KR" sz="1800" dirty="0"/>
              <a:t> beyond </a:t>
            </a:r>
            <a:r>
              <a:rPr lang="en-US" altLang="ko-KR" sz="1800" dirty="0" err="1"/>
              <a:t>pseudocapsule</a:t>
            </a:r>
            <a:r>
              <a:rPr lang="en-US" altLang="ko-KR" sz="1800" dirty="0"/>
              <a:t> or vascular invasion (reported in some series)</a:t>
            </a:r>
          </a:p>
          <a:p>
            <a:pPr lvl="1"/>
            <a:endParaRPr lang="en-US" altLang="ko-KR" sz="1600" dirty="0"/>
          </a:p>
        </p:txBody>
      </p:sp>
    </p:spTree>
    <p:extLst>
      <p:ext uri="{BB962C8B-B14F-4D97-AF65-F5344CB8AC3E}">
        <p14:creationId xmlns:p14="http://schemas.microsoft.com/office/powerpoint/2010/main" val="2038034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979089"/>
          </a:xfrm>
        </p:spPr>
        <p:txBody>
          <a:bodyPr>
            <a:normAutofit fontScale="90000"/>
          </a:bodyPr>
          <a:lstStyle/>
          <a:p>
            <a:pPr fontAlgn="auto">
              <a:spcBef>
                <a:spcPts val="0"/>
              </a:spcBef>
              <a:spcAft>
                <a:spcPts val="0"/>
              </a:spcAft>
              <a:defRPr/>
            </a:pPr>
            <a:r>
              <a:rPr lang="en-US" altLang="ko-KR" sz="3600" b="1" noProof="1"/>
              <a:t>Solitary Fibrous Tumor (SFT) </a:t>
            </a:r>
            <a:br>
              <a:rPr lang="en-US" altLang="ko-KR" sz="3600" b="1" noProof="1"/>
            </a:br>
            <a:r>
              <a:rPr lang="en-US" altLang="ko-KR" sz="2400" dirty="0"/>
              <a:t>PROGNOSIS</a:t>
            </a: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395536" y="1556792"/>
            <a:ext cx="8229600" cy="4608511"/>
          </a:xfrm>
        </p:spPr>
        <p:txBody>
          <a:bodyPr>
            <a:normAutofit lnSpcReduction="10000"/>
          </a:bodyPr>
          <a:lstStyle/>
          <a:p>
            <a:pPr>
              <a:lnSpc>
                <a:spcPct val="150000"/>
              </a:lnSpc>
            </a:pPr>
            <a:r>
              <a:rPr lang="en-US" altLang="ko-KR" sz="1900" dirty="0"/>
              <a:t>In general, solitary fibrous tumors (SFTs) are </a:t>
            </a:r>
            <a:r>
              <a:rPr lang="en-US" altLang="ko-KR" sz="1900" dirty="0">
                <a:solidFill>
                  <a:srgbClr val="FF0000"/>
                </a:solidFill>
              </a:rPr>
              <a:t>indolent tumors. </a:t>
            </a:r>
          </a:p>
          <a:p>
            <a:pPr>
              <a:lnSpc>
                <a:spcPct val="150000"/>
              </a:lnSpc>
            </a:pPr>
            <a:r>
              <a:rPr lang="en-US" altLang="ko-KR" sz="1900" dirty="0"/>
              <a:t>Reported 10-year disease-specific survival rates for both pleural and </a:t>
            </a:r>
            <a:r>
              <a:rPr lang="en-US" altLang="ko-KR" sz="1900" dirty="0" err="1"/>
              <a:t>extrapleural</a:t>
            </a:r>
            <a:r>
              <a:rPr lang="en-US" altLang="ko-KR" sz="1900" dirty="0"/>
              <a:t> SFTs are between 73 and 100 percent </a:t>
            </a:r>
          </a:p>
          <a:p>
            <a:pPr>
              <a:lnSpc>
                <a:spcPct val="150000"/>
              </a:lnSpc>
            </a:pPr>
            <a:r>
              <a:rPr lang="en-US" altLang="ko-KR" sz="1900" dirty="0"/>
              <a:t>Majority of SFTs behave in a benign fashion after complete resection and do not recur either locally or with distant metastases</a:t>
            </a:r>
          </a:p>
          <a:p>
            <a:pPr>
              <a:lnSpc>
                <a:spcPct val="150000"/>
              </a:lnSpc>
            </a:pPr>
            <a:r>
              <a:rPr lang="en-US" altLang="ko-KR" sz="1900" dirty="0"/>
              <a:t>The </a:t>
            </a:r>
            <a:r>
              <a:rPr lang="en-US" altLang="ko-KR" sz="1900" dirty="0">
                <a:solidFill>
                  <a:srgbClr val="FF0000"/>
                </a:solidFill>
              </a:rPr>
              <a:t>behavior of SFT is difficult to predict based upon histologic features alone</a:t>
            </a:r>
          </a:p>
          <a:p>
            <a:pPr>
              <a:lnSpc>
                <a:spcPct val="150000"/>
              </a:lnSpc>
            </a:pPr>
            <a:r>
              <a:rPr lang="en-US" altLang="ko-KR" sz="1900" dirty="0"/>
              <a:t>Risk criteria for recurrence/metastasis in SFT : </a:t>
            </a:r>
            <a:r>
              <a:rPr lang="en-US" altLang="ko-KR" sz="1900" dirty="0">
                <a:solidFill>
                  <a:srgbClr val="FF0000"/>
                </a:solidFill>
              </a:rPr>
              <a:t>incomplete surgical resection, metastatic disease at presentation, tumor size &gt;10 cm , high mitotic rate, and the presence of tumor necrosis. </a:t>
            </a:r>
          </a:p>
          <a:p>
            <a:endParaRPr lang="en-US" altLang="ko-KR" sz="1200" dirty="0"/>
          </a:p>
        </p:txBody>
      </p:sp>
    </p:spTree>
    <p:extLst>
      <p:ext uri="{BB962C8B-B14F-4D97-AF65-F5344CB8AC3E}">
        <p14:creationId xmlns:p14="http://schemas.microsoft.com/office/powerpoint/2010/main" val="715118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979089"/>
          </a:xfrm>
        </p:spPr>
        <p:txBody>
          <a:bodyPr>
            <a:normAutofit fontScale="90000"/>
          </a:bodyPr>
          <a:lstStyle/>
          <a:p>
            <a:pPr fontAlgn="auto">
              <a:spcBef>
                <a:spcPts val="0"/>
              </a:spcBef>
              <a:spcAft>
                <a:spcPts val="0"/>
              </a:spcAft>
              <a:defRPr/>
            </a:pPr>
            <a:r>
              <a:rPr lang="en-US" altLang="ko-KR" sz="3600" b="1" noProof="1"/>
              <a:t>Solitary Fibrous Tumor (SFT) </a:t>
            </a:r>
            <a:br>
              <a:rPr lang="en-US" altLang="ko-KR" sz="3600" b="1" noProof="1"/>
            </a:br>
            <a:r>
              <a:rPr lang="en-US" altLang="ko-KR" sz="2400" dirty="0"/>
              <a:t>PROGNOSIS</a:t>
            </a: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395536" y="1556792"/>
            <a:ext cx="8229600" cy="4608511"/>
          </a:xfrm>
        </p:spPr>
        <p:txBody>
          <a:bodyPr>
            <a:normAutofit/>
          </a:bodyPr>
          <a:lstStyle/>
          <a:p>
            <a:endParaRPr lang="en-US" altLang="ko-KR" sz="1200" dirty="0"/>
          </a:p>
        </p:txBody>
      </p:sp>
      <p:pic>
        <p:nvPicPr>
          <p:cNvPr id="7" name="그림 6"/>
          <p:cNvPicPr>
            <a:picLocks noChangeAspect="1"/>
          </p:cNvPicPr>
          <p:nvPr/>
        </p:nvPicPr>
        <p:blipFill>
          <a:blip r:embed="rId3"/>
          <a:stretch>
            <a:fillRect/>
          </a:stretch>
        </p:blipFill>
        <p:spPr>
          <a:xfrm>
            <a:off x="251520" y="1383753"/>
            <a:ext cx="8568952" cy="5285607"/>
          </a:xfrm>
          <a:prstGeom prst="rect">
            <a:avLst/>
          </a:prstGeom>
        </p:spPr>
      </p:pic>
    </p:spTree>
    <p:extLst>
      <p:ext uri="{BB962C8B-B14F-4D97-AF65-F5344CB8AC3E}">
        <p14:creationId xmlns:p14="http://schemas.microsoft.com/office/powerpoint/2010/main" val="3424939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1368152"/>
          </a:xfrm>
        </p:spPr>
        <p:txBody>
          <a:bodyPr>
            <a:normAutofit/>
          </a:bodyPr>
          <a:lstStyle/>
          <a:p>
            <a:pPr fontAlgn="auto">
              <a:spcBef>
                <a:spcPts val="0"/>
              </a:spcBef>
              <a:spcAft>
                <a:spcPts val="0"/>
              </a:spcAft>
              <a:defRPr/>
            </a:pPr>
            <a:r>
              <a:rPr lang="en-US" altLang="ko-KR" sz="3600" b="1" noProof="1"/>
              <a:t>Solitary Fibrous Tumor (SFT) </a:t>
            </a:r>
            <a:br>
              <a:rPr lang="en-US" altLang="ko-KR" sz="3600" b="1" noProof="1"/>
            </a:br>
            <a:r>
              <a:rPr lang="en-US" altLang="ko-KR" sz="2400" dirty="0"/>
              <a:t>TREATMENT </a:t>
            </a: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467544" y="1916832"/>
            <a:ext cx="8229600" cy="4464495"/>
          </a:xfrm>
        </p:spPr>
        <p:txBody>
          <a:bodyPr>
            <a:normAutofit fontScale="92500" lnSpcReduction="20000"/>
          </a:bodyPr>
          <a:lstStyle/>
          <a:p>
            <a:pPr>
              <a:lnSpc>
                <a:spcPct val="150000"/>
              </a:lnSpc>
            </a:pPr>
            <a:r>
              <a:rPr lang="en-US" altLang="ko-KR" sz="2000" dirty="0"/>
              <a:t>Localized disease — </a:t>
            </a:r>
            <a:r>
              <a:rPr lang="en-US" altLang="ko-KR" sz="2000" dirty="0">
                <a:solidFill>
                  <a:srgbClr val="FF0000"/>
                </a:solidFill>
              </a:rPr>
              <a:t>Complete en bloc surgical resection </a:t>
            </a:r>
            <a:r>
              <a:rPr lang="en-US" altLang="ko-KR" sz="2000" dirty="0"/>
              <a:t>is the mainstay of therapy for all localized SFTs</a:t>
            </a:r>
          </a:p>
          <a:p>
            <a:pPr>
              <a:lnSpc>
                <a:spcPct val="150000"/>
              </a:lnSpc>
            </a:pPr>
            <a:r>
              <a:rPr lang="en-US" altLang="ko-KR" sz="2000" dirty="0"/>
              <a:t>Complete surgical resection to negative margins (R0 resection) even for tumors classified as high-risk, given the low overall metastatic potential and the lack of effective adjuvant therapy.</a:t>
            </a:r>
          </a:p>
          <a:p>
            <a:pPr>
              <a:lnSpc>
                <a:spcPct val="150000"/>
              </a:lnSpc>
            </a:pPr>
            <a:r>
              <a:rPr lang="en-US" altLang="ko-KR" sz="2000" dirty="0"/>
              <a:t>Pleural tumors </a:t>
            </a:r>
          </a:p>
          <a:p>
            <a:pPr lvl="1">
              <a:lnSpc>
                <a:spcPct val="150000"/>
              </a:lnSpc>
            </a:pPr>
            <a:r>
              <a:rPr lang="en-US" altLang="ko-KR" sz="1600" dirty="0"/>
              <a:t>Pedunculated tumors  : wedge resection </a:t>
            </a:r>
          </a:p>
          <a:p>
            <a:pPr lvl="1">
              <a:lnSpc>
                <a:spcPct val="150000"/>
              </a:lnSpc>
            </a:pPr>
            <a:r>
              <a:rPr lang="en-US" altLang="ko-KR" sz="1600" dirty="0"/>
              <a:t>large sessile tumors : occasionally require a lobectomy, pneumonectomy, or a chest wall or diaphragm resection to achieve a complete (R0) resection</a:t>
            </a:r>
          </a:p>
          <a:p>
            <a:pPr>
              <a:lnSpc>
                <a:spcPct val="150000"/>
              </a:lnSpc>
            </a:pPr>
            <a:r>
              <a:rPr lang="en-US" altLang="ko-KR" sz="2000" dirty="0" err="1"/>
              <a:t>Extrapleural</a:t>
            </a:r>
            <a:r>
              <a:rPr lang="en-US" altLang="ko-KR" sz="2000" dirty="0"/>
              <a:t> tumors </a:t>
            </a:r>
          </a:p>
          <a:p>
            <a:pPr lvl="1">
              <a:lnSpc>
                <a:spcPct val="150000"/>
              </a:lnSpc>
            </a:pPr>
            <a:r>
              <a:rPr lang="en-US" altLang="ko-KR" sz="1600" dirty="0"/>
              <a:t>complete surgical resection is the primary approach</a:t>
            </a:r>
          </a:p>
        </p:txBody>
      </p:sp>
    </p:spTree>
    <p:extLst>
      <p:ext uri="{BB962C8B-B14F-4D97-AF65-F5344CB8AC3E}">
        <p14:creationId xmlns:p14="http://schemas.microsoft.com/office/powerpoint/2010/main" val="1877973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1143000"/>
          </a:xfrm>
        </p:spPr>
        <p:txBody>
          <a:bodyPr>
            <a:normAutofit/>
          </a:bodyPr>
          <a:lstStyle/>
          <a:p>
            <a:pPr fontAlgn="auto">
              <a:spcBef>
                <a:spcPts val="0"/>
              </a:spcBef>
              <a:spcAft>
                <a:spcPts val="0"/>
              </a:spcAft>
              <a:defRPr/>
            </a:pPr>
            <a:r>
              <a:rPr lang="en-US" altLang="ko-KR" sz="3600" b="1" noProof="1"/>
              <a:t>Solitary Fibrous Tumor (SFTs) </a:t>
            </a:r>
            <a:br>
              <a:rPr lang="en-US" altLang="ko-KR" sz="3600" b="1" noProof="1"/>
            </a:br>
            <a:r>
              <a:rPr lang="en-US" altLang="ko-KR" sz="2400" dirty="0"/>
              <a:t>TREATMENT </a:t>
            </a: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467544" y="1547664"/>
            <a:ext cx="8229600" cy="5049688"/>
          </a:xfrm>
        </p:spPr>
        <p:txBody>
          <a:bodyPr>
            <a:noAutofit/>
          </a:bodyPr>
          <a:lstStyle/>
          <a:p>
            <a:r>
              <a:rPr lang="en-US" altLang="ko-KR" sz="1800" dirty="0"/>
              <a:t>Radiation therapy , Adjuvant chemotherapy</a:t>
            </a:r>
          </a:p>
          <a:p>
            <a:pPr lvl="1"/>
            <a:r>
              <a:rPr lang="en-US" altLang="ko-KR" sz="1800" dirty="0">
                <a:solidFill>
                  <a:srgbClr val="FF0000"/>
                </a:solidFill>
              </a:rPr>
              <a:t>No adjuvant RT or </a:t>
            </a:r>
            <a:r>
              <a:rPr lang="en-US" altLang="ko-KR" sz="1800" dirty="0" err="1">
                <a:solidFill>
                  <a:srgbClr val="FF0000"/>
                </a:solidFill>
              </a:rPr>
              <a:t>CTx</a:t>
            </a:r>
            <a:r>
              <a:rPr lang="en-US" altLang="ko-KR" sz="1800" dirty="0">
                <a:solidFill>
                  <a:srgbClr val="FF0000"/>
                </a:solidFill>
              </a:rPr>
              <a:t>  </a:t>
            </a:r>
            <a:r>
              <a:rPr lang="en-US" altLang="ko-KR" sz="1800" dirty="0"/>
              <a:t>for histologically malignant, completely resected tumors</a:t>
            </a:r>
          </a:p>
          <a:p>
            <a:pPr lvl="1"/>
            <a:r>
              <a:rPr lang="en-US" altLang="ko-KR" sz="1800" dirty="0"/>
              <a:t>use of adjuvant RT for incompletely resected or recurrent SFTs </a:t>
            </a:r>
          </a:p>
          <a:p>
            <a:endParaRPr lang="en-US" altLang="ko-KR" sz="1800" dirty="0"/>
          </a:p>
          <a:p>
            <a:r>
              <a:rPr lang="en-US" altLang="ko-KR" sz="1800" dirty="0"/>
              <a:t>Advanced disease </a:t>
            </a:r>
          </a:p>
          <a:p>
            <a:pPr lvl="1"/>
            <a:r>
              <a:rPr lang="en-US" altLang="ko-KR" sz="1800" dirty="0"/>
              <a:t>Optimal management for locally advanced </a:t>
            </a:r>
            <a:r>
              <a:rPr lang="en-US" altLang="ko-KR" sz="1800" dirty="0" err="1"/>
              <a:t>unresectable</a:t>
            </a:r>
            <a:r>
              <a:rPr lang="en-US" altLang="ko-KR" sz="1800" dirty="0"/>
              <a:t> or metastatic SFT is </a:t>
            </a:r>
            <a:r>
              <a:rPr lang="en-US" altLang="ko-KR" sz="1800" dirty="0">
                <a:solidFill>
                  <a:srgbClr val="FF0000"/>
                </a:solidFill>
              </a:rPr>
              <a:t>not established</a:t>
            </a:r>
          </a:p>
          <a:p>
            <a:pPr lvl="1"/>
            <a:r>
              <a:rPr lang="en-US" altLang="ko-KR" sz="1800" dirty="0"/>
              <a:t>Cytotoxic chemotherapy : Traditional sarcoma </a:t>
            </a:r>
            <a:r>
              <a:rPr lang="en-US" altLang="ko-KR" sz="1800" dirty="0" err="1"/>
              <a:t>CTx</a:t>
            </a:r>
            <a:r>
              <a:rPr lang="en-US" altLang="ko-KR" sz="1800" dirty="0"/>
              <a:t> agents (</a:t>
            </a:r>
            <a:r>
              <a:rPr lang="en-US" altLang="ko-KR" sz="1800" dirty="0" err="1"/>
              <a:t>ie</a:t>
            </a:r>
            <a:r>
              <a:rPr lang="en-US" altLang="ko-KR" sz="1800" dirty="0"/>
              <a:t>, anthracycline, </a:t>
            </a:r>
            <a:r>
              <a:rPr lang="en-US" altLang="ko-KR" sz="1800" dirty="0" err="1"/>
              <a:t>ifosfamide</a:t>
            </a:r>
            <a:r>
              <a:rPr lang="en-US" altLang="ko-KR" sz="1800" dirty="0"/>
              <a:t>) </a:t>
            </a:r>
          </a:p>
          <a:p>
            <a:pPr lvl="1"/>
            <a:r>
              <a:rPr lang="en-US" altLang="ko-KR" sz="1800" dirty="0"/>
              <a:t>Molecularly targeted agents </a:t>
            </a:r>
          </a:p>
          <a:p>
            <a:pPr lvl="2"/>
            <a:r>
              <a:rPr lang="en-US" altLang="ko-KR" sz="1800" dirty="0"/>
              <a:t>targeting the vascular endothelial growth factor (VEGF) : bevacizumab  </a:t>
            </a:r>
          </a:p>
          <a:p>
            <a:pPr lvl="2"/>
            <a:r>
              <a:rPr lang="en-US" altLang="ko-KR" sz="1800" dirty="0"/>
              <a:t>other tyrosine kinase signaling pathways : </a:t>
            </a:r>
            <a:r>
              <a:rPr lang="en-US" altLang="ko-KR" sz="1800" dirty="0" err="1"/>
              <a:t>Sunitinib</a:t>
            </a:r>
            <a:r>
              <a:rPr lang="en-US" altLang="ko-KR" sz="1800" dirty="0"/>
              <a:t>, </a:t>
            </a:r>
            <a:r>
              <a:rPr lang="en-US" altLang="ko-KR" sz="1800" dirty="0" err="1"/>
              <a:t>Pazopanib</a:t>
            </a:r>
            <a:r>
              <a:rPr lang="en-US" altLang="ko-KR" sz="1800" dirty="0"/>
              <a:t>, </a:t>
            </a:r>
            <a:r>
              <a:rPr lang="en-US" altLang="ko-KR" sz="1800" dirty="0" err="1"/>
              <a:t>Sorafenib</a:t>
            </a:r>
            <a:r>
              <a:rPr lang="en-US" altLang="ko-KR" sz="1800" dirty="0"/>
              <a:t>, </a:t>
            </a:r>
            <a:r>
              <a:rPr lang="en-US" altLang="ko-KR" sz="1800" dirty="0" err="1"/>
              <a:t>Axitinib</a:t>
            </a:r>
            <a:endParaRPr lang="en-US" altLang="ko-KR" sz="1800" dirty="0"/>
          </a:p>
          <a:p>
            <a:pPr lvl="2"/>
            <a:r>
              <a:rPr lang="en-US" altLang="ko-KR" sz="1800" dirty="0"/>
              <a:t>insulin-like growth factor 1 receptor inhibitor : phase I trial </a:t>
            </a:r>
          </a:p>
        </p:txBody>
      </p:sp>
    </p:spTree>
    <p:extLst>
      <p:ext uri="{BB962C8B-B14F-4D97-AF65-F5344CB8AC3E}">
        <p14:creationId xmlns:p14="http://schemas.microsoft.com/office/powerpoint/2010/main" val="2729465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67544" y="476672"/>
            <a:ext cx="8229600" cy="815266"/>
          </a:xfrm>
        </p:spPr>
        <p:txBody>
          <a:bodyPr>
            <a:normAutofit fontScale="90000"/>
          </a:bodyPr>
          <a:lstStyle/>
          <a:p>
            <a:r>
              <a:rPr lang="en-US" altLang="ko-KR" sz="3600" b="1" noProof="1"/>
              <a:t>Solitary Fibrous Tumor (SFTs) </a:t>
            </a:r>
            <a:br>
              <a:rPr lang="en-US" altLang="ko-KR" b="1" noProof="1"/>
            </a:br>
            <a:r>
              <a:rPr lang="en-US" altLang="ko-KR" sz="2800" dirty="0"/>
              <a:t>POSTTREATMENT SURVEILLANCE</a:t>
            </a:r>
          </a:p>
        </p:txBody>
      </p:sp>
      <p:sp>
        <p:nvSpPr>
          <p:cNvPr id="5" name="직사각형 4"/>
          <p:cNvSpPr/>
          <p:nvPr/>
        </p:nvSpPr>
        <p:spPr>
          <a:xfrm>
            <a:off x="247282" y="1577402"/>
            <a:ext cx="3341804" cy="3000821"/>
          </a:xfrm>
          <a:prstGeom prst="rect">
            <a:avLst/>
          </a:prstGeom>
        </p:spPr>
        <p:txBody>
          <a:bodyPr wrap="square">
            <a:spAutoFit/>
          </a:bodyPr>
          <a:lstStyle/>
          <a:p>
            <a:pPr marL="285750" indent="-285750">
              <a:lnSpc>
                <a:spcPct val="150000"/>
              </a:lnSpc>
              <a:buFont typeface="Arial" pitchFamily="34" charset="0"/>
              <a:buChar char="•"/>
            </a:pPr>
            <a:r>
              <a:rPr lang="en-US" altLang="ko-KR" dirty="0"/>
              <a:t>No widely accepted guidelines</a:t>
            </a:r>
          </a:p>
          <a:p>
            <a:pPr marL="285750" indent="-285750">
              <a:lnSpc>
                <a:spcPct val="150000"/>
              </a:lnSpc>
              <a:buFont typeface="Arial" pitchFamily="34" charset="0"/>
              <a:buChar char="•"/>
            </a:pPr>
            <a:r>
              <a:rPr lang="en-US" altLang="ko-KR" dirty="0"/>
              <a:t>Continued </a:t>
            </a:r>
            <a:r>
              <a:rPr lang="en-US" altLang="ko-KR" dirty="0">
                <a:solidFill>
                  <a:srgbClr val="FF0000"/>
                </a:solidFill>
              </a:rPr>
              <a:t>long-term follow-up</a:t>
            </a:r>
            <a:r>
              <a:rPr lang="en-US" altLang="ko-KR" dirty="0"/>
              <a:t> is needed for high-risk individuals </a:t>
            </a:r>
          </a:p>
          <a:p>
            <a:pPr marL="285750" indent="-285750">
              <a:lnSpc>
                <a:spcPct val="150000"/>
              </a:lnSpc>
              <a:buFont typeface="Arial" pitchFamily="34" charset="0"/>
              <a:buChar char="•"/>
            </a:pPr>
            <a:r>
              <a:rPr lang="en-US" altLang="ko-KR" dirty="0"/>
              <a:t>Late recurrence up to 20 years after initial treatment</a:t>
            </a:r>
          </a:p>
        </p:txBody>
      </p:sp>
      <p:pic>
        <p:nvPicPr>
          <p:cNvPr id="6" name="내용 개체 틀 5"/>
          <p:cNvPicPr>
            <a:picLocks noGrp="1" noChangeAspect="1"/>
          </p:cNvPicPr>
          <p:nvPr>
            <p:ph idx="1"/>
          </p:nvPr>
        </p:nvPicPr>
        <p:blipFill>
          <a:blip r:embed="rId2"/>
          <a:stretch>
            <a:fillRect/>
          </a:stretch>
        </p:blipFill>
        <p:spPr>
          <a:xfrm>
            <a:off x="3593324" y="1577402"/>
            <a:ext cx="5133975" cy="4357268"/>
          </a:xfrm>
          <a:prstGeom prst="rect">
            <a:avLst/>
          </a:prstGeom>
        </p:spPr>
      </p:pic>
      <p:sp>
        <p:nvSpPr>
          <p:cNvPr id="7" name="직사각형 6"/>
          <p:cNvSpPr/>
          <p:nvPr/>
        </p:nvSpPr>
        <p:spPr>
          <a:xfrm>
            <a:off x="2436964" y="6146720"/>
            <a:ext cx="6701916" cy="738664"/>
          </a:xfrm>
          <a:prstGeom prst="rect">
            <a:avLst/>
          </a:prstGeom>
        </p:spPr>
        <p:txBody>
          <a:bodyPr wrap="square">
            <a:spAutoFit/>
          </a:bodyPr>
          <a:lstStyle/>
          <a:p>
            <a:pPr algn="r"/>
            <a:r>
              <a:rPr lang="en-US" altLang="ko-KR" sz="1200" dirty="0">
                <a:solidFill>
                  <a:srgbClr val="002060"/>
                </a:solidFill>
              </a:rPr>
              <a:t>de Perrot, M., et al. Solitary fibrous tumors of the pleura. </a:t>
            </a:r>
          </a:p>
          <a:p>
            <a:pPr algn="r"/>
            <a:r>
              <a:rPr lang="en-US" altLang="ko-KR" sz="1200" dirty="0">
                <a:solidFill>
                  <a:srgbClr val="002060"/>
                </a:solidFill>
                <a:latin typeface="Palatino-Bold"/>
              </a:rPr>
              <a:t>Ann </a:t>
            </a:r>
            <a:r>
              <a:rPr lang="en-US" altLang="ko-KR" sz="1200" dirty="0" err="1">
                <a:solidFill>
                  <a:srgbClr val="002060"/>
                </a:solidFill>
                <a:latin typeface="Palatino-Bold"/>
              </a:rPr>
              <a:t>Thorac</a:t>
            </a:r>
            <a:r>
              <a:rPr lang="en-US" altLang="ko-KR" sz="1200" dirty="0">
                <a:solidFill>
                  <a:srgbClr val="002060"/>
                </a:solidFill>
                <a:latin typeface="Palatino-Bold"/>
              </a:rPr>
              <a:t> </a:t>
            </a:r>
            <a:r>
              <a:rPr lang="en-US" altLang="ko-KR" sz="1200" dirty="0" err="1">
                <a:solidFill>
                  <a:srgbClr val="002060"/>
                </a:solidFill>
                <a:latin typeface="Palatino-Bold"/>
              </a:rPr>
              <a:t>Surg</a:t>
            </a:r>
            <a:r>
              <a:rPr lang="en-US" altLang="ko-KR" sz="1200" dirty="0">
                <a:solidFill>
                  <a:srgbClr val="002060"/>
                </a:solidFill>
                <a:latin typeface="Palatino-Bold"/>
              </a:rPr>
              <a:t> 2002;74:285–93</a:t>
            </a:r>
            <a:endParaRPr lang="ko-KR" altLang="en-US" sz="1200" dirty="0">
              <a:solidFill>
                <a:srgbClr val="002060"/>
              </a:solidFill>
            </a:endParaRPr>
          </a:p>
          <a:p>
            <a:endParaRPr lang="ko-KR" altLang="en-US" dirty="0"/>
          </a:p>
        </p:txBody>
      </p:sp>
    </p:spTree>
    <p:extLst>
      <p:ext uri="{BB962C8B-B14F-4D97-AF65-F5344CB8AC3E}">
        <p14:creationId xmlns:p14="http://schemas.microsoft.com/office/powerpoint/2010/main" val="606499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a:t>Reference</a:t>
            </a:r>
          </a:p>
        </p:txBody>
      </p:sp>
      <p:sp>
        <p:nvSpPr>
          <p:cNvPr id="3" name="2 Marcador de contenido"/>
          <p:cNvSpPr>
            <a:spLocks noGrp="1"/>
          </p:cNvSpPr>
          <p:nvPr>
            <p:ph idx="1"/>
          </p:nvPr>
        </p:nvSpPr>
        <p:spPr/>
        <p:txBody>
          <a:bodyPr>
            <a:noAutofit/>
          </a:bodyPr>
          <a:lstStyle/>
          <a:p>
            <a:r>
              <a:rPr lang="en-US" altLang="ko-KR" sz="1400" u="sng" dirty="0">
                <a:hlinkClick r:id="rId3"/>
              </a:rPr>
              <a:t>England DM, </a:t>
            </a:r>
            <a:r>
              <a:rPr lang="en-US" altLang="ko-KR" sz="1400" u="sng" dirty="0" err="1">
                <a:hlinkClick r:id="rId3"/>
              </a:rPr>
              <a:t>Hochholzer</a:t>
            </a:r>
            <a:r>
              <a:rPr lang="en-US" altLang="ko-KR" sz="1400" u="sng" dirty="0">
                <a:hlinkClick r:id="rId3"/>
              </a:rPr>
              <a:t> L, McCarthy MJ. Localized benign and malignant fibrous tumors of the pleura. A </a:t>
            </a:r>
            <a:r>
              <a:rPr lang="en-US" altLang="ko-KR" sz="1400" u="sng" dirty="0" err="1">
                <a:hlinkClick r:id="rId3"/>
              </a:rPr>
              <a:t>clinicopathologic</a:t>
            </a:r>
            <a:r>
              <a:rPr lang="en-US" altLang="ko-KR" sz="1400" u="sng" dirty="0">
                <a:hlinkClick r:id="rId3"/>
              </a:rPr>
              <a:t> review of 223 cases. Am J </a:t>
            </a:r>
            <a:r>
              <a:rPr lang="en-US" altLang="ko-KR" sz="1400" u="sng" dirty="0" err="1">
                <a:hlinkClick r:id="rId3"/>
              </a:rPr>
              <a:t>Surg</a:t>
            </a:r>
            <a:r>
              <a:rPr lang="en-US" altLang="ko-KR" sz="1400" u="sng" dirty="0">
                <a:hlinkClick r:id="rId3"/>
              </a:rPr>
              <a:t> </a:t>
            </a:r>
            <a:r>
              <a:rPr lang="en-US" altLang="ko-KR" sz="1400" u="sng" dirty="0" err="1">
                <a:hlinkClick r:id="rId3"/>
              </a:rPr>
              <a:t>Pathol</a:t>
            </a:r>
            <a:r>
              <a:rPr lang="en-US" altLang="ko-KR" sz="1400" u="sng" dirty="0">
                <a:hlinkClick r:id="rId3"/>
              </a:rPr>
              <a:t> 1989; 13:640.</a:t>
            </a:r>
            <a:endParaRPr lang="en-US" altLang="ko-KR" sz="1400" u="sng" dirty="0"/>
          </a:p>
          <a:p>
            <a:r>
              <a:rPr lang="en-US" altLang="ko-KR" sz="1400" u="sng" dirty="0">
                <a:hlinkClick r:id="rId4"/>
              </a:rPr>
              <a:t>de Perrot M, Fischer S, </a:t>
            </a:r>
            <a:r>
              <a:rPr lang="en-US" altLang="ko-KR" sz="1400" u="sng" dirty="0" err="1">
                <a:hlinkClick r:id="rId4"/>
              </a:rPr>
              <a:t>Bründler</a:t>
            </a:r>
            <a:r>
              <a:rPr lang="en-US" altLang="ko-KR" sz="1400" u="sng" dirty="0">
                <a:hlinkClick r:id="rId4"/>
              </a:rPr>
              <a:t> MA, et al. Solitary fibrous tumors of the pleura. Ann </a:t>
            </a:r>
            <a:r>
              <a:rPr lang="en-US" altLang="ko-KR" sz="1400" u="sng" dirty="0" err="1">
                <a:hlinkClick r:id="rId4"/>
              </a:rPr>
              <a:t>Thorac</a:t>
            </a:r>
            <a:r>
              <a:rPr lang="en-US" altLang="ko-KR" sz="1400" u="sng" dirty="0">
                <a:hlinkClick r:id="rId4"/>
              </a:rPr>
              <a:t> </a:t>
            </a:r>
            <a:r>
              <a:rPr lang="en-US" altLang="ko-KR" sz="1400" u="sng" dirty="0" err="1">
                <a:hlinkClick r:id="rId4"/>
              </a:rPr>
              <a:t>Surg</a:t>
            </a:r>
            <a:r>
              <a:rPr lang="en-US" altLang="ko-KR" sz="1400" u="sng" dirty="0">
                <a:hlinkClick r:id="rId4"/>
              </a:rPr>
              <a:t> 2002; 74:285.</a:t>
            </a:r>
            <a:endParaRPr lang="en-US" altLang="ko-KR" sz="1400" u="sng" dirty="0">
              <a:hlinkClick r:id="rId5"/>
            </a:endParaRPr>
          </a:p>
          <a:p>
            <a:r>
              <a:rPr lang="en-US" altLang="ko-KR" sz="1400" u="sng" dirty="0" err="1">
                <a:hlinkClick r:id="rId5"/>
              </a:rPr>
              <a:t>Tapias</a:t>
            </a:r>
            <a:r>
              <a:rPr lang="en-US" altLang="ko-KR" sz="1400" u="sng" dirty="0">
                <a:hlinkClick r:id="rId5"/>
              </a:rPr>
              <a:t> LF, Mercier O, </a:t>
            </a:r>
            <a:r>
              <a:rPr lang="en-US" altLang="ko-KR" sz="1400" u="sng" dirty="0" err="1">
                <a:hlinkClick r:id="rId5"/>
              </a:rPr>
              <a:t>Ghigna</a:t>
            </a:r>
            <a:r>
              <a:rPr lang="en-US" altLang="ko-KR" sz="1400" u="sng" dirty="0">
                <a:hlinkClick r:id="rId5"/>
              </a:rPr>
              <a:t> MR, et al. Validation of a scoring system to predict recurrence of resected solitary fibrous tumors of the pleura. Chest 2015; 147:216.</a:t>
            </a:r>
            <a:endParaRPr lang="en-US" altLang="ko-KR" sz="1400" u="sng" dirty="0"/>
          </a:p>
          <a:p>
            <a:r>
              <a:rPr lang="en-US" altLang="ko-KR" sz="1400" u="sng" dirty="0" err="1">
                <a:hlinkClick r:id="rId6"/>
              </a:rPr>
              <a:t>Tapias</a:t>
            </a:r>
            <a:r>
              <a:rPr lang="en-US" altLang="ko-KR" sz="1400" u="sng" dirty="0">
                <a:hlinkClick r:id="rId6"/>
              </a:rPr>
              <a:t> LF, Mino-</a:t>
            </a:r>
            <a:r>
              <a:rPr lang="en-US" altLang="ko-KR" sz="1400" u="sng" dirty="0" err="1">
                <a:hlinkClick r:id="rId6"/>
              </a:rPr>
              <a:t>Kenudson</a:t>
            </a:r>
            <a:r>
              <a:rPr lang="en-US" altLang="ko-KR" sz="1400" u="sng" dirty="0">
                <a:hlinkClick r:id="rId6"/>
              </a:rPr>
              <a:t> M, Lee H, et al. Risk factor analysis for the recurrence of resected solitary fibrous </a:t>
            </a:r>
            <a:r>
              <a:rPr lang="en-US" altLang="ko-KR" sz="1400" u="sng" dirty="0" err="1">
                <a:hlinkClick r:id="rId6"/>
              </a:rPr>
              <a:t>tumours</a:t>
            </a:r>
            <a:r>
              <a:rPr lang="en-US" altLang="ko-KR" sz="1400" u="sng" dirty="0">
                <a:hlinkClick r:id="rId6"/>
              </a:rPr>
              <a:t> of the pleura: a 33-year experience and proposal for a scoring system. </a:t>
            </a:r>
            <a:r>
              <a:rPr lang="en-US" altLang="ko-KR" sz="1400" u="sng" dirty="0" err="1">
                <a:hlinkClick r:id="rId6"/>
              </a:rPr>
              <a:t>Eur</a:t>
            </a:r>
            <a:r>
              <a:rPr lang="en-US" altLang="ko-KR" sz="1400" u="sng" dirty="0">
                <a:hlinkClick r:id="rId6"/>
              </a:rPr>
              <a:t> J </a:t>
            </a:r>
            <a:r>
              <a:rPr lang="en-US" altLang="ko-KR" sz="1400" u="sng" dirty="0" err="1">
                <a:hlinkClick r:id="rId6"/>
              </a:rPr>
              <a:t>Cardiothorac</a:t>
            </a:r>
            <a:r>
              <a:rPr lang="en-US" altLang="ko-KR" sz="1400" u="sng" dirty="0">
                <a:hlinkClick r:id="rId6"/>
              </a:rPr>
              <a:t> </a:t>
            </a:r>
            <a:r>
              <a:rPr lang="en-US" altLang="ko-KR" sz="1400" u="sng" dirty="0" err="1">
                <a:hlinkClick r:id="rId6"/>
              </a:rPr>
              <a:t>Surg</a:t>
            </a:r>
            <a:r>
              <a:rPr lang="en-US" altLang="ko-KR" sz="1400" u="sng" dirty="0">
                <a:hlinkClick r:id="rId6"/>
              </a:rPr>
              <a:t> 2013; 44:111.</a:t>
            </a:r>
            <a:endParaRPr lang="ko-KR" altLang="en-US" sz="1400" u="sng" dirty="0"/>
          </a:p>
          <a:p>
            <a:pPr>
              <a:lnSpc>
                <a:spcPct val="150000"/>
              </a:lnSpc>
            </a:pPr>
            <a:r>
              <a:rPr lang="en-US" altLang="ko-KR" sz="1400" dirty="0" err="1">
                <a:solidFill>
                  <a:srgbClr val="002060"/>
                </a:solidFill>
              </a:rPr>
              <a:t>Thway</a:t>
            </a:r>
            <a:r>
              <a:rPr lang="en-US" altLang="ko-KR" sz="1400" dirty="0">
                <a:solidFill>
                  <a:srgbClr val="002060"/>
                </a:solidFill>
              </a:rPr>
              <a:t>, K., et al. (2016). "The Current Status of Solitary Fibrous Tumor: Diagnostic Features, Variants, and Genetics." </a:t>
            </a:r>
            <a:r>
              <a:rPr lang="en-US" altLang="ko-KR" sz="1400" u="sng" dirty="0" err="1">
                <a:solidFill>
                  <a:srgbClr val="002060"/>
                </a:solidFill>
              </a:rPr>
              <a:t>Int</a:t>
            </a:r>
            <a:r>
              <a:rPr lang="en-US" altLang="ko-KR" sz="1400" u="sng" dirty="0">
                <a:solidFill>
                  <a:srgbClr val="002060"/>
                </a:solidFill>
              </a:rPr>
              <a:t> J </a:t>
            </a:r>
            <a:r>
              <a:rPr lang="en-US" altLang="ko-KR" sz="1400" u="sng" dirty="0" err="1">
                <a:solidFill>
                  <a:srgbClr val="002060"/>
                </a:solidFill>
              </a:rPr>
              <a:t>Surg</a:t>
            </a:r>
            <a:r>
              <a:rPr lang="en-US" altLang="ko-KR" sz="1400" u="sng" dirty="0">
                <a:solidFill>
                  <a:srgbClr val="002060"/>
                </a:solidFill>
              </a:rPr>
              <a:t> </a:t>
            </a:r>
            <a:r>
              <a:rPr lang="en-US" altLang="ko-KR" sz="1400" u="sng" dirty="0" err="1">
                <a:solidFill>
                  <a:srgbClr val="002060"/>
                </a:solidFill>
              </a:rPr>
              <a:t>Pathol</a:t>
            </a:r>
            <a:r>
              <a:rPr lang="en-US" altLang="ko-KR" sz="1400" dirty="0">
                <a:solidFill>
                  <a:srgbClr val="002060"/>
                </a:solidFill>
              </a:rPr>
              <a:t> </a:t>
            </a:r>
            <a:r>
              <a:rPr lang="en-US" altLang="ko-KR" sz="1400" b="1" dirty="0">
                <a:solidFill>
                  <a:srgbClr val="002060"/>
                </a:solidFill>
              </a:rPr>
              <a:t>24</a:t>
            </a:r>
            <a:r>
              <a:rPr lang="en-US" altLang="ko-KR" sz="1400" dirty="0">
                <a:solidFill>
                  <a:srgbClr val="002060"/>
                </a:solidFill>
              </a:rPr>
              <a:t>(4): 281-292.</a:t>
            </a:r>
          </a:p>
          <a:p>
            <a:pPr latinLnBrk="0"/>
            <a:r>
              <a:rPr lang="en-US" altLang="ko-KR" sz="1400" dirty="0" err="1">
                <a:solidFill>
                  <a:srgbClr val="002060"/>
                </a:solidFill>
              </a:rPr>
              <a:t>Demicco</a:t>
            </a:r>
            <a:r>
              <a:rPr lang="en-US" altLang="ko-KR" sz="1400" dirty="0">
                <a:solidFill>
                  <a:srgbClr val="002060"/>
                </a:solidFill>
              </a:rPr>
              <a:t> EG, Park MS, Araujo DM, et al. Solitary fibrous tumor: a </a:t>
            </a:r>
            <a:r>
              <a:rPr lang="en-US" altLang="ko-KR" sz="1400" dirty="0" err="1">
                <a:solidFill>
                  <a:srgbClr val="002060"/>
                </a:solidFill>
              </a:rPr>
              <a:t>clinicopathological</a:t>
            </a:r>
            <a:r>
              <a:rPr lang="en-US" altLang="ko-KR" sz="1400" dirty="0">
                <a:solidFill>
                  <a:srgbClr val="002060"/>
                </a:solidFill>
              </a:rPr>
              <a:t> study of 110 cases and proposed risk assessment model. </a:t>
            </a:r>
            <a:r>
              <a:rPr lang="en-US" altLang="ko-KR" sz="1400" i="1" dirty="0">
                <a:solidFill>
                  <a:srgbClr val="002060"/>
                </a:solidFill>
              </a:rPr>
              <a:t>Mod </a:t>
            </a:r>
            <a:r>
              <a:rPr lang="en-US" altLang="ko-KR" sz="1400" i="1" dirty="0" err="1">
                <a:solidFill>
                  <a:srgbClr val="002060"/>
                </a:solidFill>
              </a:rPr>
              <a:t>Pathol</a:t>
            </a:r>
            <a:r>
              <a:rPr lang="en-US" altLang="ko-KR" sz="1400" dirty="0">
                <a:solidFill>
                  <a:srgbClr val="002060"/>
                </a:solidFill>
              </a:rPr>
              <a:t>. 2012;25:1298-1306.</a:t>
            </a:r>
          </a:p>
          <a:p>
            <a:pPr latinLnBrk="0"/>
            <a:r>
              <a:rPr lang="en-US" altLang="ko-KR" sz="1400" dirty="0" err="1">
                <a:solidFill>
                  <a:srgbClr val="002060"/>
                </a:solidFill>
              </a:rPr>
              <a:t>Cardillo</a:t>
            </a:r>
            <a:r>
              <a:rPr lang="en-US" altLang="ko-KR" sz="1400" dirty="0">
                <a:solidFill>
                  <a:srgbClr val="002060"/>
                </a:solidFill>
              </a:rPr>
              <a:t> G, Carbone L, </a:t>
            </a:r>
            <a:r>
              <a:rPr lang="en-US" altLang="ko-KR" sz="1400" dirty="0" err="1">
                <a:solidFill>
                  <a:srgbClr val="002060"/>
                </a:solidFill>
              </a:rPr>
              <a:t>Carleo</a:t>
            </a:r>
            <a:r>
              <a:rPr lang="en-US" altLang="ko-KR" sz="1400" dirty="0">
                <a:solidFill>
                  <a:srgbClr val="002060"/>
                </a:solidFill>
              </a:rPr>
              <a:t> F, et al. Solitary fibrous tumors of the pleura: an analysis of 110 patients treated in a single institution. </a:t>
            </a:r>
            <a:r>
              <a:rPr lang="en-US" altLang="ko-KR" sz="1400" i="1" dirty="0">
                <a:solidFill>
                  <a:srgbClr val="002060"/>
                </a:solidFill>
              </a:rPr>
              <a:t>Ann </a:t>
            </a:r>
            <a:r>
              <a:rPr lang="en-US" altLang="ko-KR" sz="1400" i="1" dirty="0" err="1">
                <a:solidFill>
                  <a:srgbClr val="002060"/>
                </a:solidFill>
              </a:rPr>
              <a:t>Thorac</a:t>
            </a:r>
            <a:r>
              <a:rPr lang="en-US" altLang="ko-KR" sz="1400" i="1" dirty="0">
                <a:solidFill>
                  <a:srgbClr val="002060"/>
                </a:solidFill>
              </a:rPr>
              <a:t> Surg</a:t>
            </a:r>
            <a:r>
              <a:rPr lang="en-US" altLang="ko-KR" sz="1400" dirty="0">
                <a:solidFill>
                  <a:srgbClr val="002060"/>
                </a:solidFill>
              </a:rPr>
              <a:t>. 2009;88:1632-1637.</a:t>
            </a:r>
            <a:endParaRPr lang="ko-KR" altLang="ko-KR" sz="1400" dirty="0">
              <a:solidFill>
                <a:srgbClr val="002060"/>
              </a:solidFill>
            </a:endParaRPr>
          </a:p>
          <a:p>
            <a:pPr latinLnBrk="0"/>
            <a:r>
              <a:rPr lang="en-US" altLang="ko-KR" sz="1400" dirty="0">
                <a:solidFill>
                  <a:srgbClr val="002060"/>
                </a:solidFill>
              </a:rPr>
              <a:t>de Perrot, M., et al. (2002). "Solitary fibrous tumors of the pleura." </a:t>
            </a:r>
            <a:r>
              <a:rPr lang="en-US" altLang="ko-KR" sz="1400" u="sng" dirty="0">
                <a:solidFill>
                  <a:srgbClr val="002060"/>
                </a:solidFill>
              </a:rPr>
              <a:t>Ann </a:t>
            </a:r>
            <a:r>
              <a:rPr lang="en-US" altLang="ko-KR" sz="1400" u="sng" dirty="0" err="1">
                <a:solidFill>
                  <a:srgbClr val="002060"/>
                </a:solidFill>
              </a:rPr>
              <a:t>Thorac</a:t>
            </a:r>
            <a:r>
              <a:rPr lang="en-US" altLang="ko-KR" sz="1400" u="sng" dirty="0">
                <a:solidFill>
                  <a:srgbClr val="002060"/>
                </a:solidFill>
              </a:rPr>
              <a:t> </a:t>
            </a:r>
            <a:r>
              <a:rPr lang="en-US" altLang="ko-KR" sz="1400" u="sng" dirty="0" err="1">
                <a:solidFill>
                  <a:srgbClr val="002060"/>
                </a:solidFill>
              </a:rPr>
              <a:t>Surg</a:t>
            </a:r>
            <a:r>
              <a:rPr lang="en-US" altLang="ko-KR" sz="1400" dirty="0">
                <a:solidFill>
                  <a:srgbClr val="002060"/>
                </a:solidFill>
              </a:rPr>
              <a:t> </a:t>
            </a:r>
            <a:r>
              <a:rPr lang="en-US" altLang="ko-KR" sz="1400" b="1" dirty="0">
                <a:solidFill>
                  <a:srgbClr val="002060"/>
                </a:solidFill>
              </a:rPr>
              <a:t>74</a:t>
            </a:r>
            <a:r>
              <a:rPr lang="en-US" altLang="ko-KR" sz="1400" dirty="0">
                <a:solidFill>
                  <a:srgbClr val="002060"/>
                </a:solidFill>
              </a:rPr>
              <a:t>(1): 285-293.</a:t>
            </a:r>
            <a:endParaRPr lang="ko-KR" altLang="ko-KR" sz="1400" dirty="0">
              <a:solidFill>
                <a:srgbClr val="002060"/>
              </a:solidFill>
            </a:endParaRPr>
          </a:p>
          <a:p>
            <a:pPr latinLnBrk="0"/>
            <a:endParaRPr lang="ko-KR" altLang="ko-KR" sz="1400" dirty="0"/>
          </a:p>
          <a:p>
            <a:pPr>
              <a:lnSpc>
                <a:spcPct val="150000"/>
              </a:lnSpc>
              <a:buFont typeface="Wingdings" pitchFamily="2" charset="2"/>
              <a:buChar char="ü"/>
            </a:pPr>
            <a:endParaRPr lang="en-US" altLang="ko-KR" sz="1600" dirty="0"/>
          </a:p>
          <a:p>
            <a:pPr>
              <a:lnSpc>
                <a:spcPct val="150000"/>
              </a:lnSpc>
              <a:buFont typeface="Wingdings" pitchFamily="2" charset="2"/>
              <a:buChar char="ü"/>
            </a:pPr>
            <a:endParaRPr lang="ko-KR" altLang="ko-KR" sz="1400" dirty="0"/>
          </a:p>
          <a:p>
            <a:pPr>
              <a:buFont typeface="Wingdings" pitchFamily="2" charset="2"/>
              <a:buChar char="ü"/>
            </a:pPr>
            <a:endParaRPr lang="en-US" sz="2000" dirty="0"/>
          </a:p>
        </p:txBody>
      </p:sp>
    </p:spTree>
    <p:extLst>
      <p:ext uri="{BB962C8B-B14F-4D97-AF65-F5344CB8AC3E}">
        <p14:creationId xmlns:p14="http://schemas.microsoft.com/office/powerpoint/2010/main" val="463508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C:\Documents and Settings\ptinsdie\바탕 화면\무제-1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422083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b="1" noProof="1"/>
              <a:t>Solitary Fibrous Tumor (SFT)</a:t>
            </a:r>
            <a:endParaRPr lang="ko-KR" altLang="en-US" dirty="0"/>
          </a:p>
        </p:txBody>
      </p:sp>
      <p:sp>
        <p:nvSpPr>
          <p:cNvPr id="3" name="내용 개체 틀 2"/>
          <p:cNvSpPr>
            <a:spLocks noGrp="1"/>
          </p:cNvSpPr>
          <p:nvPr>
            <p:ph idx="1"/>
          </p:nvPr>
        </p:nvSpPr>
        <p:spPr/>
        <p:txBody>
          <a:bodyPr/>
          <a:lstStyle/>
          <a:p>
            <a:pPr>
              <a:lnSpc>
                <a:spcPct val="200000"/>
              </a:lnSpc>
            </a:pPr>
            <a:r>
              <a:rPr lang="en-US" altLang="ko-KR" dirty="0"/>
              <a:t>DEFINITION</a:t>
            </a:r>
          </a:p>
          <a:p>
            <a:pPr>
              <a:lnSpc>
                <a:spcPct val="200000"/>
              </a:lnSpc>
            </a:pPr>
            <a:r>
              <a:rPr lang="en-US" altLang="ko-KR" dirty="0"/>
              <a:t>CLINICAL PRESENTATION </a:t>
            </a:r>
          </a:p>
          <a:p>
            <a:pPr>
              <a:lnSpc>
                <a:spcPct val="200000"/>
              </a:lnSpc>
            </a:pPr>
            <a:r>
              <a:rPr lang="en-US" altLang="ko-KR" dirty="0"/>
              <a:t>DIAGNOSIS </a:t>
            </a:r>
          </a:p>
          <a:p>
            <a:pPr>
              <a:lnSpc>
                <a:spcPct val="200000"/>
              </a:lnSpc>
            </a:pPr>
            <a:r>
              <a:rPr lang="en-US" altLang="ko-KR" dirty="0"/>
              <a:t>TREATMENT &amp; PROGNOSIS</a:t>
            </a:r>
          </a:p>
        </p:txBody>
      </p:sp>
    </p:spTree>
    <p:extLst>
      <p:ext uri="{BB962C8B-B14F-4D97-AF65-F5344CB8AC3E}">
        <p14:creationId xmlns:p14="http://schemas.microsoft.com/office/powerpoint/2010/main" val="1089306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648072"/>
          </a:xfrm>
        </p:spPr>
        <p:txBody>
          <a:bodyPr>
            <a:normAutofit/>
          </a:bodyPr>
          <a:lstStyle/>
          <a:p>
            <a:pPr fontAlgn="auto">
              <a:spcBef>
                <a:spcPts val="0"/>
              </a:spcBef>
              <a:spcAft>
                <a:spcPts val="0"/>
              </a:spcAft>
              <a:defRPr/>
            </a:pPr>
            <a:r>
              <a:rPr lang="en-US" altLang="ko-KR" sz="3100" b="1" noProof="1"/>
              <a:t>Solitary Fibrous Tumors of the pleura (SFTP)</a:t>
            </a: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467544" y="1075792"/>
            <a:ext cx="8229600" cy="5256583"/>
          </a:xfrm>
        </p:spPr>
        <p:txBody>
          <a:bodyPr>
            <a:normAutofit/>
          </a:bodyPr>
          <a:lstStyle/>
          <a:p>
            <a:pPr>
              <a:lnSpc>
                <a:spcPct val="150000"/>
              </a:lnSpc>
            </a:pPr>
            <a:r>
              <a:rPr lang="en-US" altLang="ko-KR" sz="1600" b="1" dirty="0">
                <a:solidFill>
                  <a:srgbClr val="FF0000"/>
                </a:solidFill>
              </a:rPr>
              <a:t>Fibroblastic mesenchymal tumor </a:t>
            </a:r>
            <a:r>
              <a:rPr lang="en-US" altLang="ko-KR" sz="1600" dirty="0"/>
              <a:t>, first described in the pleura</a:t>
            </a:r>
          </a:p>
          <a:p>
            <a:pPr>
              <a:lnSpc>
                <a:spcPct val="150000"/>
              </a:lnSpc>
            </a:pPr>
            <a:r>
              <a:rPr lang="en-US" altLang="ko-KR" sz="1600" dirty="0"/>
              <a:t>Primary tumors of the pleura :   diffuse (Mesothelioma) and localized tumors</a:t>
            </a:r>
          </a:p>
          <a:p>
            <a:pPr>
              <a:lnSpc>
                <a:spcPct val="150000"/>
              </a:lnSpc>
            </a:pPr>
            <a:r>
              <a:rPr lang="en-US" altLang="ko-KR" sz="1600" dirty="0"/>
              <a:t>localized tumors : lack expression of cytoplasmic keratins (epithelial marker)</a:t>
            </a:r>
          </a:p>
          <a:p>
            <a:pPr>
              <a:lnSpc>
                <a:spcPct val="150000"/>
              </a:lnSpc>
            </a:pPr>
            <a:r>
              <a:rPr lang="en-US" altLang="ko-KR" sz="1600" dirty="0"/>
              <a:t>Express </a:t>
            </a:r>
            <a:r>
              <a:rPr lang="en-US" altLang="ko-KR" sz="1600" b="1" dirty="0">
                <a:solidFill>
                  <a:srgbClr val="FF0000"/>
                </a:solidFill>
              </a:rPr>
              <a:t>vimentin</a:t>
            </a:r>
            <a:r>
              <a:rPr lang="en-US" altLang="ko-KR" sz="1600" dirty="0"/>
              <a:t>, a marker of mesenchymal cells </a:t>
            </a:r>
          </a:p>
          <a:p>
            <a:pPr>
              <a:lnSpc>
                <a:spcPct val="150000"/>
              </a:lnSpc>
            </a:pPr>
            <a:r>
              <a:rPr lang="en-US" altLang="ko-KR" sz="1600" dirty="0"/>
              <a:t>Express </a:t>
            </a:r>
            <a:r>
              <a:rPr lang="en-US" altLang="ko-KR" sz="1600" b="1" dirty="0">
                <a:solidFill>
                  <a:srgbClr val="FF0000"/>
                </a:solidFill>
              </a:rPr>
              <a:t>CD34</a:t>
            </a:r>
            <a:r>
              <a:rPr lang="en-US" altLang="ko-KR" sz="1600" dirty="0"/>
              <a:t> observed in interstitial spindle cells involved in antigen presentation</a:t>
            </a:r>
            <a:endParaRPr lang="en-US" altLang="ko-KR" sz="1100" dirty="0"/>
          </a:p>
          <a:p>
            <a:pPr>
              <a:lnSpc>
                <a:spcPct val="150000"/>
              </a:lnSpc>
            </a:pPr>
            <a:r>
              <a:rPr lang="en-US" altLang="ko-KR" sz="1600" b="1" dirty="0">
                <a:solidFill>
                  <a:srgbClr val="FF0000"/>
                </a:solidFill>
              </a:rPr>
              <a:t>Solitary (localized) fibrous tumors of the pleura (SFTP)</a:t>
            </a:r>
          </a:p>
          <a:p>
            <a:pPr>
              <a:lnSpc>
                <a:spcPct val="150000"/>
              </a:lnSpc>
            </a:pPr>
            <a:r>
              <a:rPr lang="en-US" altLang="ko-KR" sz="1600" b="1" dirty="0">
                <a:solidFill>
                  <a:srgbClr val="FF0000"/>
                </a:solidFill>
              </a:rPr>
              <a:t>Rare, slow-growing neoplasms less than 5% of all pleural neoplasm</a:t>
            </a:r>
          </a:p>
          <a:p>
            <a:endParaRPr lang="en-US" altLang="ko-KR" sz="2500" dirty="0"/>
          </a:p>
          <a:p>
            <a:endParaRPr lang="en-US" altLang="ko-KR" sz="2000" dirty="0"/>
          </a:p>
          <a:p>
            <a:endParaRPr lang="en-US" altLang="ko-KR" sz="2000" dirty="0"/>
          </a:p>
        </p:txBody>
      </p:sp>
      <p:pic>
        <p:nvPicPr>
          <p:cNvPr id="5" name="내용 개체 틀 3"/>
          <p:cNvPicPr>
            <a:picLocks noChangeAspect="1"/>
          </p:cNvPicPr>
          <p:nvPr/>
        </p:nvPicPr>
        <p:blipFill>
          <a:blip r:embed="rId3"/>
          <a:stretch>
            <a:fillRect/>
          </a:stretch>
        </p:blipFill>
        <p:spPr>
          <a:xfrm>
            <a:off x="489112" y="4077072"/>
            <a:ext cx="8331360" cy="2520279"/>
          </a:xfrm>
          <a:prstGeom prst="rect">
            <a:avLst/>
          </a:prstGeom>
        </p:spPr>
      </p:pic>
    </p:spTree>
    <p:extLst>
      <p:ext uri="{BB962C8B-B14F-4D97-AF65-F5344CB8AC3E}">
        <p14:creationId xmlns:p14="http://schemas.microsoft.com/office/powerpoint/2010/main" val="1645866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1143000"/>
          </a:xfrm>
        </p:spPr>
        <p:txBody>
          <a:bodyPr>
            <a:normAutofit/>
          </a:bodyPr>
          <a:lstStyle/>
          <a:p>
            <a:pPr fontAlgn="auto">
              <a:spcBef>
                <a:spcPts val="0"/>
              </a:spcBef>
              <a:spcAft>
                <a:spcPts val="0"/>
              </a:spcAft>
              <a:defRPr/>
            </a:pPr>
            <a:r>
              <a:rPr lang="en-US" altLang="ko-KR" sz="3600" b="1" noProof="1"/>
              <a:t>Solitary Fibrous Tumor (SFT) </a:t>
            </a:r>
            <a:br>
              <a:rPr lang="en-US" altLang="ko-KR" sz="3600" b="1" noProof="1"/>
            </a:b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467544" y="1547664"/>
            <a:ext cx="8229600" cy="4689648"/>
          </a:xfrm>
        </p:spPr>
        <p:txBody>
          <a:bodyPr>
            <a:normAutofit/>
          </a:bodyPr>
          <a:lstStyle/>
          <a:p>
            <a:pPr>
              <a:lnSpc>
                <a:spcPct val="150000"/>
              </a:lnSpc>
            </a:pPr>
            <a:r>
              <a:rPr lang="en-US" altLang="ko-KR" sz="2000" dirty="0"/>
              <a:t>Rarely metastasizing, commonly </a:t>
            </a:r>
            <a:r>
              <a:rPr lang="en-US" altLang="ko-KR" sz="2000" dirty="0">
                <a:solidFill>
                  <a:srgbClr val="FF0000"/>
                </a:solidFill>
              </a:rPr>
              <a:t>intrathoracic </a:t>
            </a:r>
            <a:r>
              <a:rPr lang="en-US" altLang="ko-KR" sz="2000" dirty="0"/>
              <a:t>tumors</a:t>
            </a:r>
          </a:p>
          <a:p>
            <a:pPr>
              <a:lnSpc>
                <a:spcPct val="150000"/>
              </a:lnSpc>
            </a:pPr>
            <a:r>
              <a:rPr lang="en-US" altLang="ko-KR" sz="2000" dirty="0"/>
              <a:t>Recently been reported in </a:t>
            </a:r>
            <a:r>
              <a:rPr lang="en-US" altLang="ko-KR" sz="2000" dirty="0" err="1"/>
              <a:t>extrathoracic</a:t>
            </a:r>
            <a:r>
              <a:rPr lang="en-US" altLang="ko-KR" sz="2000" dirty="0"/>
              <a:t> sites</a:t>
            </a:r>
          </a:p>
          <a:p>
            <a:pPr>
              <a:lnSpc>
                <a:spcPct val="150000"/>
              </a:lnSpc>
            </a:pPr>
            <a:r>
              <a:rPr lang="en-US" altLang="ko-KR" sz="2000" dirty="0"/>
              <a:t>30 % :  in the thoracic cavity (including pleura, lungs, and mediastinum)</a:t>
            </a:r>
          </a:p>
          <a:p>
            <a:pPr>
              <a:lnSpc>
                <a:spcPct val="150000"/>
              </a:lnSpc>
            </a:pPr>
            <a:r>
              <a:rPr lang="en-US" altLang="ko-KR" sz="2000" dirty="0"/>
              <a:t>30 % :  peritoneal cavity, retroperitoneal soft tissue, or pelvis (including visceral sites)</a:t>
            </a:r>
          </a:p>
          <a:p>
            <a:pPr>
              <a:lnSpc>
                <a:spcPct val="150000"/>
              </a:lnSpc>
            </a:pPr>
            <a:r>
              <a:rPr lang="en-US" altLang="ko-KR" sz="2000" dirty="0"/>
              <a:t>20 % : head and neck (including the meninges)</a:t>
            </a:r>
          </a:p>
        </p:txBody>
      </p:sp>
    </p:spTree>
    <p:extLst>
      <p:ext uri="{BB962C8B-B14F-4D97-AF65-F5344CB8AC3E}">
        <p14:creationId xmlns:p14="http://schemas.microsoft.com/office/powerpoint/2010/main" val="1534525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1143000"/>
          </a:xfrm>
        </p:spPr>
        <p:txBody>
          <a:bodyPr>
            <a:normAutofit/>
          </a:bodyPr>
          <a:lstStyle/>
          <a:p>
            <a:pPr fontAlgn="auto">
              <a:spcBef>
                <a:spcPts val="0"/>
              </a:spcBef>
              <a:spcAft>
                <a:spcPts val="0"/>
              </a:spcAft>
              <a:defRPr/>
            </a:pPr>
            <a:r>
              <a:rPr lang="en-US" altLang="ko-KR" sz="3600" b="1" noProof="1"/>
              <a:t>Solitary Fibrous Tumor (SFT) </a:t>
            </a:r>
            <a:br>
              <a:rPr lang="en-US" altLang="ko-KR" sz="3600" b="1" noProof="1"/>
            </a:br>
            <a:r>
              <a:rPr lang="en-US" altLang="ko-KR" sz="2400" dirty="0"/>
              <a:t>EPIDEMIOLOGY AND RISK FACTORS</a:t>
            </a: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421196" y="1772816"/>
            <a:ext cx="8229600" cy="4176463"/>
          </a:xfrm>
        </p:spPr>
        <p:txBody>
          <a:bodyPr>
            <a:normAutofit fontScale="85000" lnSpcReduction="10000"/>
          </a:bodyPr>
          <a:lstStyle/>
          <a:p>
            <a:pPr>
              <a:lnSpc>
                <a:spcPct val="150000"/>
              </a:lnSpc>
            </a:pPr>
            <a:r>
              <a:rPr lang="en-US" altLang="ko-KR" sz="2000" dirty="0"/>
              <a:t>True incidence is difficult to ascertain</a:t>
            </a:r>
          </a:p>
          <a:p>
            <a:pPr>
              <a:lnSpc>
                <a:spcPct val="150000"/>
              </a:lnSpc>
            </a:pPr>
            <a:r>
              <a:rPr lang="en-US" altLang="ko-KR" sz="2000" dirty="0">
                <a:solidFill>
                  <a:srgbClr val="FF0000"/>
                </a:solidFill>
              </a:rPr>
              <a:t>Rare, </a:t>
            </a:r>
            <a:r>
              <a:rPr lang="en-US" altLang="ko-KR" sz="2000" dirty="0"/>
              <a:t>less than 2 percent of all soft tissue tumors  </a:t>
            </a:r>
          </a:p>
          <a:p>
            <a:pPr>
              <a:lnSpc>
                <a:spcPct val="150000"/>
              </a:lnSpc>
            </a:pPr>
            <a:r>
              <a:rPr lang="en-US" altLang="ko-KR" sz="2000" dirty="0"/>
              <a:t>only 900 cases were reported in the literature up to 2005 </a:t>
            </a:r>
          </a:p>
          <a:p>
            <a:pPr>
              <a:lnSpc>
                <a:spcPct val="150000"/>
              </a:lnSpc>
            </a:pPr>
            <a:r>
              <a:rPr lang="en-US" altLang="ko-KR" sz="2000" dirty="0"/>
              <a:t>Pleural SFTs </a:t>
            </a:r>
            <a:r>
              <a:rPr lang="en-US" altLang="ko-KR" sz="2000" dirty="0">
                <a:solidFill>
                  <a:srgbClr val="FF0000"/>
                </a:solidFill>
                <a:effectLst>
                  <a:outerShdw blurRad="38100" dist="38100" dir="2700000" algn="tl">
                    <a:srgbClr val="000000">
                      <a:alpha val="43137"/>
                    </a:srgbClr>
                  </a:outerShdw>
                </a:effectLst>
              </a:rPr>
              <a:t>(solitary fibrous tumors of the pleura (SFTP) </a:t>
            </a:r>
            <a:r>
              <a:rPr lang="en-US" altLang="ko-KR" sz="2000" dirty="0">
                <a:sym typeface="Wingdings" pitchFamily="2" charset="2"/>
              </a:rPr>
              <a:t></a:t>
            </a:r>
            <a:r>
              <a:rPr lang="en-US" altLang="ko-KR" sz="2000" dirty="0"/>
              <a:t> </a:t>
            </a:r>
            <a:r>
              <a:rPr lang="en-US" altLang="ko-KR" sz="2000" dirty="0">
                <a:solidFill>
                  <a:srgbClr val="FF0000"/>
                </a:solidFill>
              </a:rPr>
              <a:t>less than 5 percent</a:t>
            </a:r>
            <a:r>
              <a:rPr lang="en-US" altLang="ko-KR" sz="2000" dirty="0"/>
              <a:t> of all </a:t>
            </a:r>
            <a:r>
              <a:rPr lang="en-US" altLang="ko-KR" sz="2000" dirty="0">
                <a:solidFill>
                  <a:srgbClr val="FF0000"/>
                </a:solidFill>
              </a:rPr>
              <a:t>tumors arising from the pleura</a:t>
            </a:r>
          </a:p>
          <a:p>
            <a:pPr>
              <a:lnSpc>
                <a:spcPct val="150000"/>
              </a:lnSpc>
            </a:pPr>
            <a:r>
              <a:rPr lang="en-US" altLang="ko-KR" sz="2000" dirty="0"/>
              <a:t>Most common in the </a:t>
            </a:r>
            <a:r>
              <a:rPr lang="en-US" altLang="ko-KR" sz="2000" dirty="0">
                <a:solidFill>
                  <a:srgbClr val="FF0000"/>
                </a:solidFill>
              </a:rPr>
              <a:t>fifth</a:t>
            </a:r>
            <a:r>
              <a:rPr lang="en-US" altLang="ko-KR" sz="2000" baseline="30000" dirty="0">
                <a:solidFill>
                  <a:srgbClr val="FF0000"/>
                </a:solidFill>
              </a:rPr>
              <a:t> </a:t>
            </a:r>
            <a:r>
              <a:rPr lang="en-US" altLang="ko-KR" sz="2000" dirty="0">
                <a:solidFill>
                  <a:srgbClr val="FF0000"/>
                </a:solidFill>
              </a:rPr>
              <a:t>to seventh decades</a:t>
            </a:r>
          </a:p>
          <a:p>
            <a:pPr>
              <a:lnSpc>
                <a:spcPct val="150000"/>
              </a:lnSpc>
            </a:pPr>
            <a:r>
              <a:rPr lang="en-US" altLang="ko-KR" sz="2000" dirty="0"/>
              <a:t>Men and women are affected with </a:t>
            </a:r>
            <a:r>
              <a:rPr lang="en-US" altLang="ko-KR" sz="2000" dirty="0">
                <a:solidFill>
                  <a:srgbClr val="FF0000"/>
                </a:solidFill>
              </a:rPr>
              <a:t>equal </a:t>
            </a:r>
            <a:r>
              <a:rPr lang="en-US" altLang="ko-KR" sz="2000" dirty="0"/>
              <a:t>frequency.</a:t>
            </a:r>
          </a:p>
          <a:p>
            <a:pPr>
              <a:lnSpc>
                <a:spcPct val="150000"/>
              </a:lnSpc>
            </a:pPr>
            <a:r>
              <a:rPr lang="en-US" altLang="ko-KR" sz="2000" dirty="0"/>
              <a:t>No known association with environmental exposure to radiation, tobacco, asbestos, or other toxicants, and no known inherited, predisposing risk factors.</a:t>
            </a:r>
          </a:p>
        </p:txBody>
      </p:sp>
    </p:spTree>
    <p:extLst>
      <p:ext uri="{BB962C8B-B14F-4D97-AF65-F5344CB8AC3E}">
        <p14:creationId xmlns:p14="http://schemas.microsoft.com/office/powerpoint/2010/main" val="4167629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1143000"/>
          </a:xfrm>
        </p:spPr>
        <p:txBody>
          <a:bodyPr>
            <a:normAutofit/>
          </a:bodyPr>
          <a:lstStyle/>
          <a:p>
            <a:pPr fontAlgn="auto">
              <a:spcBef>
                <a:spcPts val="0"/>
              </a:spcBef>
              <a:spcAft>
                <a:spcPts val="0"/>
              </a:spcAft>
              <a:defRPr/>
            </a:pPr>
            <a:r>
              <a:rPr lang="en-US" altLang="ko-KR" sz="3100" b="1" noProof="1"/>
              <a:t>Solitary Fibrous Tumors of the pleura (SFTP)</a:t>
            </a:r>
            <a:br>
              <a:rPr lang="en-US" altLang="ko-KR" sz="3600" b="1" noProof="1"/>
            </a:br>
            <a:r>
              <a:rPr lang="en-US" altLang="ko-KR" sz="2400" dirty="0"/>
              <a:t>CLINICAL PRESENTATION</a:t>
            </a: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467544" y="1700808"/>
            <a:ext cx="8229600" cy="4824536"/>
          </a:xfrm>
        </p:spPr>
        <p:txBody>
          <a:bodyPr>
            <a:normAutofit lnSpcReduction="10000"/>
          </a:bodyPr>
          <a:lstStyle/>
          <a:p>
            <a:pPr>
              <a:lnSpc>
                <a:spcPct val="150000"/>
              </a:lnSpc>
            </a:pPr>
            <a:r>
              <a:rPr lang="en-US" altLang="ko-KR" sz="2000" dirty="0"/>
              <a:t>50% of the patients with SFTP are </a:t>
            </a:r>
            <a:r>
              <a:rPr lang="en-US" altLang="ko-KR" sz="2000" dirty="0">
                <a:solidFill>
                  <a:srgbClr val="FF0000"/>
                </a:solidFill>
              </a:rPr>
              <a:t>asymptomatic</a:t>
            </a:r>
          </a:p>
          <a:p>
            <a:pPr>
              <a:lnSpc>
                <a:spcPct val="150000"/>
              </a:lnSpc>
            </a:pPr>
            <a:r>
              <a:rPr lang="en-US" altLang="ko-KR" sz="2000" dirty="0"/>
              <a:t>50 %, </a:t>
            </a:r>
            <a:r>
              <a:rPr lang="en-US" altLang="ko-KR" sz="2000" dirty="0">
                <a:solidFill>
                  <a:srgbClr val="FF0000"/>
                </a:solidFill>
              </a:rPr>
              <a:t>nonspecific</a:t>
            </a:r>
            <a:r>
              <a:rPr lang="en-US" altLang="ko-KR" sz="2000" dirty="0"/>
              <a:t> pulmonary symptoms, cough, shortness of breath, or chest pain, hemoptysis and obstructive pneumonitis </a:t>
            </a:r>
          </a:p>
          <a:p>
            <a:pPr>
              <a:lnSpc>
                <a:spcPct val="150000"/>
              </a:lnSpc>
            </a:pPr>
            <a:r>
              <a:rPr lang="en-US" altLang="ko-KR" sz="2000" dirty="0">
                <a:solidFill>
                  <a:srgbClr val="FF0000"/>
                </a:solidFill>
              </a:rPr>
              <a:t>Digital clubbing and hypertrophic pulmonary </a:t>
            </a:r>
            <a:r>
              <a:rPr lang="en-US" altLang="ko-KR" sz="2000" dirty="0" err="1">
                <a:solidFill>
                  <a:srgbClr val="FF0000"/>
                </a:solidFill>
              </a:rPr>
              <a:t>osteoarthropathy</a:t>
            </a:r>
            <a:r>
              <a:rPr lang="en-US" altLang="ko-KR" sz="2000" dirty="0">
                <a:solidFill>
                  <a:srgbClr val="FF0000"/>
                </a:solidFill>
              </a:rPr>
              <a:t> </a:t>
            </a:r>
            <a:r>
              <a:rPr lang="en-US" altLang="ko-KR" sz="2000" dirty="0"/>
              <a:t>(Pierre-Marie-Bamberg syndrome) : 10% ~ 20% of patients with either benign or malignant SFTP, an abnormal production of hepatocyte growth factor or an excessive release of hyaluronic acid by the tumor </a:t>
            </a:r>
          </a:p>
          <a:p>
            <a:pPr>
              <a:lnSpc>
                <a:spcPct val="150000"/>
              </a:lnSpc>
            </a:pPr>
            <a:r>
              <a:rPr lang="en-US" altLang="ko-KR" sz="2000" dirty="0"/>
              <a:t>Less than 5% : secrete insulin-like growth factor II, causes refractory </a:t>
            </a:r>
            <a:r>
              <a:rPr lang="en-US" altLang="ko-KR" sz="2000" dirty="0">
                <a:solidFill>
                  <a:srgbClr val="FF0000"/>
                </a:solidFill>
              </a:rPr>
              <a:t>hypoglycemia</a:t>
            </a:r>
            <a:r>
              <a:rPr lang="en-US" altLang="ko-KR" sz="2000" dirty="0"/>
              <a:t> (</a:t>
            </a:r>
            <a:r>
              <a:rPr lang="en-US" altLang="ko-KR" sz="2000" dirty="0" err="1"/>
              <a:t>Doege</a:t>
            </a:r>
            <a:r>
              <a:rPr lang="en-US" altLang="ko-KR" sz="2000" dirty="0"/>
              <a:t>-Potter syndrome)</a:t>
            </a:r>
          </a:p>
          <a:p>
            <a:endParaRPr lang="en-US" altLang="ko-KR" sz="1700" dirty="0"/>
          </a:p>
        </p:txBody>
      </p:sp>
    </p:spTree>
    <p:extLst>
      <p:ext uri="{BB962C8B-B14F-4D97-AF65-F5344CB8AC3E}">
        <p14:creationId xmlns:p14="http://schemas.microsoft.com/office/powerpoint/2010/main" val="4289170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1143000"/>
          </a:xfrm>
        </p:spPr>
        <p:txBody>
          <a:bodyPr>
            <a:normAutofit/>
          </a:bodyPr>
          <a:lstStyle/>
          <a:p>
            <a:pPr fontAlgn="auto">
              <a:spcBef>
                <a:spcPts val="0"/>
              </a:spcBef>
              <a:spcAft>
                <a:spcPts val="0"/>
              </a:spcAft>
              <a:defRPr/>
            </a:pPr>
            <a:r>
              <a:rPr lang="en-US" altLang="ko-KR" sz="3100" b="1" noProof="1"/>
              <a:t>Solitary Fibrous Tumors of the pleura (SFTP)</a:t>
            </a:r>
            <a:br>
              <a:rPr lang="en-US" altLang="ko-KR" sz="3600" b="1" noProof="1"/>
            </a:br>
            <a:r>
              <a:rPr lang="en-US" altLang="ko-KR" sz="2400" dirty="0"/>
              <a:t>DIAGNOSIS</a:t>
            </a: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107504" y="1547664"/>
            <a:ext cx="8928992" cy="4041577"/>
          </a:xfrm>
        </p:spPr>
        <p:txBody>
          <a:bodyPr>
            <a:normAutofit/>
          </a:bodyPr>
          <a:lstStyle/>
          <a:p>
            <a:r>
              <a:rPr lang="en-US" altLang="ko-KR" sz="2000" dirty="0"/>
              <a:t>Imaging findings</a:t>
            </a:r>
          </a:p>
          <a:p>
            <a:pPr marL="685800" lvl="1">
              <a:lnSpc>
                <a:spcPct val="150000"/>
              </a:lnSpc>
            </a:pPr>
            <a:r>
              <a:rPr lang="en-US" altLang="ko-KR" sz="1600" dirty="0"/>
              <a:t>well-defined, rounded, homogeneous mass , occasionally lobulated mass </a:t>
            </a:r>
          </a:p>
          <a:p>
            <a:pPr marL="685800" lvl="1">
              <a:lnSpc>
                <a:spcPct val="150000"/>
              </a:lnSpc>
            </a:pPr>
            <a:r>
              <a:rPr lang="en-US" altLang="ko-KR" sz="1600" dirty="0"/>
              <a:t>typically appear in contact with the pleural surface </a:t>
            </a:r>
          </a:p>
          <a:p>
            <a:pPr marL="685800" lvl="1">
              <a:lnSpc>
                <a:spcPct val="150000"/>
              </a:lnSpc>
            </a:pPr>
            <a:r>
              <a:rPr lang="en-US" altLang="ko-KR" sz="1600" dirty="0"/>
              <a:t>tend to </a:t>
            </a:r>
            <a:r>
              <a:rPr lang="en-US" altLang="ko-KR" sz="1600" dirty="0">
                <a:solidFill>
                  <a:srgbClr val="FF0000"/>
                </a:solidFill>
              </a:rPr>
              <a:t>displace</a:t>
            </a:r>
            <a:r>
              <a:rPr lang="en-US" altLang="ko-KR" sz="1600" dirty="0"/>
              <a:t> rather than invade surrounding tissues</a:t>
            </a:r>
          </a:p>
          <a:p>
            <a:pPr marL="685800" lvl="1">
              <a:lnSpc>
                <a:spcPct val="150000"/>
              </a:lnSpc>
            </a:pPr>
            <a:r>
              <a:rPr lang="en-US" altLang="ko-KR" sz="1600" dirty="0">
                <a:solidFill>
                  <a:srgbClr val="FF0000"/>
                </a:solidFill>
              </a:rPr>
              <a:t>pedicle</a:t>
            </a:r>
            <a:r>
              <a:rPr lang="en-US" altLang="ko-KR" sz="1600" dirty="0"/>
              <a:t> is present in 40 percent of cases resulting in change in shape or location</a:t>
            </a:r>
          </a:p>
          <a:p>
            <a:pPr marL="685800" lvl="1">
              <a:lnSpc>
                <a:spcPct val="150000"/>
              </a:lnSpc>
            </a:pPr>
            <a:r>
              <a:rPr lang="en-US" altLang="ko-KR" sz="1600" dirty="0"/>
              <a:t>enhance after contrast administration</a:t>
            </a:r>
          </a:p>
          <a:p>
            <a:pPr marL="0" indent="0">
              <a:buNone/>
            </a:pPr>
            <a:endParaRPr lang="en-US" altLang="ko-KR" sz="2000" dirty="0"/>
          </a:p>
        </p:txBody>
      </p:sp>
      <p:pic>
        <p:nvPicPr>
          <p:cNvPr id="5" name="그림 4"/>
          <p:cNvPicPr>
            <a:picLocks noChangeAspect="1"/>
          </p:cNvPicPr>
          <p:nvPr/>
        </p:nvPicPr>
        <p:blipFill>
          <a:blip r:embed="rId3"/>
          <a:stretch>
            <a:fillRect/>
          </a:stretch>
        </p:blipFill>
        <p:spPr>
          <a:xfrm>
            <a:off x="755576" y="4098047"/>
            <a:ext cx="3600400" cy="2570686"/>
          </a:xfrm>
          <a:prstGeom prst="rect">
            <a:avLst/>
          </a:prstGeom>
        </p:spPr>
      </p:pic>
      <p:pic>
        <p:nvPicPr>
          <p:cNvPr id="6" name="그림 5"/>
          <p:cNvPicPr>
            <a:picLocks noChangeAspect="1"/>
          </p:cNvPicPr>
          <p:nvPr/>
        </p:nvPicPr>
        <p:blipFill>
          <a:blip r:embed="rId4"/>
          <a:stretch>
            <a:fillRect/>
          </a:stretch>
        </p:blipFill>
        <p:spPr>
          <a:xfrm>
            <a:off x="4860032" y="4111771"/>
            <a:ext cx="3384376" cy="2556962"/>
          </a:xfrm>
          <a:prstGeom prst="rect">
            <a:avLst/>
          </a:prstGeom>
        </p:spPr>
      </p:pic>
    </p:spTree>
    <p:extLst>
      <p:ext uri="{BB962C8B-B14F-4D97-AF65-F5344CB8AC3E}">
        <p14:creationId xmlns:p14="http://schemas.microsoft.com/office/powerpoint/2010/main" val="3686658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1143000"/>
          </a:xfrm>
        </p:spPr>
        <p:txBody>
          <a:bodyPr>
            <a:normAutofit/>
          </a:bodyPr>
          <a:lstStyle/>
          <a:p>
            <a:pPr fontAlgn="auto">
              <a:spcBef>
                <a:spcPts val="0"/>
              </a:spcBef>
              <a:spcAft>
                <a:spcPts val="0"/>
              </a:spcAft>
              <a:defRPr/>
            </a:pPr>
            <a:r>
              <a:rPr lang="en-US" altLang="ko-KR" sz="3100" b="1" noProof="1"/>
              <a:t>Solitary Fibrous Tumors of the pleura (SFTP)</a:t>
            </a:r>
            <a:br>
              <a:rPr lang="en-US" altLang="ko-KR" sz="3600" b="1" noProof="1"/>
            </a:br>
            <a:r>
              <a:rPr lang="en-US" altLang="ko-KR" sz="2400" dirty="0"/>
              <a:t>DIAGNOSIS</a:t>
            </a: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467544" y="1547664"/>
            <a:ext cx="8229600" cy="4041577"/>
          </a:xfrm>
        </p:spPr>
        <p:txBody>
          <a:bodyPr>
            <a:normAutofit/>
          </a:bodyPr>
          <a:lstStyle/>
          <a:p>
            <a:r>
              <a:rPr lang="en-US" altLang="ko-KR" sz="2000" dirty="0"/>
              <a:t>Histopathology</a:t>
            </a:r>
          </a:p>
          <a:p>
            <a:pPr marL="685800" lvl="1">
              <a:lnSpc>
                <a:spcPct val="150000"/>
              </a:lnSpc>
            </a:pPr>
            <a:r>
              <a:rPr lang="en-US" altLang="ko-KR" sz="1600" dirty="0"/>
              <a:t>Complete resection is required for full </a:t>
            </a:r>
            <a:r>
              <a:rPr lang="en-US" altLang="ko-KR" sz="1600" dirty="0" err="1"/>
              <a:t>histopathologic</a:t>
            </a:r>
            <a:r>
              <a:rPr lang="en-US" altLang="ko-KR" sz="1600" dirty="0"/>
              <a:t> evaluation</a:t>
            </a:r>
          </a:p>
          <a:p>
            <a:pPr marL="685800" lvl="1">
              <a:lnSpc>
                <a:spcPct val="150000"/>
              </a:lnSpc>
            </a:pPr>
            <a:r>
              <a:rPr lang="en-US" altLang="ko-KR" sz="1600" dirty="0"/>
              <a:t>Fine needle aspiration biopsies (</a:t>
            </a:r>
            <a:r>
              <a:rPr lang="en-US" altLang="ko-KR" sz="1600" b="1" dirty="0"/>
              <a:t>FNAB) : little diagnostic value </a:t>
            </a:r>
            <a:endParaRPr lang="en-US" altLang="ko-KR" sz="1600" dirty="0"/>
          </a:p>
          <a:p>
            <a:pPr marL="685800" lvl="1">
              <a:lnSpc>
                <a:spcPct val="150000"/>
              </a:lnSpc>
            </a:pPr>
            <a:r>
              <a:rPr lang="en-US" altLang="ko-KR" sz="1600" dirty="0"/>
              <a:t>range from &lt;1 cm to over 40 cm in diameter</a:t>
            </a:r>
          </a:p>
        </p:txBody>
      </p:sp>
      <p:pic>
        <p:nvPicPr>
          <p:cNvPr id="4" name="그림 3"/>
          <p:cNvPicPr>
            <a:picLocks noChangeAspect="1"/>
          </p:cNvPicPr>
          <p:nvPr/>
        </p:nvPicPr>
        <p:blipFill>
          <a:blip r:embed="rId3"/>
          <a:stretch>
            <a:fillRect/>
          </a:stretch>
        </p:blipFill>
        <p:spPr>
          <a:xfrm>
            <a:off x="5784377" y="2759188"/>
            <a:ext cx="2674640" cy="1945193"/>
          </a:xfrm>
          <a:prstGeom prst="rect">
            <a:avLst/>
          </a:prstGeom>
        </p:spPr>
      </p:pic>
      <p:pic>
        <p:nvPicPr>
          <p:cNvPr id="5" name="그림 4"/>
          <p:cNvPicPr>
            <a:picLocks noChangeAspect="1"/>
          </p:cNvPicPr>
          <p:nvPr/>
        </p:nvPicPr>
        <p:blipFill>
          <a:blip r:embed="rId4"/>
          <a:stretch>
            <a:fillRect/>
          </a:stretch>
        </p:blipFill>
        <p:spPr>
          <a:xfrm>
            <a:off x="5784377" y="4792097"/>
            <a:ext cx="2692355" cy="1983214"/>
          </a:xfrm>
          <a:prstGeom prst="rect">
            <a:avLst/>
          </a:prstGeom>
        </p:spPr>
      </p:pic>
      <p:sp>
        <p:nvSpPr>
          <p:cNvPr id="6" name="내용 개체 틀 2"/>
          <p:cNvSpPr txBox="1">
            <a:spLocks/>
          </p:cNvSpPr>
          <p:nvPr/>
        </p:nvSpPr>
        <p:spPr>
          <a:xfrm>
            <a:off x="467544" y="3104076"/>
            <a:ext cx="5113316" cy="3628166"/>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685800" lvl="1">
              <a:lnSpc>
                <a:spcPct val="150000"/>
              </a:lnSpc>
            </a:pPr>
            <a:r>
              <a:rPr lang="en-US" altLang="ko-KR" sz="1600" b="1" dirty="0" err="1"/>
              <a:t>hypocellular</a:t>
            </a:r>
            <a:r>
              <a:rPr lang="en-US" altLang="ko-KR" sz="1600" b="1" dirty="0"/>
              <a:t> </a:t>
            </a:r>
            <a:r>
              <a:rPr lang="en-US" altLang="ko-KR" sz="1600" dirty="0"/>
              <a:t>-  dense collagenous background, atypical spindled cells are arrayed haphazardly within this stroma, in a </a:t>
            </a:r>
            <a:r>
              <a:rPr lang="en-US" altLang="ko-KR" sz="1600" dirty="0" err="1"/>
              <a:t>storiform</a:t>
            </a:r>
            <a:r>
              <a:rPr lang="en-US" altLang="ko-KR" sz="1600" dirty="0"/>
              <a:t> configuration or in randomly oriented fascicles, characteristically referred to as the so-called "</a:t>
            </a:r>
            <a:r>
              <a:rPr lang="en-US" altLang="ko-KR" sz="1600" dirty="0" err="1">
                <a:solidFill>
                  <a:srgbClr val="FF0000"/>
                </a:solidFill>
              </a:rPr>
              <a:t>patternless</a:t>
            </a:r>
            <a:r>
              <a:rPr lang="en-US" altLang="ko-KR" sz="1600" dirty="0"/>
              <a:t> pattern.“</a:t>
            </a:r>
          </a:p>
          <a:p>
            <a:pPr marL="685800" lvl="1">
              <a:lnSpc>
                <a:spcPct val="150000"/>
              </a:lnSpc>
            </a:pPr>
            <a:r>
              <a:rPr lang="en-US" altLang="ko-KR" sz="1600" b="1" dirty="0" err="1"/>
              <a:t>hypercellular</a:t>
            </a:r>
            <a:r>
              <a:rPr lang="en-US" altLang="ko-KR" sz="1600" b="1" dirty="0"/>
              <a:t> </a:t>
            </a:r>
            <a:r>
              <a:rPr lang="en-US" altLang="ko-KR" sz="1600" dirty="0"/>
              <a:t>- composed of solid nests of neoplastic cells branching and anastomosing "</a:t>
            </a:r>
            <a:r>
              <a:rPr lang="en-US" altLang="ko-KR" sz="1600" dirty="0">
                <a:solidFill>
                  <a:srgbClr val="FF0000"/>
                </a:solidFill>
              </a:rPr>
              <a:t>staghorn" </a:t>
            </a:r>
            <a:r>
              <a:rPr lang="en-US" altLang="ko-KR" sz="1600" dirty="0"/>
              <a:t>capillaries</a:t>
            </a:r>
          </a:p>
        </p:txBody>
      </p:sp>
    </p:spTree>
    <p:extLst>
      <p:ext uri="{BB962C8B-B14F-4D97-AF65-F5344CB8AC3E}">
        <p14:creationId xmlns:p14="http://schemas.microsoft.com/office/powerpoint/2010/main" val="123026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8568952" cy="1008112"/>
          </a:xfrm>
        </p:spPr>
        <p:txBody>
          <a:bodyPr>
            <a:normAutofit/>
          </a:bodyPr>
          <a:lstStyle/>
          <a:p>
            <a:pPr fontAlgn="auto">
              <a:spcBef>
                <a:spcPts val="0"/>
              </a:spcBef>
              <a:spcAft>
                <a:spcPts val="0"/>
              </a:spcAft>
              <a:defRPr/>
            </a:pPr>
            <a:r>
              <a:rPr lang="en-US" altLang="ko-KR" sz="3600" b="1" noProof="1"/>
              <a:t>Solitary Fibrous Tumor (SFT) </a:t>
            </a:r>
            <a:br>
              <a:rPr lang="en-US" altLang="ko-KR" sz="3600" b="1" noProof="1"/>
            </a:br>
            <a:r>
              <a:rPr lang="en-US" altLang="ko-KR" sz="2400" dirty="0"/>
              <a:t>DIAGNOSIS</a:t>
            </a:r>
            <a:endParaRPr lang="en-US" altLang="ko-KR" sz="2400" kern="0" noProof="1">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
        <p:nvSpPr>
          <p:cNvPr id="3" name="내용 개체 틀 2"/>
          <p:cNvSpPr>
            <a:spLocks noGrp="1"/>
          </p:cNvSpPr>
          <p:nvPr>
            <p:ph idx="1"/>
          </p:nvPr>
        </p:nvSpPr>
        <p:spPr>
          <a:xfrm>
            <a:off x="467544" y="1547664"/>
            <a:ext cx="8229600" cy="4977679"/>
          </a:xfrm>
        </p:spPr>
        <p:txBody>
          <a:bodyPr>
            <a:normAutofit/>
          </a:bodyPr>
          <a:lstStyle/>
          <a:p>
            <a:r>
              <a:rPr lang="en-US" altLang="ko-KR" sz="2000" b="1" dirty="0"/>
              <a:t>Immunohistochemistry </a:t>
            </a:r>
          </a:p>
          <a:p>
            <a:pPr lvl="1"/>
            <a:r>
              <a:rPr lang="en-US" altLang="ko-KR" sz="1600" dirty="0"/>
              <a:t>Conventional IHC markers of SFT : </a:t>
            </a:r>
            <a:r>
              <a:rPr lang="en-US" altLang="ko-KR" sz="1600" dirty="0">
                <a:solidFill>
                  <a:srgbClr val="FF0000"/>
                </a:solidFill>
              </a:rPr>
              <a:t>CD34, Bcl2, CD99, and vimentin </a:t>
            </a:r>
          </a:p>
          <a:p>
            <a:pPr lvl="1"/>
            <a:r>
              <a:rPr lang="en-US" altLang="ko-KR" sz="1600" dirty="0"/>
              <a:t>Absence of actin, </a:t>
            </a:r>
            <a:r>
              <a:rPr lang="en-US" altLang="ko-KR" sz="1600" dirty="0" err="1"/>
              <a:t>desmin</a:t>
            </a:r>
            <a:r>
              <a:rPr lang="en-US" altLang="ko-KR" sz="1600" dirty="0"/>
              <a:t>, S100 protein, or epithelial markers (epithelial membrane antigen [EMA], low molecular weight </a:t>
            </a:r>
            <a:r>
              <a:rPr lang="en-US" altLang="ko-KR" sz="1600" dirty="0" err="1"/>
              <a:t>cytokeratins</a:t>
            </a:r>
            <a:r>
              <a:rPr lang="en-US" altLang="ko-KR" sz="1600" dirty="0"/>
              <a:t>). </a:t>
            </a:r>
          </a:p>
          <a:p>
            <a:pPr lvl="1"/>
            <a:r>
              <a:rPr lang="en-US" altLang="ko-KR" sz="1600" dirty="0"/>
              <a:t>Nuclear expression of the C-terminal of </a:t>
            </a:r>
            <a:r>
              <a:rPr lang="en-US" altLang="ko-KR" sz="1600" dirty="0">
                <a:solidFill>
                  <a:srgbClr val="FF0000"/>
                </a:solidFill>
              </a:rPr>
              <a:t>STAT6</a:t>
            </a:r>
            <a:endParaRPr lang="en-US" altLang="ko-KR" sz="1600" dirty="0"/>
          </a:p>
          <a:p>
            <a:pPr lvl="2"/>
            <a:endParaRPr lang="en-US" altLang="ko-KR" sz="1200" dirty="0"/>
          </a:p>
        </p:txBody>
      </p:sp>
      <p:pic>
        <p:nvPicPr>
          <p:cNvPr id="4" name="그림 3"/>
          <p:cNvPicPr>
            <a:picLocks noChangeAspect="1"/>
          </p:cNvPicPr>
          <p:nvPr/>
        </p:nvPicPr>
        <p:blipFill>
          <a:blip r:embed="rId3"/>
          <a:stretch>
            <a:fillRect/>
          </a:stretch>
        </p:blipFill>
        <p:spPr>
          <a:xfrm>
            <a:off x="522302" y="3142129"/>
            <a:ext cx="8320223" cy="2797775"/>
          </a:xfrm>
          <a:prstGeom prst="rect">
            <a:avLst/>
          </a:prstGeom>
        </p:spPr>
      </p:pic>
      <p:sp>
        <p:nvSpPr>
          <p:cNvPr id="6" name="직사각형 5"/>
          <p:cNvSpPr/>
          <p:nvPr/>
        </p:nvSpPr>
        <p:spPr>
          <a:xfrm>
            <a:off x="3867061" y="6074792"/>
            <a:ext cx="5214952" cy="800219"/>
          </a:xfrm>
          <a:prstGeom prst="rect">
            <a:avLst/>
          </a:prstGeom>
        </p:spPr>
        <p:txBody>
          <a:bodyPr wrap="square">
            <a:spAutoFit/>
          </a:bodyPr>
          <a:lstStyle/>
          <a:p>
            <a:pPr algn="r"/>
            <a:r>
              <a:rPr lang="en-US" altLang="ko-KR" sz="1400" dirty="0">
                <a:solidFill>
                  <a:srgbClr val="002060"/>
                </a:solidFill>
              </a:rPr>
              <a:t>de Perrot, M., et al. Solitary fibrous tumors of the pleura. </a:t>
            </a:r>
          </a:p>
          <a:p>
            <a:pPr algn="r"/>
            <a:r>
              <a:rPr lang="en-US" altLang="ko-KR" sz="1400" dirty="0">
                <a:solidFill>
                  <a:srgbClr val="002060"/>
                </a:solidFill>
                <a:latin typeface="Palatino-Bold"/>
              </a:rPr>
              <a:t>Ann </a:t>
            </a:r>
            <a:r>
              <a:rPr lang="en-US" altLang="ko-KR" sz="1400" dirty="0" err="1">
                <a:solidFill>
                  <a:srgbClr val="002060"/>
                </a:solidFill>
                <a:latin typeface="Palatino-Bold"/>
              </a:rPr>
              <a:t>Thorac</a:t>
            </a:r>
            <a:r>
              <a:rPr lang="en-US" altLang="ko-KR" sz="1400" dirty="0">
                <a:solidFill>
                  <a:srgbClr val="002060"/>
                </a:solidFill>
                <a:latin typeface="Palatino-Bold"/>
              </a:rPr>
              <a:t> </a:t>
            </a:r>
            <a:r>
              <a:rPr lang="en-US" altLang="ko-KR" sz="1400" dirty="0" err="1">
                <a:solidFill>
                  <a:srgbClr val="002060"/>
                </a:solidFill>
                <a:latin typeface="Palatino-Bold"/>
              </a:rPr>
              <a:t>Surg</a:t>
            </a:r>
            <a:r>
              <a:rPr lang="en-US" altLang="ko-KR" sz="1400" dirty="0">
                <a:solidFill>
                  <a:srgbClr val="002060"/>
                </a:solidFill>
                <a:latin typeface="Palatino-Bold"/>
              </a:rPr>
              <a:t> 2002;74:285–93</a:t>
            </a:r>
            <a:endParaRPr lang="ko-KR" altLang="en-US" sz="1400" dirty="0">
              <a:solidFill>
                <a:srgbClr val="002060"/>
              </a:solidFill>
            </a:endParaRPr>
          </a:p>
          <a:p>
            <a:endParaRPr lang="ko-KR" altLang="en-US" dirty="0"/>
          </a:p>
        </p:txBody>
      </p:sp>
    </p:spTree>
    <p:extLst>
      <p:ext uri="{BB962C8B-B14F-4D97-AF65-F5344CB8AC3E}">
        <p14:creationId xmlns:p14="http://schemas.microsoft.com/office/powerpoint/2010/main" val="1181249667"/>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8777</TotalTime>
  <Words>2635</Words>
  <Application>Microsoft Office PowerPoint</Application>
  <PresentationFormat>화면 슬라이드 쇼(4:3)</PresentationFormat>
  <Paragraphs>154</Paragraphs>
  <Slides>17</Slides>
  <Notes>15</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17</vt:i4>
      </vt:variant>
    </vt:vector>
  </HeadingPairs>
  <TitlesOfParts>
    <vt:vector size="25" baseType="lpstr">
      <vt:lpstr>HY그래픽</vt:lpstr>
      <vt:lpstr>HY헤드라인M</vt:lpstr>
      <vt:lpstr>Palatino-Bold</vt:lpstr>
      <vt:lpstr>맑은 고딕</vt:lpstr>
      <vt:lpstr>Arial</vt:lpstr>
      <vt:lpstr>Times New Roman</vt:lpstr>
      <vt:lpstr>Wingdings</vt:lpstr>
      <vt:lpstr>Office 테마</vt:lpstr>
      <vt:lpstr>PowerPoint 프레젠테이션</vt:lpstr>
      <vt:lpstr>Solitary Fibrous Tumor (SFT)</vt:lpstr>
      <vt:lpstr>Solitary Fibrous Tumors of the pleura (SFTP)</vt:lpstr>
      <vt:lpstr>Solitary Fibrous Tumor (SFT)  </vt:lpstr>
      <vt:lpstr>Solitary Fibrous Tumor (SFT)  EPIDEMIOLOGY AND RISK FACTORS</vt:lpstr>
      <vt:lpstr>Solitary Fibrous Tumors of the pleura (SFTP) CLINICAL PRESENTATION</vt:lpstr>
      <vt:lpstr>Solitary Fibrous Tumors of the pleura (SFTP) DIAGNOSIS</vt:lpstr>
      <vt:lpstr>Solitary Fibrous Tumors of the pleura (SFTP) DIAGNOSIS</vt:lpstr>
      <vt:lpstr>Solitary Fibrous Tumor (SFT)  DIAGNOSIS</vt:lpstr>
      <vt:lpstr>Solitary Fibrous Tumor (SFT)  DIAGNOSIS</vt:lpstr>
      <vt:lpstr>Solitary Fibrous Tumor (SFT)  PROGNOSIS</vt:lpstr>
      <vt:lpstr>Solitary Fibrous Tumor (SFT)  PROGNOSIS</vt:lpstr>
      <vt:lpstr>Solitary Fibrous Tumor (SFT)  TREATMENT </vt:lpstr>
      <vt:lpstr>Solitary Fibrous Tumor (SFTs)  TREATMENT </vt:lpstr>
      <vt:lpstr>Solitary Fibrous Tumor (SFTs)  POSTTREATMENT SURVEILLANCE</vt:lpstr>
      <vt:lpstr>Reference</vt:lpstr>
      <vt:lpstr>PowerPoint 프레젠테이션</vt:lpstr>
    </vt:vector>
  </TitlesOfParts>
  <Company>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Owner</dc:creator>
  <cp:lastModifiedBy>이은혜</cp:lastModifiedBy>
  <cp:revision>345</cp:revision>
  <dcterms:created xsi:type="dcterms:W3CDTF">2010-08-12T13:33:42Z</dcterms:created>
  <dcterms:modified xsi:type="dcterms:W3CDTF">2016-07-20T16:05:48Z</dcterms:modified>
</cp:coreProperties>
</file>