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8" r:id="rId2"/>
    <p:sldId id="360" r:id="rId3"/>
    <p:sldId id="378" r:id="rId4"/>
    <p:sldId id="380" r:id="rId5"/>
    <p:sldId id="381" r:id="rId6"/>
    <p:sldId id="379" r:id="rId7"/>
    <p:sldId id="382" r:id="rId8"/>
    <p:sldId id="391" r:id="rId9"/>
    <p:sldId id="383" r:id="rId10"/>
    <p:sldId id="395" r:id="rId11"/>
    <p:sldId id="385" r:id="rId12"/>
    <p:sldId id="362" r:id="rId13"/>
    <p:sldId id="363" r:id="rId14"/>
    <p:sldId id="364" r:id="rId15"/>
    <p:sldId id="365" r:id="rId16"/>
    <p:sldId id="369" r:id="rId17"/>
    <p:sldId id="386" r:id="rId18"/>
    <p:sldId id="387" r:id="rId19"/>
    <p:sldId id="392" r:id="rId20"/>
    <p:sldId id="393" r:id="rId21"/>
    <p:sldId id="394" r:id="rId22"/>
    <p:sldId id="398" r:id="rId23"/>
    <p:sldId id="399" r:id="rId24"/>
    <p:sldId id="390" r:id="rId25"/>
    <p:sldId id="397" r:id="rId26"/>
    <p:sldId id="350" r:id="rId27"/>
    <p:sldId id="353" r:id="rId28"/>
    <p:sldId id="351" r:id="rId29"/>
    <p:sldId id="354" r:id="rId30"/>
    <p:sldId id="355" r:id="rId31"/>
    <p:sldId id="356" r:id="rId32"/>
    <p:sldId id="357" r:id="rId33"/>
    <p:sldId id="396" r:id="rId34"/>
    <p:sldId id="400" r:id="rId35"/>
    <p:sldId id="401" r:id="rId36"/>
    <p:sldId id="326" r:id="rId3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7411" autoAdjust="0"/>
  </p:normalViewPr>
  <p:slideViewPr>
    <p:cSldViewPr>
      <p:cViewPr varScale="1">
        <p:scale>
          <a:sx n="105" d="100"/>
          <a:sy n="105" d="100"/>
        </p:scale>
        <p:origin x="-1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1966-4F1B-49FE-947C-243BDF7D25A0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7AB0B-3BDA-4425-A664-F7D6FF70F83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771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0880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0880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경청해주셔서 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36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0880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9850" y="914400"/>
            <a:ext cx="4176713" cy="3133725"/>
          </a:xfrm>
          <a:solidFill>
            <a:srgbClr val="FFFFFF"/>
          </a:solidFill>
          <a:ln/>
        </p:spPr>
      </p:sp>
      <p:sp>
        <p:nvSpPr>
          <p:cNvPr id="52227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1046163" y="4352925"/>
            <a:ext cx="4770437" cy="45132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193675" indent="-193675" defTabSz="914400" eaLnBrk="1" hangingPunct="1">
              <a:lnSpc>
                <a:spcPct val="93000"/>
              </a:lnSpc>
              <a:spcBef>
                <a:spcPct val="0"/>
              </a:spcBef>
              <a:buSzPct val="45000"/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</a:tabLst>
            </a:pPr>
            <a:r>
              <a:rPr lang="en-GB" altLang="ko-KR" sz="1400" dirty="0" smtClean="0">
                <a:latin typeface="Calibri" pitchFamily="34" charset="0"/>
              </a:rPr>
              <a:t>Computed Tomography (CT) of the Chest -- Routine (Left) versus Low Dose (Right). The surveillance of small pulmonary nodules is a common indication for chest CT, and several protocols can be used for these studies. Routine chest CT (Panel A) is associated with a radiation dose to the patient that is 10 times that of low-dose chest CT (Panel B) (dose-length product, 938 </a:t>
            </a:r>
            <a:r>
              <a:rPr lang="en-GB" altLang="ko-KR" sz="1400" dirty="0" err="1" smtClean="0">
                <a:latin typeface="Calibri" pitchFamily="34" charset="0"/>
              </a:rPr>
              <a:t>mGy</a:t>
            </a:r>
            <a:r>
              <a:rPr lang="en-GB" altLang="ko-KR" sz="1400" dirty="0" smtClean="0">
                <a:latin typeface="Calibri" pitchFamily="34" charset="0"/>
              </a:rPr>
              <a:t> per </a:t>
            </a:r>
            <a:r>
              <a:rPr lang="en-GB" altLang="ko-KR" sz="1400" dirty="0" err="1" smtClean="0">
                <a:latin typeface="Calibri" pitchFamily="34" charset="0"/>
              </a:rPr>
              <a:t>centimeter</a:t>
            </a:r>
            <a:r>
              <a:rPr lang="en-GB" altLang="ko-KR" sz="1400" dirty="0" smtClean="0">
                <a:latin typeface="Calibri" pitchFamily="34" charset="0"/>
              </a:rPr>
              <a:t> vs. 88 </a:t>
            </a:r>
            <a:r>
              <a:rPr lang="en-GB" altLang="ko-KR" sz="1400" dirty="0" err="1" smtClean="0">
                <a:latin typeface="Calibri" pitchFamily="34" charset="0"/>
              </a:rPr>
              <a:t>mGy</a:t>
            </a:r>
            <a:r>
              <a:rPr lang="en-GB" altLang="ko-KR" sz="1400" dirty="0" smtClean="0">
                <a:latin typeface="Calibri" pitchFamily="34" charset="0"/>
              </a:rPr>
              <a:t> per </a:t>
            </a:r>
            <a:r>
              <a:rPr lang="en-GB" altLang="ko-KR" sz="1400" dirty="0" err="1" smtClean="0">
                <a:latin typeface="Calibri" pitchFamily="34" charset="0"/>
              </a:rPr>
              <a:t>centimeter</a:t>
            </a:r>
            <a:r>
              <a:rPr lang="en-GB" altLang="ko-KR" sz="1400" dirty="0" smtClean="0">
                <a:latin typeface="Calibri" pitchFamily="34" charset="0"/>
              </a:rPr>
              <a:t>; effective dose, 15.9 </a:t>
            </a:r>
            <a:r>
              <a:rPr lang="en-GB" altLang="ko-KR" sz="1400" dirty="0" err="1" smtClean="0">
                <a:latin typeface="Calibri" pitchFamily="34" charset="0"/>
              </a:rPr>
              <a:t>mSv</a:t>
            </a:r>
            <a:r>
              <a:rPr lang="en-GB" altLang="ko-KR" sz="1400" dirty="0" smtClean="0">
                <a:latin typeface="Calibri" pitchFamily="34" charset="0"/>
              </a:rPr>
              <a:t> vs. 1.5 </a:t>
            </a:r>
            <a:r>
              <a:rPr lang="en-GB" altLang="ko-KR" sz="1400" dirty="0" err="1" smtClean="0">
                <a:latin typeface="Calibri" pitchFamily="34" charset="0"/>
              </a:rPr>
              <a:t>mSv</a:t>
            </a:r>
            <a:r>
              <a:rPr lang="en-GB" altLang="ko-KR" sz="1400" dirty="0" smtClean="0">
                <a:latin typeface="Calibri" pitchFamily="34" charset="0"/>
              </a:rPr>
              <a:t>) -- yet each shows the small pulmonary nodule equally well (Panels A and B, arrows). The pulmonary parenchyma and upper abdomen are better visualized on the higher-dose routine scan (Panels A and C, respectively) than the low-dose scan (Panels B and D, respectively), but these areas are irrelevant to follow-up of a small pulmonary nodule. A recent survey of radiologists who perform chest CT showed that low-dose CT was not routinely used for examinations performed solely for the purpose of nodule follow-up and that most radiologists were unaware of the CT settings used for initial versus follow-up CT.1 Standardization of CT protocols could result in substantial reduction in patients' radiation doses without loss of diagnostic accuracy. Images courtesy of </a:t>
            </a:r>
            <a:r>
              <a:rPr lang="en-GB" altLang="ko-KR" sz="1400" dirty="0" err="1" smtClean="0">
                <a:latin typeface="Calibri" pitchFamily="34" charset="0"/>
              </a:rPr>
              <a:t>Dr.</a:t>
            </a:r>
            <a:r>
              <a:rPr lang="en-GB" altLang="ko-KR" sz="1400" dirty="0" smtClean="0">
                <a:latin typeface="Calibri" pitchFamily="34" charset="0"/>
              </a:rPr>
              <a:t> Michael J. Flynn, Department of Radiology, Henry Ford Health Systems.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14726E7-0278-4E99-81AB-E2A13DA9704C}" type="slidenum">
              <a:rPr lang="en-US" altLang="ko-KR" sz="1200" i="0"/>
              <a:pPr eaLnBrk="1" hangingPunct="1"/>
              <a:t>15</a:t>
            </a:fld>
            <a:endParaRPr lang="en-US" altLang="ko-KR" sz="1200" i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0880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1300" y="473075"/>
            <a:ext cx="8682038" cy="7651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173038" y="1600200"/>
            <a:ext cx="8782050" cy="4757738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335015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1_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2" y="1981200"/>
            <a:ext cx="3818467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39736" y="1981200"/>
            <a:ext cx="3818467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40887-90F3-4557-97C4-F26721B169BD}" type="slidenum">
              <a:rPr lang="fr-FR" altLang="ko-KR"/>
              <a:pPr/>
              <a:t>‹#›</a:t>
            </a:fld>
            <a:endParaRPr lang="fr-FR" altLang="ko-KR"/>
          </a:p>
        </p:txBody>
      </p:sp>
    </p:spTree>
    <p:extLst>
      <p:ext uri="{BB962C8B-B14F-4D97-AF65-F5344CB8AC3E}">
        <p14:creationId xmlns:p14="http://schemas.microsoft.com/office/powerpoint/2010/main" val="4141657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 sz="2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>
              <a:lnSpc>
                <a:spcPct val="150000"/>
              </a:lnSpc>
              <a:defRPr sz="18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>
              <a:lnSpc>
                <a:spcPct val="150000"/>
              </a:lnSpc>
              <a:defRPr sz="16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2014-11-24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9"/>
          <p:cNvSpPr txBox="1">
            <a:spLocks noChangeArrowheads="1"/>
          </p:cNvSpPr>
          <p:nvPr/>
        </p:nvSpPr>
        <p:spPr bwMode="gray">
          <a:xfrm>
            <a:off x="216024" y="4565509"/>
            <a:ext cx="5940152" cy="1527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50000"/>
              </a:lnSpc>
            </a:pPr>
            <a:r>
              <a:rPr lang="en-US" altLang="ko-KR" sz="2000" b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Youngmok</a:t>
            </a:r>
            <a:r>
              <a:rPr lang="en-US" altLang="ko-KR" sz="2000" b="1" smtClean="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 Park</a:t>
            </a:r>
            <a:r>
              <a:rPr lang="en-US" altLang="ko-KR" sz="2000" i="1" smtClean="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 </a:t>
            </a:r>
            <a:endParaRPr lang="en-US" altLang="ko-KR" sz="2000" i="1" dirty="0" smtClean="0">
              <a:latin typeface="HY헤드라인M" panose="02030600000101010101" pitchFamily="18" charset="-127"/>
              <a:ea typeface="HY헤드라인M" panose="02030600000101010101" pitchFamily="18" charset="-127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Division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of Pulmonology</a:t>
            </a:r>
          </a:p>
          <a:p>
            <a:pPr>
              <a:lnSpc>
                <a:spcPct val="150000"/>
              </a:lnSpc>
            </a:pPr>
            <a:r>
              <a:rPr lang="en-US" altLang="ko-KR" sz="160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Department </a:t>
            </a:r>
            <a:r>
              <a:rPr lang="en-US" altLang="ko-KR" sz="1600" smtClean="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of Internal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medicine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Yonsei University College of Medicine</a:t>
            </a:r>
          </a:p>
          <a:p>
            <a:pPr algn="ctr">
              <a:lnSpc>
                <a:spcPct val="150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HY헤드라인M" panose="02030600000101010101" pitchFamily="18" charset="-127"/>
              <a:ea typeface="HY헤드라인M" panose="02030600000101010101" pitchFamily="18" charset="-127"/>
              <a:cs typeface="Arial"/>
            </a:endParaRPr>
          </a:p>
          <a:p>
            <a:pPr latinLnBrk="0">
              <a:lnSpc>
                <a:spcPct val="150000"/>
              </a:lnSpc>
            </a:pPr>
            <a:endParaRPr lang="en-US" altLang="ko-KR" sz="1600" kern="0" noProof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  <a:cs typeface="Arial"/>
            </a:endParaRPr>
          </a:p>
        </p:txBody>
      </p:sp>
      <p:sp>
        <p:nvSpPr>
          <p:cNvPr id="4" name="Rectangle 18"/>
          <p:cNvSpPr txBox="1">
            <a:spLocks noChangeArrowheads="1"/>
          </p:cNvSpPr>
          <p:nvPr/>
        </p:nvSpPr>
        <p:spPr bwMode="auto">
          <a:xfrm>
            <a:off x="35496" y="1052736"/>
            <a:ext cx="9108504" cy="1368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algn="ct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kern="0" noProof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Lung Cancer Screening with LDCT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5" t="5820" r="5211" b="6573"/>
          <a:stretch>
            <a:fillRect/>
          </a:stretch>
        </p:blipFill>
        <p:spPr bwMode="auto">
          <a:xfrm>
            <a:off x="1743075" y="1657697"/>
            <a:ext cx="5600700" cy="462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724275" y="6354763"/>
            <a:ext cx="5243513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defTabSz="914400">
              <a:spcBef>
                <a:spcPct val="0"/>
              </a:spcBef>
              <a:buClr>
                <a:srgbClr val="FFFFFF"/>
              </a:buClr>
              <a:buFontTx/>
              <a:buNone/>
            </a:pPr>
            <a:r>
              <a:rPr lang="en-GB" altLang="ko-KR" sz="1600" i="1" dirty="0"/>
              <a:t>Smith-</a:t>
            </a:r>
            <a:r>
              <a:rPr lang="en-GB" altLang="ko-KR" sz="1600" i="1" dirty="0" err="1"/>
              <a:t>Bindman</a:t>
            </a:r>
            <a:r>
              <a:rPr lang="en-GB" altLang="ko-KR" sz="1600" i="1" dirty="0"/>
              <a:t>, N </a:t>
            </a:r>
            <a:r>
              <a:rPr lang="en-GB" altLang="ko-KR" sz="1600" i="1" dirty="0" err="1"/>
              <a:t>Engl</a:t>
            </a:r>
            <a:r>
              <a:rPr lang="en-GB" altLang="ko-KR" sz="1600" i="1" dirty="0"/>
              <a:t> J Med 2010;10.1056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33400" y="161925"/>
            <a:ext cx="814228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 anchorCtr="1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defTabSz="914400"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FontTx/>
              <a:buNone/>
            </a:pPr>
            <a:r>
              <a:rPr lang="en-GB" altLang="ko-KR" sz="4000" b="1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CT </a:t>
            </a:r>
            <a:r>
              <a:rPr lang="en-GB" altLang="ko-KR" sz="4000" b="1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of the Chest</a:t>
            </a: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321411" y="3503960"/>
            <a:ext cx="1292341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ko-KR" sz="1600"/>
              <a:t>938mGy/cm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ko-KR" sz="2000"/>
              <a:t>15.9 mSv</a:t>
            </a:r>
            <a:endParaRPr lang="fr-FR" altLang="ko-KR" sz="2000"/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7470474" y="3556347"/>
            <a:ext cx="1178528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ko-KR" sz="1600"/>
              <a:t>88mGy/cm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ko-KR" sz="2000"/>
              <a:t>1.5 mSv</a:t>
            </a:r>
            <a:endParaRPr lang="fr-FR" altLang="ko-KR" sz="2000"/>
          </a:p>
        </p:txBody>
      </p:sp>
      <p:sp>
        <p:nvSpPr>
          <p:cNvPr id="15367" name="ZoneTexte 6"/>
          <p:cNvSpPr txBox="1">
            <a:spLocks noChangeArrowheads="1"/>
          </p:cNvSpPr>
          <p:nvPr/>
        </p:nvSpPr>
        <p:spPr bwMode="auto">
          <a:xfrm>
            <a:off x="2586038" y="1268760"/>
            <a:ext cx="1244600" cy="4619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ko-KR" sz="2400">
                <a:solidFill>
                  <a:srgbClr val="000000"/>
                </a:solidFill>
              </a:rPr>
              <a:t>Routine</a:t>
            </a:r>
          </a:p>
        </p:txBody>
      </p:sp>
      <p:sp>
        <p:nvSpPr>
          <p:cNvPr id="15368" name="ZoneTexte 7"/>
          <p:cNvSpPr txBox="1">
            <a:spLocks noChangeArrowheads="1"/>
          </p:cNvSpPr>
          <p:nvPr/>
        </p:nvSpPr>
        <p:spPr bwMode="auto">
          <a:xfrm>
            <a:off x="5222875" y="1268760"/>
            <a:ext cx="1519238" cy="4619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ko-KR" sz="2400">
                <a:solidFill>
                  <a:srgbClr val="000000"/>
                </a:solidFill>
              </a:rPr>
              <a:t>Low-dose</a:t>
            </a:r>
          </a:p>
        </p:txBody>
      </p:sp>
    </p:spTree>
    <p:extLst>
      <p:ext uri="{BB962C8B-B14F-4D97-AF65-F5344CB8AC3E}">
        <p14:creationId xmlns:p14="http://schemas.microsoft.com/office/powerpoint/2010/main" val="21845769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7992888" cy="338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49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ko-KR" b="1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National Lung Screening Trial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 altLang="ko-KR" sz="1800" smtClean="0">
              <a:ea typeface="굴림" charset="-127"/>
            </a:endParaRPr>
          </a:p>
          <a:p>
            <a:pPr eaLnBrk="1" hangingPunct="1"/>
            <a:r>
              <a:rPr lang="en-US" altLang="ko-KR" sz="1800" smtClean="0">
                <a:ea typeface="굴림" charset="-127"/>
              </a:rPr>
              <a:t>Determine effect on lung cancer </a:t>
            </a:r>
            <a:r>
              <a:rPr lang="en-US" altLang="ko-KR" sz="1800" smtClean="0">
                <a:ea typeface="굴림" charset="-127"/>
              </a:rPr>
              <a:t>mortality</a:t>
            </a:r>
          </a:p>
          <a:p>
            <a:pPr eaLnBrk="1" hangingPunct="1"/>
            <a:endParaRPr lang="en-US" altLang="ko-KR" sz="1600" smtClean="0">
              <a:ea typeface="굴림" charset="-127"/>
            </a:endParaRPr>
          </a:p>
          <a:p>
            <a:pPr eaLnBrk="1" hangingPunct="1"/>
            <a:r>
              <a:rPr lang="en-US" altLang="ko-KR" sz="1800" smtClean="0">
                <a:ea typeface="굴림" charset="-127"/>
              </a:rPr>
              <a:t>Determine magnitude if any of stage </a:t>
            </a:r>
            <a:r>
              <a:rPr lang="en-US" altLang="ko-KR" sz="1800" smtClean="0">
                <a:ea typeface="굴림" charset="-127"/>
              </a:rPr>
              <a:t>shift</a:t>
            </a:r>
          </a:p>
          <a:p>
            <a:pPr eaLnBrk="1" hangingPunct="1"/>
            <a:endParaRPr lang="en-US" altLang="ko-KR" sz="1800" smtClean="0">
              <a:ea typeface="굴림" charset="-127"/>
            </a:endParaRPr>
          </a:p>
          <a:p>
            <a:pPr eaLnBrk="1" hangingPunct="1"/>
            <a:r>
              <a:rPr lang="en-US" altLang="ko-KR" sz="1800" smtClean="0">
                <a:ea typeface="굴림" charset="-127"/>
              </a:rPr>
              <a:t>Delineate adverse events </a:t>
            </a:r>
            <a:endParaRPr lang="en-US" altLang="ko-KR" sz="1800" smtClean="0">
              <a:ea typeface="굴림" charset="-127"/>
            </a:endParaRPr>
          </a:p>
          <a:p>
            <a:pPr eaLnBrk="1" hangingPunct="1"/>
            <a:endParaRPr lang="en-US" altLang="ko-KR" sz="1800" smtClean="0">
              <a:ea typeface="굴림" charset="-127"/>
            </a:endParaRPr>
          </a:p>
          <a:p>
            <a:pPr eaLnBrk="1" hangingPunct="1"/>
            <a:r>
              <a:rPr lang="en-US" altLang="ko-KR" sz="1800" smtClean="0">
                <a:ea typeface="굴림" charset="-127"/>
              </a:rPr>
              <a:t>Determine the ratio between risks and benefits</a:t>
            </a:r>
          </a:p>
          <a:p>
            <a:pPr lvl="1" eaLnBrk="1" hangingPunct="1"/>
            <a:endParaRPr lang="en-US" altLang="ko-KR" sz="1600" smtClean="0">
              <a:ea typeface="굴림" charset="-127"/>
            </a:endParaRPr>
          </a:p>
          <a:p>
            <a:pPr lvl="1" eaLnBrk="1" hangingPunct="1"/>
            <a:endParaRPr lang="en-US" altLang="ko-KR" sz="1600" smtClean="0"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54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ko-KR" b="1" dirty="0" smtClean="0">
                <a:solidFill>
                  <a:srgbClr val="0070C0"/>
                </a:solidFill>
              </a:rPr>
              <a:t>High Risk Participants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9234" y="1665883"/>
            <a:ext cx="8577262" cy="4643437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altLang="ko-KR" sz="1800" dirty="0" smtClean="0"/>
          </a:p>
          <a:p>
            <a:r>
              <a:rPr lang="en-US" altLang="ko-KR" sz="1800" dirty="0" smtClean="0"/>
              <a:t>55-74 </a:t>
            </a:r>
            <a:r>
              <a:rPr lang="en-US" altLang="ko-KR" sz="1800" dirty="0" err="1"/>
              <a:t>y</a:t>
            </a:r>
            <a:r>
              <a:rPr lang="en-US" altLang="ko-KR" sz="1800" dirty="0" err="1" smtClean="0"/>
              <a:t>rs</a:t>
            </a:r>
            <a:r>
              <a:rPr lang="en-US" altLang="ko-KR" sz="1800" dirty="0"/>
              <a:t>, Males </a:t>
            </a:r>
            <a:r>
              <a:rPr lang="en-US" altLang="ko-KR" sz="1800"/>
              <a:t>and </a:t>
            </a:r>
            <a:r>
              <a:rPr lang="en-US" altLang="ko-KR" sz="1800" smtClean="0"/>
              <a:t>Females</a:t>
            </a:r>
            <a:endParaRPr lang="en-US" altLang="ko-KR" sz="1800" dirty="0"/>
          </a:p>
          <a:p>
            <a:pPr eaLnBrk="1" hangingPunct="1"/>
            <a:r>
              <a:rPr lang="en-US" altLang="ko-KR" sz="1800" dirty="0" smtClean="0"/>
              <a:t>Asymptomatic current or former smokers ≥ 30 pack </a:t>
            </a:r>
            <a:r>
              <a:rPr lang="en-US" altLang="ko-KR" sz="1800" dirty="0" err="1" smtClean="0"/>
              <a:t>yrs</a:t>
            </a:r>
            <a:endParaRPr lang="en-US" altLang="ko-KR" sz="1800" dirty="0" smtClean="0"/>
          </a:p>
          <a:p>
            <a:pPr eaLnBrk="1" hangingPunct="1"/>
            <a:r>
              <a:rPr lang="en-US" altLang="ko-KR" sz="1800" dirty="0" smtClean="0"/>
              <a:t>Former smokers must have quit within ≤ 15 </a:t>
            </a:r>
            <a:r>
              <a:rPr lang="en-US" altLang="ko-KR" sz="1800" dirty="0" err="1" smtClean="0"/>
              <a:t>yrs</a:t>
            </a:r>
            <a:endParaRPr lang="en-US" altLang="ko-KR" sz="1800" dirty="0" smtClean="0"/>
          </a:p>
          <a:p>
            <a:pPr eaLnBrk="1" hangingPunct="1"/>
            <a:r>
              <a:rPr lang="en-US" altLang="ko-KR" sz="1800" dirty="0" smtClean="0"/>
              <a:t>No prior </a:t>
            </a:r>
            <a:r>
              <a:rPr lang="en-US" altLang="ko-KR" sz="1800" dirty="0" err="1" smtClean="0"/>
              <a:t>Hx</a:t>
            </a:r>
            <a:r>
              <a:rPr lang="en-US" altLang="ko-KR" sz="1800" dirty="0" smtClean="0"/>
              <a:t> lung cancer</a:t>
            </a:r>
          </a:p>
          <a:p>
            <a:pPr eaLnBrk="1" hangingPunct="1"/>
            <a:r>
              <a:rPr lang="en-US" altLang="ko-KR" sz="1800" dirty="0" smtClean="0"/>
              <a:t>No </a:t>
            </a:r>
            <a:r>
              <a:rPr lang="en-US" altLang="ko-KR" sz="1800" dirty="0" err="1" smtClean="0"/>
              <a:t>Hx</a:t>
            </a:r>
            <a:r>
              <a:rPr lang="en-US" altLang="ko-KR" sz="1800" dirty="0" smtClean="0"/>
              <a:t> any cancer within past 5 years</a:t>
            </a:r>
          </a:p>
          <a:p>
            <a:pPr eaLnBrk="1" hangingPunct="1"/>
            <a:r>
              <a:rPr lang="en-US" altLang="ko-KR" sz="1800" dirty="0" smtClean="0"/>
              <a:t>No chest CT within prior 18 months</a:t>
            </a:r>
          </a:p>
          <a:p>
            <a:pPr eaLnBrk="1" hangingPunct="1"/>
            <a:endParaRPr lang="en-US" altLang="ko-KR" sz="1800" dirty="0"/>
          </a:p>
          <a:p>
            <a:pPr eaLnBrk="1" hangingPunct="1"/>
            <a:r>
              <a:rPr lang="en-US" altLang="ko-KR" sz="1800" dirty="0" smtClean="0"/>
              <a:t>Aug 2002 ~ </a:t>
            </a:r>
            <a:r>
              <a:rPr lang="en-US" altLang="ko-KR" sz="1800" smtClean="0"/>
              <a:t>April </a:t>
            </a:r>
            <a:r>
              <a:rPr lang="en-US" altLang="ko-KR" sz="1800" smtClean="0"/>
              <a:t>2004, 33 centers, US</a:t>
            </a:r>
            <a:endParaRPr lang="en-US" altLang="ko-KR" sz="1800" dirty="0" smtClean="0"/>
          </a:p>
          <a:p>
            <a:pPr eaLnBrk="1" hangingPunct="1"/>
            <a:r>
              <a:rPr lang="en-US" altLang="ko-KR" sz="1800" dirty="0" smtClean="0"/>
              <a:t>Randomized, Multicenter</a:t>
            </a:r>
          </a:p>
        </p:txBody>
      </p:sp>
    </p:spTree>
    <p:extLst>
      <p:ext uri="{BB962C8B-B14F-4D97-AF65-F5344CB8AC3E}">
        <p14:creationId xmlns:p14="http://schemas.microsoft.com/office/powerpoint/2010/main" val="16751941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ko-KR" sz="4000" b="1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NLST Trial Design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1403648" y="2693362"/>
            <a:ext cx="134844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AFE1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ko-KR" sz="2000" i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53,454</a:t>
            </a:r>
            <a:endParaRPr lang="en-US" altLang="ko-KR" sz="2000" i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r"/>
            <a:r>
              <a:rPr lang="en-US" altLang="ko-KR" sz="2000" i="0">
                <a:latin typeface="HY헤드라인M" panose="02030600000101010101" pitchFamily="18" charset="-127"/>
                <a:ea typeface="HY헤드라인M" panose="02030600000101010101" pitchFamily="18" charset="-127"/>
              </a:rPr>
              <a:t>High-Risk</a:t>
            </a:r>
          </a:p>
          <a:p>
            <a:pPr algn="r"/>
            <a:r>
              <a:rPr lang="en-US" altLang="ko-KR" sz="2000" i="0">
                <a:latin typeface="HY헤드라인M" panose="02030600000101010101" pitchFamily="18" charset="-127"/>
                <a:ea typeface="HY헤드라인M" panose="02030600000101010101" pitchFamily="18" charset="-127"/>
              </a:rPr>
              <a:t>Subjects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4824413" y="2466945"/>
            <a:ext cx="29879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3300"/>
                    </a:gs>
                    <a:gs pos="100000">
                      <a:srgbClr val="FFB9A7"/>
                    </a:gs>
                  </a:gsLst>
                  <a:path path="rect">
                    <a:fillToRect t="100000" r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ko-KR" sz="2000" i="0">
                <a:latin typeface="HY헤드라인M" panose="02030600000101010101" pitchFamily="18" charset="-127"/>
                <a:ea typeface="HY헤드라인M" panose="02030600000101010101" pitchFamily="18" charset="-127"/>
              </a:rPr>
              <a:t>CT </a:t>
            </a:r>
            <a:r>
              <a:rPr lang="en-US" altLang="ko-KR" sz="2000" i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Arm : 26,722</a:t>
            </a:r>
            <a:endParaRPr lang="en-US" altLang="ko-KR" sz="2000" i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4824413" y="3762345"/>
            <a:ext cx="34199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ko-KR" sz="2000" i="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CXR </a:t>
            </a:r>
            <a:r>
              <a:rPr lang="en-US" altLang="ko-KR" sz="2000" i="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Arm : 26,732</a:t>
            </a:r>
            <a:endParaRPr lang="en-US" altLang="ko-KR" sz="2000" i="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2987824" y="3028890"/>
            <a:ext cx="148630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ko-KR" sz="2000" i="0">
                <a:latin typeface="HY헤드라인M" panose="02030600000101010101" pitchFamily="18" charset="-127"/>
                <a:ea typeface="HY헤드라인M" panose="02030600000101010101" pitchFamily="18" charset="-127"/>
              </a:rPr>
              <a:t>Randomize</a:t>
            </a:r>
          </a:p>
        </p:txBody>
      </p:sp>
      <p:sp>
        <p:nvSpPr>
          <p:cNvPr id="29704" name="Text Box 11"/>
          <p:cNvSpPr txBox="1">
            <a:spLocks noChangeArrowheads="1"/>
          </p:cNvSpPr>
          <p:nvPr/>
        </p:nvSpPr>
        <p:spPr bwMode="auto">
          <a:xfrm>
            <a:off x="2473573" y="4695527"/>
            <a:ext cx="43652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ko-KR" i="0">
                <a:latin typeface="HY헤드라인M" panose="02030600000101010101" pitchFamily="18" charset="-127"/>
                <a:ea typeface="HY헤드라인M" panose="02030600000101010101" pitchFamily="18" charset="-127"/>
              </a:rPr>
              <a:t>3 annual screens:  T0, T1, T2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467349" y="2665413"/>
            <a:ext cx="320675" cy="1296987"/>
            <a:chOff x="4251325" y="2665413"/>
            <a:chExt cx="320675" cy="1296987"/>
          </a:xfrm>
        </p:grpSpPr>
        <p:sp>
          <p:nvSpPr>
            <p:cNvPr id="29706" name="Line 9"/>
            <p:cNvSpPr>
              <a:spLocks noChangeShapeType="1"/>
            </p:cNvSpPr>
            <p:nvPr/>
          </p:nvSpPr>
          <p:spPr bwMode="auto">
            <a:xfrm>
              <a:off x="4260850" y="2665413"/>
              <a:ext cx="311150" cy="0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/>
              <a:tailEnd type="triangle" w="med" len="med"/>
            </a:ln>
            <a:effectLst>
              <a:outerShdw dist="12700" algn="ctr" rotWithShape="0">
                <a:srgbClr val="00000C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9707" name="Line 10"/>
            <p:cNvSpPr>
              <a:spLocks noChangeShapeType="1"/>
            </p:cNvSpPr>
            <p:nvPr/>
          </p:nvSpPr>
          <p:spPr bwMode="auto">
            <a:xfrm>
              <a:off x="4251325" y="3962400"/>
              <a:ext cx="311150" cy="0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round/>
              <a:headEnd/>
              <a:tailEnd type="triangle" w="med" len="med"/>
            </a:ln>
            <a:effectLst>
              <a:outerShdw dist="12700" algn="ctr" rotWithShape="0">
                <a:srgbClr val="00000C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cxnSp>
          <p:nvCxnSpPr>
            <p:cNvPr id="4" name="직선 연결선 3"/>
            <p:cNvCxnSpPr>
              <a:stCxn id="29706" idx="0"/>
              <a:endCxn id="29707" idx="0"/>
            </p:cNvCxnSpPr>
            <p:nvPr/>
          </p:nvCxnSpPr>
          <p:spPr>
            <a:xfrm flipH="1">
              <a:off x="4251325" y="2665413"/>
              <a:ext cx="9525" cy="129698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1537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530200" y="2177534"/>
            <a:ext cx="9444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3300"/>
                    </a:gs>
                    <a:gs pos="100000">
                      <a:srgbClr val="FFB9A7"/>
                    </a:gs>
                  </a:gsLst>
                  <a:path path="rect">
                    <a:fillToRect t="100000" r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ko-KR" sz="1800" i="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CT Arm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501228" y="3168134"/>
            <a:ext cx="24145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ko-KR" sz="1800" i="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CXR Arm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69747" y="2666073"/>
            <a:ext cx="122982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ko-KR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Randomize</a:t>
            </a:r>
            <a:endParaRPr lang="en-US" altLang="ko-KR" sz="1600" i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0726" name="Text Box 9"/>
          <p:cNvSpPr txBox="1">
            <a:spLocks noChangeArrowheads="1"/>
          </p:cNvSpPr>
          <p:nvPr/>
        </p:nvSpPr>
        <p:spPr bwMode="auto">
          <a:xfrm>
            <a:off x="5880859" y="5602015"/>
            <a:ext cx="161614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4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4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ko-KR" sz="2000" i="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Follow </a:t>
            </a:r>
            <a:r>
              <a:rPr lang="en-US" altLang="ko-KR" sz="2000" i="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up</a:t>
            </a:r>
          </a:p>
          <a:p>
            <a:pPr algn="ctr"/>
            <a:r>
              <a:rPr lang="en-US" altLang="ko-KR" sz="1600" i="0">
                <a:latin typeface="HY헤드라인M" panose="02030600000101010101" pitchFamily="18" charset="-127"/>
                <a:ea typeface="HY헤드라인M" panose="02030600000101010101" pitchFamily="18" charset="-127"/>
              </a:rPr>
              <a:t>m</a:t>
            </a:r>
            <a:r>
              <a:rPr lang="en-US" altLang="ko-KR" sz="1600" i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edian </a:t>
            </a:r>
            <a:r>
              <a:rPr lang="en-US" altLang="ko-KR" sz="1600" i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6.5 yrs</a:t>
            </a:r>
            <a:endParaRPr lang="en-US" altLang="ko-KR" sz="1600" i="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1600" i="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max 7.4 </a:t>
            </a:r>
            <a:r>
              <a:rPr lang="en-US" altLang="ko-KR" sz="1600" i="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yrs</a:t>
            </a:r>
            <a:endParaRPr lang="en-US" altLang="ko-KR" sz="1600" i="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0727" name="Line 10"/>
          <p:cNvSpPr>
            <a:spLocks noChangeShapeType="1"/>
          </p:cNvSpPr>
          <p:nvPr/>
        </p:nvSpPr>
        <p:spPr bwMode="auto">
          <a:xfrm>
            <a:off x="146050" y="4602163"/>
            <a:ext cx="4394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28" name="Line 11"/>
          <p:cNvSpPr>
            <a:spLocks noChangeShapeType="1"/>
          </p:cNvSpPr>
          <p:nvPr/>
        </p:nvSpPr>
        <p:spPr bwMode="auto">
          <a:xfrm>
            <a:off x="6473824" y="43973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29" name="Line 12"/>
          <p:cNvSpPr>
            <a:spLocks noChangeShapeType="1"/>
          </p:cNvSpPr>
          <p:nvPr/>
        </p:nvSpPr>
        <p:spPr bwMode="auto">
          <a:xfrm>
            <a:off x="7530305" y="43973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30" name="Line 13"/>
          <p:cNvSpPr>
            <a:spLocks noChangeShapeType="1"/>
          </p:cNvSpPr>
          <p:nvPr/>
        </p:nvSpPr>
        <p:spPr bwMode="auto">
          <a:xfrm>
            <a:off x="134938" y="43973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31" name="Line 14"/>
          <p:cNvSpPr>
            <a:spLocks noChangeShapeType="1"/>
          </p:cNvSpPr>
          <p:nvPr/>
        </p:nvSpPr>
        <p:spPr bwMode="auto">
          <a:xfrm>
            <a:off x="1191419" y="43973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32" name="Line 15"/>
          <p:cNvSpPr>
            <a:spLocks noChangeShapeType="1"/>
          </p:cNvSpPr>
          <p:nvPr/>
        </p:nvSpPr>
        <p:spPr bwMode="auto">
          <a:xfrm>
            <a:off x="2247900" y="43973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33" name="Line 16"/>
          <p:cNvSpPr>
            <a:spLocks noChangeShapeType="1"/>
          </p:cNvSpPr>
          <p:nvPr/>
        </p:nvSpPr>
        <p:spPr bwMode="auto">
          <a:xfrm>
            <a:off x="3304381" y="43973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34" name="Line 17"/>
          <p:cNvSpPr>
            <a:spLocks noChangeShapeType="1"/>
          </p:cNvSpPr>
          <p:nvPr/>
        </p:nvSpPr>
        <p:spPr bwMode="auto">
          <a:xfrm>
            <a:off x="5417343" y="43973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35" name="Text Box 18"/>
          <p:cNvSpPr txBox="1">
            <a:spLocks noChangeArrowheads="1"/>
          </p:cNvSpPr>
          <p:nvPr/>
        </p:nvSpPr>
        <p:spPr bwMode="auto">
          <a:xfrm>
            <a:off x="-76200" y="4800600"/>
            <a:ext cx="9067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1028700" algn="l"/>
                <a:tab pos="2057400" algn="l"/>
                <a:tab pos="3086100" algn="l"/>
                <a:tab pos="4229100" algn="l"/>
                <a:tab pos="5143500" algn="l"/>
                <a:tab pos="6350000" algn="l"/>
                <a:tab pos="7378700" algn="l"/>
                <a:tab pos="8458200" algn="l"/>
              </a:tabLst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028700" algn="l"/>
                <a:tab pos="2057400" algn="l"/>
                <a:tab pos="3086100" algn="l"/>
                <a:tab pos="4229100" algn="l"/>
                <a:tab pos="5143500" algn="l"/>
                <a:tab pos="6350000" algn="l"/>
                <a:tab pos="7378700" algn="l"/>
                <a:tab pos="8458200" algn="l"/>
              </a:tabLst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028700" algn="l"/>
                <a:tab pos="2057400" algn="l"/>
                <a:tab pos="3086100" algn="l"/>
                <a:tab pos="4229100" algn="l"/>
                <a:tab pos="5143500" algn="l"/>
                <a:tab pos="6350000" algn="l"/>
                <a:tab pos="7378700" algn="l"/>
                <a:tab pos="8458200" algn="l"/>
              </a:tabLst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028700" algn="l"/>
                <a:tab pos="2057400" algn="l"/>
                <a:tab pos="3086100" algn="l"/>
                <a:tab pos="4229100" algn="l"/>
                <a:tab pos="5143500" algn="l"/>
                <a:tab pos="6350000" algn="l"/>
                <a:tab pos="7378700" algn="l"/>
                <a:tab pos="8458200" algn="l"/>
              </a:tabLst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028700" algn="l"/>
                <a:tab pos="2057400" algn="l"/>
                <a:tab pos="3086100" algn="l"/>
                <a:tab pos="4229100" algn="l"/>
                <a:tab pos="5143500" algn="l"/>
                <a:tab pos="6350000" algn="l"/>
                <a:tab pos="7378700" algn="l"/>
                <a:tab pos="8458200" algn="l"/>
              </a:tabLst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057400" algn="l"/>
                <a:tab pos="3086100" algn="l"/>
                <a:tab pos="4229100" algn="l"/>
                <a:tab pos="5143500" algn="l"/>
                <a:tab pos="6350000" algn="l"/>
                <a:tab pos="7378700" algn="l"/>
                <a:tab pos="8458200" algn="l"/>
              </a:tabLs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057400" algn="l"/>
                <a:tab pos="3086100" algn="l"/>
                <a:tab pos="4229100" algn="l"/>
                <a:tab pos="5143500" algn="l"/>
                <a:tab pos="6350000" algn="l"/>
                <a:tab pos="7378700" algn="l"/>
                <a:tab pos="8458200" algn="l"/>
              </a:tabLs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057400" algn="l"/>
                <a:tab pos="3086100" algn="l"/>
                <a:tab pos="4229100" algn="l"/>
                <a:tab pos="5143500" algn="l"/>
                <a:tab pos="6350000" algn="l"/>
                <a:tab pos="7378700" algn="l"/>
                <a:tab pos="8458200" algn="l"/>
              </a:tabLs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  <a:tab pos="2057400" algn="l"/>
                <a:tab pos="3086100" algn="l"/>
                <a:tab pos="4229100" algn="l"/>
                <a:tab pos="5143500" algn="l"/>
                <a:tab pos="6350000" algn="l"/>
                <a:tab pos="7378700" algn="l"/>
                <a:tab pos="8458200" algn="l"/>
              </a:tabLs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ko-KR" sz="2000" i="0">
                <a:solidFill>
                  <a:srgbClr val="00002E"/>
                </a:solidFill>
                <a:latin typeface="Arial" charset="0"/>
                <a:ea typeface="굴림" charset="-127"/>
              </a:rPr>
              <a:t>  </a:t>
            </a:r>
            <a:r>
              <a:rPr lang="en-US" altLang="ko-KR" sz="2000" i="0">
                <a:latin typeface="Arial" charset="0"/>
                <a:ea typeface="굴림" charset="-127"/>
              </a:rPr>
              <a:t>02      	03     	04  	 05	06	  07	08	09	10	</a:t>
            </a:r>
          </a:p>
        </p:txBody>
      </p:sp>
      <p:sp>
        <p:nvSpPr>
          <p:cNvPr id="30737" name="Line 20"/>
          <p:cNvSpPr>
            <a:spLocks noChangeShapeType="1"/>
          </p:cNvSpPr>
          <p:nvPr/>
        </p:nvSpPr>
        <p:spPr bwMode="auto">
          <a:xfrm>
            <a:off x="4408489" y="4602163"/>
            <a:ext cx="4339976" cy="4603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38" name="Line 21"/>
          <p:cNvSpPr>
            <a:spLocks noChangeShapeType="1"/>
          </p:cNvSpPr>
          <p:nvPr/>
        </p:nvSpPr>
        <p:spPr bwMode="auto">
          <a:xfrm>
            <a:off x="134938" y="4267200"/>
            <a:ext cx="234883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39" name="Text Box 22"/>
          <p:cNvSpPr txBox="1">
            <a:spLocks noChangeArrowheads="1"/>
          </p:cNvSpPr>
          <p:nvPr/>
        </p:nvSpPr>
        <p:spPr bwMode="auto">
          <a:xfrm>
            <a:off x="609600" y="3784600"/>
            <a:ext cx="4587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ko-KR" i="0">
                <a:latin typeface="HY헤드라인M" panose="02030600000101010101" pitchFamily="18" charset="-127"/>
                <a:ea typeface="HY헤드라인M" panose="02030600000101010101" pitchFamily="18" charset="-127"/>
              </a:rPr>
              <a:t>T</a:t>
            </a:r>
            <a:r>
              <a:rPr lang="en-US" altLang="ko-KR" i="0" baseline="-25000">
                <a:latin typeface="HY헤드라인M" panose="02030600000101010101" pitchFamily="18" charset="-127"/>
                <a:ea typeface="HY헤드라인M" panose="02030600000101010101" pitchFamily="18" charset="-127"/>
              </a:rPr>
              <a:t>0</a:t>
            </a:r>
            <a:endParaRPr lang="en-US" altLang="ko-KR" i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0740" name="Line 23"/>
          <p:cNvSpPr>
            <a:spLocks noChangeShapeType="1"/>
          </p:cNvSpPr>
          <p:nvPr/>
        </p:nvSpPr>
        <p:spPr bwMode="auto">
          <a:xfrm flipV="1">
            <a:off x="1143000" y="5181599"/>
            <a:ext cx="2420888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C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41" name="Text Box 24"/>
          <p:cNvSpPr txBox="1">
            <a:spLocks noChangeArrowheads="1"/>
          </p:cNvSpPr>
          <p:nvPr/>
        </p:nvSpPr>
        <p:spPr bwMode="auto">
          <a:xfrm>
            <a:off x="2090192" y="5122804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ko-KR" i="0">
                <a:latin typeface="HY헤드라인M" panose="02030600000101010101" pitchFamily="18" charset="-127"/>
                <a:ea typeface="HY헤드라인M" panose="02030600000101010101" pitchFamily="18" charset="-127"/>
              </a:rPr>
              <a:t>T</a:t>
            </a:r>
            <a:r>
              <a:rPr lang="en-US" altLang="ko-KR" i="0" baseline="-25000"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endParaRPr lang="en-US" altLang="ko-KR" i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0742" name="Line 25"/>
          <p:cNvSpPr>
            <a:spLocks noChangeShapeType="1"/>
          </p:cNvSpPr>
          <p:nvPr/>
        </p:nvSpPr>
        <p:spPr bwMode="auto">
          <a:xfrm>
            <a:off x="2209800" y="5562600"/>
            <a:ext cx="2120900" cy="0"/>
          </a:xfrm>
          <a:prstGeom prst="line">
            <a:avLst/>
          </a:prstGeom>
          <a:noFill/>
          <a:ln w="28575">
            <a:solidFill>
              <a:srgbClr val="0070C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00000C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43" name="Text Box 26"/>
          <p:cNvSpPr txBox="1">
            <a:spLocks noChangeArrowheads="1"/>
          </p:cNvSpPr>
          <p:nvPr/>
        </p:nvSpPr>
        <p:spPr bwMode="auto">
          <a:xfrm>
            <a:off x="3033100" y="5524500"/>
            <a:ext cx="4587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ko-KR" i="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T</a:t>
            </a:r>
            <a:r>
              <a:rPr lang="en-US" altLang="ko-KR" i="0" baseline="-25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endParaRPr lang="en-US" altLang="ko-KR" i="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0745" name="Text Box 28"/>
          <p:cNvSpPr txBox="1">
            <a:spLocks noChangeArrowheads="1"/>
          </p:cNvSpPr>
          <p:nvPr/>
        </p:nvSpPr>
        <p:spPr bwMode="auto">
          <a:xfrm rot="3992523">
            <a:off x="7493778" y="3366956"/>
            <a:ext cx="181377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ko-KR" sz="1600" i="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Final Analysis</a:t>
            </a:r>
          </a:p>
        </p:txBody>
      </p:sp>
      <p:sp>
        <p:nvSpPr>
          <p:cNvPr id="30746" name="Line 29"/>
          <p:cNvSpPr>
            <a:spLocks noChangeShapeType="1"/>
          </p:cNvSpPr>
          <p:nvPr/>
        </p:nvSpPr>
        <p:spPr bwMode="auto">
          <a:xfrm>
            <a:off x="4457700" y="5562600"/>
            <a:ext cx="4000500" cy="0"/>
          </a:xfrm>
          <a:prstGeom prst="line">
            <a:avLst/>
          </a:prstGeom>
          <a:noFill/>
          <a:ln w="28575">
            <a:solidFill>
              <a:srgbClr val="0070C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0747" name="Line 30"/>
          <p:cNvSpPr>
            <a:spLocks noChangeShapeType="1"/>
          </p:cNvSpPr>
          <p:nvPr/>
        </p:nvSpPr>
        <p:spPr bwMode="auto">
          <a:xfrm>
            <a:off x="8586788" y="43973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48" name="Line 31"/>
          <p:cNvSpPr>
            <a:spLocks noChangeShapeType="1"/>
          </p:cNvSpPr>
          <p:nvPr/>
        </p:nvSpPr>
        <p:spPr bwMode="auto">
          <a:xfrm>
            <a:off x="4360862" y="43973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49" name="Text Box 32"/>
          <p:cNvSpPr txBox="1">
            <a:spLocks noChangeArrowheads="1"/>
          </p:cNvSpPr>
          <p:nvPr/>
        </p:nvSpPr>
        <p:spPr bwMode="auto">
          <a:xfrm rot="3840053">
            <a:off x="2972253" y="3254900"/>
            <a:ext cx="20888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ko-KR" sz="1600" i="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en-US" altLang="ko-KR" sz="1600" i="0" baseline="30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st</a:t>
            </a:r>
            <a:r>
              <a:rPr lang="en-US" altLang="ko-KR" sz="1600" i="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Interim Analysis</a:t>
            </a:r>
          </a:p>
        </p:txBody>
      </p:sp>
      <p:sp>
        <p:nvSpPr>
          <p:cNvPr id="30750" name="Line 33"/>
          <p:cNvSpPr>
            <a:spLocks noChangeShapeType="1"/>
          </p:cNvSpPr>
          <p:nvPr/>
        </p:nvSpPr>
        <p:spPr bwMode="auto">
          <a:xfrm>
            <a:off x="4343400" y="5181600"/>
            <a:ext cx="0" cy="1143000"/>
          </a:xfrm>
          <a:prstGeom prst="line">
            <a:avLst/>
          </a:prstGeom>
          <a:noFill/>
          <a:ln w="28575">
            <a:solidFill>
              <a:srgbClr val="0000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0751" name="Text Box 34"/>
          <p:cNvSpPr txBox="1">
            <a:spLocks noChangeArrowheads="1"/>
          </p:cNvSpPr>
          <p:nvPr/>
        </p:nvSpPr>
        <p:spPr bwMode="auto">
          <a:xfrm rot="3840053">
            <a:off x="4015004" y="3205863"/>
            <a:ext cx="215900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ko-KR" sz="1600" i="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en-US" altLang="ko-KR" sz="1600" i="0" baseline="30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nd</a:t>
            </a:r>
            <a:r>
              <a:rPr lang="en-US" altLang="ko-KR" sz="1600" i="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Interim Analysis</a:t>
            </a:r>
          </a:p>
        </p:txBody>
      </p:sp>
      <p:sp>
        <p:nvSpPr>
          <p:cNvPr id="30752" name="Text Box 35"/>
          <p:cNvSpPr txBox="1">
            <a:spLocks noChangeArrowheads="1"/>
          </p:cNvSpPr>
          <p:nvPr/>
        </p:nvSpPr>
        <p:spPr bwMode="auto">
          <a:xfrm rot="3840053">
            <a:off x="5046879" y="3205863"/>
            <a:ext cx="215900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ko-KR" sz="1600" i="0"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en-US" altLang="ko-KR" sz="1600" i="0" baseline="30000">
                <a:latin typeface="HY헤드라인M" panose="02030600000101010101" pitchFamily="18" charset="-127"/>
                <a:ea typeface="HY헤드라인M" panose="02030600000101010101" pitchFamily="18" charset="-127"/>
              </a:rPr>
              <a:t>rd</a:t>
            </a:r>
            <a:r>
              <a:rPr lang="en-US" altLang="ko-KR" sz="1600" i="0">
                <a:latin typeface="HY헤드라인M" panose="02030600000101010101" pitchFamily="18" charset="-127"/>
                <a:ea typeface="HY헤드라인M" panose="02030600000101010101" pitchFamily="18" charset="-127"/>
              </a:rPr>
              <a:t> Interim Analysis</a:t>
            </a:r>
          </a:p>
        </p:txBody>
      </p:sp>
      <p:grpSp>
        <p:nvGrpSpPr>
          <p:cNvPr id="35" name="그룹 34"/>
          <p:cNvGrpSpPr/>
          <p:nvPr/>
        </p:nvGrpSpPr>
        <p:grpSpPr>
          <a:xfrm>
            <a:off x="146869" y="2348037"/>
            <a:ext cx="320675" cy="1004763"/>
            <a:chOff x="4251325" y="2665413"/>
            <a:chExt cx="320675" cy="1296987"/>
          </a:xfrm>
        </p:grpSpPr>
        <p:sp>
          <p:nvSpPr>
            <p:cNvPr id="40" name="Line 9"/>
            <p:cNvSpPr>
              <a:spLocks noChangeShapeType="1"/>
            </p:cNvSpPr>
            <p:nvPr/>
          </p:nvSpPr>
          <p:spPr bwMode="auto">
            <a:xfrm>
              <a:off x="4260850" y="2665413"/>
              <a:ext cx="311150" cy="0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/>
              <a:tailEnd type="triangle" w="med" len="med"/>
            </a:ln>
            <a:effectLst>
              <a:outerShdw dist="12700" algn="ctr" rotWithShape="0">
                <a:srgbClr val="00000C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" name="Line 10"/>
            <p:cNvSpPr>
              <a:spLocks noChangeShapeType="1"/>
            </p:cNvSpPr>
            <p:nvPr/>
          </p:nvSpPr>
          <p:spPr bwMode="auto">
            <a:xfrm>
              <a:off x="4251325" y="3962400"/>
              <a:ext cx="311150" cy="0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round/>
              <a:headEnd/>
              <a:tailEnd type="triangle" w="med" len="med"/>
            </a:ln>
            <a:effectLst>
              <a:outerShdw dist="12700" algn="ctr" rotWithShape="0">
                <a:srgbClr val="00000C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cxnSp>
          <p:nvCxnSpPr>
            <p:cNvPr id="42" name="직선 연결선 41"/>
            <p:cNvCxnSpPr>
              <a:stCxn id="40" idx="0"/>
              <a:endCxn id="41" idx="0"/>
            </p:cNvCxnSpPr>
            <p:nvPr/>
          </p:nvCxnSpPr>
          <p:spPr>
            <a:xfrm flipH="1">
              <a:off x="4251325" y="2665413"/>
              <a:ext cx="9525" cy="129698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853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ko-KR" b="1" smtClean="0">
                <a:solidFill>
                  <a:srgbClr val="0070C0"/>
                </a:solidFill>
                <a:ea typeface="굴림" charset="-127"/>
              </a:rPr>
              <a:t>Results Classifications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5113" y="1511300"/>
            <a:ext cx="8686800" cy="4343400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ct val="70000"/>
              </a:spcBef>
            </a:pPr>
            <a:r>
              <a:rPr lang="en-US" altLang="ko-KR" sz="1800" dirty="0" smtClean="0"/>
              <a:t>[-] Screen </a:t>
            </a:r>
          </a:p>
          <a:p>
            <a:pPr marL="457200" lvl="1" indent="0" eaLnBrk="1" hangingPunct="1">
              <a:spcBef>
                <a:spcPct val="30000"/>
              </a:spcBef>
              <a:buFont typeface="Monotype Sorts" pitchFamily="2" charset="2"/>
              <a:buNone/>
            </a:pPr>
            <a:r>
              <a:rPr lang="en-US" altLang="ko-KR" dirty="0" smtClean="0"/>
              <a:t>No significant findings –or – minimal findings not significant for lung cancer</a:t>
            </a:r>
          </a:p>
          <a:p>
            <a:pPr eaLnBrk="1" hangingPunct="1"/>
            <a:r>
              <a:rPr lang="en-US" altLang="ko-KR" sz="1800" dirty="0" smtClean="0"/>
              <a:t>[-] Screen</a:t>
            </a:r>
          </a:p>
          <a:p>
            <a:pPr marL="457200" lvl="1" indent="0" eaLnBrk="1" hangingPunct="1">
              <a:spcBef>
                <a:spcPct val="40000"/>
              </a:spcBef>
              <a:buFont typeface="Monotype Sorts" pitchFamily="2" charset="2"/>
              <a:buNone/>
            </a:pPr>
            <a:r>
              <a:rPr lang="en-US" altLang="ko-KR" dirty="0" smtClean="0"/>
              <a:t>Significant findings unrelated to lung cancer</a:t>
            </a:r>
            <a:br>
              <a:rPr lang="en-US" altLang="ko-KR" dirty="0" smtClean="0"/>
            </a:br>
            <a:r>
              <a:rPr lang="en-US" altLang="ko-KR" dirty="0" smtClean="0"/>
              <a:t>[Some form of diagnostic recommendation required; e.g., echocardiogram for suspected pulmonary hypertension)</a:t>
            </a:r>
          </a:p>
          <a:p>
            <a:pPr eaLnBrk="1" hangingPunct="1"/>
            <a:r>
              <a:rPr lang="en-US" altLang="ko-KR" sz="1800" dirty="0" smtClean="0">
                <a:solidFill>
                  <a:srgbClr val="0070C0"/>
                </a:solidFill>
              </a:rPr>
              <a:t>[+] Screen</a:t>
            </a:r>
          </a:p>
          <a:p>
            <a:pPr marL="457200" lvl="1" indent="0" eaLnBrk="1" hangingPunct="1">
              <a:spcBef>
                <a:spcPct val="40000"/>
              </a:spcBef>
              <a:buFont typeface="Monotype Sorts" pitchFamily="2" charset="2"/>
              <a:buNone/>
            </a:pPr>
            <a:r>
              <a:rPr lang="en-US" altLang="ko-KR" dirty="0" smtClean="0">
                <a:cs typeface="Times New Roman"/>
              </a:rPr>
              <a:t>Nodule </a:t>
            </a:r>
            <a:r>
              <a:rPr lang="en-US" altLang="ko-KR" dirty="0" smtClean="0">
                <a:solidFill>
                  <a:srgbClr val="FF0000"/>
                </a:solidFill>
                <a:cs typeface="Times New Roman"/>
              </a:rPr>
              <a:t>≥4mm </a:t>
            </a:r>
            <a:r>
              <a:rPr lang="en-US" altLang="ko-KR" smtClean="0">
                <a:cs typeface="Times New Roman"/>
              </a:rPr>
              <a:t>or </a:t>
            </a:r>
            <a:r>
              <a:rPr lang="en-US" altLang="ko-KR" smtClean="0">
                <a:cs typeface="Times New Roman"/>
              </a:rPr>
              <a:t>f</a:t>
            </a:r>
            <a:r>
              <a:rPr lang="en-US" altLang="ko-KR" smtClean="0"/>
              <a:t>indings </a:t>
            </a:r>
            <a:r>
              <a:rPr lang="en-US" altLang="ko-KR" dirty="0" smtClean="0"/>
              <a:t>potentially related to lung cancer </a:t>
            </a:r>
            <a:br>
              <a:rPr lang="en-US" altLang="ko-KR" dirty="0" smtClean="0"/>
            </a:br>
            <a:r>
              <a:rPr lang="en-US" altLang="ko-KR" dirty="0" smtClean="0"/>
              <a:t>[diagnostic recommendation of some form required]</a:t>
            </a:r>
          </a:p>
        </p:txBody>
      </p:sp>
    </p:spTree>
    <p:extLst>
      <p:ext uri="{BB962C8B-B14F-4D97-AF65-F5344CB8AC3E}">
        <p14:creationId xmlns:p14="http://schemas.microsoft.com/office/powerpoint/2010/main" val="186007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-26058"/>
            <a:ext cx="5112568" cy="685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2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759049"/>
            <a:ext cx="9065775" cy="419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16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402050"/>
              </p:ext>
            </p:extLst>
          </p:nvPr>
        </p:nvGraphicFramePr>
        <p:xfrm>
          <a:off x="441325" y="2734915"/>
          <a:ext cx="8245475" cy="2854325"/>
        </p:xfrm>
        <a:graphic>
          <a:graphicData uri="http://schemas.openxmlformats.org/drawingml/2006/table">
            <a:tbl>
              <a:tblPr/>
              <a:tblGrid>
                <a:gridCol w="1466379"/>
                <a:gridCol w="864096"/>
                <a:gridCol w="1584176"/>
                <a:gridCol w="1080120"/>
                <a:gridCol w="1728192"/>
                <a:gridCol w="1522512"/>
              </a:tblGrid>
              <a:tr h="1006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n</a:t>
                      </a:r>
                      <a:endParaRPr kumimoji="0" lang="fr-FR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 </a:t>
                      </a: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Positive 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(diam≥4mm)</a:t>
                      </a:r>
                      <a:endParaRPr kumimoji="0" lang="fr-FR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Lung cancers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Lung cancer deaths</a:t>
                      </a:r>
                      <a:endParaRPr kumimoji="0" lang="fr-FR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Risk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Reduction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</a:tr>
              <a:tr h="9239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Low-dose CT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F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26,722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F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18,146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(68.5%)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F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1,060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F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356 (1.3%)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247/100,000 prs-yrs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F6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20.0%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kumimoji="0" lang="fr-FR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95% CI 6.8–26.7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P=0.004)</a:t>
                      </a:r>
                      <a:endParaRPr kumimoji="0" lang="fr-FR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F6"/>
                    </a:solidFill>
                  </a:tcPr>
                </a:tc>
              </a:tr>
              <a:tr h="9239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Chest X-ray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26,732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5,043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(19.2%)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941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443(1.6%)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309/100,000 prs-yrs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464" name="ZoneTexte 6"/>
          <p:cNvSpPr txBox="1">
            <a:spLocks noChangeArrowheads="1"/>
          </p:cNvSpPr>
          <p:nvPr/>
        </p:nvSpPr>
        <p:spPr bwMode="auto">
          <a:xfrm>
            <a:off x="2123728" y="5939988"/>
            <a:ext cx="48494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ko-KR" sz="1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NNS to prevent 1 lung cancer death = </a:t>
            </a:r>
            <a:r>
              <a:rPr lang="fr-FR" altLang="ko-KR" sz="180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320</a:t>
            </a:r>
            <a:endParaRPr lang="fr-FR" altLang="ko-KR" sz="1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466" name="ZoneTexte 6"/>
          <p:cNvSpPr txBox="1">
            <a:spLocks noChangeArrowheads="1"/>
          </p:cNvSpPr>
          <p:nvPr/>
        </p:nvSpPr>
        <p:spPr bwMode="auto">
          <a:xfrm>
            <a:off x="1831162" y="1866900"/>
            <a:ext cx="56781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4161750" indent="-2416175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fr-FR" altLang="ko-KR" sz="2000">
                <a:latin typeface="HY헤드라인M" panose="02030600000101010101" pitchFamily="18" charset="-127"/>
                <a:ea typeface="HY헤드라인M" panose="02030600000101010101" pitchFamily="18" charset="-127"/>
              </a:rPr>
              <a:t>55 to 74 yrs, </a:t>
            </a:r>
            <a:r>
              <a:rPr lang="fr-FR" altLang="ko-KR" sz="20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&gt;30 pcyr, </a:t>
            </a:r>
            <a:r>
              <a:rPr lang="fr-FR" altLang="ko-KR" sz="2000">
                <a:latin typeface="HY헤드라인M" panose="02030600000101010101" pitchFamily="18" charset="-127"/>
                <a:ea typeface="HY헤드라인M" panose="02030600000101010101" pitchFamily="18" charset="-127"/>
              </a:rPr>
              <a:t>active or </a:t>
            </a:r>
            <a:r>
              <a:rPr lang="fr-FR" altLang="ko-KR" sz="20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stop &lt;</a:t>
            </a:r>
            <a:r>
              <a:rPr lang="fr-FR" altLang="ko-KR" sz="2000">
                <a:latin typeface="HY헤드라인M" panose="02030600000101010101" pitchFamily="18" charset="-127"/>
                <a:ea typeface="HY헤드라인M" panose="02030600000101010101" pitchFamily="18" charset="-127"/>
              </a:rPr>
              <a:t>15 yrs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ko-KR" sz="4000" b="1" dirty="0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NLST - Result</a:t>
            </a:r>
          </a:p>
        </p:txBody>
      </p:sp>
    </p:spTree>
    <p:extLst>
      <p:ext uri="{BB962C8B-B14F-4D97-AF65-F5344CB8AC3E}">
        <p14:creationId xmlns:p14="http://schemas.microsoft.com/office/powerpoint/2010/main" val="331138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Lung Cancer</a:t>
            </a:r>
            <a:endParaRPr lang="ko-KR" alt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http://www.hempforfuture.com/assets/uploads/2014/10/lung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76164"/>
            <a:ext cx="6732240" cy="504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5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4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Cause of Death (CT arm)</a:t>
            </a:r>
          </a:p>
        </p:txBody>
      </p:sp>
      <p:graphicFrame>
        <p:nvGraphicFramePr>
          <p:cNvPr id="177250" name="Group 9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51115948"/>
              </p:ext>
            </p:extLst>
          </p:nvPr>
        </p:nvGraphicFramePr>
        <p:xfrm>
          <a:off x="457200" y="1668674"/>
          <a:ext cx="8229600" cy="4712654"/>
        </p:xfrm>
        <a:graphic>
          <a:graphicData uri="http://schemas.openxmlformats.org/drawingml/2006/table">
            <a:tbl>
              <a:tblPr/>
              <a:tblGrid>
                <a:gridCol w="2971800"/>
                <a:gridCol w="1311275"/>
                <a:gridCol w="1355725"/>
                <a:gridCol w="2590800"/>
              </a:tblGrid>
              <a:tr h="5984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n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%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Reduction </a:t>
                      </a:r>
                      <a:b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</a:b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vs control group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</a:tr>
              <a:tr h="7604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Lung cancer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F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427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F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22.9%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F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20% </a:t>
                      </a: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/>
                      </a:r>
                      <a:b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</a:b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(6.8 – 26.7, P=0.004)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8F6"/>
                    </a:solidFill>
                  </a:tcPr>
                </a:tc>
              </a:tr>
              <a:tr h="5476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Other Neoplasm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416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22.3%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 row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3.2%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(p = 0.28)</a:t>
                      </a:r>
                      <a:endParaRPr kumimoji="0" lang="fr-F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</a:tr>
              <a:tr h="5492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Cardiovascular  Illness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486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26.1%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492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Respiratory Illness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175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9.4%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556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Complication of medical or surgical care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0.6%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492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Other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349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18.7%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492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All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Arial" pitchFamily="34" charset="0"/>
                        </a:rPr>
                        <a:t>1865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6.2% </a:t>
                      </a: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/>
                      </a:r>
                      <a:b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</a:br>
                      <a:r>
                        <a:rPr kumimoji="0" lang="fr-FR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(1.2 – 13.6%, P = 0.02)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E82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D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71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Unanswered Questions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1979712" y="1844824"/>
            <a:ext cx="5256584" cy="3888432"/>
            <a:chOff x="2051720" y="2483604"/>
            <a:chExt cx="4464496" cy="3537684"/>
          </a:xfrm>
        </p:grpSpPr>
        <p:sp>
          <p:nvSpPr>
            <p:cNvPr id="3" name="모서리가 둥근 직사각형 2"/>
            <p:cNvSpPr/>
            <p:nvPr/>
          </p:nvSpPr>
          <p:spPr>
            <a:xfrm>
              <a:off x="2051720" y="2852936"/>
              <a:ext cx="4464496" cy="3168352"/>
            </a:xfrm>
            <a:prstGeom prst="roundRect">
              <a:avLst/>
            </a:prstGeom>
            <a:solidFill>
              <a:schemeClr val="accent1">
                <a:alpha val="4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275856" y="2483604"/>
              <a:ext cx="2232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CT Screen = 26,722</a:t>
              </a:r>
              <a:endParaRPr lang="ko-KR" altLang="en-US" dirty="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2741536" y="2715445"/>
            <a:ext cx="3732936" cy="2770156"/>
            <a:chOff x="2411760" y="3429000"/>
            <a:chExt cx="3528392" cy="2520280"/>
          </a:xfrm>
        </p:grpSpPr>
        <p:sp>
          <p:nvSpPr>
            <p:cNvPr id="7" name="타원 6"/>
            <p:cNvSpPr/>
            <p:nvPr/>
          </p:nvSpPr>
          <p:spPr>
            <a:xfrm>
              <a:off x="2411760" y="3429000"/>
              <a:ext cx="3528392" cy="25202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771800" y="3774371"/>
              <a:ext cx="2880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Positive = 18,146 (68.5%)</a:t>
              </a:r>
              <a:endParaRPr lang="ko-KR" altLang="en-US" dirty="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3084356" y="3665212"/>
            <a:ext cx="3047295" cy="1321866"/>
            <a:chOff x="2771800" y="4293096"/>
            <a:chExt cx="2880320" cy="1202630"/>
          </a:xfrm>
        </p:grpSpPr>
        <p:sp>
          <p:nvSpPr>
            <p:cNvPr id="8" name="정오각형 7"/>
            <p:cNvSpPr/>
            <p:nvPr/>
          </p:nvSpPr>
          <p:spPr>
            <a:xfrm>
              <a:off x="3635896" y="4293096"/>
              <a:ext cx="1116124" cy="864096"/>
            </a:xfrm>
            <a:prstGeom prst="pentag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71800" y="5126394"/>
              <a:ext cx="2880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Cancer = 1,060 (5.8%)</a:t>
              </a:r>
              <a:endParaRPr lang="ko-KR" altLang="en-US" dirty="0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605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False Positive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 smtClean="0"/>
              <a:t>Follow-up CT</a:t>
            </a:r>
          </a:p>
          <a:p>
            <a:r>
              <a:rPr lang="en-US" altLang="ko-KR" sz="1800" dirty="0" smtClean="0"/>
              <a:t>FOB</a:t>
            </a:r>
          </a:p>
          <a:p>
            <a:r>
              <a:rPr lang="en-US" altLang="ko-KR" sz="1800" dirty="0" smtClean="0"/>
              <a:t>Tissue biopsy</a:t>
            </a:r>
          </a:p>
          <a:p>
            <a:r>
              <a:rPr lang="en-US" altLang="ko-KR" sz="1800" dirty="0" smtClean="0"/>
              <a:t>Surgery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Cost</a:t>
            </a:r>
          </a:p>
          <a:p>
            <a:r>
              <a:rPr lang="en-US" altLang="ko-KR" sz="1800" dirty="0" smtClean="0"/>
              <a:t>Radiation</a:t>
            </a:r>
          </a:p>
          <a:p>
            <a:r>
              <a:rPr lang="en-US" altLang="ko-KR" sz="1800" dirty="0" smtClean="0"/>
              <a:t>Complication</a:t>
            </a:r>
          </a:p>
          <a:p>
            <a:r>
              <a:rPr lang="en-US" altLang="ko-KR" sz="1800" dirty="0" smtClean="0"/>
              <a:t>Patient Anxiety</a:t>
            </a:r>
            <a:endParaRPr lang="ko-KR" altLang="en-U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84784"/>
            <a:ext cx="80484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915816" y="3068960"/>
            <a:ext cx="2232248" cy="34563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59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23835"/>
            <a:ext cx="7166372" cy="4572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724275" y="6354763"/>
            <a:ext cx="5243513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defTabSz="914400">
              <a:spcBef>
                <a:spcPct val="0"/>
              </a:spcBef>
              <a:buClr>
                <a:srgbClr val="FFFFFF"/>
              </a:buClr>
              <a:buFontTx/>
              <a:buNone/>
            </a:pPr>
            <a:r>
              <a:rPr lang="en-GB" altLang="ko-KR" sz="1600" i="1" dirty="0" smtClean="0"/>
              <a:t>Heber </a:t>
            </a:r>
            <a:r>
              <a:rPr lang="en-GB" altLang="ko-KR" sz="1600" i="1" dirty="0" err="1" smtClean="0"/>
              <a:t>MacMahon</a:t>
            </a:r>
            <a:r>
              <a:rPr lang="en-GB" altLang="ko-KR" sz="1600" i="1" dirty="0" smtClean="0"/>
              <a:t>, Radiology 2005; 237:395-400</a:t>
            </a:r>
            <a:endParaRPr lang="en-GB" altLang="ko-KR" sz="1600" i="1" dirty="0"/>
          </a:p>
        </p:txBody>
      </p:sp>
    </p:spTree>
    <p:extLst>
      <p:ext uri="{BB962C8B-B14F-4D97-AF65-F5344CB8AC3E}">
        <p14:creationId xmlns:p14="http://schemas.microsoft.com/office/powerpoint/2010/main" val="296007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00" y="2386013"/>
            <a:ext cx="8965504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3869676" y="2780928"/>
            <a:ext cx="31683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68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Study Design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1800" dirty="0" smtClean="0"/>
          </a:p>
          <a:p>
            <a:r>
              <a:rPr lang="en-US" altLang="ko-KR" sz="1800" dirty="0" smtClean="0"/>
              <a:t>Use higher nodule size threshold</a:t>
            </a:r>
          </a:p>
          <a:p>
            <a:r>
              <a:rPr lang="en-US" altLang="ko-KR" sz="1800" dirty="0" smtClean="0"/>
              <a:t>maintain adequate sensitivity and specificity 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Retrospective analysis of NLST data</a:t>
            </a:r>
          </a:p>
          <a:p>
            <a:r>
              <a:rPr lang="en-US" altLang="ko-KR" sz="1800" dirty="0" smtClean="0"/>
              <a:t>CT arm (26,722)</a:t>
            </a:r>
          </a:p>
          <a:p>
            <a:r>
              <a:rPr lang="en-US" altLang="ko-KR" sz="1800" dirty="0" smtClean="0"/>
              <a:t>Positive : </a:t>
            </a:r>
            <a:r>
              <a:rPr lang="en-US" altLang="ko-KR" sz="1800" dirty="0" err="1" smtClean="0"/>
              <a:t>noncalcified</a:t>
            </a:r>
            <a:r>
              <a:rPr lang="en-US" altLang="ko-KR" sz="1800" dirty="0" smtClean="0"/>
              <a:t> lung nodules </a:t>
            </a:r>
            <a:r>
              <a:rPr lang="en-US" altLang="ko-KR" sz="1800" dirty="0" smtClean="0">
                <a:cs typeface="Times New Roman"/>
              </a:rPr>
              <a:t>≥4mm, other findings suspicious for lung cancer (ex. Enlarged </a:t>
            </a:r>
            <a:r>
              <a:rPr lang="en-US" altLang="ko-KR" sz="1800" dirty="0" err="1" smtClean="0">
                <a:cs typeface="Times New Roman"/>
              </a:rPr>
              <a:t>hilar</a:t>
            </a:r>
            <a:r>
              <a:rPr lang="en-US" altLang="ko-KR" sz="1800" dirty="0" smtClean="0">
                <a:cs typeface="Times New Roman"/>
              </a:rPr>
              <a:t> or </a:t>
            </a:r>
            <a:r>
              <a:rPr lang="en-US" altLang="ko-KR" sz="1800" dirty="0" err="1" smtClean="0">
                <a:cs typeface="Times New Roman"/>
              </a:rPr>
              <a:t>mediastinal</a:t>
            </a:r>
            <a:r>
              <a:rPr lang="en-US" altLang="ko-KR" sz="1800" dirty="0" smtClean="0">
                <a:cs typeface="Times New Roman"/>
              </a:rPr>
              <a:t> LN, etc.)</a:t>
            </a:r>
            <a:endParaRPr lang="en-US" altLang="ko-KR" sz="1800" dirty="0" smtClean="0"/>
          </a:p>
          <a:p>
            <a:r>
              <a:rPr lang="en-US" altLang="ko-KR" sz="1800" dirty="0" smtClean="0">
                <a:cs typeface="Times New Roman"/>
              </a:rPr>
              <a:t>≤4mm, 4~9mm,  ≥10mm</a:t>
            </a:r>
          </a:p>
          <a:p>
            <a:endParaRPr lang="en-US" altLang="ko-KR" sz="1800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540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42829"/>
            <a:ext cx="8935459" cy="487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7236295" y="3212976"/>
            <a:ext cx="648073" cy="7200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714732" y="2977207"/>
            <a:ext cx="665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</a:rPr>
              <a:t>64%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172400" y="3222501"/>
            <a:ext cx="841987" cy="10229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8172400" y="4259188"/>
            <a:ext cx="841987" cy="6819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200976" y="2962349"/>
            <a:ext cx="665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</a:rPr>
              <a:t>0.8%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3495" y="4797152"/>
            <a:ext cx="665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</a:rPr>
              <a:t>12%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8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336898"/>
            <a:ext cx="9036496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6732240" y="3338887"/>
            <a:ext cx="2232248" cy="7730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586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760751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1340768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</a:rPr>
              <a:t>93.6%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0112" y="2348880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</a:rPr>
              <a:t>80.1%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3229235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</a:rPr>
              <a:t>73.4%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2175" y="1647055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</a:rPr>
              <a:t>94.2%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8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411" y="1022201"/>
            <a:ext cx="6860973" cy="486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2905199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</a:rPr>
              <a:t>3.7%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0152" y="1184622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</a:rPr>
              <a:t>12.9%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26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71417" y="6534174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smtClean="0"/>
              <a:t>American Cancer Society, Cancer Facts &amp; Figures, 2014</a:t>
            </a:r>
            <a:endParaRPr lang="ko-KR" altLang="en-US" sz="1400"/>
          </a:p>
        </p:txBody>
      </p:sp>
      <p:grpSp>
        <p:nvGrpSpPr>
          <p:cNvPr id="6" name="그룹 5"/>
          <p:cNvGrpSpPr/>
          <p:nvPr/>
        </p:nvGrpSpPr>
        <p:grpSpPr>
          <a:xfrm>
            <a:off x="251520" y="1106810"/>
            <a:ext cx="8643213" cy="5202510"/>
            <a:chOff x="222596" y="962794"/>
            <a:chExt cx="8643213" cy="520251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596" y="962794"/>
              <a:ext cx="8643213" cy="5202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직사각형 3"/>
            <p:cNvSpPr/>
            <p:nvPr/>
          </p:nvSpPr>
          <p:spPr>
            <a:xfrm>
              <a:off x="1285920" y="2189624"/>
              <a:ext cx="1008112" cy="2880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987824" y="2198008"/>
              <a:ext cx="1008112" cy="2880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4996428" y="1852444"/>
              <a:ext cx="1008112" cy="2880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690712" y="1852444"/>
              <a:ext cx="1008112" cy="2880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7670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79512" y="1628800"/>
            <a:ext cx="10513168" cy="4024144"/>
            <a:chOff x="107504" y="1916832"/>
            <a:chExt cx="9036496" cy="3048515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916832"/>
              <a:ext cx="9036496" cy="3048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직사각형 2"/>
            <p:cNvSpPr/>
            <p:nvPr/>
          </p:nvSpPr>
          <p:spPr>
            <a:xfrm>
              <a:off x="8319592" y="2905894"/>
              <a:ext cx="576064" cy="43204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1917230" y="2924946"/>
              <a:ext cx="576064" cy="9551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4572000" y="2924946"/>
              <a:ext cx="576064" cy="9551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7067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30928E-6 L -0.15746 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8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6" y="2276872"/>
            <a:ext cx="9013878" cy="2812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6732240" y="3789040"/>
            <a:ext cx="1944216" cy="1552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291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9" y="1028700"/>
            <a:ext cx="9032395" cy="52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95533" y="4923062"/>
            <a:ext cx="8950016" cy="12241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45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smtClean="0">
                <a:solidFill>
                  <a:srgbClr val="0070C0"/>
                </a:solidFill>
              </a:rPr>
              <a:t>Conclusion</a:t>
            </a:r>
            <a:endParaRPr lang="ko-KR" altLang="en-US" b="1">
              <a:solidFill>
                <a:srgbClr val="0070C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mtClean="0"/>
              <a:t>Each milimeter ↑</a:t>
            </a:r>
          </a:p>
          <a:p>
            <a:pPr marL="0" indent="0">
              <a:buNone/>
            </a:pPr>
            <a:r>
              <a:rPr lang="en-US" altLang="ko-KR" smtClean="0"/>
              <a:t>	steadily increase of delayed or missed diagnosis</a:t>
            </a:r>
          </a:p>
          <a:p>
            <a:pPr marL="0" indent="0">
              <a:buNone/>
            </a:pPr>
            <a:r>
              <a:rPr lang="en-US" altLang="ko-KR"/>
              <a:t>	</a:t>
            </a:r>
            <a:r>
              <a:rPr lang="en-US" altLang="ko-KR" smtClean="0"/>
              <a:t>marked decrease in false-positive rates.</a:t>
            </a:r>
            <a:endParaRPr lang="en-US" altLang="ko-KR"/>
          </a:p>
          <a:p>
            <a:endParaRPr lang="en-US" altLang="ko-KR" smtClean="0"/>
          </a:p>
          <a:p>
            <a:endParaRPr lang="en-US" altLang="ko-KR"/>
          </a:p>
          <a:p>
            <a:endParaRPr lang="en-US" altLang="ko-KR" smtClean="0"/>
          </a:p>
          <a:p>
            <a:endParaRPr lang="en-US" altLang="ko-KR"/>
          </a:p>
          <a:p>
            <a:endParaRPr lang="en-US" altLang="ko-KR" smtClean="0"/>
          </a:p>
          <a:p>
            <a:r>
              <a:rPr lang="en-US" altLang="ko-KR" smtClean="0"/>
              <a:t>Follow-up test↓</a:t>
            </a:r>
          </a:p>
          <a:p>
            <a:r>
              <a:rPr lang="en-US" altLang="ko-KR"/>
              <a:t>25% of </a:t>
            </a:r>
            <a:r>
              <a:rPr lang="en-US" altLang="ko-KR"/>
              <a:t>invasive </a:t>
            </a:r>
            <a:r>
              <a:rPr lang="en-US" altLang="ko-KR" smtClean="0"/>
              <a:t>procedures↓ (8mm threashold)</a:t>
            </a:r>
            <a:endParaRPr lang="ko-KR" altLang="en-US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373303"/>
              </p:ext>
            </p:extLst>
          </p:nvPr>
        </p:nvGraphicFramePr>
        <p:xfrm>
          <a:off x="1259632" y="3020040"/>
          <a:ext cx="6624736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3718"/>
                <a:gridCol w="2706762"/>
                <a:gridCol w="2304256"/>
              </a:tblGrid>
              <a:tr h="2988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Threshold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Delayed/Missed</a:t>
                      </a:r>
                      <a:r>
                        <a:rPr lang="en-US" altLang="ko-KR" sz="1400" baseline="0" smtClean="0"/>
                        <a:t> </a:t>
                      </a:r>
                      <a:r>
                        <a:rPr lang="en-US" altLang="ko-KR" sz="1400" smtClean="0"/>
                        <a:t>Dx</a:t>
                      </a:r>
                      <a:r>
                        <a:rPr lang="en-US" altLang="ko-KR" sz="1400" smtClean="0"/>
                        <a:t>↑</a:t>
                      </a:r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FP</a:t>
                      </a:r>
                      <a:r>
                        <a:rPr lang="en-US" altLang="ko-KR" smtClean="0"/>
                        <a:t>↓</a:t>
                      </a:r>
                      <a:endParaRPr lang="ko-KR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5mm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1.0%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1/8</a:t>
                      </a:r>
                      <a:endParaRPr lang="ko-KR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6mm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3.0%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1/3</a:t>
                      </a:r>
                      <a:endParaRPr lang="ko-KR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7mm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5.9%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1/2</a:t>
                      </a:r>
                      <a:endParaRPr lang="ko-KR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8mm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10.5%</a:t>
                      </a: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mtClean="0"/>
                        <a:t>2/3</a:t>
                      </a:r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66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smtClean="0">
                <a:solidFill>
                  <a:srgbClr val="0070C0"/>
                </a:solidFill>
              </a:rPr>
              <a:t>Conclusion</a:t>
            </a:r>
            <a:endParaRPr lang="ko-KR" altLang="en-US" b="1">
              <a:solidFill>
                <a:srgbClr val="0070C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mtClean="0"/>
              <a:t>Nodule size → survival or lung cancer mortality ? Not clear</a:t>
            </a:r>
          </a:p>
          <a:p>
            <a:endParaRPr lang="en-US" altLang="ko-KR"/>
          </a:p>
          <a:p>
            <a:r>
              <a:rPr lang="en-US" altLang="ko-KR" smtClean="0"/>
              <a:t>No other screening studies have examined the effects of different nodule size thresholds. </a:t>
            </a:r>
          </a:p>
          <a:p>
            <a:endParaRPr lang="en-US" altLang="ko-KR" smtClean="0"/>
          </a:p>
          <a:p>
            <a:r>
              <a:rPr lang="en-US" altLang="ko-KR" smtClean="0"/>
              <a:t>NCCN guidelines on lung cancer(2014) : raised  the threshold for positive screen to </a:t>
            </a:r>
            <a:r>
              <a:rPr lang="en-US" altLang="ko-KR" smtClean="0">
                <a:solidFill>
                  <a:srgbClr val="0070C0"/>
                </a:solidFill>
              </a:rPr>
              <a:t>6mm</a:t>
            </a:r>
          </a:p>
          <a:p>
            <a:endParaRPr lang="en-US" altLang="ko-KR"/>
          </a:p>
          <a:p>
            <a:r>
              <a:rPr lang="en-US" altLang="ko-KR" smtClean="0"/>
              <a:t>Risk models considering </a:t>
            </a:r>
            <a:r>
              <a:rPr lang="en-US" altLang="ko-KR" smtClean="0">
                <a:solidFill>
                  <a:srgbClr val="0070C0"/>
                </a:solidFill>
              </a:rPr>
              <a:t>patient factors </a:t>
            </a:r>
            <a:r>
              <a:rPr lang="en-US" altLang="ko-KR" smtClean="0"/>
              <a:t>and </a:t>
            </a:r>
            <a:r>
              <a:rPr lang="en-US" altLang="ko-KR" smtClean="0">
                <a:solidFill>
                  <a:srgbClr val="0070C0"/>
                </a:solidFill>
              </a:rPr>
              <a:t>nodule characteristics </a:t>
            </a:r>
            <a:r>
              <a:rPr lang="en-US" altLang="ko-KR" smtClean="0"/>
              <a:t>other than size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395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70C0"/>
                </a:solidFill>
              </a:rPr>
              <a:t>Take Home Message</a:t>
            </a:r>
            <a:endParaRPr lang="ko-KR" altLang="en-US">
              <a:solidFill>
                <a:srgbClr val="0070C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mtClean="0"/>
              <a:t>NLST : 1</a:t>
            </a:r>
            <a:r>
              <a:rPr lang="en-US" altLang="ko-KR" baseline="30000" smtClean="0"/>
              <a:t>st</a:t>
            </a:r>
            <a:r>
              <a:rPr lang="en-US" altLang="ko-KR" smtClean="0"/>
              <a:t> RCT to proove </a:t>
            </a:r>
            <a:r>
              <a:rPr lang="en-US" altLang="ko-KR" smtClean="0">
                <a:solidFill>
                  <a:srgbClr val="0070C0"/>
                </a:solidFill>
              </a:rPr>
              <a:t>benefit of LDCT screening</a:t>
            </a:r>
            <a:r>
              <a:rPr lang="en-US" altLang="ko-KR" smtClean="0"/>
              <a:t> reducing lung cancer mortality (</a:t>
            </a:r>
            <a:r>
              <a:rPr lang="en-US" altLang="ko-KR" smtClean="0">
                <a:solidFill>
                  <a:srgbClr val="FF0000"/>
                </a:solidFill>
              </a:rPr>
              <a:t>20%</a:t>
            </a:r>
            <a:r>
              <a:rPr lang="en-US" altLang="ko-KR" smtClean="0"/>
              <a:t>)</a:t>
            </a:r>
          </a:p>
          <a:p>
            <a:endParaRPr lang="en-US" altLang="ko-KR" smtClean="0"/>
          </a:p>
          <a:p>
            <a:r>
              <a:rPr lang="en-US" altLang="ko-KR" smtClean="0">
                <a:solidFill>
                  <a:srgbClr val="0070C0"/>
                </a:solidFill>
              </a:rPr>
              <a:t>Rasing the nodule size threshold </a:t>
            </a:r>
            <a:r>
              <a:rPr lang="en-US" altLang="ko-KR" smtClean="0"/>
              <a:t>for a positive screen, </a:t>
            </a:r>
          </a:p>
          <a:p>
            <a:pPr marL="0" indent="0">
              <a:buNone/>
            </a:pPr>
            <a:r>
              <a:rPr lang="en-US" altLang="ko-KR" smtClean="0"/>
              <a:t>	reduces false-positive CT screen</a:t>
            </a:r>
          </a:p>
          <a:p>
            <a:pPr marL="0" indent="0">
              <a:buNone/>
            </a:pPr>
            <a:r>
              <a:rPr lang="en-US" altLang="ko-KR"/>
              <a:t>	</a:t>
            </a:r>
            <a:r>
              <a:rPr lang="en-US" altLang="ko-KR" smtClean="0"/>
              <a:t>reduced medical resource utilization</a:t>
            </a:r>
          </a:p>
          <a:p>
            <a:pPr marL="0" indent="0">
              <a:buNone/>
            </a:pPr>
            <a:r>
              <a:rPr lang="en-US" altLang="ko-KR"/>
              <a:t>	</a:t>
            </a:r>
            <a:r>
              <a:rPr lang="en-US" altLang="ko-KR" smtClean="0"/>
              <a:t>delay in the diagnosis of lung cancer</a:t>
            </a:r>
          </a:p>
          <a:p>
            <a:pPr marL="0" indent="0">
              <a:buNone/>
            </a:pPr>
            <a:r>
              <a:rPr lang="en-US" altLang="ko-KR"/>
              <a:t> </a:t>
            </a:r>
            <a:r>
              <a:rPr lang="en-US" altLang="ko-KR" smtClean="0"/>
              <a:t>	but, small impact of all lung cancer cases</a:t>
            </a:r>
          </a:p>
          <a:p>
            <a:pPr marL="0" indent="0">
              <a:buNone/>
            </a:pPr>
            <a:r>
              <a:rPr lang="en-US" altLang="ko-KR"/>
              <a:t>	</a:t>
            </a:r>
            <a:r>
              <a:rPr lang="en-US" altLang="ko-KR" smtClean="0"/>
              <a:t>affect cost-effectiveness of LDCT screening</a:t>
            </a:r>
          </a:p>
        </p:txBody>
      </p:sp>
    </p:spTree>
    <p:extLst>
      <p:ext uri="{BB962C8B-B14F-4D97-AF65-F5344CB8AC3E}">
        <p14:creationId xmlns:p14="http://schemas.microsoft.com/office/powerpoint/2010/main" val="247431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08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3037"/>
            <a:ext cx="8909927" cy="4578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71417" y="6534174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smtClean="0"/>
              <a:t>American Cancer Society, Cancer Facts &amp; Figures, 2014</a:t>
            </a:r>
            <a:endParaRPr lang="ko-KR" altLang="en-US" sz="1400"/>
          </a:p>
        </p:txBody>
      </p:sp>
      <p:sp>
        <p:nvSpPr>
          <p:cNvPr id="6" name="직사각형 5"/>
          <p:cNvSpPr/>
          <p:nvPr/>
        </p:nvSpPr>
        <p:spPr>
          <a:xfrm>
            <a:off x="268930" y="3509886"/>
            <a:ext cx="4078168" cy="2311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699792" y="3485407"/>
            <a:ext cx="521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0070C0"/>
                </a:solidFill>
              </a:rPr>
              <a:t>15%</a:t>
            </a:r>
            <a:endParaRPr lang="ko-KR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2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3976"/>
            <a:ext cx="8378188" cy="619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71417" y="6534174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smtClean="0"/>
              <a:t>American Cancer Society, Cancer Facts &amp; Figures, 2014</a:t>
            </a:r>
            <a:endParaRPr lang="ko-KR" altLang="en-US" sz="1400"/>
          </a:p>
        </p:txBody>
      </p:sp>
      <p:sp>
        <p:nvSpPr>
          <p:cNvPr id="6" name="직사각형 5"/>
          <p:cNvSpPr/>
          <p:nvPr/>
        </p:nvSpPr>
        <p:spPr>
          <a:xfrm>
            <a:off x="656934" y="2988074"/>
            <a:ext cx="3627034" cy="144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129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0070C0"/>
                </a:solidFill>
              </a:rPr>
              <a:t>Risk Factors</a:t>
            </a:r>
            <a:endParaRPr lang="ko-KR" altLang="en-US">
              <a:solidFill>
                <a:srgbClr val="0070C0"/>
              </a:solidFill>
            </a:endParaRPr>
          </a:p>
        </p:txBody>
      </p:sp>
      <p:pic>
        <p:nvPicPr>
          <p:cNvPr id="4100" name="Picture 4" descr="https://encrypted-tbn0.gstatic.com/images?q=tbn:ANd9GcSZNscOm5SxM4zv4DK6jDh5e3fJ2amq81d373jxM5_fSxbn7AJ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086" y="1700808"/>
            <a:ext cx="537659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65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53704"/>
            <a:ext cx="8830244" cy="435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71417" y="6534174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smtClean="0"/>
              <a:t>American Cancer Society, Cancer Facts &amp; Figures, 2014</a:t>
            </a:r>
            <a:endParaRPr lang="ko-KR" altLang="en-US" sz="1400"/>
          </a:p>
        </p:txBody>
      </p:sp>
      <p:pic>
        <p:nvPicPr>
          <p:cNvPr id="7" name="Picture 4" descr="Canc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608" y="3284983"/>
            <a:ext cx="5254052" cy="308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60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04850" y="6096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ko-KR" sz="4000" b="1" smtClean="0">
                <a:solidFill>
                  <a:srgbClr val="0070C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Screening: why 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2775" y="2241550"/>
            <a:ext cx="8023225" cy="3600450"/>
          </a:xfrm>
        </p:spPr>
        <p:txBody>
          <a:bodyPr>
            <a:normAutofit/>
          </a:bodyPr>
          <a:lstStyle/>
          <a:p>
            <a:pPr defTabSz="914400" eaLnBrk="1" hangingPunct="1">
              <a:lnSpc>
                <a:spcPct val="190000"/>
              </a:lnSpc>
              <a:spcAft>
                <a:spcPts val="1200"/>
              </a:spcAft>
            </a:pPr>
            <a:r>
              <a:rPr lang="en-US" altLang="ko-KR" sz="20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Goal: cancer </a:t>
            </a:r>
            <a:r>
              <a:rPr lang="en-US" altLang="ko-KR" sz="2000" b="1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mortality</a:t>
            </a:r>
            <a:r>
              <a:rPr lang="en-US" altLang="ko-KR" sz="200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0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reduction</a:t>
            </a:r>
          </a:p>
          <a:p>
            <a:pPr defTabSz="914400" eaLnBrk="1" hangingPunct="1">
              <a:lnSpc>
                <a:spcPct val="190000"/>
              </a:lnSpc>
              <a:spcAft>
                <a:spcPts val="1200"/>
              </a:spcAft>
            </a:pPr>
            <a:r>
              <a:rPr lang="en-US" altLang="ko-KR" sz="20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Detect asymptomatic cancers</a:t>
            </a:r>
          </a:p>
          <a:p>
            <a:pPr defTabSz="914400" eaLnBrk="1" hangingPunct="1">
              <a:lnSpc>
                <a:spcPct val="190000"/>
              </a:lnSpc>
              <a:spcAft>
                <a:spcPts val="1200"/>
              </a:spcAft>
            </a:pPr>
            <a:r>
              <a:rPr lang="en-US" altLang="ko-KR" sz="200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Asymptomatic cancers = better prognosis (?)</a:t>
            </a:r>
          </a:p>
        </p:txBody>
      </p:sp>
    </p:spTree>
    <p:extLst>
      <p:ext uri="{BB962C8B-B14F-4D97-AF65-F5344CB8AC3E}">
        <p14:creationId xmlns:p14="http://schemas.microsoft.com/office/powerpoint/2010/main" val="328557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smtClean="0">
                <a:solidFill>
                  <a:srgbClr val="0070C0"/>
                </a:solidFill>
              </a:rPr>
              <a:t>Lung </a:t>
            </a:r>
            <a:r>
              <a:rPr lang="en-US" altLang="ko-KR" b="1" smtClean="0">
                <a:solidFill>
                  <a:srgbClr val="0070C0"/>
                </a:solidFill>
              </a:rPr>
              <a:t>Cancer </a:t>
            </a:r>
            <a:r>
              <a:rPr lang="en-US" altLang="ko-KR" b="1" smtClean="0">
                <a:solidFill>
                  <a:srgbClr val="0070C0"/>
                </a:solidFill>
              </a:rPr>
              <a:t>Screening</a:t>
            </a:r>
            <a:endParaRPr lang="ko-KR" altLang="en-US" b="1">
              <a:solidFill>
                <a:srgbClr val="0070C0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467544" y="1340768"/>
            <a:ext cx="8280920" cy="5472608"/>
            <a:chOff x="521796" y="1165621"/>
            <a:chExt cx="7755056" cy="6134055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165621"/>
              <a:ext cx="7737300" cy="5096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796" y="6233046"/>
              <a:ext cx="7737300" cy="1066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직사각형 6"/>
          <p:cNvSpPr/>
          <p:nvPr/>
        </p:nvSpPr>
        <p:spPr>
          <a:xfrm>
            <a:off x="469313" y="1811478"/>
            <a:ext cx="8288203" cy="5707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693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5620</TotalTime>
  <Words>870</Words>
  <Application>Microsoft Office PowerPoint</Application>
  <PresentationFormat>화면 슬라이드 쇼(4:3)</PresentationFormat>
  <Paragraphs>214</Paragraphs>
  <Slides>36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37" baseType="lpstr">
      <vt:lpstr>Office 테마</vt:lpstr>
      <vt:lpstr>PowerPoint 프레젠테이션</vt:lpstr>
      <vt:lpstr>Lung Cancer</vt:lpstr>
      <vt:lpstr>PowerPoint 프레젠테이션</vt:lpstr>
      <vt:lpstr>PowerPoint 프레젠테이션</vt:lpstr>
      <vt:lpstr>PowerPoint 프레젠테이션</vt:lpstr>
      <vt:lpstr>Risk Factors</vt:lpstr>
      <vt:lpstr>PowerPoint 프레젠테이션</vt:lpstr>
      <vt:lpstr>Screening: why ?</vt:lpstr>
      <vt:lpstr>Lung Cancer Screening</vt:lpstr>
      <vt:lpstr>PowerPoint 프레젠테이션</vt:lpstr>
      <vt:lpstr>PowerPoint 프레젠테이션</vt:lpstr>
      <vt:lpstr>National Lung Screening Trial</vt:lpstr>
      <vt:lpstr>High Risk Participants</vt:lpstr>
      <vt:lpstr>NLST Trial Design</vt:lpstr>
      <vt:lpstr>PowerPoint 프레젠테이션</vt:lpstr>
      <vt:lpstr>Results Classifications</vt:lpstr>
      <vt:lpstr>PowerPoint 프레젠테이션</vt:lpstr>
      <vt:lpstr>PowerPoint 프레젠테이션</vt:lpstr>
      <vt:lpstr>NLST - Result</vt:lpstr>
      <vt:lpstr>Cause of Death (CT arm)</vt:lpstr>
      <vt:lpstr>Unanswered Questions</vt:lpstr>
      <vt:lpstr>False Positive</vt:lpstr>
      <vt:lpstr>PowerPoint 프레젠테이션</vt:lpstr>
      <vt:lpstr>PowerPoint 프레젠테이션</vt:lpstr>
      <vt:lpstr>Study Design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Conclusion</vt:lpstr>
      <vt:lpstr>Conclusion</vt:lpstr>
      <vt:lpstr>Take Home Message</vt:lpstr>
      <vt:lpstr>PowerPoint 프레젠테이션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woodpecker</cp:lastModifiedBy>
  <cp:revision>208</cp:revision>
  <dcterms:created xsi:type="dcterms:W3CDTF">2010-08-12T13:33:42Z</dcterms:created>
  <dcterms:modified xsi:type="dcterms:W3CDTF">2014-11-24T13:59:08Z</dcterms:modified>
</cp:coreProperties>
</file>