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71" r:id="rId12"/>
    <p:sldId id="268" r:id="rId13"/>
    <p:sldId id="272" r:id="rId14"/>
    <p:sldId id="270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86889" autoAdjust="0"/>
  </p:normalViewPr>
  <p:slideViewPr>
    <p:cSldViewPr snapToGrid="0">
      <p:cViewPr varScale="1">
        <p:scale>
          <a:sx n="100" d="100"/>
          <a:sy n="100" d="100"/>
        </p:scale>
        <p:origin x="8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65979-D205-4B55-83D4-C587AD6838D9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F5266-962C-4E4B-979B-B4926B9697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764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안녕하세요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제가 발표할 논문은 </a:t>
            </a:r>
            <a:r>
              <a:rPr lang="en-US" altLang="ko-KR" dirty="0" smtClean="0"/>
              <a:t>2021</a:t>
            </a:r>
            <a:r>
              <a:rPr lang="en-US" altLang="ko-KR" baseline="0" dirty="0" smtClean="0"/>
              <a:t> Critical Care Medicine</a:t>
            </a:r>
            <a:r>
              <a:rPr lang="ko-KR" altLang="en-US" baseline="0" dirty="0" smtClean="0"/>
              <a:t>에 실린 저널로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ICU</a:t>
            </a:r>
            <a:r>
              <a:rPr lang="ko-KR" altLang="en-US" baseline="0" dirty="0" smtClean="0"/>
              <a:t>에서 흔하게 이루어지는 </a:t>
            </a:r>
            <a:r>
              <a:rPr lang="en-US" altLang="ko-KR" baseline="0" dirty="0" smtClean="0"/>
              <a:t>transfusion</a:t>
            </a:r>
            <a:r>
              <a:rPr lang="ko-KR" altLang="en-US" baseline="0" dirty="0" smtClean="0"/>
              <a:t>는</a:t>
            </a:r>
            <a:r>
              <a:rPr lang="en-US" altLang="ko-KR" baseline="0" dirty="0" smtClean="0"/>
              <a:t>, high risk septic shock </a:t>
            </a:r>
            <a:r>
              <a:rPr lang="ko-KR" altLang="en-US" baseline="0" dirty="0" smtClean="0"/>
              <a:t>환자들에게 </a:t>
            </a:r>
            <a:r>
              <a:rPr lang="en-US" altLang="ko-KR" baseline="0" dirty="0" smtClean="0"/>
              <a:t>ICU acquired infection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risk </a:t>
            </a:r>
            <a:r>
              <a:rPr lang="ko-KR" altLang="en-US" baseline="0" dirty="0" smtClean="0"/>
              <a:t>를 높인다는 내용을 다루고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발표 시작하겠습니다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224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RBC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및</a:t>
            </a:r>
            <a:r>
              <a:rPr lang="en-US" altLang="ko-KR" dirty="0" smtClean="0"/>
              <a:t> PLT </a:t>
            </a:r>
            <a:r>
              <a:rPr lang="en-US" altLang="ko-KR" dirty="0" err="1" smtClean="0"/>
              <a:t>transfusio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ICU acquired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infectio</a:t>
            </a:r>
            <a:r>
              <a:rPr lang="ko-KR" altLang="en-US" baseline="0" dirty="0" smtClean="0"/>
              <a:t>의 </a:t>
            </a:r>
            <a:r>
              <a:rPr lang="ko-KR" altLang="en-US" baseline="0" dirty="0" smtClean="0"/>
              <a:t>연관성은 </a:t>
            </a:r>
            <a:r>
              <a:rPr lang="ko-KR" altLang="en-US" dirty="0" smtClean="0"/>
              <a:t>이미 다른 </a:t>
            </a:r>
            <a:r>
              <a:rPr lang="en-US" altLang="ko-KR" dirty="0" smtClean="0"/>
              <a:t>study</a:t>
            </a:r>
            <a:r>
              <a:rPr lang="ko-KR" altLang="en-US" dirty="0" smtClean="0"/>
              <a:t>들에서 확인되었으나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본 </a:t>
            </a:r>
            <a:r>
              <a:rPr lang="en-US" altLang="ko-KR" dirty="0" smtClean="0"/>
              <a:t>study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plasma transfusion </a:t>
            </a:r>
            <a:r>
              <a:rPr lang="ko-KR" altLang="en-US" dirty="0" smtClean="0"/>
              <a:t>또한 </a:t>
            </a:r>
            <a:r>
              <a:rPr lang="en-US" altLang="ko-KR" dirty="0" smtClean="0"/>
              <a:t>ICU acquired infection</a:t>
            </a:r>
            <a:r>
              <a:rPr lang="ko-KR" altLang="en-US" dirty="0" smtClean="0"/>
              <a:t>에 </a:t>
            </a:r>
            <a:r>
              <a:rPr lang="ko-KR" altLang="en-US" dirty="0" smtClean="0"/>
              <a:t>영향을 미친다는 결론을 도달하였습니다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baseline="0" dirty="0" smtClean="0"/>
              <a:t>Transfusion-related immunomodulation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기전으로는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en-US" altLang="ko-KR" baseline="0" dirty="0" smtClean="0"/>
              <a:t>stored RBC, PLT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physicochemical </a:t>
            </a:r>
            <a:r>
              <a:rPr lang="en-US" altLang="ko-KR" baseline="0" dirty="0" err="1" smtClean="0"/>
              <a:t>chang</a:t>
            </a:r>
            <a:r>
              <a:rPr lang="ko-KR" altLang="en-US" baseline="0" dirty="0" smtClean="0"/>
              <a:t>이 발생하며 </a:t>
            </a:r>
            <a:r>
              <a:rPr lang="ko-KR" altLang="en-US" baseline="0" dirty="0" smtClean="0"/>
              <a:t>다양한 </a:t>
            </a:r>
            <a:r>
              <a:rPr lang="en-US" altLang="ko-KR" baseline="0" dirty="0" smtClean="0"/>
              <a:t>cell </a:t>
            </a:r>
            <a:r>
              <a:rPr lang="en-US" altLang="ko-KR" baseline="0" dirty="0" smtClean="0"/>
              <a:t>components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cytokines</a:t>
            </a:r>
            <a:r>
              <a:rPr lang="ko-KR" altLang="en-US" baseline="0" dirty="0" smtClean="0"/>
              <a:t>이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분비됩니다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또한 </a:t>
            </a:r>
            <a:r>
              <a:rPr lang="en-US" altLang="ko-KR" baseline="0" dirty="0" smtClean="0"/>
              <a:t>Plasma</a:t>
            </a:r>
            <a:r>
              <a:rPr lang="ko-KR" altLang="en-US" baseline="0" dirty="0" smtClean="0"/>
              <a:t>를 녹이는 과정에서 </a:t>
            </a:r>
            <a:r>
              <a:rPr lang="en-US" altLang="ko-KR" baseline="0" dirty="0" smtClean="0"/>
              <a:t>residual leukocytes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lysis </a:t>
            </a:r>
            <a:r>
              <a:rPr lang="ko-KR" altLang="en-US" baseline="0" dirty="0" smtClean="0"/>
              <a:t>를 유발하고 </a:t>
            </a:r>
            <a:r>
              <a:rPr lang="en-US" altLang="ko-KR" baseline="0" dirty="0" smtClean="0"/>
              <a:t>intracellular bioactive substance</a:t>
            </a:r>
            <a:r>
              <a:rPr lang="ko-KR" altLang="en-US" baseline="0" dirty="0" smtClean="0"/>
              <a:t>의 분비를 일으킵니다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473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따라서 본 저널에서 제시하기로는 </a:t>
            </a:r>
            <a:r>
              <a:rPr lang="en-US" altLang="ko-KR" dirty="0" err="1" smtClean="0"/>
              <a:t>Hb</a:t>
            </a:r>
            <a:r>
              <a:rPr lang="en-US" altLang="ko-KR" dirty="0" smtClean="0"/>
              <a:t> 7-8</a:t>
            </a:r>
            <a:r>
              <a:rPr lang="ko-KR" altLang="en-US" dirty="0" smtClean="0"/>
              <a:t>정도로 낮게 타겟을 잡고 </a:t>
            </a:r>
            <a:r>
              <a:rPr lang="en-US" altLang="ko-KR" dirty="0" smtClean="0"/>
              <a:t>restrictive RBC </a:t>
            </a:r>
            <a:r>
              <a:rPr lang="en-US" altLang="ko-KR" dirty="0" err="1" smtClean="0"/>
              <a:t>transfusio</a:t>
            </a:r>
            <a:r>
              <a:rPr lang="ko-KR" altLang="en-US" dirty="0" smtClean="0"/>
              <a:t>을 진행할 것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hypoproliferative</a:t>
            </a:r>
            <a:r>
              <a:rPr lang="en-US" altLang="ko-KR" baseline="0" dirty="0" smtClean="0"/>
              <a:t> thrombocytopenia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PLT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10-20K </a:t>
            </a:r>
            <a:r>
              <a:rPr lang="ko-KR" altLang="en-US" baseline="0" dirty="0" err="1" smtClean="0"/>
              <a:t>이상정도로</a:t>
            </a:r>
            <a:r>
              <a:rPr lang="ko-KR" altLang="en-US" baseline="0" dirty="0" smtClean="0"/>
              <a:t> </a:t>
            </a:r>
            <a:r>
              <a:rPr lang="ko-KR" altLang="en-US" baseline="0" dirty="0" smtClean="0"/>
              <a:t>맞출 것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그리고 마지막으로 명확한 </a:t>
            </a:r>
            <a:r>
              <a:rPr lang="ko-KR" altLang="en-US" baseline="0" dirty="0" smtClean="0"/>
              <a:t>출혈이 없는 상황에서 </a:t>
            </a:r>
            <a:r>
              <a:rPr lang="en-US" altLang="ko-KR" baseline="0" dirty="0" smtClean="0"/>
              <a:t>FFP </a:t>
            </a:r>
            <a:r>
              <a:rPr lang="ko-KR" altLang="en-US" baseline="0" dirty="0" smtClean="0"/>
              <a:t>수혈은 자제할 </a:t>
            </a:r>
            <a:r>
              <a:rPr lang="ko-KR" altLang="en-US" baseline="0" dirty="0" smtClean="0"/>
              <a:t>것을 권하였습니다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01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저널에서 제시하는 </a:t>
            </a:r>
            <a:r>
              <a:rPr lang="en-US" altLang="ko-KR" dirty="0" smtClean="0"/>
              <a:t>limitation</a:t>
            </a:r>
            <a:r>
              <a:rPr lang="ko-KR" altLang="en-US" dirty="0" smtClean="0"/>
              <a:t>으로는 다음과 같습니다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10</a:t>
            </a:r>
            <a:r>
              <a:rPr lang="ko-KR" altLang="en-US" dirty="0" smtClean="0"/>
              <a:t>년간의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</a:t>
            </a:r>
            <a:r>
              <a:rPr lang="en-US" altLang="ko-KR" dirty="0" err="1" smtClean="0"/>
              <a:t>restrospective</a:t>
            </a:r>
            <a:r>
              <a:rPr lang="en-US" altLang="ko-KR" dirty="0" smtClean="0"/>
              <a:t> </a:t>
            </a:r>
            <a:r>
              <a:rPr lang="ko-KR" altLang="en-US" dirty="0" smtClean="0"/>
              <a:t>하게 </a:t>
            </a:r>
            <a:r>
              <a:rPr lang="ko-KR" altLang="en-US" dirty="0" smtClean="0"/>
              <a:t>연구하였기에 명확한 인과관계를 밝히기는 </a:t>
            </a:r>
            <a:r>
              <a:rPr lang="ko-KR" altLang="en-US" dirty="0" smtClean="0"/>
              <a:t>어려웠습니다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또한 </a:t>
            </a:r>
            <a:r>
              <a:rPr lang="en-US" altLang="ko-KR" dirty="0" err="1" smtClean="0"/>
              <a:t>bleedin</a:t>
            </a:r>
            <a:r>
              <a:rPr lang="ko-KR" altLang="en-US" dirty="0" smtClean="0"/>
              <a:t>을 예방하기 위해 수혈 진행하는 </a:t>
            </a:r>
            <a:r>
              <a:rPr lang="ko-KR" altLang="en-US" dirty="0" smtClean="0"/>
              <a:t>것이 </a:t>
            </a:r>
            <a:r>
              <a:rPr lang="en-US" altLang="ko-KR" dirty="0" smtClean="0"/>
              <a:t>infection</a:t>
            </a:r>
            <a:r>
              <a:rPr lang="en-US" altLang="ko-KR" baseline="0" dirty="0" smtClean="0"/>
              <a:t> </a:t>
            </a:r>
            <a:r>
              <a:rPr lang="en-US" altLang="ko-KR" baseline="0" dirty="0" smtClean="0"/>
              <a:t>risk</a:t>
            </a:r>
            <a:r>
              <a:rPr lang="ko-KR" altLang="en-US" baseline="0" dirty="0" smtClean="0"/>
              <a:t>를 감안하여도 더 중요한지 비교하기 어려웠습니다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이에 대해서는 전향적인 </a:t>
            </a:r>
            <a:r>
              <a:rPr lang="en-US" altLang="ko-KR" baseline="0" dirty="0" smtClean="0"/>
              <a:t>interventional trial</a:t>
            </a:r>
            <a:r>
              <a:rPr lang="ko-KR" altLang="en-US" baseline="0" dirty="0" smtClean="0"/>
              <a:t> 진행이 추가적으로 필요하겠습니다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  <a:p>
            <a:r>
              <a:rPr lang="ko-KR" altLang="en-US" baseline="0" dirty="0" smtClean="0"/>
              <a:t>또한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본 </a:t>
            </a:r>
            <a:r>
              <a:rPr lang="en-US" altLang="ko-KR" baseline="0" dirty="0" smtClean="0"/>
              <a:t>study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malignancy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과거력</a:t>
            </a:r>
            <a:r>
              <a:rPr lang="ko-KR" altLang="en-US" baseline="0" dirty="0" smtClean="0"/>
              <a:t> 있는 </a:t>
            </a:r>
            <a:r>
              <a:rPr lang="en-US" altLang="ko-KR" baseline="0" dirty="0" smtClean="0"/>
              <a:t>immunocompromised </a:t>
            </a:r>
            <a:r>
              <a:rPr lang="ko-KR" altLang="en-US" baseline="0" dirty="0" smtClean="0"/>
              <a:t>환자들이 많았다는 점에서 일반화시키기 다소 무리가 있었으며</a:t>
            </a:r>
            <a:r>
              <a:rPr lang="en-US" altLang="ko-KR" baseline="0" dirty="0" smtClean="0"/>
              <a:t>,</a:t>
            </a:r>
          </a:p>
          <a:p>
            <a:r>
              <a:rPr lang="ko-KR" altLang="en-US" baseline="0" dirty="0" smtClean="0"/>
              <a:t>마지막으로 </a:t>
            </a:r>
            <a:r>
              <a:rPr lang="en-US" altLang="ko-KR" baseline="0" dirty="0" smtClean="0"/>
              <a:t>ICU </a:t>
            </a:r>
            <a:r>
              <a:rPr lang="ko-KR" altLang="en-US" baseline="0" dirty="0" smtClean="0"/>
              <a:t>입실 이전에 진행한 수혈과거력에 대한 정보는 없다는 점입니다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7440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마지막으로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연구의 결론은</a:t>
            </a:r>
            <a:r>
              <a:rPr lang="en-US" altLang="ko-KR" dirty="0" smtClean="0"/>
              <a:t>, platelet 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plasma </a:t>
            </a:r>
            <a:r>
              <a:rPr lang="en-US" altLang="ko-KR" dirty="0" err="1" smtClean="0"/>
              <a:t>transfusio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ICU acquired infection</a:t>
            </a:r>
            <a:r>
              <a:rPr lang="ko-KR" altLang="en-US" baseline="0" dirty="0" smtClean="0"/>
              <a:t> 발생 </a:t>
            </a:r>
            <a:r>
              <a:rPr lang="en-US" altLang="ko-KR" baseline="0" dirty="0" smtClean="0"/>
              <a:t>risk</a:t>
            </a:r>
            <a:r>
              <a:rPr lang="ko-KR" altLang="en-US" baseline="0" dirty="0" smtClean="0"/>
              <a:t>를 높인다는 점입니다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PLT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plasma transfusion</a:t>
            </a:r>
            <a:r>
              <a:rPr lang="ko-KR" altLang="en-US" baseline="0" dirty="0" smtClean="0"/>
              <a:t>이 구체적으로 어떠한 </a:t>
            </a:r>
            <a:r>
              <a:rPr lang="en-US" altLang="ko-KR" baseline="0" dirty="0" smtClean="0"/>
              <a:t>benefit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harm</a:t>
            </a:r>
            <a:r>
              <a:rPr lang="ko-KR" altLang="en-US" baseline="0" dirty="0" smtClean="0"/>
              <a:t>을 일으키는지는 추후 </a:t>
            </a:r>
            <a:r>
              <a:rPr lang="en-US" altLang="ko-KR" baseline="0" dirty="0" smtClean="0"/>
              <a:t>further study</a:t>
            </a:r>
            <a:r>
              <a:rPr lang="ko-KR" altLang="en-US" baseline="0" dirty="0" smtClean="0"/>
              <a:t>가 필요하겠습니다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이상입니다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7180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먼저 </a:t>
            </a:r>
            <a:r>
              <a:rPr lang="en-US" altLang="ko-KR" dirty="0" smtClean="0"/>
              <a:t>ICU Acquired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infectio</a:t>
            </a:r>
            <a:r>
              <a:rPr lang="ko-KR" altLang="en-US" baseline="0" dirty="0" smtClean="0"/>
              <a:t>이란</a:t>
            </a:r>
            <a:r>
              <a:rPr lang="en-US" altLang="ko-KR" baseline="0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ICU </a:t>
            </a:r>
            <a:r>
              <a:rPr lang="ko-KR" altLang="en-US" dirty="0" smtClean="0"/>
              <a:t>입실 </a:t>
            </a:r>
            <a:r>
              <a:rPr lang="en-US" altLang="ko-KR" dirty="0" smtClean="0"/>
              <a:t>48</a:t>
            </a:r>
            <a:r>
              <a:rPr lang="ko-KR" altLang="en-US" dirty="0" smtClean="0"/>
              <a:t>시간 이후부터 발생하는 </a:t>
            </a:r>
            <a:r>
              <a:rPr lang="en-US" altLang="ko-KR" dirty="0" smtClean="0"/>
              <a:t>infection</a:t>
            </a:r>
            <a:r>
              <a:rPr lang="ko-KR" altLang="en-US" dirty="0" smtClean="0"/>
              <a:t>을 칭합니다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Septic</a:t>
            </a:r>
            <a:r>
              <a:rPr lang="en-US" altLang="ko-KR" baseline="0" dirty="0" smtClean="0"/>
              <a:t> shock</a:t>
            </a:r>
            <a:r>
              <a:rPr lang="ko-KR" altLang="en-US" dirty="0" smtClean="0"/>
              <a:t>에 </a:t>
            </a:r>
            <a:r>
              <a:rPr lang="ko-KR" altLang="en-US" dirty="0" smtClean="0"/>
              <a:t>대한 </a:t>
            </a:r>
            <a:r>
              <a:rPr lang="en-US" altLang="ko-KR" dirty="0" smtClean="0"/>
              <a:t>management</a:t>
            </a:r>
            <a:r>
              <a:rPr lang="ko-KR" altLang="en-US" dirty="0" smtClean="0"/>
              <a:t>가 </a:t>
            </a:r>
            <a:r>
              <a:rPr lang="ko-KR" altLang="en-US" dirty="0" smtClean="0"/>
              <a:t>잘 이루어지기 때문에 현재 </a:t>
            </a:r>
            <a:r>
              <a:rPr lang="ko-KR" altLang="en-US" dirty="0" smtClean="0"/>
              <a:t>많은 </a:t>
            </a:r>
            <a:r>
              <a:rPr lang="ko-KR" altLang="en-US" dirty="0" smtClean="0"/>
              <a:t>환자들은 </a:t>
            </a:r>
            <a:r>
              <a:rPr lang="en-US" altLang="ko-KR" dirty="0" smtClean="0"/>
              <a:t>primary</a:t>
            </a:r>
            <a:r>
              <a:rPr lang="en-US" altLang="ko-KR" baseline="0" dirty="0" smtClean="0"/>
              <a:t> infectious episodes</a:t>
            </a:r>
            <a:r>
              <a:rPr lang="ko-KR" altLang="en-US" baseline="0" dirty="0" smtClean="0"/>
              <a:t>를 </a:t>
            </a:r>
            <a:r>
              <a:rPr lang="ko-KR" altLang="en-US" baseline="0" dirty="0" smtClean="0"/>
              <a:t>잘 넘기지만</a:t>
            </a:r>
            <a:r>
              <a:rPr lang="en-US" altLang="ko-KR" baseline="0" dirty="0" smtClean="0"/>
              <a:t>, ICU </a:t>
            </a:r>
            <a:r>
              <a:rPr lang="ko-KR" altLang="en-US" baseline="0" dirty="0" smtClean="0"/>
              <a:t>입실 이후 </a:t>
            </a:r>
            <a:r>
              <a:rPr lang="ko-KR" altLang="en-US" baseline="0" dirty="0" smtClean="0"/>
              <a:t>발생하는 </a:t>
            </a:r>
            <a:r>
              <a:rPr lang="en-US" altLang="ko-KR" baseline="0" dirty="0" smtClean="0"/>
              <a:t>ICU-acquired </a:t>
            </a:r>
            <a:r>
              <a:rPr lang="en-US" altLang="ko-KR" baseline="0" dirty="0" smtClean="0"/>
              <a:t>infection</a:t>
            </a:r>
            <a:r>
              <a:rPr lang="ko-KR" altLang="en-US" baseline="0" dirty="0" smtClean="0"/>
              <a:t>으로 인해 </a:t>
            </a:r>
            <a:r>
              <a:rPr lang="ko-KR" altLang="en-US" baseline="0" dirty="0" smtClean="0"/>
              <a:t>사망하는 경우가 많습니다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이러한 </a:t>
            </a:r>
            <a:r>
              <a:rPr lang="en-US" altLang="ko-KR" baseline="0" dirty="0" smtClean="0"/>
              <a:t>hospital acquired </a:t>
            </a:r>
            <a:r>
              <a:rPr lang="en-US" altLang="ko-KR" baseline="0" dirty="0" smtClean="0"/>
              <a:t>infection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risk factor</a:t>
            </a:r>
            <a:r>
              <a:rPr lang="ko-KR" altLang="en-US" baseline="0" dirty="0" smtClean="0"/>
              <a:t>로 수혈이 있으며</a:t>
            </a:r>
            <a:r>
              <a:rPr lang="en-US" altLang="ko-KR" baseline="0" dirty="0" smtClean="0"/>
              <a:t>, </a:t>
            </a:r>
            <a:r>
              <a:rPr lang="en-US" altLang="ko-KR" baseline="0" dirty="0" smtClean="0"/>
              <a:t>transfusion</a:t>
            </a:r>
            <a:r>
              <a:rPr lang="ko-KR" altLang="en-US" baseline="0" dirty="0" smtClean="0"/>
              <a:t>으로 인한 </a:t>
            </a:r>
            <a:r>
              <a:rPr lang="en-US" altLang="ko-KR" baseline="0" dirty="0" err="1" smtClean="0"/>
              <a:t>postaggressive</a:t>
            </a:r>
            <a:r>
              <a:rPr lang="en-US" altLang="ko-KR" baseline="0" dirty="0" smtClean="0"/>
              <a:t> immunosuppressive </a:t>
            </a:r>
            <a:r>
              <a:rPr lang="en-US" altLang="ko-KR" baseline="0" dirty="0" smtClean="0"/>
              <a:t>response</a:t>
            </a:r>
            <a:r>
              <a:rPr lang="ko-KR" altLang="en-US" baseline="0" dirty="0" smtClean="0"/>
              <a:t> 반응이 그 원인이 </a:t>
            </a:r>
            <a:r>
              <a:rPr lang="ko-KR" altLang="en-US" baseline="0" dirty="0" err="1" smtClean="0"/>
              <a:t>될수</a:t>
            </a:r>
            <a:r>
              <a:rPr lang="ko-KR" altLang="en-US" baseline="0" dirty="0" smtClean="0"/>
              <a:t> 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11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</a:t>
            </a:r>
            <a:r>
              <a:rPr lang="en-US" altLang="ko-KR" dirty="0" smtClean="0"/>
              <a:t>study</a:t>
            </a:r>
            <a:r>
              <a:rPr lang="ko-KR" altLang="en-US" dirty="0" smtClean="0"/>
              <a:t>는 </a:t>
            </a:r>
            <a:r>
              <a:rPr lang="en-US" altLang="ko-KR" baseline="0" dirty="0" smtClean="0"/>
              <a:t>single </a:t>
            </a:r>
            <a:r>
              <a:rPr lang="en-US" altLang="ko-KR" baseline="0" dirty="0" smtClean="0"/>
              <a:t>center </a:t>
            </a:r>
            <a:r>
              <a:rPr lang="ko-KR" altLang="en-US" baseline="0" dirty="0" smtClean="0"/>
              <a:t>에서 이루어졌으며</a:t>
            </a:r>
            <a:r>
              <a:rPr lang="en-US" altLang="ko-KR" baseline="0" dirty="0" smtClean="0"/>
              <a:t>, 2008-2017</a:t>
            </a:r>
            <a:r>
              <a:rPr lang="ko-KR" altLang="en-US" baseline="0" dirty="0" smtClean="0"/>
              <a:t>까지 </a:t>
            </a:r>
            <a:r>
              <a:rPr lang="en-US" altLang="ko-KR" baseline="0" dirty="0" smtClean="0"/>
              <a:t>10</a:t>
            </a:r>
            <a:r>
              <a:rPr lang="ko-KR" altLang="en-US" baseline="0" dirty="0" smtClean="0"/>
              <a:t>년간 </a:t>
            </a:r>
            <a:r>
              <a:rPr lang="en-US" altLang="ko-KR" baseline="0" dirty="0" smtClean="0"/>
              <a:t>data</a:t>
            </a:r>
            <a:r>
              <a:rPr lang="ko-KR" altLang="en-US" baseline="0" dirty="0" smtClean="0"/>
              <a:t>를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retrospectiv</a:t>
            </a:r>
            <a:r>
              <a:rPr lang="ko-KR" altLang="en-US" baseline="0" dirty="0" smtClean="0"/>
              <a:t>하게 연구한 </a:t>
            </a:r>
            <a:r>
              <a:rPr lang="en-US" altLang="ko-KR" baseline="0" dirty="0" smtClean="0"/>
              <a:t>study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대상은</a:t>
            </a:r>
            <a:r>
              <a:rPr lang="en-US" altLang="ko-KR" baseline="0" dirty="0" smtClean="0"/>
              <a:t> septic shock</a:t>
            </a:r>
            <a:r>
              <a:rPr lang="ko-KR" altLang="en-US" baseline="0" dirty="0" smtClean="0"/>
              <a:t>으로 </a:t>
            </a:r>
            <a:r>
              <a:rPr lang="en-US" altLang="ko-KR" baseline="0" dirty="0" err="1" smtClean="0"/>
              <a:t>Icu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입실한 </a:t>
            </a:r>
            <a:r>
              <a:rPr lang="en-US" altLang="ko-KR" baseline="0" dirty="0" smtClean="0"/>
              <a:t>18</a:t>
            </a:r>
            <a:r>
              <a:rPr lang="ko-KR" altLang="en-US" baseline="0" dirty="0" smtClean="0"/>
              <a:t>세 이상의 성인 환자들이며</a:t>
            </a:r>
            <a:r>
              <a:rPr lang="en-US" altLang="ko-KR" baseline="0" dirty="0" smtClean="0"/>
              <a:t>, 48</a:t>
            </a:r>
            <a:r>
              <a:rPr lang="ko-KR" altLang="en-US" baseline="0" dirty="0" smtClean="0"/>
              <a:t>시간 이내 퇴원하거나 사망한 환자들은 포함되지 </a:t>
            </a:r>
            <a:r>
              <a:rPr lang="ko-KR" altLang="en-US" baseline="0" dirty="0" smtClean="0"/>
              <a:t>않았습니다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2298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연구에 포함된 인원은 총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1152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명 이며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48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시간 뒤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ICU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남아있는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인원은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893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명이었습니다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ICU-acquired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infectio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이중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28%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발생하였으며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군에서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RBC, PLT, FFP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수혈을 진행하였습니다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1750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 </a:t>
            </a:r>
            <a:r>
              <a:rPr lang="en-US" altLang="ko-KR" dirty="0" smtClean="0"/>
              <a:t>table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ICU-acquired</a:t>
            </a:r>
            <a:r>
              <a:rPr lang="en-US" altLang="ko-KR" baseline="0" dirty="0" smtClean="0"/>
              <a:t> infection</a:t>
            </a:r>
            <a:r>
              <a:rPr lang="ko-KR" altLang="en-US" baseline="0" dirty="0" smtClean="0"/>
              <a:t> 와 아닌 군의 </a:t>
            </a:r>
            <a:r>
              <a:rPr lang="en-US" altLang="ko-KR" baseline="0" dirty="0" smtClean="0"/>
              <a:t>characteristics</a:t>
            </a:r>
            <a:r>
              <a:rPr lang="ko-KR" altLang="en-US" baseline="0" dirty="0" smtClean="0"/>
              <a:t>을 확인할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둘다 주로 남성에서</a:t>
            </a:r>
            <a:r>
              <a:rPr lang="en-US" altLang="ko-KR" baseline="0" dirty="0" smtClean="0"/>
              <a:t>, pulmonary </a:t>
            </a:r>
            <a:r>
              <a:rPr lang="en-US" altLang="ko-KR" baseline="0" dirty="0" err="1" smtClean="0"/>
              <a:t>infectio</a:t>
            </a:r>
            <a:r>
              <a:rPr lang="ko-KR" altLang="en-US" baseline="0" dirty="0" smtClean="0"/>
              <a:t>으로 처음 입실하였던 환자들이 많았습니다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ICU acquired infection </a:t>
            </a:r>
            <a:r>
              <a:rPr lang="ko-KR" altLang="en-US" baseline="0" dirty="0" smtClean="0"/>
              <a:t>환자들의 </a:t>
            </a:r>
            <a:r>
              <a:rPr lang="en-US" altLang="ko-KR" baseline="0" dirty="0" smtClean="0"/>
              <a:t>mortality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47%</a:t>
            </a:r>
            <a:r>
              <a:rPr lang="ko-KR" altLang="en-US" baseline="0" dirty="0" smtClean="0"/>
              <a:t>정도였습니다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5553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다음은 </a:t>
            </a:r>
            <a:r>
              <a:rPr lang="en-US" altLang="ko-KR" dirty="0" smtClean="0"/>
              <a:t>ICU acquired infection </a:t>
            </a:r>
            <a:r>
              <a:rPr lang="ko-KR" altLang="en-US" dirty="0" smtClean="0"/>
              <a:t>중 </a:t>
            </a:r>
            <a:r>
              <a:rPr lang="en-US" altLang="ko-KR" dirty="0" smtClean="0"/>
              <a:t>pulmonary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nonpulmonary</a:t>
            </a:r>
            <a:r>
              <a:rPr lang="ko-KR" altLang="en-US" dirty="0" smtClean="0"/>
              <a:t>로 분류한 표입니다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ICU </a:t>
            </a:r>
            <a:r>
              <a:rPr lang="ko-KR" altLang="en-US" dirty="0" smtClean="0"/>
              <a:t>입실한 이후 첫번째</a:t>
            </a:r>
            <a:r>
              <a:rPr lang="en-US" altLang="ko-KR" dirty="0" smtClean="0"/>
              <a:t> </a:t>
            </a:r>
            <a:r>
              <a:rPr lang="en-US" altLang="ko-KR" dirty="0" smtClean="0"/>
              <a:t>ICU AI </a:t>
            </a:r>
            <a:r>
              <a:rPr lang="ko-KR" altLang="en-US" dirty="0" smtClean="0"/>
              <a:t>발생하기 </a:t>
            </a:r>
            <a:r>
              <a:rPr lang="ko-KR" altLang="en-US" dirty="0" smtClean="0"/>
              <a:t>까지는 </a:t>
            </a:r>
            <a:r>
              <a:rPr lang="ko-KR" altLang="en-US" dirty="0" smtClean="0"/>
              <a:t>평균적으로 </a:t>
            </a:r>
            <a:r>
              <a:rPr lang="en-US" altLang="ko-KR" dirty="0" smtClean="0"/>
              <a:t>9</a:t>
            </a:r>
            <a:r>
              <a:rPr lang="ko-KR" altLang="en-US" dirty="0" smtClean="0"/>
              <a:t>일 </a:t>
            </a:r>
            <a:r>
              <a:rPr lang="ko-KR" altLang="en-US" dirty="0" smtClean="0"/>
              <a:t>이었으며</a:t>
            </a: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85</a:t>
            </a:r>
            <a:r>
              <a:rPr lang="en-US" altLang="ko-KR" baseline="0" dirty="0" smtClean="0"/>
              <a:t>%</a:t>
            </a:r>
            <a:r>
              <a:rPr lang="ko-KR" altLang="en-US" baseline="0" dirty="0" smtClean="0"/>
              <a:t>에서 </a:t>
            </a:r>
            <a:r>
              <a:rPr lang="ko-KR" altLang="en-US" baseline="0" dirty="0" err="1" smtClean="0"/>
              <a:t>균주</a:t>
            </a:r>
            <a:r>
              <a:rPr lang="ko-KR" altLang="en-US" baseline="0" dirty="0" smtClean="0"/>
              <a:t> 동정이 되었고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주로 </a:t>
            </a:r>
            <a:r>
              <a:rPr lang="en-US" altLang="ko-KR" baseline="0" dirty="0" err="1" smtClean="0"/>
              <a:t>gnr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sepsi</a:t>
            </a:r>
            <a:r>
              <a:rPr lang="ko-KR" altLang="en-US" baseline="0" dirty="0" smtClean="0"/>
              <a:t>였습니다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  <a:p>
            <a:r>
              <a:rPr lang="en-US" altLang="ko-KR" baseline="0" dirty="0" smtClean="0"/>
              <a:t>-&gt; ICU AI </a:t>
            </a:r>
            <a:r>
              <a:rPr lang="ko-KR" altLang="en-US" baseline="0" dirty="0" err="1" smtClean="0"/>
              <a:t>발생이후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37%</a:t>
            </a:r>
            <a:r>
              <a:rPr lang="ko-KR" altLang="en-US" baseline="0" dirty="0" smtClean="0"/>
              <a:t>에서는 추후에도 </a:t>
            </a:r>
            <a:r>
              <a:rPr lang="en-US" altLang="ko-KR" baseline="0" dirty="0" smtClean="0"/>
              <a:t>infection </a:t>
            </a:r>
            <a:r>
              <a:rPr lang="en-US" altLang="ko-KR" baseline="0" dirty="0" smtClean="0"/>
              <a:t>event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반복되었습니다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776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다음표는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ICU</a:t>
            </a:r>
            <a:r>
              <a:rPr lang="en-US" altLang="ko-KR" baseline="0" dirty="0" smtClean="0"/>
              <a:t> </a:t>
            </a:r>
            <a:r>
              <a:rPr lang="en-US" altLang="ko-KR" baseline="0" dirty="0" smtClean="0"/>
              <a:t>Acquired infection </a:t>
            </a:r>
            <a:r>
              <a:rPr lang="ko-KR" altLang="en-US" baseline="0" dirty="0" smtClean="0"/>
              <a:t>군과 아닌 군에서 각각 </a:t>
            </a:r>
            <a:r>
              <a:rPr lang="en-US" altLang="ko-KR" baseline="0" dirty="0" smtClean="0"/>
              <a:t>RBC, PLT, FFP transfusion</a:t>
            </a:r>
            <a:r>
              <a:rPr lang="ko-KR" altLang="en-US" baseline="0" dirty="0" smtClean="0"/>
              <a:t>이 얼만큼 이루어졌는지 보여주며</a:t>
            </a:r>
            <a:r>
              <a:rPr lang="en-US" altLang="ko-KR" baseline="0" dirty="0" smtClean="0"/>
              <a:t>, ICU AI </a:t>
            </a:r>
            <a:r>
              <a:rPr lang="ko-KR" altLang="en-US" baseline="0" dirty="0" smtClean="0"/>
              <a:t>발생한 군에서 더 수혈을 많이 진행하였음을 </a:t>
            </a:r>
            <a:r>
              <a:rPr lang="ko-KR" altLang="en-US" baseline="0" dirty="0" err="1" smtClean="0"/>
              <a:t>확인할수</a:t>
            </a:r>
            <a:r>
              <a:rPr lang="ko-KR" altLang="en-US" baseline="0" dirty="0" smtClean="0"/>
              <a:t> 있습니다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329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 </a:t>
            </a:r>
            <a:r>
              <a:rPr lang="en-US" altLang="ko-KR" dirty="0" smtClean="0"/>
              <a:t>FIGURE</a:t>
            </a:r>
            <a:r>
              <a:rPr lang="ko-KR" altLang="en-US" dirty="0" smtClean="0"/>
              <a:t>은 수혈한 군과 수혈하지 않은 군에 있어서 </a:t>
            </a:r>
            <a:r>
              <a:rPr lang="en-US" altLang="ko-KR" dirty="0" smtClean="0"/>
              <a:t>ICU acquired</a:t>
            </a:r>
            <a:r>
              <a:rPr lang="en-US" altLang="ko-KR" baseline="0" dirty="0" smtClean="0"/>
              <a:t> infection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cumulative occurrence rate </a:t>
            </a:r>
            <a:r>
              <a:rPr lang="ko-KR" altLang="en-US" baseline="0" dirty="0" smtClean="0"/>
              <a:t>을 보여주는 그래프입니다</a:t>
            </a:r>
            <a:r>
              <a:rPr lang="en-US" altLang="ko-KR" baseline="0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 smtClean="0"/>
              <a:t>RBC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수혈시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ICU AI</a:t>
            </a:r>
            <a:r>
              <a:rPr lang="ko-KR" altLang="en-US" baseline="0" dirty="0" smtClean="0"/>
              <a:t>의 빈도가 대체적으로 </a:t>
            </a:r>
            <a:r>
              <a:rPr lang="ko-KR" altLang="en-US" baseline="0" dirty="0" err="1" smtClean="0"/>
              <a:t>높았아지는</a:t>
            </a:r>
            <a:r>
              <a:rPr lang="ko-KR" altLang="en-US" baseline="0" dirty="0" smtClean="0"/>
              <a:t> 것을 </a:t>
            </a:r>
            <a:r>
              <a:rPr lang="ko-KR" altLang="en-US" baseline="0" dirty="0" err="1" smtClean="0"/>
              <a:t>확인할수</a:t>
            </a:r>
            <a:r>
              <a:rPr lang="ko-KR" altLang="en-US" baseline="0" dirty="0" smtClean="0"/>
              <a:t> </a:t>
            </a:r>
            <a:r>
              <a:rPr lang="ko-KR" altLang="en-US" baseline="0" dirty="0" smtClean="0"/>
              <a:t>있습니다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Platelet</a:t>
            </a:r>
            <a:r>
              <a:rPr lang="en-US" altLang="ko-KR" baseline="0" dirty="0" smtClean="0"/>
              <a:t>, FFP </a:t>
            </a:r>
            <a:r>
              <a:rPr lang="ko-KR" altLang="en-US" baseline="0" dirty="0" err="1" smtClean="0"/>
              <a:t>수혈시에는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ICU acquired infection </a:t>
            </a:r>
            <a:r>
              <a:rPr lang="ko-KR" altLang="en-US" baseline="0" dirty="0" smtClean="0"/>
              <a:t>발생의 </a:t>
            </a:r>
            <a:r>
              <a:rPr lang="ko-KR" altLang="en-US" baseline="0" dirty="0" smtClean="0"/>
              <a:t>빈도가 확연히 </a:t>
            </a:r>
            <a:r>
              <a:rPr lang="ko-KR" altLang="en-US" baseline="0" dirty="0" smtClean="0"/>
              <a:t>더 높아짐을 </a:t>
            </a:r>
            <a:r>
              <a:rPr lang="ko-KR" altLang="en-US" baseline="0" dirty="0" err="1" smtClean="0"/>
              <a:t>알수</a:t>
            </a:r>
            <a:r>
              <a:rPr lang="ko-KR" altLang="en-US" baseline="0" dirty="0" smtClean="0"/>
              <a:t> 있습니다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212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다음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ICU acquired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infectio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영향을 주는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variable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들을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multivariate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Cox cause-specific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통해 분석한 것으로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PLT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transfusion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causespecific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hazard ratio = 1.55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FPP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transfusion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1.38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 확인됩니다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이로 인해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ICU acquired infection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발생과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ffp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수혈은 상관성이 있음을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알수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F5266-962C-4E4B-979B-B4926B9697C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448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61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10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82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30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954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761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2981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979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8929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949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67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128B2-C89B-4115-9CB1-4D8F87769996}" type="datetimeFigureOut">
              <a:rPr lang="ko-KR" altLang="en-US" smtClean="0"/>
              <a:t>2021-11-02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962E5-9146-4C4D-89BD-D1F7D77F78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0887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6329" y="4063076"/>
            <a:ext cx="9144000" cy="1655762"/>
          </a:xfrm>
        </p:spPr>
        <p:txBody>
          <a:bodyPr/>
          <a:lstStyle/>
          <a:p>
            <a:pPr algn="l"/>
            <a:r>
              <a:rPr lang="ko-KR" altLang="en-US" dirty="0" smtClean="0"/>
              <a:t>호흡기내과 </a:t>
            </a:r>
            <a:r>
              <a:rPr lang="en-US" altLang="ko-KR" dirty="0" smtClean="0"/>
              <a:t>R2 </a:t>
            </a:r>
            <a:r>
              <a:rPr lang="ko-KR" altLang="en-US" dirty="0" err="1" smtClean="0"/>
              <a:t>최기정</a:t>
            </a:r>
            <a:endParaRPr lang="en-US" altLang="ko-KR" dirty="0" smtClean="0"/>
          </a:p>
          <a:p>
            <a:pPr algn="l"/>
            <a:r>
              <a:rPr lang="en-US" altLang="ko-KR" dirty="0" smtClean="0"/>
              <a:t>Pf. </a:t>
            </a:r>
            <a:r>
              <a:rPr lang="ko-KR" altLang="en-US" dirty="0" err="1" smtClean="0"/>
              <a:t>임아영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254919"/>
            <a:ext cx="9202008" cy="212248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379" y="2911474"/>
            <a:ext cx="2647950" cy="329790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47434"/>
            <a:ext cx="277177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4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RBC, PLT transfusion : independent risk factor for ICU-AI</a:t>
            </a:r>
          </a:p>
          <a:p>
            <a:r>
              <a:rPr lang="en-US" altLang="ko-KR" dirty="0" smtClean="0"/>
              <a:t>Plasma transfusion -&gt; increased susceptibility to ICU-AI</a:t>
            </a:r>
          </a:p>
          <a:p>
            <a:endParaRPr lang="en-US" altLang="ko-KR" dirty="0" smtClean="0"/>
          </a:p>
          <a:p>
            <a:r>
              <a:rPr lang="en-US" altLang="ko-KR" dirty="0"/>
              <a:t>Transfusion-related immunomodulation</a:t>
            </a:r>
          </a:p>
          <a:p>
            <a:pPr lvl="1"/>
            <a:r>
              <a:rPr lang="en-US" altLang="ko-KR" dirty="0"/>
              <a:t>Stored RBC, PLT show physicochemical changes and release various cell components and cytokines</a:t>
            </a:r>
          </a:p>
          <a:p>
            <a:pPr lvl="1"/>
            <a:r>
              <a:rPr lang="en-US" altLang="ko-KR" dirty="0"/>
              <a:t>Defrosting process of plasma may induced lysis of residual leukocytes and release of intracellular bioactive substances</a:t>
            </a:r>
          </a:p>
        </p:txBody>
      </p:sp>
    </p:spTree>
    <p:extLst>
      <p:ext uri="{BB962C8B-B14F-4D97-AF65-F5344CB8AC3E}">
        <p14:creationId xmlns:p14="http://schemas.microsoft.com/office/powerpoint/2010/main" val="1682241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44675"/>
            <a:ext cx="10515600" cy="4351338"/>
          </a:xfrm>
        </p:spPr>
        <p:txBody>
          <a:bodyPr/>
          <a:lstStyle/>
          <a:p>
            <a:r>
              <a:rPr lang="en-US" altLang="ko-KR" dirty="0" smtClean="0"/>
              <a:t>Restrictive RBC transfusion policy (</a:t>
            </a:r>
            <a:r>
              <a:rPr lang="en-US" altLang="ko-KR" dirty="0" err="1" smtClean="0"/>
              <a:t>Hb</a:t>
            </a:r>
            <a:r>
              <a:rPr lang="en-US" altLang="ko-KR" dirty="0" smtClean="0"/>
              <a:t> 7-8)</a:t>
            </a:r>
          </a:p>
          <a:p>
            <a:r>
              <a:rPr lang="en-US" altLang="ko-KR" dirty="0" smtClean="0"/>
              <a:t>Low prophylactic PLT transfusion threshold</a:t>
            </a:r>
          </a:p>
          <a:p>
            <a:pPr lvl="1"/>
            <a:r>
              <a:rPr lang="en-US" altLang="ko-KR" dirty="0" smtClean="0"/>
              <a:t>Maintain above 10-20K in </a:t>
            </a:r>
            <a:r>
              <a:rPr lang="en-US" altLang="ko-KR" dirty="0" err="1" smtClean="0"/>
              <a:t>hypoproliferative</a:t>
            </a:r>
            <a:r>
              <a:rPr lang="en-US" altLang="ko-KR" dirty="0" smtClean="0"/>
              <a:t> thrombocytopenia</a:t>
            </a:r>
          </a:p>
          <a:p>
            <a:r>
              <a:rPr lang="en-US" altLang="ko-KR" dirty="0" smtClean="0"/>
              <a:t>Refrain from plasma transfusion for hemostasis without ongoing bleeding</a:t>
            </a:r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715109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- Limitations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Retrospective study: unable to establish a definite causality link</a:t>
            </a:r>
          </a:p>
          <a:p>
            <a:r>
              <a:rPr lang="en-US" altLang="ko-KR" dirty="0" smtClean="0"/>
              <a:t>Unable to investigate whether transfusion policy to prevent bleeding outweigh the risk of </a:t>
            </a:r>
            <a:r>
              <a:rPr lang="en-US" altLang="ko-KR" dirty="0" smtClean="0"/>
              <a:t>infection</a:t>
            </a:r>
          </a:p>
          <a:p>
            <a:pPr lvl="1"/>
            <a:r>
              <a:rPr lang="en-US" altLang="ko-KR" dirty="0" smtClean="0"/>
              <a:t>Wound need prospective interventional trials</a:t>
            </a:r>
            <a:endParaRPr lang="en-US" altLang="ko-KR" dirty="0" smtClean="0"/>
          </a:p>
          <a:p>
            <a:r>
              <a:rPr lang="en-US" altLang="ko-KR" dirty="0" smtClean="0"/>
              <a:t>High prevalence of immunocompromised pts with malignancies</a:t>
            </a:r>
          </a:p>
          <a:p>
            <a:r>
              <a:rPr lang="en-US" altLang="ko-KR" dirty="0" smtClean="0"/>
              <a:t>Did not collect data of transfusion received prior to ICU </a:t>
            </a:r>
            <a:r>
              <a:rPr lang="en-US" altLang="ko-KR" dirty="0" err="1" smtClean="0"/>
              <a:t>adm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7805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Platelet and plasma transfusions are associated with an increased risk of ICU-acquired infections</a:t>
            </a:r>
          </a:p>
          <a:p>
            <a:pPr marL="457200" lvl="1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6067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43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67262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ICU-acquired infections</a:t>
            </a:r>
          </a:p>
          <a:p>
            <a:pPr lvl="1"/>
            <a:r>
              <a:rPr lang="en-US" altLang="ko-KR" dirty="0"/>
              <a:t>Any new-onset of probable or definite infection that develop after 48h of ICU </a:t>
            </a:r>
            <a:r>
              <a:rPr lang="en-US" altLang="ko-KR" dirty="0" smtClean="0"/>
              <a:t>admission</a:t>
            </a:r>
          </a:p>
          <a:p>
            <a:endParaRPr lang="en-US" altLang="ko-KR" dirty="0"/>
          </a:p>
          <a:p>
            <a:r>
              <a:rPr lang="en-US" altLang="ko-KR" dirty="0" smtClean="0"/>
              <a:t>Most patients survive primary infectious episodes but then become exposed to ICU-acquired infections that account for large majority of deaths in patients with septic shock</a:t>
            </a:r>
          </a:p>
          <a:p>
            <a:endParaRPr lang="en-US" altLang="ko-KR" dirty="0"/>
          </a:p>
          <a:p>
            <a:r>
              <a:rPr lang="en-US" altLang="ko-KR" dirty="0" err="1" smtClean="0"/>
              <a:t>Tranfusion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potentional</a:t>
            </a:r>
            <a:r>
              <a:rPr lang="en-US" altLang="ko-KR" dirty="0" smtClean="0"/>
              <a:t> risk factors of hospital-acquired infections</a:t>
            </a:r>
          </a:p>
          <a:p>
            <a:pPr lvl="1"/>
            <a:r>
              <a:rPr lang="en-US" altLang="ko-KR" dirty="0" smtClean="0"/>
              <a:t>May contribute to </a:t>
            </a:r>
            <a:r>
              <a:rPr lang="en-US" altLang="ko-KR" dirty="0" err="1" smtClean="0"/>
              <a:t>postaggressive</a:t>
            </a:r>
            <a:r>
              <a:rPr lang="en-US" altLang="ko-KR" dirty="0" smtClean="0"/>
              <a:t> immunosuppressive response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978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Patients and Setting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Single-center </a:t>
            </a:r>
          </a:p>
          <a:p>
            <a:r>
              <a:rPr lang="en-US" altLang="ko-KR" dirty="0" smtClean="0"/>
              <a:t>10 year(2008-2017), Retrospective observational study </a:t>
            </a:r>
          </a:p>
          <a:p>
            <a:r>
              <a:rPr lang="en-US" altLang="ko-KR" dirty="0" smtClean="0"/>
              <a:t>24-bed medical ICU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Adult patients(&gt;18yr) admitted for septic shock</a:t>
            </a:r>
          </a:p>
          <a:p>
            <a:r>
              <a:rPr lang="en-US" altLang="ko-KR" dirty="0" smtClean="0"/>
              <a:t>Discharge/died within 48hr - excluded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1548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2033" y="365125"/>
            <a:ext cx="8721837" cy="62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14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889" y="0"/>
            <a:ext cx="6666271" cy="69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7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21015"/>
          <a:stretch/>
        </p:blipFill>
        <p:spPr>
          <a:xfrm>
            <a:off x="2054185" y="474663"/>
            <a:ext cx="7710377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09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450" y="279400"/>
            <a:ext cx="7639050" cy="6362700"/>
          </a:xfrm>
          <a:prstGeom prst="rect">
            <a:avLst/>
          </a:prstGeom>
        </p:spPr>
      </p:pic>
      <p:cxnSp>
        <p:nvCxnSpPr>
          <p:cNvPr id="6" name="직선 연결선 5"/>
          <p:cNvCxnSpPr/>
          <p:nvPr/>
        </p:nvCxnSpPr>
        <p:spPr>
          <a:xfrm>
            <a:off x="7372350" y="1409700"/>
            <a:ext cx="6000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7439025" y="3390900"/>
            <a:ext cx="6000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7439025" y="5362575"/>
            <a:ext cx="6000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64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9725" y="981075"/>
            <a:ext cx="6336307" cy="587692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7551" y="136525"/>
            <a:ext cx="10515600" cy="1325563"/>
          </a:xfrm>
        </p:spPr>
        <p:txBody>
          <a:bodyPr/>
          <a:lstStyle/>
          <a:p>
            <a:r>
              <a:rPr lang="en-US" altLang="ko-KR" dirty="0" smtClean="0"/>
              <a:t>Determinants of ICU-AI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781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39774" y="0"/>
            <a:ext cx="5599310" cy="6858000"/>
          </a:xfrm>
          <a:prstGeom prst="rect">
            <a:avLst/>
          </a:prstGeom>
        </p:spPr>
      </p:pic>
      <p:sp>
        <p:nvSpPr>
          <p:cNvPr id="7" name="액자 6"/>
          <p:cNvSpPr/>
          <p:nvPr/>
        </p:nvSpPr>
        <p:spPr>
          <a:xfrm>
            <a:off x="3237353" y="3419475"/>
            <a:ext cx="5404151" cy="485775"/>
          </a:xfrm>
          <a:prstGeom prst="fram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381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874</Words>
  <Application>Microsoft Office PowerPoint</Application>
  <PresentationFormat>와이드스크린</PresentationFormat>
  <Paragraphs>92</Paragraphs>
  <Slides>14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테마</vt:lpstr>
      <vt:lpstr>PowerPoint 프레젠테이션</vt:lpstr>
      <vt:lpstr>Introduction</vt:lpstr>
      <vt:lpstr>Patients and Setting</vt:lpstr>
      <vt:lpstr>Results</vt:lpstr>
      <vt:lpstr>PowerPoint 프레젠테이션</vt:lpstr>
      <vt:lpstr>PowerPoint 프레젠테이션</vt:lpstr>
      <vt:lpstr>PowerPoint 프레젠테이션</vt:lpstr>
      <vt:lpstr>Determinants of ICU-AI</vt:lpstr>
      <vt:lpstr>PowerPoint 프레젠테이션</vt:lpstr>
      <vt:lpstr>Discussion</vt:lpstr>
      <vt:lpstr>Discussion</vt:lpstr>
      <vt:lpstr>Discussion - Limitations</vt:lpstr>
      <vt:lpstr>Conclusion</vt:lpstr>
      <vt:lpstr>감사합니다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MI061S4WDS001</dc:creator>
  <cp:lastModifiedBy>SV603O4WDS041</cp:lastModifiedBy>
  <cp:revision>22</cp:revision>
  <dcterms:created xsi:type="dcterms:W3CDTF">2021-11-01T10:18:21Z</dcterms:created>
  <dcterms:modified xsi:type="dcterms:W3CDTF">2021-11-01T21:08:49Z</dcterms:modified>
</cp:coreProperties>
</file>