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57" r:id="rId3"/>
    <p:sldId id="260" r:id="rId4"/>
    <p:sldId id="287" r:id="rId5"/>
    <p:sldId id="261" r:id="rId6"/>
    <p:sldId id="258" r:id="rId7"/>
    <p:sldId id="259" r:id="rId8"/>
    <p:sldId id="263" r:id="rId9"/>
    <p:sldId id="265" r:id="rId10"/>
    <p:sldId id="273" r:id="rId11"/>
    <p:sldId id="270" r:id="rId12"/>
    <p:sldId id="274" r:id="rId13"/>
    <p:sldId id="272" r:id="rId14"/>
    <p:sldId id="275" r:id="rId15"/>
    <p:sldId id="271" r:id="rId16"/>
    <p:sldId id="276" r:id="rId17"/>
    <p:sldId id="277" r:id="rId18"/>
    <p:sldId id="294" r:id="rId19"/>
    <p:sldId id="278" r:id="rId20"/>
    <p:sldId id="279" r:id="rId21"/>
    <p:sldId id="280" r:id="rId22"/>
    <p:sldId id="281" r:id="rId23"/>
    <p:sldId id="282" r:id="rId24"/>
    <p:sldId id="283" r:id="rId25"/>
    <p:sldId id="295" r:id="rId26"/>
    <p:sldId id="296" r:id="rId27"/>
    <p:sldId id="297" r:id="rId28"/>
    <p:sldId id="285" r:id="rId29"/>
    <p:sldId id="286" r:id="rId30"/>
    <p:sldId id="298" r:id="rId31"/>
    <p:sldId id="289" r:id="rId32"/>
    <p:sldId id="264" r:id="rId33"/>
    <p:sldId id="262" r:id="rId34"/>
    <p:sldId id="291" r:id="rId35"/>
    <p:sldId id="293" r:id="rId36"/>
    <p:sldId id="302" r:id="rId37"/>
    <p:sldId id="267" r:id="rId38"/>
    <p:sldId id="303" r:id="rId39"/>
    <p:sldId id="304" r:id="rId40"/>
    <p:sldId id="305" r:id="rId41"/>
    <p:sldId id="306" r:id="rId42"/>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5114" autoAdjust="0"/>
  </p:normalViewPr>
  <p:slideViewPr>
    <p:cSldViewPr snapToGrid="0">
      <p:cViewPr varScale="1">
        <p:scale>
          <a:sx n="88" d="100"/>
          <a:sy n="88" d="100"/>
        </p:scale>
        <p:origin x="11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7E2B3B-2271-4CDB-9ADC-F359986D3846}" type="datetimeFigureOut">
              <a:rPr lang="ko-KR" altLang="en-US" smtClean="0"/>
              <a:t>2021-11-25</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98D8C0-93CE-41C6-A52A-28B83E1A0A9B}" type="slidenum">
              <a:rPr lang="ko-KR" altLang="en-US" smtClean="0"/>
              <a:t>‹#›</a:t>
            </a:fld>
            <a:endParaRPr lang="ko-KR" altLang="en-US"/>
          </a:p>
        </p:txBody>
      </p:sp>
    </p:spTree>
    <p:extLst>
      <p:ext uri="{BB962C8B-B14F-4D97-AF65-F5344CB8AC3E}">
        <p14:creationId xmlns:p14="http://schemas.microsoft.com/office/powerpoint/2010/main" val="423523226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uptodate.com/contents/fungal-infections-following-lung-transplantation/abstract/8,14,24,25" TargetMode="External"/><Relationship Id="rId2" Type="http://schemas.openxmlformats.org/officeDocument/2006/relationships/slide" Target="../slides/slide32.xml"/><Relationship Id="rId1" Type="http://schemas.openxmlformats.org/officeDocument/2006/relationships/notesMaster" Target="../notesMasters/notesMaster1.xml"/><Relationship Id="rId5" Type="http://schemas.openxmlformats.org/officeDocument/2006/relationships/hyperlink" Target="https://www.uptodate.com/contents/fungal-infections-following-lung-transplantation/abstract/8" TargetMode="External"/><Relationship Id="rId4" Type="http://schemas.openxmlformats.org/officeDocument/2006/relationships/hyperlink" Target="https://www.uptodate.com/contents/fungal-infections-following-lung-transplantation/abstract/26"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ncbi.nlm.nih.gov/pubmed/22590668"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dx.doi.org/10.4329/wjr.v4.i4.141"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uptodate.com/contents/epidemiology-and-clinical-manifestations-of-invasive-aspergillosis/abstract/1,2"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uptodate.com/contents/epidemiology-and-clinical-manifestations-of-invasive-aspergillosis/abstract/1"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0"/>
            <a:r>
              <a:rPr lang="en-US" altLang="ko-KR" sz="1200" kern="1200" smtClean="0">
                <a:solidFill>
                  <a:schemeClr val="tx1"/>
                </a:solidFill>
                <a:effectLst/>
                <a:latin typeface="+mn-lt"/>
                <a:ea typeface="+mn-ea"/>
                <a:cs typeface="+mn-cs"/>
              </a:rPr>
              <a:t>pulmonary system</a:t>
            </a:r>
            <a:r>
              <a:rPr lang="ko-KR" altLang="en-US" sz="1200" kern="1200" smtClean="0">
                <a:solidFill>
                  <a:schemeClr val="tx1"/>
                </a:solidFill>
                <a:effectLst/>
                <a:latin typeface="+mn-lt"/>
                <a:ea typeface="+mn-ea"/>
                <a:cs typeface="+mn-cs"/>
              </a:rPr>
              <a:t>은 항상 </a:t>
            </a:r>
            <a:r>
              <a:rPr lang="en-US" altLang="ko-KR" sz="1200" kern="1200" smtClean="0">
                <a:solidFill>
                  <a:schemeClr val="tx1"/>
                </a:solidFill>
                <a:effectLst/>
                <a:latin typeface="+mn-lt"/>
                <a:ea typeface="+mn-ea"/>
                <a:cs typeface="+mn-cs"/>
              </a:rPr>
              <a:t>aspergillus conidia</a:t>
            </a:r>
            <a:r>
              <a:rPr lang="ko-KR" altLang="en-US" sz="1200" kern="1200" smtClean="0">
                <a:solidFill>
                  <a:schemeClr val="tx1"/>
                </a:solidFill>
                <a:effectLst/>
                <a:latin typeface="+mn-lt"/>
                <a:ea typeface="+mn-ea"/>
                <a:cs typeface="+mn-cs"/>
              </a:rPr>
              <a:t>에 노출이 되어있고</a:t>
            </a:r>
            <a:r>
              <a:rPr lang="en-US" altLang="ko-KR" sz="1200" kern="1200" smtClean="0">
                <a:solidFill>
                  <a:schemeClr val="tx1"/>
                </a:solidFill>
                <a:effectLst/>
                <a:latin typeface="+mn-lt"/>
                <a:ea typeface="+mn-ea"/>
                <a:cs typeface="+mn-cs"/>
              </a:rPr>
              <a:t>, </a:t>
            </a:r>
            <a:r>
              <a:rPr lang="ko-KR" altLang="en-US" sz="1200" kern="1200" smtClean="0">
                <a:solidFill>
                  <a:schemeClr val="tx1"/>
                </a:solidFill>
                <a:effectLst/>
                <a:latin typeface="+mn-lt"/>
                <a:ea typeface="+mn-ea"/>
                <a:cs typeface="+mn-cs"/>
              </a:rPr>
              <a:t>이 시스템은 </a:t>
            </a:r>
            <a:r>
              <a:rPr lang="en-US" altLang="ko-KR" sz="1200" kern="1200" smtClean="0">
                <a:solidFill>
                  <a:schemeClr val="tx1"/>
                </a:solidFill>
                <a:effectLst/>
                <a:latin typeface="+mn-lt"/>
                <a:ea typeface="+mn-ea"/>
                <a:cs typeface="+mn-cs"/>
              </a:rPr>
              <a:t>rapid pathogen elimination</a:t>
            </a:r>
            <a:r>
              <a:rPr lang="ko-KR" altLang="en-US" sz="1200" kern="1200" smtClean="0">
                <a:solidFill>
                  <a:schemeClr val="tx1"/>
                </a:solidFill>
                <a:effectLst/>
                <a:latin typeface="+mn-lt"/>
                <a:ea typeface="+mn-ea"/>
                <a:cs typeface="+mn-cs"/>
              </a:rPr>
              <a:t>을 통한 면역반응이 일어나는 곳</a:t>
            </a:r>
          </a:p>
          <a:p>
            <a:pPr fontAlgn="base" latinLnBrk="0"/>
            <a:r>
              <a:rPr lang="ko-KR" altLang="en-US" sz="1200" kern="1200" smtClean="0">
                <a:solidFill>
                  <a:schemeClr val="tx1"/>
                </a:solidFill>
                <a:effectLst/>
                <a:latin typeface="+mn-lt"/>
                <a:ea typeface="+mn-ea"/>
                <a:cs typeface="+mn-cs"/>
              </a:rPr>
              <a:t>특히</a:t>
            </a:r>
            <a:r>
              <a:rPr lang="en-US" altLang="ko-KR" sz="1200" kern="1200" smtClean="0">
                <a:solidFill>
                  <a:schemeClr val="tx1"/>
                </a:solidFill>
                <a:effectLst/>
                <a:latin typeface="+mn-lt"/>
                <a:ea typeface="+mn-ea"/>
                <a:cs typeface="+mn-cs"/>
              </a:rPr>
              <a:t>, proximal airways</a:t>
            </a:r>
            <a:r>
              <a:rPr lang="ko-KR" altLang="en-US" sz="1200" kern="1200" smtClean="0">
                <a:solidFill>
                  <a:schemeClr val="tx1"/>
                </a:solidFill>
                <a:effectLst/>
                <a:latin typeface="+mn-lt"/>
                <a:ea typeface="+mn-ea"/>
                <a:cs typeface="+mn-cs"/>
              </a:rPr>
              <a:t>에서 </a:t>
            </a:r>
            <a:r>
              <a:rPr lang="en-US" altLang="ko-KR" sz="1200" kern="1200" smtClean="0">
                <a:solidFill>
                  <a:schemeClr val="tx1"/>
                </a:solidFill>
                <a:effectLst/>
                <a:latin typeface="+mn-lt"/>
                <a:ea typeface="+mn-ea"/>
                <a:cs typeface="+mn-cs"/>
              </a:rPr>
              <a:t>mucociliary clearance</a:t>
            </a:r>
            <a:r>
              <a:rPr lang="ko-KR" altLang="en-US" sz="1200" kern="1200" smtClean="0">
                <a:solidFill>
                  <a:schemeClr val="tx1"/>
                </a:solidFill>
                <a:effectLst/>
                <a:latin typeface="+mn-lt"/>
                <a:ea typeface="+mn-ea"/>
                <a:cs typeface="+mn-cs"/>
              </a:rPr>
              <a:t>을 통한 제거가 중요한 기전</a:t>
            </a:r>
            <a:r>
              <a:rPr lang="en-US" altLang="ko-KR" sz="1200" kern="1200" smtClean="0">
                <a:solidFill>
                  <a:schemeClr val="tx1"/>
                </a:solidFill>
                <a:effectLst/>
                <a:latin typeface="+mn-lt"/>
                <a:ea typeface="+mn-ea"/>
                <a:cs typeface="+mn-cs"/>
              </a:rPr>
              <a:t>, </a:t>
            </a:r>
            <a:endParaRPr lang="ko-KR" altLang="en-US" sz="1200" kern="1200" smtClean="0">
              <a:solidFill>
                <a:schemeClr val="tx1"/>
              </a:solidFill>
              <a:effectLst/>
              <a:latin typeface="+mn-lt"/>
              <a:ea typeface="+mn-ea"/>
              <a:cs typeface="+mn-cs"/>
            </a:endParaRPr>
          </a:p>
          <a:p>
            <a:pPr fontAlgn="base" latinLnBrk="0"/>
            <a:r>
              <a:rPr lang="ko-KR" altLang="en-US" sz="1200" kern="1200" smtClean="0">
                <a:solidFill>
                  <a:schemeClr val="tx1"/>
                </a:solidFill>
                <a:effectLst/>
                <a:latin typeface="+mn-lt"/>
                <a:ea typeface="+mn-ea"/>
                <a:cs typeface="+mn-cs"/>
              </a:rPr>
              <a:t>이러한 기능들이 잘 안되는 </a:t>
            </a:r>
            <a:r>
              <a:rPr lang="en-US" altLang="ko-KR" sz="1200" kern="1200" smtClean="0">
                <a:solidFill>
                  <a:schemeClr val="tx1"/>
                </a:solidFill>
                <a:effectLst/>
                <a:latin typeface="+mn-lt"/>
                <a:ea typeface="+mn-ea"/>
                <a:cs typeface="+mn-cs"/>
              </a:rPr>
              <a:t>lung disease ((e.g., in cystic fibrosis and bronchiectasis) </a:t>
            </a:r>
            <a:r>
              <a:rPr lang="ko-KR" altLang="en-US" sz="1200" kern="1200" smtClean="0">
                <a:solidFill>
                  <a:schemeClr val="tx1"/>
                </a:solidFill>
                <a:effectLst/>
                <a:latin typeface="+mn-lt"/>
                <a:ea typeface="+mn-ea"/>
                <a:cs typeface="+mn-cs"/>
              </a:rPr>
              <a:t>에서는 </a:t>
            </a:r>
            <a:r>
              <a:rPr lang="en-US" altLang="ko-KR" sz="1200" kern="1200" smtClean="0">
                <a:solidFill>
                  <a:schemeClr val="tx1"/>
                </a:solidFill>
                <a:effectLst/>
                <a:latin typeface="+mn-lt"/>
                <a:ea typeface="+mn-ea"/>
                <a:cs typeface="+mn-cs"/>
              </a:rPr>
              <a:t>colonization </a:t>
            </a:r>
            <a:r>
              <a:rPr lang="ko-KR" altLang="en-US" sz="1200" kern="1200" smtClean="0">
                <a:solidFill>
                  <a:schemeClr val="tx1"/>
                </a:solidFill>
                <a:effectLst/>
                <a:latin typeface="+mn-lt"/>
                <a:ea typeface="+mn-ea"/>
                <a:cs typeface="+mn-cs"/>
              </a:rPr>
              <a:t>혹은 </a:t>
            </a:r>
            <a:r>
              <a:rPr lang="en-US" altLang="ko-KR" sz="1200" kern="1200" smtClean="0">
                <a:solidFill>
                  <a:schemeClr val="tx1"/>
                </a:solidFill>
                <a:effectLst/>
                <a:latin typeface="+mn-lt"/>
                <a:ea typeface="+mn-ea"/>
                <a:cs typeface="+mn-cs"/>
              </a:rPr>
              <a:t>infection </a:t>
            </a:r>
            <a:r>
              <a:rPr lang="ko-KR" altLang="en-US" sz="1200" kern="1200" smtClean="0">
                <a:solidFill>
                  <a:schemeClr val="tx1"/>
                </a:solidFill>
                <a:effectLst/>
                <a:latin typeface="+mn-lt"/>
                <a:ea typeface="+mn-ea"/>
                <a:cs typeface="+mn-cs"/>
              </a:rPr>
              <a:t>이 생길 수 있겠다</a:t>
            </a:r>
          </a:p>
          <a:p>
            <a:endParaRPr lang="ko-KR" altLang="en-US"/>
          </a:p>
        </p:txBody>
      </p:sp>
      <p:sp>
        <p:nvSpPr>
          <p:cNvPr id="4" name="슬라이드 번호 개체 틀 3"/>
          <p:cNvSpPr>
            <a:spLocks noGrp="1"/>
          </p:cNvSpPr>
          <p:nvPr>
            <p:ph type="sldNum" sz="quarter" idx="10"/>
          </p:nvPr>
        </p:nvSpPr>
        <p:spPr/>
        <p:txBody>
          <a:bodyPr/>
          <a:lstStyle/>
          <a:p>
            <a:fld id="{0198D8C0-93CE-41C6-A52A-28B83E1A0A9B}" type="slidenum">
              <a:rPr lang="ko-KR" altLang="en-US" smtClean="0"/>
              <a:t>3</a:t>
            </a:fld>
            <a:endParaRPr lang="ko-KR" altLang="en-US"/>
          </a:p>
        </p:txBody>
      </p:sp>
    </p:spTree>
    <p:extLst>
      <p:ext uri="{BB962C8B-B14F-4D97-AF65-F5344CB8AC3E}">
        <p14:creationId xmlns:p14="http://schemas.microsoft.com/office/powerpoint/2010/main" val="3917012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a:lnSpc>
                <a:spcPct val="150000"/>
              </a:lnSpc>
            </a:pPr>
            <a:r>
              <a:rPr lang="en-US" altLang="ko-KR" sz="1200" kern="1200" smtClean="0">
                <a:solidFill>
                  <a:srgbClr val="222222"/>
                </a:solidFill>
                <a:latin typeface="+mn-lt"/>
                <a:ea typeface="+mn-ea"/>
                <a:cs typeface="+mn-cs"/>
              </a:rPr>
              <a:t>Sensitivity s lower in non-neutropenic patients (perhaps ~50%), because circulating neutrophils will clear the galactomannan antigen</a:t>
            </a:r>
          </a:p>
          <a:p>
            <a:pPr>
              <a:lnSpc>
                <a:spcPct val="150000"/>
              </a:lnSpc>
            </a:pPr>
            <a:r>
              <a:rPr lang="en-US" altLang="ko-KR" sz="1200" kern="1200" smtClean="0">
                <a:solidFill>
                  <a:srgbClr val="222222"/>
                </a:solidFill>
                <a:latin typeface="+mn-lt"/>
                <a:ea typeface="+mn-ea"/>
                <a:cs typeface="+mn-cs"/>
              </a:rPr>
              <a:t>     Anti-fungal prophylaxis or therapy may likewise decrease sensitivity.</a:t>
            </a:r>
          </a:p>
          <a:p>
            <a:pPr>
              <a:lnSpc>
                <a:spcPct val="150000"/>
              </a:lnSpc>
            </a:pPr>
            <a:r>
              <a:rPr lang="en-US" altLang="ko-KR" sz="1200" kern="1200" smtClean="0">
                <a:solidFill>
                  <a:srgbClr val="222222"/>
                </a:solidFill>
                <a:latin typeface="+mn-lt"/>
                <a:ea typeface="+mn-ea"/>
                <a:cs typeface="+mn-cs"/>
              </a:rPr>
              <a:t>     </a:t>
            </a:r>
            <a:endParaRPr lang="en-US" altLang="ko-KR" sz="1200" b="0" i="0" kern="1200" smtClean="0">
              <a:solidFill>
                <a:srgbClr val="222222"/>
              </a:solidFill>
              <a:effectLst/>
              <a:latin typeface="+mn-lt"/>
              <a:ea typeface="+mn-ea"/>
              <a:cs typeface="+mn-cs"/>
            </a:endParaRPr>
          </a:p>
          <a:p>
            <a:endParaRPr lang="ko-KR" altLang="en-US"/>
          </a:p>
        </p:txBody>
      </p:sp>
      <p:sp>
        <p:nvSpPr>
          <p:cNvPr id="4" name="슬라이드 번호 개체 틀 3"/>
          <p:cNvSpPr>
            <a:spLocks noGrp="1"/>
          </p:cNvSpPr>
          <p:nvPr>
            <p:ph type="sldNum" sz="quarter" idx="10"/>
          </p:nvPr>
        </p:nvSpPr>
        <p:spPr/>
        <p:txBody>
          <a:bodyPr/>
          <a:lstStyle/>
          <a:p>
            <a:fld id="{0198D8C0-93CE-41C6-A52A-28B83E1A0A9B}" type="slidenum">
              <a:rPr lang="ko-KR" altLang="en-US" smtClean="0"/>
              <a:t>17</a:t>
            </a:fld>
            <a:endParaRPr lang="ko-KR" altLang="en-US"/>
          </a:p>
        </p:txBody>
      </p:sp>
    </p:spTree>
    <p:extLst>
      <p:ext uri="{BB962C8B-B14F-4D97-AF65-F5344CB8AC3E}">
        <p14:creationId xmlns:p14="http://schemas.microsoft.com/office/powerpoint/2010/main" val="1588851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0198D8C0-93CE-41C6-A52A-28B83E1A0A9B}" type="slidenum">
              <a:rPr lang="ko-KR" altLang="en-US" smtClean="0"/>
              <a:t>20</a:t>
            </a:fld>
            <a:endParaRPr lang="ko-KR" altLang="en-US"/>
          </a:p>
        </p:txBody>
      </p:sp>
    </p:spTree>
    <p:extLst>
      <p:ext uri="{BB962C8B-B14F-4D97-AF65-F5344CB8AC3E}">
        <p14:creationId xmlns:p14="http://schemas.microsoft.com/office/powerpoint/2010/main" val="14194889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0"/>
            <a:r>
              <a:rPr lang="en-US" altLang="ko-KR" sz="1200" kern="1200" smtClean="0">
                <a:solidFill>
                  <a:schemeClr val="tx1"/>
                </a:solidFill>
                <a:effectLst/>
                <a:latin typeface="+mn-lt"/>
                <a:ea typeface="+mn-ea"/>
                <a:cs typeface="+mn-cs"/>
              </a:rPr>
              <a:t>n alternative primary therapeutic option for invasive aspergillosis. </a:t>
            </a:r>
          </a:p>
          <a:p>
            <a:pPr fontAlgn="base" latinLnBrk="0"/>
            <a:r>
              <a:rPr lang="en-US" altLang="ko-KR" sz="1200" kern="1200" smtClean="0">
                <a:solidFill>
                  <a:schemeClr val="tx1"/>
                </a:solidFill>
                <a:effectLst/>
                <a:latin typeface="+mn-lt"/>
                <a:ea typeface="+mn-ea"/>
                <a:cs typeface="+mn-cs"/>
              </a:rPr>
              <a:t>All-cause mortality at day 42 was similar for isavuconazole and voriconazole (19% and 20%)</a:t>
            </a:r>
          </a:p>
          <a:p>
            <a:pPr fontAlgn="base" latinLnBrk="0"/>
            <a:r>
              <a:rPr lang="en-US" altLang="ko-KR" sz="1200" kern="1200" smtClean="0">
                <a:solidFill>
                  <a:schemeClr val="tx1"/>
                </a:solidFill>
                <a:effectLst/>
                <a:latin typeface="+mn-lt"/>
                <a:ea typeface="+mn-ea"/>
                <a:cs typeface="+mn-cs"/>
              </a:rPr>
              <a:t>drug-related adverse events were less common in the isavuconazole group (42%, vs.</a:t>
            </a:r>
          </a:p>
          <a:p>
            <a:pPr fontAlgn="base" latinLnBrk="0"/>
            <a:r>
              <a:rPr lang="en-US" altLang="ko-KR" sz="1200" kern="1200" smtClean="0">
                <a:solidFill>
                  <a:schemeClr val="tx1"/>
                </a:solidFill>
                <a:effectLst/>
                <a:latin typeface="+mn-lt"/>
                <a:ea typeface="+mn-ea"/>
                <a:cs typeface="+mn-cs"/>
              </a:rPr>
              <a:t>60% in the voriconazole group; P&lt;0.001). </a:t>
            </a:r>
          </a:p>
          <a:p>
            <a:pPr fontAlgn="base" latinLnBrk="0"/>
            <a:r>
              <a:rPr lang="en-US" altLang="ko-KR" sz="1200" kern="1200" smtClean="0">
                <a:solidFill>
                  <a:schemeClr val="tx1"/>
                </a:solidFill>
                <a:effectLst/>
                <a:latin typeface="+mn-lt"/>
                <a:ea typeface="+mn-ea"/>
                <a:cs typeface="+mn-cs"/>
              </a:rPr>
              <a:t>moderate inhibitor of CYP3A4, drug–drug interactions </a:t>
            </a:r>
          </a:p>
          <a:p>
            <a:pPr fontAlgn="base" latinLnBrk="0"/>
            <a:r>
              <a:rPr lang="en-US" altLang="ko-KR" sz="1200" kern="1200" smtClean="0">
                <a:solidFill>
                  <a:schemeClr val="tx1"/>
                </a:solidFill>
                <a:effectLst/>
                <a:latin typeface="+mn-lt"/>
                <a:ea typeface="+mn-ea"/>
                <a:cs typeface="+mn-cs"/>
              </a:rPr>
              <a:t>Therapeutic drug monitoring is not necessary with isavuconazole treatment in most cases</a:t>
            </a:r>
          </a:p>
          <a:p>
            <a:pPr fontAlgn="base" latinLnBrk="0"/>
            <a:r>
              <a:rPr lang="en-US" altLang="ko-KR" sz="1200" kern="1200" smtClean="0">
                <a:solidFill>
                  <a:schemeClr val="tx1"/>
                </a:solidFill>
                <a:effectLst/>
                <a:latin typeface="+mn-lt"/>
                <a:ea typeface="+mn-ea"/>
                <a:cs typeface="+mn-cs"/>
              </a:rPr>
              <a:t>additional data are needed for definitive recommendations to be made. </a:t>
            </a:r>
          </a:p>
          <a:p>
            <a:pPr fontAlgn="base" latinLnBrk="0"/>
            <a:r>
              <a:rPr lang="en-US" altLang="ko-KR" sz="1200" kern="1200" smtClean="0">
                <a:solidFill>
                  <a:schemeClr val="tx1"/>
                </a:solidFill>
                <a:effectLst/>
                <a:latin typeface="+mn-lt"/>
                <a:ea typeface="+mn-ea"/>
                <a:cs typeface="+mn-cs"/>
              </a:rPr>
              <a:t>In contrast to other triazoles, isavuconazole causes a shortening of the QT interval</a:t>
            </a:r>
          </a:p>
          <a:p>
            <a:endParaRPr lang="ko-KR" altLang="en-US"/>
          </a:p>
        </p:txBody>
      </p:sp>
      <p:sp>
        <p:nvSpPr>
          <p:cNvPr id="4" name="슬라이드 번호 개체 틀 3"/>
          <p:cNvSpPr>
            <a:spLocks noGrp="1"/>
          </p:cNvSpPr>
          <p:nvPr>
            <p:ph type="sldNum" sz="quarter" idx="10"/>
          </p:nvPr>
        </p:nvSpPr>
        <p:spPr/>
        <p:txBody>
          <a:bodyPr/>
          <a:lstStyle/>
          <a:p>
            <a:fld id="{0198D8C0-93CE-41C6-A52A-28B83E1A0A9B}" type="slidenum">
              <a:rPr lang="ko-KR" altLang="en-US" smtClean="0"/>
              <a:t>25</a:t>
            </a:fld>
            <a:endParaRPr lang="ko-KR" altLang="en-US"/>
          </a:p>
        </p:txBody>
      </p:sp>
    </p:spTree>
    <p:extLst>
      <p:ext uri="{BB962C8B-B14F-4D97-AF65-F5344CB8AC3E}">
        <p14:creationId xmlns:p14="http://schemas.microsoft.com/office/powerpoint/2010/main" val="4536487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0198D8C0-93CE-41C6-A52A-28B83E1A0A9B}" type="slidenum">
              <a:rPr lang="ko-KR" altLang="en-US" smtClean="0"/>
              <a:t>27</a:t>
            </a:fld>
            <a:endParaRPr lang="ko-KR" altLang="en-US"/>
          </a:p>
        </p:txBody>
      </p:sp>
    </p:spTree>
    <p:extLst>
      <p:ext uri="{BB962C8B-B14F-4D97-AF65-F5344CB8AC3E}">
        <p14:creationId xmlns:p14="http://schemas.microsoft.com/office/powerpoint/2010/main" val="10499476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0"/>
            <a:r>
              <a:rPr lang="en-US" altLang="ko-KR" sz="1200" kern="1200" smtClean="0">
                <a:solidFill>
                  <a:schemeClr val="tx1"/>
                </a:solidFill>
                <a:effectLst/>
                <a:latin typeface="+mn-lt"/>
                <a:ea typeface="+mn-ea"/>
                <a:cs typeface="+mn-cs"/>
              </a:rPr>
              <a:t>IV Tx for CPA is useful in fail or intolerant of triazoles or resistant</a:t>
            </a:r>
          </a:p>
          <a:p>
            <a:pPr fontAlgn="base" latinLnBrk="0"/>
            <a:r>
              <a:rPr lang="en-US" altLang="ko-KR" sz="1200" kern="1200" smtClean="0">
                <a:solidFill>
                  <a:schemeClr val="tx1"/>
                </a:solidFill>
                <a:effectLst/>
                <a:latin typeface="+mn-lt"/>
                <a:ea typeface="+mn-ea"/>
                <a:cs typeface="+mn-cs"/>
              </a:rPr>
              <a:t>prednisolone may be considered: underlying symptom control (</a:t>
            </a:r>
            <a:r>
              <a:rPr lang="ko-KR" altLang="en-US" sz="1200" kern="1200" smtClean="0">
                <a:solidFill>
                  <a:schemeClr val="tx1"/>
                </a:solidFill>
                <a:effectLst/>
                <a:latin typeface="+mn-lt"/>
                <a:ea typeface="+mn-ea"/>
                <a:cs typeface="+mn-cs"/>
              </a:rPr>
              <a:t>잘 치료되고 있는 환자에서</a:t>
            </a:r>
            <a:r>
              <a:rPr lang="en-US" altLang="ko-KR" sz="1200" kern="1200" smtClean="0">
                <a:solidFill>
                  <a:schemeClr val="tx1"/>
                </a:solidFill>
                <a:effectLst/>
                <a:latin typeface="+mn-lt"/>
                <a:ea typeface="+mn-ea"/>
                <a:cs typeface="+mn-cs"/>
              </a:rPr>
              <a:t>)</a:t>
            </a:r>
            <a:endParaRPr lang="ko-KR" altLang="en-US" sz="1200" kern="1200" smtClean="0">
              <a:solidFill>
                <a:schemeClr val="tx1"/>
              </a:solidFill>
              <a:effectLst/>
              <a:latin typeface="+mn-lt"/>
              <a:ea typeface="+mn-ea"/>
              <a:cs typeface="+mn-cs"/>
            </a:endParaRPr>
          </a:p>
          <a:p>
            <a:pPr fontAlgn="base" latinLnBrk="0"/>
            <a:r>
              <a:rPr lang="en-US" altLang="ko-KR" sz="1200" kern="1200" smtClean="0">
                <a:solidFill>
                  <a:schemeClr val="tx1"/>
                </a:solidFill>
                <a:effectLst/>
                <a:latin typeface="+mn-lt"/>
                <a:ea typeface="+mn-ea"/>
                <a:cs typeface="+mn-cs"/>
              </a:rPr>
              <a:t>mild/moderate haemoptysis usually responds to tranexamic acid</a:t>
            </a:r>
          </a:p>
          <a:p>
            <a:pPr fontAlgn="base" latinLnBrk="0"/>
            <a:r>
              <a:rPr lang="en-US" altLang="ko-KR" sz="1200" kern="1200" smtClean="0">
                <a:solidFill>
                  <a:schemeClr val="tx1"/>
                </a:solidFill>
                <a:effectLst/>
                <a:latin typeface="+mn-lt"/>
                <a:ea typeface="+mn-ea"/>
                <a:cs typeface="+mn-cs"/>
              </a:rPr>
              <a:t>severe hemophtysis: BAE</a:t>
            </a:r>
          </a:p>
          <a:p>
            <a:pPr fontAlgn="base" latinLnBrk="0"/>
            <a:endParaRPr lang="en-US" altLang="ko-KR" sz="1200" kern="1200" smtClean="0">
              <a:solidFill>
                <a:schemeClr val="tx1"/>
              </a:solidFill>
              <a:effectLst/>
              <a:latin typeface="+mn-lt"/>
              <a:ea typeface="+mn-ea"/>
              <a:cs typeface="+mn-cs"/>
            </a:endParaRPr>
          </a:p>
          <a:p>
            <a:r>
              <a:rPr lang="en-US" altLang="ko-KR" sz="1200" b="0" i="0" u="none" strike="noStrike" kern="1200" baseline="0" smtClean="0">
                <a:solidFill>
                  <a:schemeClr val="tx1"/>
                </a:solidFill>
                <a:latin typeface="+mn-lt"/>
                <a:ea typeface="+mn-ea"/>
                <a:cs typeface="+mn-cs"/>
              </a:rPr>
              <a:t>Cavitary or nodular pulmonary</a:t>
            </a:r>
          </a:p>
          <a:p>
            <a:r>
              <a:rPr lang="en-US" altLang="ko-KR" sz="1200" b="0" i="0" u="none" strike="noStrike" kern="1200" baseline="0" smtClean="0">
                <a:solidFill>
                  <a:schemeClr val="tx1"/>
                </a:solidFill>
                <a:latin typeface="+mn-lt"/>
                <a:ea typeface="+mn-ea"/>
                <a:cs typeface="+mn-cs"/>
              </a:rPr>
              <a:t>infiltrate</a:t>
            </a:r>
            <a:endParaRPr lang="en-US" altLang="ko-KR" sz="1200" kern="1200">
              <a:solidFill>
                <a:schemeClr val="tx1"/>
              </a:solidFill>
              <a:effectLst/>
              <a:latin typeface="+mn-lt"/>
              <a:ea typeface="+mn-ea"/>
              <a:cs typeface="+mn-cs"/>
            </a:endParaRPr>
          </a:p>
        </p:txBody>
      </p:sp>
      <p:sp>
        <p:nvSpPr>
          <p:cNvPr id="4" name="슬라이드 번호 개체 틀 3"/>
          <p:cNvSpPr>
            <a:spLocks noGrp="1"/>
          </p:cNvSpPr>
          <p:nvPr>
            <p:ph type="sldNum" sz="quarter" idx="10"/>
          </p:nvPr>
        </p:nvSpPr>
        <p:spPr/>
        <p:txBody>
          <a:bodyPr/>
          <a:lstStyle/>
          <a:p>
            <a:fld id="{0198D8C0-93CE-41C6-A52A-28B83E1A0A9B}" type="slidenum">
              <a:rPr lang="ko-KR" altLang="en-US" smtClean="0"/>
              <a:t>29</a:t>
            </a:fld>
            <a:endParaRPr lang="ko-KR" altLang="en-US"/>
          </a:p>
        </p:txBody>
      </p:sp>
    </p:spTree>
    <p:extLst>
      <p:ext uri="{BB962C8B-B14F-4D97-AF65-F5344CB8AC3E}">
        <p14:creationId xmlns:p14="http://schemas.microsoft.com/office/powerpoint/2010/main" val="3895904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kern="1200" smtClean="0">
                <a:solidFill>
                  <a:schemeClr val="tx1"/>
                </a:solidFill>
                <a:effectLst/>
                <a:latin typeface="+mn-lt"/>
                <a:ea typeface="+mn-ea"/>
                <a:cs typeface="+mn-cs"/>
              </a:rPr>
              <a:t> a thin walled cavity secondary to tuberculosis , containing a hyperdense soft tissue attenuation with surrounding air lucency characteristic of aspergilloma and air crescent sign . Few fibrotic changes are seen surrounding the cavity . Cavity wall </a:t>
            </a:r>
            <a:r>
              <a:rPr lang="ko-KR" altLang="en-US" sz="1200" b="0" i="0" kern="1200" smtClean="0">
                <a:solidFill>
                  <a:schemeClr val="tx1"/>
                </a:solidFill>
                <a:effectLst/>
                <a:latin typeface="+mn-lt"/>
                <a:ea typeface="+mn-ea"/>
                <a:cs typeface="+mn-cs"/>
              </a:rPr>
              <a:t>이 두껍고</a:t>
            </a:r>
            <a:r>
              <a:rPr lang="en-US" altLang="ko-KR" sz="1200" b="0" i="0" kern="1200" smtClean="0">
                <a:solidFill>
                  <a:schemeClr val="tx1"/>
                </a:solidFill>
                <a:effectLst/>
                <a:latin typeface="+mn-lt"/>
                <a:ea typeface="+mn-ea"/>
                <a:cs typeface="+mn-cs"/>
              </a:rPr>
              <a:t>, pleura </a:t>
            </a:r>
            <a:r>
              <a:rPr lang="ko-KR" altLang="en-US" sz="1200" b="0" i="0" kern="1200" smtClean="0">
                <a:solidFill>
                  <a:schemeClr val="tx1"/>
                </a:solidFill>
                <a:effectLst/>
                <a:latin typeface="+mn-lt"/>
                <a:ea typeface="+mn-ea"/>
                <a:cs typeface="+mn-cs"/>
              </a:rPr>
              <a:t>근처에 위치해 있음</a:t>
            </a:r>
            <a:r>
              <a:rPr lang="en-US" altLang="ko-KR" sz="1200" b="0" i="0" kern="1200" smtClean="0">
                <a:solidFill>
                  <a:schemeClr val="tx1"/>
                </a:solidFill>
                <a:effectLst/>
                <a:latin typeface="+mn-lt"/>
                <a:ea typeface="+mn-ea"/>
                <a:cs typeface="+mn-cs"/>
              </a:rPr>
              <a:t>. </a:t>
            </a:r>
            <a:r>
              <a:rPr lang="ko-KR" altLang="en-US" sz="1200" b="0" i="0" kern="1200" smtClean="0">
                <a:solidFill>
                  <a:schemeClr val="tx1"/>
                </a:solidFill>
                <a:effectLst/>
                <a:latin typeface="+mn-lt"/>
                <a:ea typeface="+mn-ea"/>
                <a:cs typeface="+mn-cs"/>
              </a:rPr>
              <a:t>따라서</a:t>
            </a:r>
            <a:r>
              <a:rPr lang="en-US" altLang="ko-KR" sz="1200" b="0" i="0" kern="1200" smtClean="0">
                <a:solidFill>
                  <a:schemeClr val="tx1"/>
                </a:solidFill>
                <a:effectLst/>
                <a:latin typeface="+mn-lt"/>
                <a:ea typeface="+mn-ea"/>
                <a:cs typeface="+mn-cs"/>
              </a:rPr>
              <a:t>, </a:t>
            </a:r>
            <a:r>
              <a:rPr lang="ko-KR" altLang="en-US" sz="1200" b="0" i="0" kern="1200" smtClean="0">
                <a:solidFill>
                  <a:schemeClr val="tx1"/>
                </a:solidFill>
                <a:effectLst/>
                <a:latin typeface="+mn-lt"/>
                <a:ea typeface="+mn-ea"/>
                <a:cs typeface="+mn-cs"/>
              </a:rPr>
              <a:t>어떤 경우에는 </a:t>
            </a:r>
            <a:r>
              <a:rPr lang="en-US" altLang="ko-KR" sz="1200" b="0" i="0" kern="1200" smtClean="0">
                <a:solidFill>
                  <a:schemeClr val="tx1"/>
                </a:solidFill>
                <a:effectLst/>
                <a:latin typeface="+mn-lt"/>
                <a:ea typeface="+mn-ea"/>
                <a:cs typeface="+mn-cs"/>
              </a:rPr>
              <a:t>pleural thicening</a:t>
            </a:r>
            <a:r>
              <a:rPr lang="ko-KR" altLang="en-US" sz="1200" b="0" i="0" kern="1200" smtClean="0">
                <a:solidFill>
                  <a:schemeClr val="tx1"/>
                </a:solidFill>
                <a:effectLst/>
                <a:latin typeface="+mn-lt"/>
                <a:ea typeface="+mn-ea"/>
                <a:cs typeface="+mn-cs"/>
              </a:rPr>
              <a:t>이 가장 </a:t>
            </a:r>
            <a:r>
              <a:rPr lang="en-US" altLang="ko-KR" sz="1200" b="0" i="0" kern="1200" smtClean="0">
                <a:solidFill>
                  <a:schemeClr val="tx1"/>
                </a:solidFill>
                <a:effectLst/>
                <a:latin typeface="+mn-lt"/>
                <a:ea typeface="+mn-ea"/>
                <a:cs typeface="+mn-cs"/>
              </a:rPr>
              <a:t>earlist finding</a:t>
            </a:r>
            <a:r>
              <a:rPr lang="ko-KR" altLang="en-US" sz="1200" b="0" i="0" kern="1200" smtClean="0">
                <a:solidFill>
                  <a:schemeClr val="tx1"/>
                </a:solidFill>
                <a:effectLst/>
                <a:latin typeface="+mn-lt"/>
                <a:ea typeface="+mn-ea"/>
                <a:cs typeface="+mn-cs"/>
              </a:rPr>
              <a:t>이 되기도 한다</a:t>
            </a:r>
            <a:r>
              <a:rPr lang="en-US" altLang="ko-KR" sz="1200" b="0" i="0" kern="1200" smtClean="0">
                <a:solidFill>
                  <a:schemeClr val="tx1"/>
                </a:solidFill>
                <a:effectLst/>
                <a:latin typeface="+mn-lt"/>
                <a:ea typeface="+mn-ea"/>
                <a:cs typeface="+mn-cs"/>
              </a:rPr>
              <a:t>. </a:t>
            </a:r>
          </a:p>
          <a:p>
            <a:endParaRPr lang="en-US" altLang="ko-KR" sz="1200" b="0" i="0" kern="1200" smtClean="0">
              <a:solidFill>
                <a:schemeClr val="tx1"/>
              </a:solidFill>
              <a:effectLst/>
              <a:latin typeface="+mn-lt"/>
              <a:ea typeface="+mn-ea"/>
              <a:cs typeface="+mn-cs"/>
            </a:endParaRPr>
          </a:p>
          <a:p>
            <a:r>
              <a:rPr lang="ko-KR" altLang="en-US" sz="1200" b="0" i="0" kern="1200" smtClean="0">
                <a:solidFill>
                  <a:schemeClr val="tx1"/>
                </a:solidFill>
                <a:effectLst/>
                <a:latin typeface="+mn-lt"/>
                <a:ea typeface="+mn-ea"/>
                <a:cs typeface="+mn-cs"/>
              </a:rPr>
              <a:t>보통은 </a:t>
            </a:r>
            <a:r>
              <a:rPr lang="en-US" altLang="ko-KR" sz="1200" b="0" i="0" kern="1200" smtClean="0">
                <a:solidFill>
                  <a:schemeClr val="tx1"/>
                </a:solidFill>
                <a:effectLst/>
                <a:latin typeface="+mn-lt"/>
                <a:ea typeface="+mn-ea"/>
                <a:cs typeface="+mn-cs"/>
              </a:rPr>
              <a:t>asymptomatic </a:t>
            </a:r>
            <a:r>
              <a:rPr lang="ko-KR" altLang="en-US" sz="1200" b="0" i="0" kern="1200" smtClean="0">
                <a:solidFill>
                  <a:schemeClr val="tx1"/>
                </a:solidFill>
                <a:effectLst/>
                <a:latin typeface="+mn-lt"/>
                <a:ea typeface="+mn-ea"/>
                <a:cs typeface="+mn-cs"/>
              </a:rPr>
              <a:t>하지만</a:t>
            </a:r>
            <a:r>
              <a:rPr lang="en-US" altLang="ko-KR" sz="1200" b="0" i="0" kern="1200" smtClean="0">
                <a:solidFill>
                  <a:schemeClr val="tx1"/>
                </a:solidFill>
                <a:effectLst/>
                <a:latin typeface="+mn-lt"/>
                <a:ea typeface="+mn-ea"/>
                <a:cs typeface="+mn-cs"/>
              </a:rPr>
              <a:t>, </a:t>
            </a:r>
            <a:r>
              <a:rPr lang="ko-KR" altLang="en-US" sz="1200" b="0" i="0" kern="1200" smtClean="0">
                <a:solidFill>
                  <a:schemeClr val="tx1"/>
                </a:solidFill>
                <a:effectLst/>
                <a:latin typeface="+mn-lt"/>
                <a:ea typeface="+mn-ea"/>
                <a:cs typeface="+mn-cs"/>
              </a:rPr>
              <a:t>가장 흔한 증상은 </a:t>
            </a:r>
            <a:r>
              <a:rPr lang="en-US" altLang="ko-KR" sz="1200" b="0" i="0" kern="1200" smtClean="0">
                <a:solidFill>
                  <a:schemeClr val="tx1"/>
                </a:solidFill>
                <a:effectLst/>
                <a:latin typeface="+mn-lt"/>
                <a:ea typeface="+mn-ea"/>
                <a:cs typeface="+mn-cs"/>
              </a:rPr>
              <a:t>hemoptysis </a:t>
            </a:r>
            <a:r>
              <a:rPr lang="ko-KR" altLang="en-US" sz="1200" b="0" i="0" kern="1200" smtClean="0">
                <a:solidFill>
                  <a:schemeClr val="tx1"/>
                </a:solidFill>
                <a:effectLst/>
                <a:latin typeface="+mn-lt"/>
                <a:ea typeface="+mn-ea"/>
                <a:cs typeface="+mn-cs"/>
              </a:rPr>
              <a:t>이고</a:t>
            </a:r>
            <a:r>
              <a:rPr lang="en-US" altLang="ko-KR" sz="1200" b="0" i="0" kern="1200" smtClean="0">
                <a:solidFill>
                  <a:schemeClr val="tx1"/>
                </a:solidFill>
                <a:effectLst/>
                <a:latin typeface="+mn-lt"/>
                <a:ea typeface="+mn-ea"/>
                <a:cs typeface="+mn-cs"/>
              </a:rPr>
              <a:t>, </a:t>
            </a:r>
            <a:r>
              <a:rPr lang="ko-KR" altLang="en-US" sz="1200" b="0" i="0" kern="1200" smtClean="0">
                <a:solidFill>
                  <a:schemeClr val="tx1"/>
                </a:solidFill>
                <a:effectLst/>
                <a:latin typeface="+mn-lt"/>
                <a:ea typeface="+mn-ea"/>
                <a:cs typeface="+mn-cs"/>
              </a:rPr>
              <a:t>이런 경우 </a:t>
            </a:r>
            <a:r>
              <a:rPr lang="en-US" altLang="ko-KR" sz="1200" b="0" i="0" kern="1200" smtClean="0">
                <a:solidFill>
                  <a:schemeClr val="tx1"/>
                </a:solidFill>
                <a:effectLst/>
                <a:latin typeface="+mn-lt"/>
                <a:ea typeface="+mn-ea"/>
                <a:cs typeface="+mn-cs"/>
              </a:rPr>
              <a:t>emboli</a:t>
            </a:r>
            <a:r>
              <a:rPr lang="ko-KR" altLang="en-US" sz="1200" b="0" i="0" kern="1200" smtClean="0">
                <a:solidFill>
                  <a:schemeClr val="tx1"/>
                </a:solidFill>
                <a:effectLst/>
                <a:latin typeface="+mn-lt"/>
                <a:ea typeface="+mn-ea"/>
                <a:cs typeface="+mn-cs"/>
              </a:rPr>
              <a:t>를 고려해봐도 좋고</a:t>
            </a:r>
            <a:r>
              <a:rPr lang="en-US" altLang="ko-KR" sz="1200" b="0" i="0" kern="1200" smtClean="0">
                <a:solidFill>
                  <a:schemeClr val="tx1"/>
                </a:solidFill>
                <a:effectLst/>
                <a:latin typeface="+mn-lt"/>
                <a:ea typeface="+mn-ea"/>
                <a:cs typeface="+mn-cs"/>
              </a:rPr>
              <a:t>, life threatening </a:t>
            </a:r>
            <a:r>
              <a:rPr lang="ko-KR" altLang="en-US" sz="1200" b="0" i="0" kern="1200" smtClean="0">
                <a:solidFill>
                  <a:schemeClr val="tx1"/>
                </a:solidFill>
                <a:effectLst/>
                <a:latin typeface="+mn-lt"/>
                <a:ea typeface="+mn-ea"/>
                <a:cs typeface="+mn-cs"/>
              </a:rPr>
              <a:t>하게 </a:t>
            </a:r>
            <a:r>
              <a:rPr lang="en-US" altLang="ko-KR" sz="1200" b="0" i="0" kern="1200" smtClean="0">
                <a:solidFill>
                  <a:schemeClr val="tx1"/>
                </a:solidFill>
                <a:effectLst/>
                <a:latin typeface="+mn-lt"/>
                <a:ea typeface="+mn-ea"/>
                <a:cs typeface="+mn-cs"/>
              </a:rPr>
              <a:t>massive hemoptysis </a:t>
            </a:r>
            <a:r>
              <a:rPr lang="ko-KR" altLang="en-US" sz="1200" b="0" i="0" kern="1200" smtClean="0">
                <a:solidFill>
                  <a:schemeClr val="tx1"/>
                </a:solidFill>
                <a:effectLst/>
                <a:latin typeface="+mn-lt"/>
                <a:ea typeface="+mn-ea"/>
                <a:cs typeface="+mn-cs"/>
              </a:rPr>
              <a:t>한 경우에는 </a:t>
            </a:r>
            <a:r>
              <a:rPr lang="en-US" altLang="ko-KR" sz="1200" b="0" i="0" kern="1200" smtClean="0">
                <a:solidFill>
                  <a:schemeClr val="tx1"/>
                </a:solidFill>
                <a:effectLst/>
                <a:latin typeface="+mn-lt"/>
                <a:ea typeface="+mn-ea"/>
                <a:cs typeface="+mn-cs"/>
              </a:rPr>
              <a:t>surgical resection</a:t>
            </a:r>
            <a:r>
              <a:rPr lang="ko-KR" altLang="en-US" sz="1200" b="0" i="0" kern="1200" smtClean="0">
                <a:solidFill>
                  <a:schemeClr val="tx1"/>
                </a:solidFill>
                <a:effectLst/>
                <a:latin typeface="+mn-lt"/>
                <a:ea typeface="+mn-ea"/>
                <a:cs typeface="+mn-cs"/>
              </a:rPr>
              <a:t>을 하게 됩니다</a:t>
            </a:r>
            <a:r>
              <a:rPr lang="en-US" altLang="ko-KR" sz="1200" b="0" i="0" kern="1200" smtClean="0">
                <a:solidFill>
                  <a:schemeClr val="tx1"/>
                </a:solidFill>
                <a:effectLst/>
                <a:latin typeface="+mn-lt"/>
                <a:ea typeface="+mn-ea"/>
                <a:cs typeface="+mn-cs"/>
              </a:rPr>
              <a:t>. </a:t>
            </a:r>
          </a:p>
          <a:p>
            <a:endParaRPr lang="en-US" altLang="ko-KR" sz="1200" b="0" i="0" kern="1200" smtClean="0">
              <a:solidFill>
                <a:schemeClr val="tx1"/>
              </a:solidFill>
              <a:effectLst/>
              <a:latin typeface="+mn-lt"/>
              <a:ea typeface="+mn-ea"/>
              <a:cs typeface="+mn-cs"/>
            </a:endParaRPr>
          </a:p>
          <a:p>
            <a:r>
              <a:rPr lang="en-US" altLang="ko-KR" sz="1200" b="0" i="0" kern="1200" smtClean="0">
                <a:solidFill>
                  <a:schemeClr val="tx1"/>
                </a:solidFill>
                <a:effectLst/>
                <a:latin typeface="+mn-lt"/>
                <a:ea typeface="+mn-ea"/>
                <a:cs typeface="+mn-cs"/>
              </a:rPr>
              <a:t> tubercular and nontubercular mycobacterial infections are the primary underlying lung conditions predisposing to the formation of aspergilloma</a:t>
            </a:r>
          </a:p>
          <a:p>
            <a:endParaRPr lang="en-US" altLang="ko-KR" sz="1200" b="0" i="0" kern="1200" smtClean="0">
              <a:solidFill>
                <a:schemeClr val="tx1"/>
              </a:solidFill>
              <a:effectLst/>
              <a:latin typeface="+mn-lt"/>
              <a:ea typeface="+mn-ea"/>
              <a:cs typeface="+mn-cs"/>
            </a:endParaRPr>
          </a:p>
          <a:p>
            <a:r>
              <a:rPr lang="en-US" altLang="ko-KR" sz="1200" b="0" i="0" kern="1200" smtClean="0">
                <a:solidFill>
                  <a:schemeClr val="tx1"/>
                </a:solidFill>
                <a:effectLst/>
                <a:latin typeface="+mn-lt"/>
                <a:ea typeface="+mn-ea"/>
                <a:cs typeface="+mn-cs"/>
              </a:rPr>
              <a:t>there is a strong recommendation to perform a surgical resection of a simple aspergilloma in symptomatic patients with low surgical risk, if important symptoms are reported and hemoptysis is persistent. Of importance, surgery should also be considered in patients with </a:t>
            </a:r>
            <a:r>
              <a:rPr lang="en-US" altLang="ko-KR" sz="1200" b="0" i="1" kern="1200" smtClean="0">
                <a:solidFill>
                  <a:schemeClr val="tx1"/>
                </a:solidFill>
                <a:effectLst/>
                <a:latin typeface="+mn-lt"/>
                <a:ea typeface="+mn-ea"/>
                <a:cs typeface="+mn-cs"/>
              </a:rPr>
              <a:t>Aspergillus</a:t>
            </a:r>
            <a:r>
              <a:rPr lang="en-US" altLang="ko-KR" sz="1200" b="0" i="0" kern="1200" smtClean="0">
                <a:solidFill>
                  <a:schemeClr val="tx1"/>
                </a:solidFill>
                <a:effectLst/>
                <a:latin typeface="+mn-lt"/>
                <a:ea typeface="+mn-ea"/>
                <a:cs typeface="+mn-cs"/>
              </a:rPr>
              <a:t>-localized CPA unresponsive to antifungal therapy </a:t>
            </a:r>
            <a:endParaRPr lang="ko-KR" altLang="en-US" smtClean="0"/>
          </a:p>
          <a:p>
            <a:endParaRPr lang="ko-KR" altLang="en-US"/>
          </a:p>
        </p:txBody>
      </p:sp>
      <p:sp>
        <p:nvSpPr>
          <p:cNvPr id="4" name="슬라이드 번호 개체 틀 3"/>
          <p:cNvSpPr>
            <a:spLocks noGrp="1"/>
          </p:cNvSpPr>
          <p:nvPr>
            <p:ph type="sldNum" sz="quarter" idx="10"/>
          </p:nvPr>
        </p:nvSpPr>
        <p:spPr/>
        <p:txBody>
          <a:bodyPr/>
          <a:lstStyle/>
          <a:p>
            <a:fld id="{0198D8C0-93CE-41C6-A52A-28B83E1A0A9B}" type="slidenum">
              <a:rPr lang="ko-KR" altLang="en-US" smtClean="0"/>
              <a:t>31</a:t>
            </a:fld>
            <a:endParaRPr lang="ko-KR" altLang="en-US"/>
          </a:p>
        </p:txBody>
      </p:sp>
    </p:spTree>
    <p:extLst>
      <p:ext uri="{BB962C8B-B14F-4D97-AF65-F5344CB8AC3E}">
        <p14:creationId xmlns:p14="http://schemas.microsoft.com/office/powerpoint/2010/main" val="35441860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kern="1200" smtClean="0">
                <a:solidFill>
                  <a:schemeClr val="tx1"/>
                </a:solidFill>
                <a:effectLst/>
                <a:latin typeface="+mn-lt"/>
                <a:ea typeface="+mn-ea"/>
                <a:cs typeface="+mn-cs"/>
              </a:rPr>
              <a:t>Tracheobronchial aspergillosis occurs most commonly in lung transplant recipients, typically within three months of transplantation [</a:t>
            </a:r>
            <a:r>
              <a:rPr lang="en-US" altLang="ko-KR" sz="1200" b="0" i="0" u="sng" kern="1200" smtClean="0">
                <a:solidFill>
                  <a:schemeClr val="tx1"/>
                </a:solidFill>
                <a:effectLst/>
                <a:latin typeface="+mn-lt"/>
                <a:ea typeface="+mn-ea"/>
                <a:cs typeface="+mn-cs"/>
                <a:hlinkClick r:id="rId3"/>
              </a:rPr>
              <a:t>8,14,24,25</a:t>
            </a:r>
            <a:r>
              <a:rPr lang="en-US" altLang="ko-KR" sz="1200" b="0" i="0" kern="1200" smtClean="0">
                <a:solidFill>
                  <a:schemeClr val="tx1"/>
                </a:solidFill>
                <a:effectLst/>
                <a:latin typeface="+mn-lt"/>
                <a:ea typeface="+mn-ea"/>
                <a:cs typeface="+mn-cs"/>
              </a:rPr>
              <a:t>].</a:t>
            </a:r>
          </a:p>
          <a:p>
            <a:r>
              <a:rPr lang="en-US" altLang="ko-KR" sz="1200" b="0" i="0" kern="1200" smtClean="0">
                <a:solidFill>
                  <a:schemeClr val="tx1"/>
                </a:solidFill>
                <a:effectLst/>
                <a:latin typeface="+mn-lt"/>
                <a:ea typeface="+mn-ea"/>
                <a:cs typeface="+mn-cs"/>
              </a:rPr>
              <a:t>Tracheobronchial aspergillosis can be asymptomatic and detected only by surveillance bronchoscopy [</a:t>
            </a:r>
            <a:r>
              <a:rPr lang="en-US" altLang="ko-KR" sz="1200" b="0" i="0" u="sng" kern="1200" smtClean="0">
                <a:solidFill>
                  <a:schemeClr val="tx1"/>
                </a:solidFill>
                <a:effectLst/>
                <a:latin typeface="+mn-lt"/>
                <a:ea typeface="+mn-ea"/>
                <a:cs typeface="+mn-cs"/>
                <a:hlinkClick r:id="rId4"/>
              </a:rPr>
              <a:t>26</a:t>
            </a:r>
            <a:r>
              <a:rPr lang="en-US" altLang="ko-KR" sz="1200" b="0" i="0" kern="1200" smtClean="0">
                <a:solidFill>
                  <a:schemeClr val="tx1"/>
                </a:solidFill>
                <a:effectLst/>
                <a:latin typeface="+mn-lt"/>
                <a:ea typeface="+mn-ea"/>
                <a:cs typeface="+mn-cs"/>
              </a:rPr>
              <a:t>]. Reported clinical findings have included fever, cough, wheezing, and/or hemoptysis.</a:t>
            </a:r>
          </a:p>
          <a:p>
            <a:r>
              <a:rPr lang="en-US" altLang="ko-KR" sz="1200" b="0" i="0" kern="1200" smtClean="0">
                <a:solidFill>
                  <a:schemeClr val="tx1"/>
                </a:solidFill>
                <a:effectLst/>
                <a:latin typeface="+mn-lt"/>
                <a:ea typeface="+mn-ea"/>
                <a:cs typeface="+mn-cs"/>
              </a:rPr>
              <a:t>The range of findings in tracheobronchial aspergillosis is varied and includes simple tracheobronchitis, obstructing bronchial aspergillosis, ulcerative tracheobronchitis, necrotizing pseudomembranous tracheobronchitis, and tracheobronchial aspergillosis with bronchopleural fistulae. Tracheobronchial aspergillosis may also progress to invasive and disseminated disease [</a:t>
            </a:r>
            <a:r>
              <a:rPr lang="en-US" altLang="ko-KR" sz="1200" b="0" i="0" u="sng" kern="1200" smtClean="0">
                <a:solidFill>
                  <a:schemeClr val="tx1"/>
                </a:solidFill>
                <a:effectLst/>
                <a:latin typeface="+mn-lt"/>
                <a:ea typeface="+mn-ea"/>
                <a:cs typeface="+mn-cs"/>
                <a:hlinkClick r:id="rId5"/>
              </a:rPr>
              <a:t>8</a:t>
            </a:r>
            <a:r>
              <a:rPr lang="en-US" altLang="ko-KR" sz="1200" b="0" i="0" kern="1200" smtClean="0">
                <a:solidFill>
                  <a:schemeClr val="tx1"/>
                </a:solidFill>
                <a:effectLst/>
                <a:latin typeface="+mn-lt"/>
                <a:ea typeface="+mn-ea"/>
                <a:cs typeface="+mn-cs"/>
              </a:rPr>
              <a:t>]. Tracheobronchial disease can occur early posttransplant at the vulnerable anastomotic site and can be a complication from the use of airway stents</a:t>
            </a:r>
          </a:p>
          <a:p>
            <a:endParaRPr lang="en-US" altLang="ko-KR" smtClean="0"/>
          </a:p>
          <a:p>
            <a:endParaRPr lang="en-US" altLang="ko-KR" smtClean="0"/>
          </a:p>
          <a:p>
            <a:r>
              <a:rPr lang="en-US" altLang="ko-KR" sz="1200" b="0" i="0" kern="1200" smtClean="0">
                <a:solidFill>
                  <a:schemeClr val="tx1"/>
                </a:solidFill>
                <a:effectLst/>
                <a:latin typeface="+mn-lt"/>
                <a:ea typeface="+mn-ea"/>
                <a:cs typeface="+mn-cs"/>
              </a:rPr>
              <a:t>Chest imaging may be normal or reveal areas of airway thickening, patchy infiltrates, consolidation, or centrilobular nodules.</a:t>
            </a:r>
            <a:endParaRPr lang="ko-KR" altLang="en-US"/>
          </a:p>
        </p:txBody>
      </p:sp>
      <p:sp>
        <p:nvSpPr>
          <p:cNvPr id="4" name="슬라이드 번호 개체 틀 3"/>
          <p:cNvSpPr>
            <a:spLocks noGrp="1"/>
          </p:cNvSpPr>
          <p:nvPr>
            <p:ph type="sldNum" sz="quarter" idx="10"/>
          </p:nvPr>
        </p:nvSpPr>
        <p:spPr/>
        <p:txBody>
          <a:bodyPr/>
          <a:lstStyle/>
          <a:p>
            <a:fld id="{0198D8C0-93CE-41C6-A52A-28B83E1A0A9B}" type="slidenum">
              <a:rPr lang="ko-KR" altLang="en-US" smtClean="0"/>
              <a:t>32</a:t>
            </a:fld>
            <a:endParaRPr lang="ko-KR" altLang="en-US"/>
          </a:p>
        </p:txBody>
      </p:sp>
    </p:spTree>
    <p:extLst>
      <p:ext uri="{BB962C8B-B14F-4D97-AF65-F5344CB8AC3E}">
        <p14:creationId xmlns:p14="http://schemas.microsoft.com/office/powerpoint/2010/main" val="5041131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kern="1200" smtClean="0">
                <a:solidFill>
                  <a:schemeClr val="tx1"/>
                </a:solidFill>
                <a:effectLst/>
                <a:latin typeface="+mn-lt"/>
                <a:ea typeface="+mn-ea"/>
                <a:cs typeface="+mn-cs"/>
              </a:rPr>
              <a:t>Chest x-ray demonstrates tubular branching opacities in the right upper lobe. In the left upper lobe a number of parallel lines extending from the hilum (tram track) suggest bronchiectasis. </a:t>
            </a:r>
          </a:p>
          <a:p>
            <a:endParaRPr lang="en-US" altLang="ko-KR" sz="1200" b="0" i="0" kern="1200" smtClean="0">
              <a:solidFill>
                <a:schemeClr val="tx1"/>
              </a:solidFill>
              <a:effectLst/>
              <a:latin typeface="+mn-lt"/>
              <a:ea typeface="+mn-ea"/>
              <a:cs typeface="+mn-cs"/>
            </a:endParaRPr>
          </a:p>
          <a:p>
            <a:r>
              <a:rPr lang="en-US" altLang="ko-KR" sz="1200" b="0" i="0" kern="1200" smtClean="0">
                <a:solidFill>
                  <a:schemeClr val="tx1"/>
                </a:solidFill>
                <a:effectLst/>
                <a:latin typeface="+mn-lt"/>
                <a:ea typeface="+mn-ea"/>
                <a:cs typeface="+mn-cs"/>
              </a:rPr>
              <a:t>Single image through the upper zones confirms the presence of bronchiectasis on the left (somewhat movement degraded). On the right many of the dilated bronchi are filled with secretions. </a:t>
            </a:r>
            <a:endParaRPr lang="ko-KR" altLang="en-US"/>
          </a:p>
        </p:txBody>
      </p:sp>
      <p:sp>
        <p:nvSpPr>
          <p:cNvPr id="4" name="슬라이드 번호 개체 틀 3"/>
          <p:cNvSpPr>
            <a:spLocks noGrp="1"/>
          </p:cNvSpPr>
          <p:nvPr>
            <p:ph type="sldNum" sz="quarter" idx="10"/>
          </p:nvPr>
        </p:nvSpPr>
        <p:spPr/>
        <p:txBody>
          <a:bodyPr/>
          <a:lstStyle/>
          <a:p>
            <a:fld id="{0198D8C0-93CE-41C6-A52A-28B83E1A0A9B}" type="slidenum">
              <a:rPr lang="ko-KR" altLang="en-US" smtClean="0"/>
              <a:t>34</a:t>
            </a:fld>
            <a:endParaRPr lang="ko-KR" altLang="en-US"/>
          </a:p>
        </p:txBody>
      </p:sp>
    </p:spTree>
    <p:extLst>
      <p:ext uri="{BB962C8B-B14F-4D97-AF65-F5344CB8AC3E}">
        <p14:creationId xmlns:p14="http://schemas.microsoft.com/office/powerpoint/2010/main" val="34473997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mtClean="0"/>
              <a:t>A, B: High resolution computed tomography chest scan showing typical central bronchiectasis. The upper panel shows cylindrical bronchiectasis while the lower panel shows cystic bronchiectasis; C: High resolution computed tomography chest scan showing bronchiectasis extending to the periphery. Also seen are mosaic attenuation and centrilobular nodules; D, E: High resolution computed tomography chest scan demonstrating mucus plugging of dilated bronchi (arrows) with evidence of centrilobular nodules in a tree-in-bud fashion (arrowheads); G: High resolution computed tomography chest scan showing central bronchiectasis with extensive areas of mosaic attenuation.</a:t>
            </a:r>
            <a:br>
              <a:rPr lang="en-US" altLang="ko-KR" smtClean="0"/>
            </a:br>
            <a:r>
              <a:rPr lang="en-US" altLang="ko-KR" smtClean="0"/>
              <a:t/>
            </a:r>
            <a:br>
              <a:rPr lang="en-US" altLang="ko-KR" smtClean="0"/>
            </a:br>
            <a:r>
              <a:rPr lang="en-US" altLang="ko-KR" smtClean="0"/>
              <a:t>Agarwal R, Khan A, Garg M, Aggarwal AN, Gupta D. Chest radiographic and computed tomographic manifestations in allergic bronchopulmonary aspergillosis. </a:t>
            </a:r>
            <a:r>
              <a:rPr lang="en-US" altLang="ko-KR" i="1" smtClean="0"/>
              <a:t>World J Radiol</a:t>
            </a:r>
            <a:r>
              <a:rPr lang="en-US" altLang="ko-KR" smtClean="0"/>
              <a:t> 2012; 4(4): 141-150 [PMID: </a:t>
            </a:r>
            <a:r>
              <a:rPr lang="en-US" altLang="ko-KR" smtClean="0">
                <a:hlinkClick r:id="rId3"/>
              </a:rPr>
              <a:t>22590668</a:t>
            </a:r>
            <a:r>
              <a:rPr lang="en-US" altLang="ko-KR" smtClean="0"/>
              <a:t> DOI: </a:t>
            </a:r>
            <a:r>
              <a:rPr lang="en-US" altLang="ko-KR" smtClean="0">
                <a:hlinkClick r:id="rId4"/>
              </a:rPr>
              <a:t>10.4329/wjr.v4.i4.141</a:t>
            </a:r>
            <a:r>
              <a:rPr lang="en-US" altLang="ko-KR" smtClean="0"/>
              <a:t>]</a:t>
            </a:r>
            <a:endParaRPr lang="ko-KR" altLang="en-US"/>
          </a:p>
        </p:txBody>
      </p:sp>
      <p:sp>
        <p:nvSpPr>
          <p:cNvPr id="4" name="슬라이드 번호 개체 틀 3"/>
          <p:cNvSpPr>
            <a:spLocks noGrp="1"/>
          </p:cNvSpPr>
          <p:nvPr>
            <p:ph type="sldNum" sz="quarter" idx="10"/>
          </p:nvPr>
        </p:nvSpPr>
        <p:spPr/>
        <p:txBody>
          <a:bodyPr/>
          <a:lstStyle/>
          <a:p>
            <a:fld id="{0198D8C0-93CE-41C6-A52A-28B83E1A0A9B}" type="slidenum">
              <a:rPr lang="ko-KR" altLang="en-US" smtClean="0"/>
              <a:t>35</a:t>
            </a:fld>
            <a:endParaRPr lang="ko-KR" altLang="en-US"/>
          </a:p>
        </p:txBody>
      </p:sp>
    </p:spTree>
    <p:extLst>
      <p:ext uri="{BB962C8B-B14F-4D97-AF65-F5344CB8AC3E}">
        <p14:creationId xmlns:p14="http://schemas.microsoft.com/office/powerpoint/2010/main" val="1733596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smtClean="0">
                <a:solidFill>
                  <a:schemeClr val="tx1"/>
                </a:solidFill>
                <a:effectLst/>
                <a:latin typeface="+mn-lt"/>
                <a:ea typeface="+mn-ea"/>
                <a:cs typeface="+mn-cs"/>
              </a:rPr>
              <a:t>proximal airways</a:t>
            </a:r>
            <a:r>
              <a:rPr lang="ko-KR" altLang="en-US" sz="1200" kern="1200" smtClean="0">
                <a:solidFill>
                  <a:schemeClr val="tx1"/>
                </a:solidFill>
                <a:effectLst/>
                <a:latin typeface="+mn-lt"/>
                <a:ea typeface="+mn-ea"/>
                <a:cs typeface="+mn-cs"/>
              </a:rPr>
              <a:t>에서 </a:t>
            </a:r>
            <a:r>
              <a:rPr lang="en-US" altLang="ko-KR" sz="1200" kern="1200" smtClean="0">
                <a:solidFill>
                  <a:schemeClr val="tx1"/>
                </a:solidFill>
                <a:effectLst/>
                <a:latin typeface="+mn-lt"/>
                <a:ea typeface="+mn-ea"/>
                <a:cs typeface="+mn-cs"/>
              </a:rPr>
              <a:t>mucociliary clearance</a:t>
            </a:r>
            <a:r>
              <a:rPr lang="ko-KR" altLang="en-US" sz="1200" kern="1200" smtClean="0">
                <a:solidFill>
                  <a:schemeClr val="tx1"/>
                </a:solidFill>
                <a:effectLst/>
                <a:latin typeface="+mn-lt"/>
                <a:ea typeface="+mn-ea"/>
                <a:cs typeface="+mn-cs"/>
              </a:rPr>
              <a:t>을 통한 제거가 중요한 기전</a:t>
            </a:r>
            <a:r>
              <a:rPr lang="en-US" altLang="ko-KR" sz="1200" kern="1200" smtClean="0">
                <a:solidFill>
                  <a:schemeClr val="tx1"/>
                </a:solidFill>
                <a:effectLst/>
                <a:latin typeface="+mn-lt"/>
                <a:ea typeface="+mn-ea"/>
                <a:cs typeface="+mn-cs"/>
              </a:rPr>
              <a:t>, </a:t>
            </a:r>
            <a:endParaRPr lang="ko-KR" altLang="en-US" sz="1200" kern="1200" smtClean="0">
              <a:solidFill>
                <a:schemeClr val="tx1"/>
              </a:solidFill>
              <a:effectLst/>
              <a:latin typeface="+mn-lt"/>
              <a:ea typeface="+mn-ea"/>
              <a:cs typeface="+mn-cs"/>
            </a:endParaRPr>
          </a:p>
          <a:p>
            <a:endParaRPr lang="ko-KR" altLang="en-US"/>
          </a:p>
        </p:txBody>
      </p:sp>
      <p:sp>
        <p:nvSpPr>
          <p:cNvPr id="4" name="슬라이드 번호 개체 틀 3"/>
          <p:cNvSpPr>
            <a:spLocks noGrp="1"/>
          </p:cNvSpPr>
          <p:nvPr>
            <p:ph type="sldNum" sz="quarter" idx="10"/>
          </p:nvPr>
        </p:nvSpPr>
        <p:spPr/>
        <p:txBody>
          <a:bodyPr/>
          <a:lstStyle/>
          <a:p>
            <a:fld id="{0198D8C0-93CE-41C6-A52A-28B83E1A0A9B}" type="slidenum">
              <a:rPr lang="ko-KR" altLang="en-US" smtClean="0"/>
              <a:t>4</a:t>
            </a:fld>
            <a:endParaRPr lang="ko-KR" altLang="en-US"/>
          </a:p>
        </p:txBody>
      </p:sp>
    </p:spTree>
    <p:extLst>
      <p:ext uri="{BB962C8B-B14F-4D97-AF65-F5344CB8AC3E}">
        <p14:creationId xmlns:p14="http://schemas.microsoft.com/office/powerpoint/2010/main" val="720349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kern="1200" smtClean="0">
                <a:solidFill>
                  <a:schemeClr val="tx1"/>
                </a:solidFill>
                <a:effectLst/>
                <a:latin typeface="+mn-lt"/>
                <a:ea typeface="+mn-ea"/>
                <a:cs typeface="+mn-cs"/>
              </a:rPr>
              <a:t>Inhaled conidia are met by the innate defenses provided by resident phagocytes, specifically airway epithelial cells and alveolar macrophages [</a:t>
            </a:r>
            <a:r>
              <a:rPr lang="en-US" altLang="ko-KR" sz="1200" b="0" i="0" u="sng" kern="1200" smtClean="0">
                <a:solidFill>
                  <a:schemeClr val="tx1"/>
                </a:solidFill>
                <a:effectLst/>
                <a:latin typeface="+mn-lt"/>
                <a:ea typeface="+mn-ea"/>
                <a:cs typeface="+mn-cs"/>
                <a:hlinkClick r:id="rId3"/>
              </a:rPr>
              <a:t>1,2</a:t>
            </a:r>
            <a:r>
              <a:rPr lang="en-US" altLang="ko-KR" sz="1200" b="0" i="0" kern="1200" smtClean="0">
                <a:solidFill>
                  <a:schemeClr val="tx1"/>
                </a:solidFill>
                <a:effectLst/>
                <a:latin typeface="+mn-lt"/>
                <a:ea typeface="+mn-ea"/>
                <a:cs typeface="+mn-cs"/>
              </a:rPr>
              <a:t>]. Little is known about the contribution of epithelial cells in clearing conidia. Relatively more is known about macrophages, which contribute to both conidial clearance and the production of secondary inflammation. These cells secrete inflammatory mediators after recognition of key cell wall components (eg, beta-D-glucan) exposed after conidial germination into hyphal forms. These mediators result in neutrophil recruitment and the activation of cellular immunity, which are important in killing potentially invasive microbial forms (hyphae) and determining the extent and nature of the immune response. Hence, risks for disease and the type of disease that occurs are the combined result of multiple cellular functions that impact proximal events in conidial clearance, production of inflammation, and killing of invasive forms [</a:t>
            </a:r>
            <a:r>
              <a:rPr lang="en-US" altLang="ko-KR" sz="1200" b="0" i="0" u="sng" kern="1200" smtClean="0">
                <a:solidFill>
                  <a:schemeClr val="tx1"/>
                </a:solidFill>
                <a:effectLst/>
                <a:latin typeface="+mn-lt"/>
                <a:ea typeface="+mn-ea"/>
                <a:cs typeface="+mn-cs"/>
                <a:hlinkClick r:id="rId4"/>
              </a:rPr>
              <a:t>1</a:t>
            </a:r>
            <a:r>
              <a:rPr lang="en-US" altLang="ko-KR" sz="1200" b="0" i="0" kern="1200" smtClean="0">
                <a:solidFill>
                  <a:schemeClr val="tx1"/>
                </a:solidFill>
                <a:effectLst/>
                <a:latin typeface="+mn-lt"/>
                <a:ea typeface="+mn-ea"/>
                <a:cs typeface="+mn-cs"/>
              </a:rPr>
              <a:t>].</a:t>
            </a:r>
          </a:p>
          <a:p>
            <a:r>
              <a:rPr lang="en-US" altLang="ko-KR" sz="1200" b="0" i="0" kern="1200" smtClean="0">
                <a:solidFill>
                  <a:schemeClr val="tx1"/>
                </a:solidFill>
                <a:effectLst/>
                <a:latin typeface="+mn-lt"/>
                <a:ea typeface="+mn-ea"/>
                <a:cs typeface="+mn-cs"/>
              </a:rPr>
              <a:t>Microbial factors that impact disease potential include toxins, proteases, and secondary metabolites that exert multiple effects on the host's local pulmonary and systemic defense. These include cellular products that:</a:t>
            </a:r>
          </a:p>
          <a:p>
            <a:r>
              <a:rPr lang="en-US" altLang="ko-KR" sz="1200" b="0" i="0" kern="1200" smtClean="0">
                <a:solidFill>
                  <a:schemeClr val="tx1"/>
                </a:solidFill>
                <a:effectLst/>
                <a:latin typeface="+mn-lt"/>
                <a:ea typeface="+mn-ea"/>
                <a:cs typeface="+mn-cs"/>
              </a:rPr>
              <a:t>Histopathologically, invasive aspergillosis is characterized by progression of the infection across tissue planes. One hallmark of infection is vascular invasion with subsequent infarction and tissue necrosis. Presumably, fungal cell surface components bind to vessel wall components, including basement membrane, extracellular matrix, and cellular constituents, and can cause ischemia and infarction of structures distal to invaded arteries.</a:t>
            </a:r>
          </a:p>
          <a:p>
            <a:endParaRPr lang="ko-KR" altLang="en-US"/>
          </a:p>
        </p:txBody>
      </p:sp>
      <p:sp>
        <p:nvSpPr>
          <p:cNvPr id="4" name="슬라이드 번호 개체 틀 3"/>
          <p:cNvSpPr>
            <a:spLocks noGrp="1"/>
          </p:cNvSpPr>
          <p:nvPr>
            <p:ph type="sldNum" sz="quarter" idx="10"/>
          </p:nvPr>
        </p:nvSpPr>
        <p:spPr/>
        <p:txBody>
          <a:bodyPr/>
          <a:lstStyle/>
          <a:p>
            <a:fld id="{0198D8C0-93CE-41C6-A52A-28B83E1A0A9B}" type="slidenum">
              <a:rPr lang="ko-KR" altLang="en-US" smtClean="0"/>
              <a:t>5</a:t>
            </a:fld>
            <a:endParaRPr lang="ko-KR" altLang="en-US"/>
          </a:p>
        </p:txBody>
      </p:sp>
    </p:spTree>
    <p:extLst>
      <p:ext uri="{BB962C8B-B14F-4D97-AF65-F5344CB8AC3E}">
        <p14:creationId xmlns:p14="http://schemas.microsoft.com/office/powerpoint/2010/main" val="3384010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0198D8C0-93CE-41C6-A52A-28B83E1A0A9B}" type="slidenum">
              <a:rPr lang="ko-KR" altLang="en-US" smtClean="0"/>
              <a:t>7</a:t>
            </a:fld>
            <a:endParaRPr lang="ko-KR" altLang="en-US"/>
          </a:p>
        </p:txBody>
      </p:sp>
    </p:spTree>
    <p:extLst>
      <p:ext uri="{BB962C8B-B14F-4D97-AF65-F5344CB8AC3E}">
        <p14:creationId xmlns:p14="http://schemas.microsoft.com/office/powerpoint/2010/main" val="539339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0198D8C0-93CE-41C6-A52A-28B83E1A0A9B}" type="slidenum">
              <a:rPr lang="ko-KR" altLang="en-US" smtClean="0"/>
              <a:t>8</a:t>
            </a:fld>
            <a:endParaRPr lang="ko-KR" altLang="en-US"/>
          </a:p>
        </p:txBody>
      </p:sp>
    </p:spTree>
    <p:extLst>
      <p:ext uri="{BB962C8B-B14F-4D97-AF65-F5344CB8AC3E}">
        <p14:creationId xmlns:p14="http://schemas.microsoft.com/office/powerpoint/2010/main" val="2212621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1" kern="1200" smtClean="0">
                <a:solidFill>
                  <a:schemeClr val="tx1"/>
                </a:solidFill>
                <a:effectLst/>
                <a:latin typeface="+mn-lt"/>
                <a:ea typeface="+mn-ea"/>
                <a:cs typeface="+mn-cs"/>
              </a:rPr>
              <a:t>Invasive pulmonary aspergillosis tends to present differently in neutropenic and non-neutropenic patients.  However, there may be overlap between these two presentation types.  Overall, patients generally develop severe respiratory failure leading to intubation</a:t>
            </a:r>
            <a:endParaRPr lang="ko-KR" altLang="en-US"/>
          </a:p>
        </p:txBody>
      </p:sp>
      <p:sp>
        <p:nvSpPr>
          <p:cNvPr id="4" name="슬라이드 번호 개체 틀 3"/>
          <p:cNvSpPr>
            <a:spLocks noGrp="1"/>
          </p:cNvSpPr>
          <p:nvPr>
            <p:ph type="sldNum" sz="quarter" idx="10"/>
          </p:nvPr>
        </p:nvSpPr>
        <p:spPr/>
        <p:txBody>
          <a:bodyPr/>
          <a:lstStyle/>
          <a:p>
            <a:fld id="{0198D8C0-93CE-41C6-A52A-28B83E1A0A9B}" type="slidenum">
              <a:rPr lang="ko-KR" altLang="en-US" smtClean="0"/>
              <a:t>10</a:t>
            </a:fld>
            <a:endParaRPr lang="ko-KR" altLang="en-US"/>
          </a:p>
        </p:txBody>
      </p:sp>
    </p:spTree>
    <p:extLst>
      <p:ext uri="{BB962C8B-B14F-4D97-AF65-F5344CB8AC3E}">
        <p14:creationId xmlns:p14="http://schemas.microsoft.com/office/powerpoint/2010/main" val="4110651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a:r>
              <a:rPr lang="en-US" altLang="ko-KR" sz="1200" b="1" i="1" kern="1200" smtClean="0">
                <a:solidFill>
                  <a:schemeClr val="tx1"/>
                </a:solidFill>
                <a:effectLst/>
                <a:latin typeface="+mn-lt"/>
                <a:ea typeface="+mn-ea"/>
                <a:cs typeface="+mn-cs"/>
              </a:rPr>
              <a:t>Halo Sign</a:t>
            </a:r>
          </a:p>
          <a:p>
            <a:pPr fontAlgn="base"/>
            <a:r>
              <a:rPr lang="en-US" altLang="ko-KR" sz="1200" b="0" i="0" kern="1200" smtClean="0">
                <a:solidFill>
                  <a:schemeClr val="tx1"/>
                </a:solidFill>
                <a:effectLst/>
                <a:latin typeface="+mn-lt"/>
                <a:ea typeface="+mn-ea"/>
                <a:cs typeface="+mn-cs"/>
              </a:rPr>
              <a:t>Infections</a:t>
            </a:r>
          </a:p>
          <a:p>
            <a:pPr lvl="1" fontAlgn="base"/>
            <a:r>
              <a:rPr lang="en-US" altLang="ko-KR" sz="1200" b="0" i="0" kern="1200" smtClean="0">
                <a:solidFill>
                  <a:schemeClr val="tx1"/>
                </a:solidFill>
                <a:effectLst/>
                <a:latin typeface="+mn-lt"/>
                <a:ea typeface="+mn-ea"/>
                <a:cs typeface="+mn-cs"/>
              </a:rPr>
              <a:t>Mucormycosis, candidiasis, coccidioidomycosis, cryptococcus</a:t>
            </a:r>
          </a:p>
          <a:p>
            <a:pPr lvl="2" fontAlgn="base"/>
            <a:r>
              <a:rPr lang="en-US" altLang="ko-KR" sz="1200" b="0" i="0" kern="1200" smtClean="0">
                <a:solidFill>
                  <a:schemeClr val="tx1"/>
                </a:solidFill>
                <a:effectLst/>
                <a:latin typeface="+mn-lt"/>
                <a:ea typeface="+mn-ea"/>
                <a:cs typeface="+mn-cs"/>
              </a:rPr>
              <a:t>Candida: Involves small blood vessels, random distribution</a:t>
            </a:r>
          </a:p>
          <a:p>
            <a:pPr lvl="1" fontAlgn="base"/>
            <a:r>
              <a:rPr lang="en-US" altLang="ko-KR" sz="1200" b="0" i="0" kern="1200" smtClean="0">
                <a:solidFill>
                  <a:schemeClr val="tx1"/>
                </a:solidFill>
                <a:effectLst/>
                <a:latin typeface="+mn-lt"/>
                <a:ea typeface="+mn-ea"/>
                <a:cs typeface="+mn-cs"/>
              </a:rPr>
              <a:t>Tuberculosis, mycobacterium avium intracellulare</a:t>
            </a:r>
          </a:p>
          <a:p>
            <a:pPr lvl="1" fontAlgn="base"/>
            <a:r>
              <a:rPr lang="en-US" altLang="ko-KR" sz="1200" b="0" i="1" kern="1200" smtClean="0">
                <a:solidFill>
                  <a:schemeClr val="tx1"/>
                </a:solidFill>
                <a:effectLst/>
                <a:latin typeface="+mn-lt"/>
                <a:ea typeface="+mn-ea"/>
                <a:cs typeface="+mn-cs"/>
              </a:rPr>
              <a:t>Coxiella burnetii</a:t>
            </a:r>
            <a:endParaRPr lang="en-US" altLang="ko-KR" sz="1200" b="0" i="0" kern="1200" smtClean="0">
              <a:solidFill>
                <a:schemeClr val="tx1"/>
              </a:solidFill>
              <a:effectLst/>
              <a:latin typeface="+mn-lt"/>
              <a:ea typeface="+mn-ea"/>
              <a:cs typeface="+mn-cs"/>
            </a:endParaRPr>
          </a:p>
          <a:p>
            <a:pPr lvl="1" fontAlgn="base"/>
            <a:r>
              <a:rPr lang="en-US" altLang="ko-KR" sz="1200" b="0" i="0" kern="1200" smtClean="0">
                <a:solidFill>
                  <a:schemeClr val="tx1"/>
                </a:solidFill>
                <a:effectLst/>
                <a:latin typeface="+mn-lt"/>
                <a:ea typeface="+mn-ea"/>
                <a:cs typeface="+mn-cs"/>
              </a:rPr>
              <a:t>Herpes simplex, varicella-zoster, cytomegalovirus, myxovirus</a:t>
            </a:r>
          </a:p>
          <a:p>
            <a:pPr lvl="1" fontAlgn="base"/>
            <a:r>
              <a:rPr lang="en-US" altLang="ko-KR" sz="1200" b="0" i="0" kern="1200" smtClean="0">
                <a:solidFill>
                  <a:schemeClr val="tx1"/>
                </a:solidFill>
                <a:effectLst/>
                <a:latin typeface="+mn-lt"/>
                <a:ea typeface="+mn-ea"/>
                <a:cs typeface="+mn-cs"/>
              </a:rPr>
              <a:t>Bacterial abscess, </a:t>
            </a:r>
            <a:r>
              <a:rPr lang="en-US" altLang="ko-KR" sz="1200" b="0" i="1" kern="1200" smtClean="0">
                <a:solidFill>
                  <a:schemeClr val="tx1"/>
                </a:solidFill>
                <a:effectLst/>
                <a:latin typeface="+mn-lt"/>
                <a:ea typeface="+mn-ea"/>
                <a:cs typeface="+mn-cs"/>
              </a:rPr>
              <a:t>Pseudomonas aeruginosa</a:t>
            </a:r>
            <a:r>
              <a:rPr lang="en-US" altLang="ko-KR" sz="1200" b="0" i="0" kern="1200" smtClean="0">
                <a:solidFill>
                  <a:schemeClr val="tx1"/>
                </a:solidFill>
                <a:effectLst/>
                <a:latin typeface="+mn-lt"/>
                <a:ea typeface="+mn-ea"/>
                <a:cs typeface="+mn-cs"/>
              </a:rPr>
              <a:t>, legionella</a:t>
            </a:r>
          </a:p>
          <a:p>
            <a:pPr fontAlgn="base"/>
            <a:r>
              <a:rPr lang="en-US" altLang="ko-KR" sz="1200" b="0" i="0" kern="1200" smtClean="0">
                <a:solidFill>
                  <a:schemeClr val="tx1"/>
                </a:solidFill>
                <a:effectLst/>
                <a:latin typeface="+mn-lt"/>
                <a:ea typeface="+mn-ea"/>
                <a:cs typeface="+mn-cs"/>
              </a:rPr>
              <a:t>Primary tumors</a:t>
            </a:r>
          </a:p>
          <a:p>
            <a:pPr lvl="1" fontAlgn="base"/>
            <a:r>
              <a:rPr lang="en-US" altLang="ko-KR" sz="1200" b="0" i="0" kern="1200" smtClean="0">
                <a:solidFill>
                  <a:schemeClr val="tx1"/>
                </a:solidFill>
                <a:effectLst/>
                <a:latin typeface="+mn-lt"/>
                <a:ea typeface="+mn-ea"/>
                <a:cs typeface="+mn-cs"/>
              </a:rPr>
              <a:t>Squamous cell carcinoma, Kaposi sarcoma, bronchioloalveolar cell carcinoma, adenocarcinoma</a:t>
            </a:r>
          </a:p>
          <a:p>
            <a:pPr fontAlgn="base"/>
            <a:r>
              <a:rPr lang="en-US" altLang="ko-KR" sz="1200" b="0" i="0" kern="1200" smtClean="0">
                <a:solidFill>
                  <a:schemeClr val="tx1"/>
                </a:solidFill>
                <a:effectLst/>
                <a:latin typeface="+mn-lt"/>
                <a:ea typeface="+mn-ea"/>
                <a:cs typeface="+mn-cs"/>
              </a:rPr>
              <a:t>Metastases: Angiosarcoma, Kaposi sarcoma, choriocarcinoma, osteosarcoma, melanoma, hydatiform mole, gastrointestinal malignancies</a:t>
            </a:r>
          </a:p>
          <a:p>
            <a:pPr fontAlgn="base"/>
            <a:r>
              <a:rPr lang="en-US" altLang="ko-KR" sz="1200" b="0" i="0" kern="1200" smtClean="0">
                <a:solidFill>
                  <a:schemeClr val="tx1"/>
                </a:solidFill>
                <a:effectLst/>
                <a:latin typeface="+mn-lt"/>
                <a:ea typeface="+mn-ea"/>
                <a:cs typeface="+mn-cs"/>
              </a:rPr>
              <a:t>Pulmonary emboli</a:t>
            </a:r>
          </a:p>
          <a:p>
            <a:pPr lvl="1" fontAlgn="base"/>
            <a:r>
              <a:rPr lang="en-US" altLang="ko-KR" sz="1200" b="0" i="0" kern="1200" smtClean="0">
                <a:solidFill>
                  <a:schemeClr val="tx1"/>
                </a:solidFill>
                <a:effectLst/>
                <a:latin typeface="+mn-lt"/>
                <a:ea typeface="+mn-ea"/>
                <a:cs typeface="+mn-cs"/>
              </a:rPr>
              <a:t>Wedge-like consolidation or pulmonary infarcts</a:t>
            </a:r>
          </a:p>
          <a:p>
            <a:endParaRPr lang="ko-KR" altLang="en-US"/>
          </a:p>
        </p:txBody>
      </p:sp>
      <p:sp>
        <p:nvSpPr>
          <p:cNvPr id="4" name="슬라이드 번호 개체 틀 3"/>
          <p:cNvSpPr>
            <a:spLocks noGrp="1"/>
          </p:cNvSpPr>
          <p:nvPr>
            <p:ph type="sldNum" sz="quarter" idx="10"/>
          </p:nvPr>
        </p:nvSpPr>
        <p:spPr/>
        <p:txBody>
          <a:bodyPr/>
          <a:lstStyle/>
          <a:p>
            <a:fld id="{0198D8C0-93CE-41C6-A52A-28B83E1A0A9B}" type="slidenum">
              <a:rPr lang="ko-KR" altLang="en-US" smtClean="0"/>
              <a:t>13</a:t>
            </a:fld>
            <a:endParaRPr lang="ko-KR" altLang="en-US"/>
          </a:p>
        </p:txBody>
      </p:sp>
    </p:spTree>
    <p:extLst>
      <p:ext uri="{BB962C8B-B14F-4D97-AF65-F5344CB8AC3E}">
        <p14:creationId xmlns:p14="http://schemas.microsoft.com/office/powerpoint/2010/main" val="3993574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kern="1200" smtClean="0">
                <a:solidFill>
                  <a:schemeClr val="tx1"/>
                </a:solidFill>
                <a:effectLst/>
                <a:latin typeface="+mn-lt"/>
                <a:ea typeface="+mn-ea"/>
                <a:cs typeface="+mn-cs"/>
              </a:rPr>
              <a:t>Lung CT scans and bronchoscopy findings of patients with COVID-2019 and IPA. Patient 1, 90 years, lung CT scan showed nodules with cavities in the middle lobe of the right lung and consolidation bilateral lower lobes with a small amount of pleural effusion (</a:t>
            </a:r>
            <a:r>
              <a:rPr lang="en-US" altLang="ko-KR" sz="1200" b="1" i="0" kern="1200" smtClean="0">
                <a:solidFill>
                  <a:schemeClr val="tx1"/>
                </a:solidFill>
                <a:effectLst/>
                <a:latin typeface="+mn-lt"/>
                <a:ea typeface="+mn-ea"/>
                <a:cs typeface="+mn-cs"/>
              </a:rPr>
              <a:t>a</a:t>
            </a:r>
            <a:r>
              <a:rPr lang="en-US" altLang="ko-KR" sz="1200" b="0" i="0" kern="1200" smtClean="0">
                <a:solidFill>
                  <a:schemeClr val="tx1"/>
                </a:solidFill>
                <a:effectLst/>
                <a:latin typeface="+mn-lt"/>
                <a:ea typeface="+mn-ea"/>
                <a:cs typeface="+mn-cs"/>
              </a:rPr>
              <a:t>); bronchoscopy finding showed small ulcer in the right wall of the trachea (</a:t>
            </a:r>
            <a:r>
              <a:rPr lang="en-US" altLang="ko-KR" sz="1200" b="1" i="0" kern="1200" smtClean="0">
                <a:solidFill>
                  <a:schemeClr val="tx1"/>
                </a:solidFill>
                <a:effectLst/>
                <a:latin typeface="+mn-lt"/>
                <a:ea typeface="+mn-ea"/>
                <a:cs typeface="+mn-cs"/>
              </a:rPr>
              <a:t>c</a:t>
            </a:r>
            <a:r>
              <a:rPr lang="en-US" altLang="ko-KR" sz="1200" b="0" i="0" kern="1200" smtClean="0">
                <a:solidFill>
                  <a:schemeClr val="tx1"/>
                </a:solidFill>
                <a:effectLst/>
                <a:latin typeface="+mn-lt"/>
                <a:ea typeface="+mn-ea"/>
                <a:cs typeface="+mn-cs"/>
              </a:rPr>
              <a:t>). Patient 2, 74 years, lung CT scan showed consolidation bilateral lower lobes with multiple irregular cavities in the middle (</a:t>
            </a:r>
            <a:r>
              <a:rPr lang="en-US" altLang="ko-KR" sz="1200" b="1" i="0" kern="1200" smtClean="0">
                <a:solidFill>
                  <a:schemeClr val="tx1"/>
                </a:solidFill>
                <a:effectLst/>
                <a:latin typeface="+mn-lt"/>
                <a:ea typeface="+mn-ea"/>
                <a:cs typeface="+mn-cs"/>
              </a:rPr>
              <a:t>b</a:t>
            </a:r>
            <a:r>
              <a:rPr lang="en-US" altLang="ko-KR" sz="1200" b="0" i="0" kern="1200" smtClean="0">
                <a:solidFill>
                  <a:schemeClr val="tx1"/>
                </a:solidFill>
                <a:effectLst/>
                <a:latin typeface="+mn-lt"/>
                <a:ea typeface="+mn-ea"/>
                <a:cs typeface="+mn-cs"/>
              </a:rPr>
              <a:t>); bronchoscopy finding showed right middle bronchial ulcer (</a:t>
            </a:r>
            <a:r>
              <a:rPr lang="en-US" altLang="ko-KR" sz="1200" b="1" i="0" kern="1200" smtClean="0">
                <a:solidFill>
                  <a:schemeClr val="tx1"/>
                </a:solidFill>
                <a:effectLst/>
                <a:latin typeface="+mn-lt"/>
                <a:ea typeface="+mn-ea"/>
                <a:cs typeface="+mn-cs"/>
              </a:rPr>
              <a:t>d</a:t>
            </a:r>
            <a:r>
              <a:rPr lang="en-US" altLang="ko-KR" sz="1200" b="0" i="0" kern="1200" smtClean="0">
                <a:solidFill>
                  <a:schemeClr val="tx1"/>
                </a:solidFill>
                <a:effectLst/>
                <a:latin typeface="+mn-lt"/>
                <a:ea typeface="+mn-ea"/>
                <a:cs typeface="+mn-cs"/>
              </a:rPr>
              <a:t>). Red arrow indicated the positions of bronchial ulcers</a:t>
            </a:r>
            <a:endParaRPr lang="ko-KR" altLang="en-US"/>
          </a:p>
        </p:txBody>
      </p:sp>
      <p:sp>
        <p:nvSpPr>
          <p:cNvPr id="4" name="슬라이드 번호 개체 틀 3"/>
          <p:cNvSpPr>
            <a:spLocks noGrp="1"/>
          </p:cNvSpPr>
          <p:nvPr>
            <p:ph type="sldNum" sz="quarter" idx="10"/>
          </p:nvPr>
        </p:nvSpPr>
        <p:spPr/>
        <p:txBody>
          <a:bodyPr/>
          <a:lstStyle/>
          <a:p>
            <a:fld id="{0198D8C0-93CE-41C6-A52A-28B83E1A0A9B}" type="slidenum">
              <a:rPr lang="ko-KR" altLang="en-US" smtClean="0"/>
              <a:t>14</a:t>
            </a:fld>
            <a:endParaRPr lang="ko-KR" altLang="en-US"/>
          </a:p>
        </p:txBody>
      </p:sp>
    </p:spTree>
    <p:extLst>
      <p:ext uri="{BB962C8B-B14F-4D97-AF65-F5344CB8AC3E}">
        <p14:creationId xmlns:p14="http://schemas.microsoft.com/office/powerpoint/2010/main" val="8865110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1" kern="1200" smtClean="0">
                <a:solidFill>
                  <a:srgbClr val="222222"/>
                </a:solidFill>
                <a:latin typeface="+mn-lt"/>
                <a:ea typeface="+mn-ea"/>
                <a:cs typeface="+mn-cs"/>
              </a:rPr>
              <a:t>(C) Numerous branching septate hyphae consistent with Aspergillus species</a:t>
            </a:r>
          </a:p>
          <a:p>
            <a:r>
              <a:rPr lang="en-US" altLang="ko-KR" sz="1200" b="1" kern="1200" smtClean="0">
                <a:solidFill>
                  <a:srgbClr val="222222"/>
                </a:solidFill>
                <a:latin typeface="+mn-lt"/>
                <a:ea typeface="+mn-ea"/>
                <a:cs typeface="+mn-cs"/>
              </a:rPr>
              <a:t>(D) Numerous septate hyphae showing airspace invasion (Gomori methenamine silver stain).</a:t>
            </a:r>
            <a:endParaRPr lang="ko-KR" altLang="en-US" sz="1200" b="1" kern="1200" smtClean="0">
              <a:solidFill>
                <a:schemeClr val="tx1"/>
              </a:solidFill>
              <a:latin typeface="+mn-lt"/>
              <a:ea typeface="+mn-ea"/>
              <a:cs typeface="+mn-cs"/>
            </a:endParaRPr>
          </a:p>
          <a:p>
            <a:endParaRPr lang="ko-KR" altLang="en-US"/>
          </a:p>
        </p:txBody>
      </p:sp>
      <p:sp>
        <p:nvSpPr>
          <p:cNvPr id="4" name="슬라이드 번호 개체 틀 3"/>
          <p:cNvSpPr>
            <a:spLocks noGrp="1"/>
          </p:cNvSpPr>
          <p:nvPr>
            <p:ph type="sldNum" sz="quarter" idx="10"/>
          </p:nvPr>
        </p:nvSpPr>
        <p:spPr/>
        <p:txBody>
          <a:bodyPr/>
          <a:lstStyle/>
          <a:p>
            <a:fld id="{0198D8C0-93CE-41C6-A52A-28B83E1A0A9B}" type="slidenum">
              <a:rPr lang="ko-KR" altLang="en-US" smtClean="0"/>
              <a:t>16</a:t>
            </a:fld>
            <a:endParaRPr lang="ko-KR" altLang="en-US"/>
          </a:p>
        </p:txBody>
      </p:sp>
    </p:spTree>
    <p:extLst>
      <p:ext uri="{BB962C8B-B14F-4D97-AF65-F5344CB8AC3E}">
        <p14:creationId xmlns:p14="http://schemas.microsoft.com/office/powerpoint/2010/main" val="1765989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1524000" y="1122363"/>
            <a:ext cx="9144000" cy="2387600"/>
          </a:xfrm>
        </p:spPr>
        <p:txBody>
          <a:bodyPr anchor="b"/>
          <a:lstStyle>
            <a:lvl1pPr algn="ctr">
              <a:defRPr sz="6000"/>
            </a:lvl1pPr>
          </a:lstStyle>
          <a:p>
            <a:r>
              <a:rPr lang="ko-KR" altLang="en-US" smtClean="0"/>
              <a:t>마스터 제목 스타일 편집</a:t>
            </a:r>
            <a:endParaRPr lang="ko-KR" altLang="en-US"/>
          </a:p>
        </p:txBody>
      </p:sp>
      <p:sp>
        <p:nvSpPr>
          <p:cNvPr id="3" name="부제목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smtClean="0"/>
              <a:t>클릭하여 마스터 부제목 스타일 편집</a:t>
            </a:r>
            <a:endParaRPr lang="ko-KR" altLang="en-US"/>
          </a:p>
        </p:txBody>
      </p:sp>
      <p:sp>
        <p:nvSpPr>
          <p:cNvPr id="4" name="날짜 개체 틀 3"/>
          <p:cNvSpPr>
            <a:spLocks noGrp="1"/>
          </p:cNvSpPr>
          <p:nvPr>
            <p:ph type="dt" sz="half" idx="10"/>
          </p:nvPr>
        </p:nvSpPr>
        <p:spPr/>
        <p:txBody>
          <a:bodyPr/>
          <a:lstStyle/>
          <a:p>
            <a:fld id="{5D5F1B05-0A5F-4E23-B486-D9D0CB57ABA7}" type="datetimeFigureOut">
              <a:rPr lang="ko-KR" altLang="en-US" smtClean="0"/>
              <a:t>2021-11-25</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58E19DF-6EEC-4EAA-9E2F-CBFB5236C360}" type="slidenum">
              <a:rPr lang="ko-KR" altLang="en-US" smtClean="0"/>
              <a:t>‹#›</a:t>
            </a:fld>
            <a:endParaRPr lang="ko-KR" altLang="en-US"/>
          </a:p>
        </p:txBody>
      </p:sp>
    </p:spTree>
    <p:extLst>
      <p:ext uri="{BB962C8B-B14F-4D97-AF65-F5344CB8AC3E}">
        <p14:creationId xmlns:p14="http://schemas.microsoft.com/office/powerpoint/2010/main" val="4194729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5D5F1B05-0A5F-4E23-B486-D9D0CB57ABA7}" type="datetimeFigureOut">
              <a:rPr lang="ko-KR" altLang="en-US" smtClean="0"/>
              <a:t>2021-11-25</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58E19DF-6EEC-4EAA-9E2F-CBFB5236C360}" type="slidenum">
              <a:rPr lang="ko-KR" altLang="en-US" smtClean="0"/>
              <a:t>‹#›</a:t>
            </a:fld>
            <a:endParaRPr lang="ko-KR" altLang="en-US"/>
          </a:p>
        </p:txBody>
      </p:sp>
    </p:spTree>
    <p:extLst>
      <p:ext uri="{BB962C8B-B14F-4D97-AF65-F5344CB8AC3E}">
        <p14:creationId xmlns:p14="http://schemas.microsoft.com/office/powerpoint/2010/main" val="2899574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8724900" y="365125"/>
            <a:ext cx="2628900" cy="5811838"/>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838200" y="365125"/>
            <a:ext cx="7734300" cy="5811838"/>
          </a:xfrm>
        </p:spPr>
        <p:txBody>
          <a:bodyPr vert="eaVert"/>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5D5F1B05-0A5F-4E23-B486-D9D0CB57ABA7}" type="datetimeFigureOut">
              <a:rPr lang="ko-KR" altLang="en-US" smtClean="0"/>
              <a:t>2021-11-25</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58E19DF-6EEC-4EAA-9E2F-CBFB5236C360}" type="slidenum">
              <a:rPr lang="ko-KR" altLang="en-US" smtClean="0"/>
              <a:t>‹#›</a:t>
            </a:fld>
            <a:endParaRPr lang="ko-KR" altLang="en-US"/>
          </a:p>
        </p:txBody>
      </p:sp>
    </p:spTree>
    <p:extLst>
      <p:ext uri="{BB962C8B-B14F-4D97-AF65-F5344CB8AC3E}">
        <p14:creationId xmlns:p14="http://schemas.microsoft.com/office/powerpoint/2010/main" val="1994884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5D5F1B05-0A5F-4E23-B486-D9D0CB57ABA7}" type="datetimeFigureOut">
              <a:rPr lang="ko-KR" altLang="en-US" smtClean="0"/>
              <a:t>2021-11-25</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58E19DF-6EEC-4EAA-9E2F-CBFB5236C360}" type="slidenum">
              <a:rPr lang="ko-KR" altLang="en-US" smtClean="0"/>
              <a:t>‹#›</a:t>
            </a:fld>
            <a:endParaRPr lang="ko-KR" altLang="en-US"/>
          </a:p>
        </p:txBody>
      </p:sp>
    </p:spTree>
    <p:extLst>
      <p:ext uri="{BB962C8B-B14F-4D97-AF65-F5344CB8AC3E}">
        <p14:creationId xmlns:p14="http://schemas.microsoft.com/office/powerpoint/2010/main" val="2626829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831850" y="1709738"/>
            <a:ext cx="10515600" cy="2852737"/>
          </a:xfrm>
        </p:spPr>
        <p:txBody>
          <a:bodyPr anchor="b"/>
          <a:lstStyle>
            <a:lvl1pPr>
              <a:defRPr sz="6000"/>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smtClean="0"/>
              <a:t>마스터 텍스트 스타일 편집</a:t>
            </a:r>
          </a:p>
        </p:txBody>
      </p:sp>
      <p:sp>
        <p:nvSpPr>
          <p:cNvPr id="4" name="날짜 개체 틀 3"/>
          <p:cNvSpPr>
            <a:spLocks noGrp="1"/>
          </p:cNvSpPr>
          <p:nvPr>
            <p:ph type="dt" sz="half" idx="10"/>
          </p:nvPr>
        </p:nvSpPr>
        <p:spPr/>
        <p:txBody>
          <a:bodyPr/>
          <a:lstStyle/>
          <a:p>
            <a:fld id="{5D5F1B05-0A5F-4E23-B486-D9D0CB57ABA7}" type="datetimeFigureOut">
              <a:rPr lang="ko-KR" altLang="en-US" smtClean="0"/>
              <a:t>2021-11-25</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58E19DF-6EEC-4EAA-9E2F-CBFB5236C360}" type="slidenum">
              <a:rPr lang="ko-KR" altLang="en-US" smtClean="0"/>
              <a:t>‹#›</a:t>
            </a:fld>
            <a:endParaRPr lang="ko-KR" altLang="en-US"/>
          </a:p>
        </p:txBody>
      </p:sp>
    </p:spTree>
    <p:extLst>
      <p:ext uri="{BB962C8B-B14F-4D97-AF65-F5344CB8AC3E}">
        <p14:creationId xmlns:p14="http://schemas.microsoft.com/office/powerpoint/2010/main" val="3562125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838200" y="1825625"/>
            <a:ext cx="5181600" cy="435133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6172200" y="1825625"/>
            <a:ext cx="5181600" cy="435133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5D5F1B05-0A5F-4E23-B486-D9D0CB57ABA7}" type="datetimeFigureOut">
              <a:rPr lang="ko-KR" altLang="en-US" smtClean="0"/>
              <a:t>2021-11-25</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E58E19DF-6EEC-4EAA-9E2F-CBFB5236C360}" type="slidenum">
              <a:rPr lang="ko-KR" altLang="en-US" smtClean="0"/>
              <a:t>‹#›</a:t>
            </a:fld>
            <a:endParaRPr lang="ko-KR" altLang="en-US"/>
          </a:p>
        </p:txBody>
      </p:sp>
    </p:spTree>
    <p:extLst>
      <p:ext uri="{BB962C8B-B14F-4D97-AF65-F5344CB8AC3E}">
        <p14:creationId xmlns:p14="http://schemas.microsoft.com/office/powerpoint/2010/main" val="833182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839788" y="365125"/>
            <a:ext cx="10515600" cy="1325563"/>
          </a:xfrm>
        </p:spPr>
        <p:txBody>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 편집</a:t>
            </a:r>
          </a:p>
        </p:txBody>
      </p:sp>
      <p:sp>
        <p:nvSpPr>
          <p:cNvPr id="4" name="내용 개체 틀 3"/>
          <p:cNvSpPr>
            <a:spLocks noGrp="1"/>
          </p:cNvSpPr>
          <p:nvPr>
            <p:ph sz="half" idx="2"/>
          </p:nvPr>
        </p:nvSpPr>
        <p:spPr>
          <a:xfrm>
            <a:off x="839788" y="2505075"/>
            <a:ext cx="5157787" cy="368458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 편집</a:t>
            </a:r>
          </a:p>
        </p:txBody>
      </p:sp>
      <p:sp>
        <p:nvSpPr>
          <p:cNvPr id="6" name="내용 개체 틀 5"/>
          <p:cNvSpPr>
            <a:spLocks noGrp="1"/>
          </p:cNvSpPr>
          <p:nvPr>
            <p:ph sz="quarter" idx="4"/>
          </p:nvPr>
        </p:nvSpPr>
        <p:spPr>
          <a:xfrm>
            <a:off x="6172200" y="2505075"/>
            <a:ext cx="5183188" cy="368458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5D5F1B05-0A5F-4E23-B486-D9D0CB57ABA7}" type="datetimeFigureOut">
              <a:rPr lang="ko-KR" altLang="en-US" smtClean="0"/>
              <a:t>2021-11-25</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E58E19DF-6EEC-4EAA-9E2F-CBFB5236C360}" type="slidenum">
              <a:rPr lang="ko-KR" altLang="en-US" smtClean="0"/>
              <a:t>‹#›</a:t>
            </a:fld>
            <a:endParaRPr lang="ko-KR" altLang="en-US"/>
          </a:p>
        </p:txBody>
      </p:sp>
    </p:spTree>
    <p:extLst>
      <p:ext uri="{BB962C8B-B14F-4D97-AF65-F5344CB8AC3E}">
        <p14:creationId xmlns:p14="http://schemas.microsoft.com/office/powerpoint/2010/main" val="3803882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5D5F1B05-0A5F-4E23-B486-D9D0CB57ABA7}" type="datetimeFigureOut">
              <a:rPr lang="ko-KR" altLang="en-US" smtClean="0"/>
              <a:t>2021-11-25</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E58E19DF-6EEC-4EAA-9E2F-CBFB5236C360}" type="slidenum">
              <a:rPr lang="ko-KR" altLang="en-US" smtClean="0"/>
              <a:t>‹#›</a:t>
            </a:fld>
            <a:endParaRPr lang="ko-KR" altLang="en-US"/>
          </a:p>
        </p:txBody>
      </p:sp>
    </p:spTree>
    <p:extLst>
      <p:ext uri="{BB962C8B-B14F-4D97-AF65-F5344CB8AC3E}">
        <p14:creationId xmlns:p14="http://schemas.microsoft.com/office/powerpoint/2010/main" val="975115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5D5F1B05-0A5F-4E23-B486-D9D0CB57ABA7}" type="datetimeFigureOut">
              <a:rPr lang="ko-KR" altLang="en-US" smtClean="0"/>
              <a:t>2021-11-25</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E58E19DF-6EEC-4EAA-9E2F-CBFB5236C360}" type="slidenum">
              <a:rPr lang="ko-KR" altLang="en-US" smtClean="0"/>
              <a:t>‹#›</a:t>
            </a:fld>
            <a:endParaRPr lang="ko-KR" altLang="en-US"/>
          </a:p>
        </p:txBody>
      </p:sp>
    </p:spTree>
    <p:extLst>
      <p:ext uri="{BB962C8B-B14F-4D97-AF65-F5344CB8AC3E}">
        <p14:creationId xmlns:p14="http://schemas.microsoft.com/office/powerpoint/2010/main" val="2869021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smtClean="0"/>
              <a:t>마스터 제목 스타일 편집</a:t>
            </a:r>
            <a:endParaRPr lang="ko-KR" altLang="en-US"/>
          </a:p>
        </p:txBody>
      </p:sp>
      <p:sp>
        <p:nvSpPr>
          <p:cNvPr id="3" name="내용 개체 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 편집</a:t>
            </a:r>
          </a:p>
        </p:txBody>
      </p:sp>
      <p:sp>
        <p:nvSpPr>
          <p:cNvPr id="5" name="날짜 개체 틀 4"/>
          <p:cNvSpPr>
            <a:spLocks noGrp="1"/>
          </p:cNvSpPr>
          <p:nvPr>
            <p:ph type="dt" sz="half" idx="10"/>
          </p:nvPr>
        </p:nvSpPr>
        <p:spPr/>
        <p:txBody>
          <a:bodyPr/>
          <a:lstStyle/>
          <a:p>
            <a:fld id="{5D5F1B05-0A5F-4E23-B486-D9D0CB57ABA7}" type="datetimeFigureOut">
              <a:rPr lang="ko-KR" altLang="en-US" smtClean="0"/>
              <a:t>2021-11-25</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E58E19DF-6EEC-4EAA-9E2F-CBFB5236C360}" type="slidenum">
              <a:rPr lang="ko-KR" altLang="en-US" smtClean="0"/>
              <a:t>‹#›</a:t>
            </a:fld>
            <a:endParaRPr lang="ko-KR" altLang="en-US"/>
          </a:p>
        </p:txBody>
      </p:sp>
    </p:spTree>
    <p:extLst>
      <p:ext uri="{BB962C8B-B14F-4D97-AF65-F5344CB8AC3E}">
        <p14:creationId xmlns:p14="http://schemas.microsoft.com/office/powerpoint/2010/main" val="200348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 편집</a:t>
            </a:r>
          </a:p>
        </p:txBody>
      </p:sp>
      <p:sp>
        <p:nvSpPr>
          <p:cNvPr id="5" name="날짜 개체 틀 4"/>
          <p:cNvSpPr>
            <a:spLocks noGrp="1"/>
          </p:cNvSpPr>
          <p:nvPr>
            <p:ph type="dt" sz="half" idx="10"/>
          </p:nvPr>
        </p:nvSpPr>
        <p:spPr/>
        <p:txBody>
          <a:bodyPr/>
          <a:lstStyle/>
          <a:p>
            <a:fld id="{5D5F1B05-0A5F-4E23-B486-D9D0CB57ABA7}" type="datetimeFigureOut">
              <a:rPr lang="ko-KR" altLang="en-US" smtClean="0"/>
              <a:t>2021-11-25</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E58E19DF-6EEC-4EAA-9E2F-CBFB5236C360}" type="slidenum">
              <a:rPr lang="ko-KR" altLang="en-US" smtClean="0"/>
              <a:t>‹#›</a:t>
            </a:fld>
            <a:endParaRPr lang="ko-KR" altLang="en-US"/>
          </a:p>
        </p:txBody>
      </p:sp>
    </p:spTree>
    <p:extLst>
      <p:ext uri="{BB962C8B-B14F-4D97-AF65-F5344CB8AC3E}">
        <p14:creationId xmlns:p14="http://schemas.microsoft.com/office/powerpoint/2010/main" val="48680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5F1B05-0A5F-4E23-B486-D9D0CB57ABA7}" type="datetimeFigureOut">
              <a:rPr lang="ko-KR" altLang="en-US" smtClean="0"/>
              <a:t>2021-11-25</a:t>
            </a:fld>
            <a:endParaRPr lang="ko-KR" altLang="en-US"/>
          </a:p>
        </p:txBody>
      </p:sp>
      <p:sp>
        <p:nvSpPr>
          <p:cNvPr id="5" name="바닥글 개체 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8E19DF-6EEC-4EAA-9E2F-CBFB5236C360}" type="slidenum">
              <a:rPr lang="ko-KR" altLang="en-US" smtClean="0"/>
              <a:t>‹#›</a:t>
            </a:fld>
            <a:endParaRPr lang="ko-KR" altLang="en-US"/>
          </a:p>
        </p:txBody>
      </p:sp>
    </p:spTree>
    <p:extLst>
      <p:ext uri="{BB962C8B-B14F-4D97-AF65-F5344CB8AC3E}">
        <p14:creationId xmlns:p14="http://schemas.microsoft.com/office/powerpoint/2010/main" val="21472724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radiopaedia.org/articles/halo-sign-chest-3?lang=us"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hyperlink" Target="https://radiopaedia.org/articles/reversed-halo-sign-lungs?lang=u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pubmed.ncbi.nlm.nih.gov/31469325/" TargetMode="External"/><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0.png"/><Relationship Id="rId7" Type="http://schemas.openxmlformats.org/officeDocument/2006/relationships/hyperlink" Target="https://www.researchgate.net/"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hyperlink" Target="https://www.researchgate.net/figure/Light-microscopy-of-Aspergillus_fig1_256473119" TargetMode="External"/><Relationship Id="rId4" Type="http://schemas.openxmlformats.org/officeDocument/2006/relationships/image" Target="../media/image21.png"/><Relationship Id="rId9"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hyperlink" Target="https://pubmed.ncbi.nlm.nih.gov/31469325/"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pubmed.ncbi.nlm.nih.gov/31469325/" TargetMode="Externa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pubmed.ncbi.nlm.nih.gov/31469325/"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s://pubmed.ncbi.nlm.nih.gov/29544767/" TargetMode="External"/><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pubmed.ncbi.nlm.nih.gov/29544767/" TargetMode="Externa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0.png"/><Relationship Id="rId7" Type="http://schemas.openxmlformats.org/officeDocument/2006/relationships/image" Target="../media/image43.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hyperlink" Target="http://www.learningradiology.com/notes/chestnotes/aspergillomapage.htm" TargetMode="External"/><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hyperlink" Target="https://radiopaedia.org/articles/central-bronchiectasis?lang=us" TargetMode="External"/><Relationship Id="rId2" Type="http://schemas.openxmlformats.org/officeDocument/2006/relationships/hyperlink" Target="https://radiopaedia.org/articles/bronchiectasis?lang=us" TargetMode="External"/><Relationship Id="rId1" Type="http://schemas.openxmlformats.org/officeDocument/2006/relationships/slideLayout" Target="../slideLayouts/slideLayout1.xml"/><Relationship Id="rId5" Type="http://schemas.openxmlformats.org/officeDocument/2006/relationships/image" Target="../media/image48.PNG"/><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hyperlink" Target="https://radiopaedia.org/cases/allergic-bronchopulmonary-aspergillosis-6"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90783" y="2377440"/>
            <a:ext cx="7210435" cy="923330"/>
          </a:xfrm>
          <a:prstGeom prst="rect">
            <a:avLst/>
          </a:prstGeom>
          <a:noFill/>
        </p:spPr>
        <p:txBody>
          <a:bodyPr wrap="none" rtlCol="0">
            <a:spAutoFit/>
          </a:bodyPr>
          <a:lstStyle/>
          <a:p>
            <a:r>
              <a:rPr lang="en-US" altLang="ko-KR" sz="5400" b="1" smtClean="0"/>
              <a:t>Aspergillus infection </a:t>
            </a:r>
            <a:endParaRPr lang="ko-KR" altLang="en-US" sz="5400" b="1"/>
          </a:p>
        </p:txBody>
      </p:sp>
      <p:sp>
        <p:nvSpPr>
          <p:cNvPr id="5" name="TextBox 4"/>
          <p:cNvSpPr txBox="1"/>
          <p:nvPr/>
        </p:nvSpPr>
        <p:spPr>
          <a:xfrm>
            <a:off x="4836681" y="4705003"/>
            <a:ext cx="2518638" cy="369332"/>
          </a:xfrm>
          <a:prstGeom prst="rect">
            <a:avLst/>
          </a:prstGeom>
          <a:noFill/>
        </p:spPr>
        <p:txBody>
          <a:bodyPr wrap="none" rtlCol="0">
            <a:spAutoFit/>
          </a:bodyPr>
          <a:lstStyle/>
          <a:p>
            <a:r>
              <a:rPr lang="ko-KR" altLang="en-US" smtClean="0"/>
              <a:t>호흡기내과 </a:t>
            </a:r>
            <a:r>
              <a:rPr lang="en-US" altLang="ko-KR" smtClean="0"/>
              <a:t>F2 </a:t>
            </a:r>
            <a:r>
              <a:rPr lang="ko-KR" altLang="en-US" smtClean="0"/>
              <a:t>최지연</a:t>
            </a:r>
            <a:endParaRPr lang="ko-KR" altLang="en-US"/>
          </a:p>
        </p:txBody>
      </p:sp>
    </p:spTree>
    <p:extLst>
      <p:ext uri="{BB962C8B-B14F-4D97-AF65-F5344CB8AC3E}">
        <p14:creationId xmlns:p14="http://schemas.microsoft.com/office/powerpoint/2010/main" val="2706146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0" y="0"/>
            <a:ext cx="4112023" cy="535531"/>
          </a:xfrm>
          <a:prstGeom prst="rect">
            <a:avLst/>
          </a:prstGeom>
        </p:spPr>
        <p:txBody>
          <a:bodyPr wrap="none">
            <a:spAutoFit/>
          </a:bodyPr>
          <a:lstStyle/>
          <a:p>
            <a:pPr fontAlgn="base" latinLnBrk="0">
              <a:lnSpc>
                <a:spcPct val="160000"/>
              </a:lnSpc>
            </a:pPr>
            <a:r>
              <a:rPr lang="en-US" altLang="ko-KR" b="1" i="1" kern="0" smtClean="0">
                <a:solidFill>
                  <a:srgbClr val="000000"/>
                </a:solidFill>
                <a:effectLst>
                  <a:outerShdw blurRad="38100" dist="38100" dir="2700000" algn="tl">
                    <a:srgbClr val="000000">
                      <a:alpha val="43137"/>
                    </a:srgbClr>
                  </a:outerShdw>
                </a:effectLst>
                <a:latin typeface="+mj-lt"/>
                <a:ea typeface="함초롬바탕" panose="02030604000101010101" pitchFamily="18" charset="-127"/>
              </a:rPr>
              <a:t>Invasive aspergillosis : Presentation</a:t>
            </a:r>
            <a:endParaRPr lang="en-US" altLang="ko-KR" b="1" i="1" kern="0">
              <a:solidFill>
                <a:srgbClr val="000000"/>
              </a:solidFill>
              <a:effectLst>
                <a:outerShdw blurRad="38100" dist="38100" dir="2700000" algn="tl">
                  <a:srgbClr val="000000">
                    <a:alpha val="43137"/>
                  </a:srgbClr>
                </a:outerShdw>
              </a:effectLst>
              <a:latin typeface="+mj-lt"/>
            </a:endParaRPr>
          </a:p>
        </p:txBody>
      </p:sp>
      <p:sp>
        <p:nvSpPr>
          <p:cNvPr id="3" name="Rectangle 1"/>
          <p:cNvSpPr>
            <a:spLocks noChangeArrowheads="1"/>
          </p:cNvSpPr>
          <p:nvPr/>
        </p:nvSpPr>
        <p:spPr bwMode="auto">
          <a:xfrm>
            <a:off x="0" y="2490190"/>
            <a:ext cx="6599384" cy="436781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3920" tIns="0" rIns="0" bIns="165048" numCol="1" anchor="ctr" anchorCtr="0" compatLnSpc="1">
            <a:prstTxWarp prst="textNoShape">
              <a:avLst/>
            </a:prstTxWarp>
            <a:spAutoFit/>
          </a:bodyPr>
          <a:lstStyle/>
          <a:p>
            <a:pPr lvl="0" eaLnBrk="0" fontAlgn="base" latinLnBrk="0" hangingPunct="0">
              <a:lnSpc>
                <a:spcPct val="150000"/>
              </a:lnSpc>
              <a:spcBef>
                <a:spcPct val="0"/>
              </a:spcBef>
              <a:spcAft>
                <a:spcPct val="0"/>
              </a:spcAft>
            </a:pPr>
            <a:r>
              <a:rPr lang="ko-KR" altLang="en-US" sz="1400"/>
              <a:t>▶ </a:t>
            </a:r>
            <a:r>
              <a:rPr kumimoji="0" lang="en-US" altLang="ko-KR" sz="1400" b="1" i="0" u="none" strike="noStrike" cap="none" normalizeH="0" baseline="0" smtClean="0">
                <a:ln>
                  <a:noFill/>
                </a:ln>
                <a:solidFill>
                  <a:srgbClr val="222222"/>
                </a:solidFill>
                <a:effectLst/>
                <a:latin typeface="+mj-lt"/>
                <a:ea typeface="Raleway"/>
              </a:rPr>
              <a:t>N</a:t>
            </a:r>
            <a:r>
              <a:rPr kumimoji="0" lang="ko-KR" altLang="ko-KR" sz="1400" b="1" i="0" u="none" strike="noStrike" cap="none" normalizeH="0" baseline="0" smtClean="0">
                <a:ln>
                  <a:noFill/>
                </a:ln>
                <a:solidFill>
                  <a:srgbClr val="222222"/>
                </a:solidFill>
                <a:effectLst/>
                <a:latin typeface="+mj-lt"/>
                <a:ea typeface="Raleway"/>
              </a:rPr>
              <a:t>eutropenic patients:  </a:t>
            </a:r>
            <a:endParaRPr kumimoji="0" lang="en-US" altLang="ko-KR" sz="1400" b="1" i="0" u="none" strike="noStrike" cap="none" normalizeH="0" baseline="0" smtClean="0">
              <a:ln>
                <a:noFill/>
              </a:ln>
              <a:solidFill>
                <a:srgbClr val="222222"/>
              </a:solidFill>
              <a:effectLst/>
              <a:latin typeface="+mj-lt"/>
              <a:ea typeface="Raleway"/>
            </a:endParaRPr>
          </a:p>
          <a:p>
            <a:pPr lvl="0" eaLnBrk="0" fontAlgn="base" latinLnBrk="0" hangingPunct="0">
              <a:lnSpc>
                <a:spcPct val="150000"/>
              </a:lnSpc>
              <a:spcBef>
                <a:spcPct val="0"/>
              </a:spcBef>
              <a:spcAft>
                <a:spcPct val="0"/>
              </a:spcAft>
            </a:pPr>
            <a:r>
              <a:rPr kumimoji="0" lang="ko-KR" altLang="ko-KR" sz="1400" b="1" i="0" u="none" strike="noStrike" cap="none" normalizeH="0" baseline="0" smtClean="0">
                <a:ln>
                  <a:noFill/>
                </a:ln>
                <a:solidFill>
                  <a:srgbClr val="222222"/>
                </a:solidFill>
                <a:effectLst/>
                <a:latin typeface="+mj-lt"/>
                <a:ea typeface="Raleway"/>
              </a:rPr>
              <a:t>angioinvasion mimics pulmonary embolism + pneumonia</a:t>
            </a:r>
            <a:endParaRPr kumimoji="0" lang="ko-KR" altLang="ko-KR" sz="1400" b="0" i="0" u="none" strike="noStrike" cap="none" normalizeH="0" baseline="0" smtClean="0">
              <a:ln>
                <a:noFill/>
              </a:ln>
              <a:solidFill>
                <a:srgbClr val="222222"/>
              </a:solidFill>
              <a:effectLst/>
              <a:latin typeface="+mj-lt"/>
              <a:ea typeface="Raleway"/>
            </a:endParaRPr>
          </a:p>
          <a:p>
            <a:pPr eaLnBrk="0" fontAlgn="base" latinLnBrk="0" hangingPunct="0">
              <a:lnSpc>
                <a:spcPct val="150000"/>
              </a:lnSpc>
              <a:spcBef>
                <a:spcPct val="0"/>
              </a:spcBef>
              <a:spcAft>
                <a:spcPct val="0"/>
              </a:spcAft>
            </a:pPr>
            <a:r>
              <a:rPr lang="ko-KR" altLang="en-US" sz="1400" smtClean="0"/>
              <a:t>▷ </a:t>
            </a:r>
            <a:r>
              <a:rPr kumimoji="0" lang="ko-KR" altLang="ko-KR" sz="1400" b="0" u="none" strike="noStrike" cap="none" normalizeH="0" baseline="0" smtClean="0">
                <a:ln>
                  <a:noFill/>
                </a:ln>
                <a:solidFill>
                  <a:srgbClr val="222222"/>
                </a:solidFill>
                <a:effectLst/>
                <a:latin typeface="+mj-lt"/>
                <a:ea typeface="Roboto"/>
              </a:rPr>
              <a:t>Infection </a:t>
            </a:r>
            <a:r>
              <a:rPr kumimoji="0" lang="ko-KR" altLang="ko-KR" sz="1400" b="1" u="sng" strike="noStrike" cap="none" normalizeH="0" baseline="0" smtClean="0">
                <a:ln>
                  <a:noFill/>
                </a:ln>
                <a:solidFill>
                  <a:srgbClr val="222222"/>
                </a:solidFill>
                <a:effectLst/>
                <a:latin typeface="+mj-lt"/>
                <a:ea typeface="Roboto"/>
              </a:rPr>
              <a:t>may initially center on the pulmonary arteries</a:t>
            </a:r>
            <a:r>
              <a:rPr kumimoji="0" lang="ko-KR" altLang="ko-KR" sz="1400" b="0" u="none" strike="noStrike" cap="none" normalizeH="0" baseline="0" smtClean="0">
                <a:ln>
                  <a:noFill/>
                </a:ln>
                <a:solidFill>
                  <a:srgbClr val="222222"/>
                </a:solidFill>
                <a:effectLst/>
                <a:latin typeface="+mj-lt"/>
                <a:ea typeface="Roboto"/>
              </a:rPr>
              <a:t> and behave </a:t>
            </a:r>
            <a:endParaRPr kumimoji="0" lang="en-US" altLang="ko-KR" sz="1400" b="0" u="none" strike="noStrike" cap="none" normalizeH="0" baseline="0" smtClean="0">
              <a:ln>
                <a:noFill/>
              </a:ln>
              <a:solidFill>
                <a:srgbClr val="222222"/>
              </a:solidFill>
              <a:effectLst/>
              <a:latin typeface="+mj-lt"/>
              <a:ea typeface="Roboto"/>
            </a:endParaRPr>
          </a:p>
          <a:p>
            <a:pPr eaLnBrk="0" fontAlgn="base" latinLnBrk="0" hangingPunct="0">
              <a:lnSpc>
                <a:spcPct val="150000"/>
              </a:lnSpc>
              <a:spcBef>
                <a:spcPct val="0"/>
              </a:spcBef>
              <a:spcAft>
                <a:spcPct val="0"/>
              </a:spcAft>
            </a:pPr>
            <a:r>
              <a:rPr lang="en-US" altLang="ko-KR" sz="1400">
                <a:solidFill>
                  <a:srgbClr val="222222"/>
                </a:solidFill>
                <a:latin typeface="+mj-lt"/>
                <a:ea typeface="Roboto"/>
              </a:rPr>
              <a:t> </a:t>
            </a:r>
            <a:r>
              <a:rPr lang="en-US" altLang="ko-KR" sz="1400" smtClean="0">
                <a:solidFill>
                  <a:srgbClr val="222222"/>
                </a:solidFill>
                <a:latin typeface="+mj-lt"/>
                <a:ea typeface="Roboto"/>
              </a:rPr>
              <a:t>   </a:t>
            </a:r>
            <a:r>
              <a:rPr kumimoji="0" lang="ko-KR" altLang="ko-KR" sz="1400" b="0" u="none" strike="noStrike" cap="none" normalizeH="0" baseline="0" smtClean="0">
                <a:ln>
                  <a:noFill/>
                </a:ln>
                <a:solidFill>
                  <a:srgbClr val="222222"/>
                </a:solidFill>
                <a:effectLst/>
                <a:latin typeface="+mj-lt"/>
                <a:ea typeface="Roboto"/>
              </a:rPr>
              <a:t>a bit like a pulmonary embolism</a:t>
            </a:r>
            <a:r>
              <a:rPr kumimoji="0" lang="ko-KR" altLang="ko-KR" sz="1400" b="0" i="1" u="none" strike="noStrike" cap="none" normalizeH="0" baseline="0" smtClean="0">
                <a:ln>
                  <a:noFill/>
                </a:ln>
                <a:solidFill>
                  <a:srgbClr val="222222"/>
                </a:solidFill>
                <a:effectLst/>
                <a:latin typeface="+mj-lt"/>
                <a:ea typeface="Roboto"/>
              </a:rPr>
              <a:t> </a:t>
            </a:r>
            <a:endParaRPr kumimoji="0" lang="ko-KR" altLang="ko-KR" sz="1400" b="0" i="0" u="none" strike="noStrike" cap="none" normalizeH="0" baseline="0" smtClean="0">
              <a:ln>
                <a:noFill/>
              </a:ln>
              <a:solidFill>
                <a:srgbClr val="222222"/>
              </a:solidFill>
              <a:effectLst/>
              <a:latin typeface="+mj-lt"/>
              <a:ea typeface="Roboto"/>
            </a:endParaRPr>
          </a:p>
          <a:p>
            <a:pPr lvl="0" eaLnBrk="0" fontAlgn="base" latinLnBrk="0" hangingPunct="0">
              <a:lnSpc>
                <a:spcPct val="150000"/>
              </a:lnSpc>
              <a:spcBef>
                <a:spcPct val="0"/>
              </a:spcBef>
              <a:spcAft>
                <a:spcPct val="0"/>
              </a:spcAft>
            </a:pPr>
            <a:r>
              <a:rPr lang="ko-KR" altLang="en-US" sz="1400"/>
              <a:t>▷ </a:t>
            </a:r>
            <a:r>
              <a:rPr kumimoji="0" lang="ko-KR" altLang="ko-KR" sz="1400" b="0" i="0" u="sng" strike="noStrike" cap="none" normalizeH="0" baseline="0" smtClean="0">
                <a:ln>
                  <a:noFill/>
                </a:ln>
                <a:solidFill>
                  <a:srgbClr val="222222"/>
                </a:solidFill>
                <a:effectLst/>
                <a:latin typeface="+mj-lt"/>
                <a:ea typeface="Roboto"/>
              </a:rPr>
              <a:t>Refractory fever</a:t>
            </a:r>
            <a:r>
              <a:rPr kumimoji="0" lang="ko-KR" altLang="ko-KR" sz="1400" b="0" i="0" u="none" strike="noStrike" cap="none" normalizeH="0" baseline="0" smtClean="0">
                <a:ln>
                  <a:noFill/>
                </a:ln>
                <a:solidFill>
                  <a:srgbClr val="222222"/>
                </a:solidFill>
                <a:effectLst/>
                <a:latin typeface="+mj-lt"/>
                <a:ea typeface="Roboto"/>
              </a:rPr>
              <a:t> is a central finding </a:t>
            </a:r>
            <a:endParaRPr kumimoji="0" lang="en-US" altLang="ko-KR" sz="1400" b="0" i="0" u="none" strike="noStrike" cap="none" normalizeH="0" baseline="0" smtClean="0">
              <a:ln>
                <a:noFill/>
              </a:ln>
              <a:solidFill>
                <a:srgbClr val="222222"/>
              </a:solidFill>
              <a:effectLst/>
              <a:latin typeface="+mj-lt"/>
              <a:ea typeface="Roboto"/>
            </a:endParaRPr>
          </a:p>
          <a:p>
            <a:pPr lvl="0" eaLnBrk="0" fontAlgn="base" latinLnBrk="0" hangingPunct="0">
              <a:lnSpc>
                <a:spcPct val="150000"/>
              </a:lnSpc>
              <a:spcBef>
                <a:spcPct val="0"/>
              </a:spcBef>
              <a:spcAft>
                <a:spcPct val="0"/>
              </a:spcAft>
            </a:pPr>
            <a:r>
              <a:rPr lang="en-US" altLang="ko-KR" sz="1400">
                <a:solidFill>
                  <a:srgbClr val="222222"/>
                </a:solidFill>
                <a:latin typeface="+mj-lt"/>
                <a:ea typeface="Roboto"/>
              </a:rPr>
              <a:t> </a:t>
            </a:r>
            <a:r>
              <a:rPr lang="en-US" altLang="ko-KR" sz="1400" smtClean="0">
                <a:solidFill>
                  <a:srgbClr val="222222"/>
                </a:solidFill>
                <a:latin typeface="+mj-lt"/>
                <a:ea typeface="Roboto"/>
              </a:rPr>
              <a:t>   </a:t>
            </a:r>
            <a:r>
              <a:rPr kumimoji="0" lang="ko-KR" altLang="ko-KR" sz="1400" b="0" i="0" u="none" strike="noStrike" cap="none" normalizeH="0" baseline="0" smtClean="0">
                <a:ln>
                  <a:noFill/>
                </a:ln>
                <a:solidFill>
                  <a:srgbClr val="222222"/>
                </a:solidFill>
                <a:effectLst/>
                <a:latin typeface="+mj-lt"/>
                <a:ea typeface="Roboto"/>
              </a:rPr>
              <a:t>(may persist even despite anti-fungal therapy).</a:t>
            </a:r>
          </a:p>
          <a:p>
            <a:pPr marL="0" marR="0" lvl="0" indent="0" algn="l" defTabSz="914400" rtl="0" eaLnBrk="0" fontAlgn="base" latinLnBrk="0" hangingPunct="0">
              <a:lnSpc>
                <a:spcPct val="150000"/>
              </a:lnSpc>
              <a:spcBef>
                <a:spcPct val="0"/>
              </a:spcBef>
              <a:spcAft>
                <a:spcPct val="0"/>
              </a:spcAft>
              <a:buClrTx/>
              <a:buSzTx/>
              <a:tabLst/>
            </a:pPr>
            <a:r>
              <a:rPr kumimoji="0" lang="en-US" altLang="ko-KR" sz="1400" b="0" i="0" u="none" strike="noStrike" cap="none" normalizeH="0" baseline="0" smtClean="0">
                <a:ln>
                  <a:noFill/>
                </a:ln>
                <a:solidFill>
                  <a:srgbClr val="222222"/>
                </a:solidFill>
                <a:effectLst/>
                <a:latin typeface="+mj-lt"/>
                <a:ea typeface="Roboto"/>
              </a:rPr>
              <a:t>    </a:t>
            </a:r>
            <a:r>
              <a:rPr kumimoji="0" lang="ko-KR" altLang="ko-KR" sz="1400" b="1" i="0" u="sng" strike="noStrike" cap="none" normalizeH="0" baseline="0" smtClean="0">
                <a:ln>
                  <a:noFill/>
                </a:ln>
                <a:solidFill>
                  <a:schemeClr val="accent2">
                    <a:lumMod val="75000"/>
                  </a:schemeClr>
                </a:solidFill>
                <a:effectLst/>
                <a:latin typeface="+mj-lt"/>
                <a:ea typeface="Roboto"/>
              </a:rPr>
              <a:t>Signs of pulmonary infarction</a:t>
            </a:r>
          </a:p>
          <a:p>
            <a:pPr marL="457200" marR="0" lvl="1" indent="0" algn="l" defTabSz="914400" rtl="0" eaLnBrk="0" fontAlgn="base" latinLnBrk="0" hangingPunct="0">
              <a:lnSpc>
                <a:spcPct val="150000"/>
              </a:lnSpc>
              <a:spcBef>
                <a:spcPct val="0"/>
              </a:spcBef>
              <a:spcAft>
                <a:spcPct val="0"/>
              </a:spcAft>
              <a:buClrTx/>
              <a:buSzTx/>
              <a:tabLst/>
            </a:pPr>
            <a:r>
              <a:rPr kumimoji="0" lang="ko-KR" altLang="ko-KR" sz="1400" b="0" i="0" u="none" strike="noStrike" cap="none" normalizeH="0" baseline="0" smtClean="0">
                <a:ln>
                  <a:noFill/>
                </a:ln>
                <a:solidFill>
                  <a:schemeClr val="accent2">
                    <a:lumMod val="75000"/>
                  </a:schemeClr>
                </a:solidFill>
                <a:effectLst/>
                <a:latin typeface="+mj-lt"/>
                <a:ea typeface="Roboto"/>
              </a:rPr>
              <a:t>Dry cough</a:t>
            </a:r>
          </a:p>
          <a:p>
            <a:pPr marL="457200" marR="0" lvl="1" indent="0" algn="l" defTabSz="914400" rtl="0" eaLnBrk="0" fontAlgn="base" latinLnBrk="0" hangingPunct="0">
              <a:lnSpc>
                <a:spcPct val="150000"/>
              </a:lnSpc>
              <a:spcBef>
                <a:spcPct val="0"/>
              </a:spcBef>
              <a:spcAft>
                <a:spcPct val="0"/>
              </a:spcAft>
              <a:buClrTx/>
              <a:buSzTx/>
              <a:tabLst/>
            </a:pPr>
            <a:r>
              <a:rPr kumimoji="0" lang="ko-KR" altLang="ko-KR" sz="1400" b="0" i="0" u="none" strike="noStrike" cap="none" normalizeH="0" baseline="0" smtClean="0">
                <a:ln>
                  <a:noFill/>
                </a:ln>
                <a:solidFill>
                  <a:schemeClr val="accent2">
                    <a:lumMod val="75000"/>
                  </a:schemeClr>
                </a:solidFill>
                <a:effectLst/>
                <a:latin typeface="+mj-lt"/>
                <a:ea typeface="Roboto"/>
              </a:rPr>
              <a:t>Pleuritic chest pain</a:t>
            </a:r>
          </a:p>
          <a:p>
            <a:pPr marL="457200" marR="0" lvl="1" indent="0" algn="l" defTabSz="914400" rtl="0" eaLnBrk="0" fontAlgn="base" latinLnBrk="0" hangingPunct="0">
              <a:lnSpc>
                <a:spcPct val="150000"/>
              </a:lnSpc>
              <a:spcBef>
                <a:spcPct val="0"/>
              </a:spcBef>
              <a:spcAft>
                <a:spcPct val="0"/>
              </a:spcAft>
              <a:buClrTx/>
              <a:buSzTx/>
              <a:tabLst/>
            </a:pPr>
            <a:r>
              <a:rPr kumimoji="0" lang="ko-KR" altLang="ko-KR" sz="1400" b="0" i="0" u="none" strike="noStrike" cap="none" normalizeH="0" baseline="0" smtClean="0">
                <a:ln>
                  <a:noFill/>
                </a:ln>
                <a:solidFill>
                  <a:schemeClr val="accent2">
                    <a:lumMod val="75000"/>
                  </a:schemeClr>
                </a:solidFill>
                <a:effectLst/>
                <a:latin typeface="+mj-lt"/>
                <a:ea typeface="Roboto"/>
              </a:rPr>
              <a:t>Hemoptysis (which can be massive)</a:t>
            </a:r>
            <a:r>
              <a:rPr kumimoji="0" lang="ko-KR" altLang="ko-KR" sz="1400" b="0" i="0" u="none" strike="noStrike" cap="none" normalizeH="0" baseline="0" smtClean="0">
                <a:ln>
                  <a:noFill/>
                </a:ln>
                <a:solidFill>
                  <a:srgbClr val="222222"/>
                </a:solidFill>
                <a:effectLst/>
                <a:latin typeface="+mj-lt"/>
                <a:ea typeface="Roboto"/>
              </a:rPr>
              <a:t>.</a:t>
            </a:r>
          </a:p>
          <a:p>
            <a:pPr lvl="0" eaLnBrk="0" fontAlgn="base" latinLnBrk="0" hangingPunct="0">
              <a:lnSpc>
                <a:spcPct val="150000"/>
              </a:lnSpc>
              <a:spcBef>
                <a:spcPct val="0"/>
              </a:spcBef>
              <a:spcAft>
                <a:spcPct val="0"/>
              </a:spcAft>
            </a:pPr>
            <a:r>
              <a:rPr lang="ko-KR" altLang="en-US" sz="1400"/>
              <a:t>▷ </a:t>
            </a:r>
            <a:r>
              <a:rPr kumimoji="0" lang="ko-KR" altLang="ko-KR" sz="1400" b="0" i="0" u="none" strike="noStrike" cap="none" normalizeH="0" baseline="0" smtClean="0">
                <a:ln>
                  <a:noFill/>
                </a:ln>
                <a:solidFill>
                  <a:srgbClr val="222222"/>
                </a:solidFill>
                <a:effectLst/>
                <a:latin typeface="+mj-lt"/>
                <a:ea typeface="Roboto"/>
              </a:rPr>
              <a:t>Metastatic infection may extend beyond the lungs</a:t>
            </a:r>
          </a:p>
          <a:p>
            <a:pPr marL="457200" marR="0" lvl="1" indent="0" algn="l" defTabSz="914400" rtl="0" eaLnBrk="0" fontAlgn="base" latinLnBrk="0" hangingPunct="0">
              <a:lnSpc>
                <a:spcPct val="150000"/>
              </a:lnSpc>
              <a:spcBef>
                <a:spcPct val="0"/>
              </a:spcBef>
              <a:spcAft>
                <a:spcPct val="0"/>
              </a:spcAft>
              <a:buClrTx/>
              <a:buSzTx/>
              <a:tabLst/>
            </a:pPr>
            <a:r>
              <a:rPr kumimoji="0" lang="ko-KR" altLang="ko-KR" sz="1400" b="0" i="0" u="none" strike="noStrike" cap="none" normalizeH="0" baseline="0" smtClean="0">
                <a:ln>
                  <a:noFill/>
                </a:ln>
                <a:solidFill>
                  <a:srgbClr val="222222"/>
                </a:solidFill>
                <a:effectLst/>
                <a:latin typeface="+mj-lt"/>
                <a:ea typeface="Roboto"/>
              </a:rPr>
              <a:t>Abscesses in brain, liver, spleen, kidney</a:t>
            </a:r>
          </a:p>
          <a:p>
            <a:pPr marL="457200" marR="0" lvl="1" indent="0" algn="l" defTabSz="914400" rtl="0" eaLnBrk="0" fontAlgn="base" latinLnBrk="0" hangingPunct="0">
              <a:lnSpc>
                <a:spcPct val="150000"/>
              </a:lnSpc>
              <a:spcBef>
                <a:spcPct val="0"/>
              </a:spcBef>
              <a:spcAft>
                <a:spcPct val="0"/>
              </a:spcAft>
              <a:buClrTx/>
              <a:buSzTx/>
              <a:tabLst/>
            </a:pPr>
            <a:r>
              <a:rPr kumimoji="0" lang="ko-KR" altLang="ko-KR" sz="1400" b="0" i="0" u="none" strike="noStrike" cap="none" normalizeH="0" baseline="0" smtClean="0">
                <a:ln>
                  <a:noFill/>
                </a:ln>
                <a:solidFill>
                  <a:srgbClr val="222222"/>
                </a:solidFill>
                <a:effectLst/>
                <a:latin typeface="+mj-lt"/>
                <a:ea typeface="Roboto"/>
              </a:rPr>
              <a:t>Skin lesions can be diagnostically helpful if present.</a:t>
            </a:r>
            <a:endParaRPr lang="en-US" altLang="ko-KR" sz="1400" smtClean="0">
              <a:solidFill>
                <a:srgbClr val="222222"/>
              </a:solidFill>
              <a:latin typeface="+mj-lt"/>
              <a:ea typeface="Roboto"/>
            </a:endParaRPr>
          </a:p>
        </p:txBody>
      </p:sp>
      <p:pic>
        <p:nvPicPr>
          <p:cNvPr id="4" name="그림 3"/>
          <p:cNvPicPr>
            <a:picLocks noChangeAspect="1"/>
          </p:cNvPicPr>
          <p:nvPr/>
        </p:nvPicPr>
        <p:blipFill>
          <a:blip r:embed="rId3"/>
          <a:stretch>
            <a:fillRect/>
          </a:stretch>
        </p:blipFill>
        <p:spPr>
          <a:xfrm>
            <a:off x="7919151" y="0"/>
            <a:ext cx="4272849" cy="1011507"/>
          </a:xfrm>
          <a:prstGeom prst="rect">
            <a:avLst/>
          </a:prstGeom>
        </p:spPr>
      </p:pic>
      <p:sp>
        <p:nvSpPr>
          <p:cNvPr id="5" name="직사각형 4"/>
          <p:cNvSpPr/>
          <p:nvPr/>
        </p:nvSpPr>
        <p:spPr>
          <a:xfrm>
            <a:off x="113970" y="535531"/>
            <a:ext cx="9402170" cy="1772793"/>
          </a:xfrm>
          <a:prstGeom prst="rect">
            <a:avLst/>
          </a:prstGeom>
        </p:spPr>
        <p:txBody>
          <a:bodyPr wrap="square">
            <a:spAutoFit/>
          </a:bodyPr>
          <a:lstStyle/>
          <a:p>
            <a:pPr fontAlgn="base" latinLnBrk="0">
              <a:lnSpc>
                <a:spcPct val="160000"/>
              </a:lnSpc>
            </a:pPr>
            <a:r>
              <a:rPr lang="ko-KR" altLang="en-US" sz="1400"/>
              <a:t>▶ </a:t>
            </a:r>
            <a:r>
              <a:rPr lang="en-US" altLang="ko-KR" sz="1400" b="1" u="sng" kern="0" smtClean="0">
                <a:solidFill>
                  <a:srgbClr val="000000"/>
                </a:solidFill>
                <a:uFill>
                  <a:solidFill>
                    <a:srgbClr val="000000"/>
                  </a:solidFill>
                </a:uFill>
                <a:latin typeface="+mj-lt"/>
                <a:ea typeface="함초롬바탕" panose="02030604000101010101" pitchFamily="18" charset="-127"/>
              </a:rPr>
              <a:t>Mycologic </a:t>
            </a:r>
            <a:r>
              <a:rPr lang="en-US" altLang="ko-KR" sz="1400" b="1" u="sng" kern="0">
                <a:solidFill>
                  <a:srgbClr val="000000"/>
                </a:solidFill>
                <a:uFill>
                  <a:solidFill>
                    <a:srgbClr val="000000"/>
                  </a:solidFill>
                </a:uFill>
                <a:latin typeface="+mj-lt"/>
                <a:ea typeface="함초롬바탕" panose="02030604000101010101" pitchFamily="18" charset="-127"/>
              </a:rPr>
              <a:t>Features</a:t>
            </a:r>
            <a:endParaRPr lang="en-US" altLang="ko-KR" sz="1400" kern="0">
              <a:solidFill>
                <a:srgbClr val="000000"/>
              </a:solidFill>
              <a:latin typeface="+mj-lt"/>
            </a:endParaRPr>
          </a:p>
          <a:p>
            <a:pPr fontAlgn="base" latinLnBrk="0">
              <a:lnSpc>
                <a:spcPct val="160000"/>
              </a:lnSpc>
            </a:pPr>
            <a:r>
              <a:rPr lang="en-US" altLang="ko-KR" sz="1400" kern="0">
                <a:solidFill>
                  <a:srgbClr val="000000"/>
                </a:solidFill>
                <a:latin typeface="+mj-lt"/>
                <a:ea typeface="함초롬바탕" panose="02030604000101010101" pitchFamily="18" charset="-127"/>
              </a:rPr>
              <a:t>Invasive infection of humans is most frequently caused by</a:t>
            </a:r>
            <a:endParaRPr lang="en-US" altLang="ko-KR" sz="1400" kern="0">
              <a:solidFill>
                <a:srgbClr val="000000"/>
              </a:solidFill>
              <a:latin typeface="+mj-lt"/>
            </a:endParaRPr>
          </a:p>
          <a:p>
            <a:pPr fontAlgn="base" latinLnBrk="0">
              <a:lnSpc>
                <a:spcPct val="160000"/>
              </a:lnSpc>
            </a:pPr>
            <a:r>
              <a:rPr lang="en-US" altLang="ko-KR" sz="1400" kern="0">
                <a:solidFill>
                  <a:srgbClr val="000000"/>
                </a:solidFill>
                <a:latin typeface="+mj-lt"/>
                <a:ea typeface="함초롬바탕" panose="02030604000101010101" pitchFamily="18" charset="-127"/>
              </a:rPr>
              <a:t>: </a:t>
            </a:r>
            <a:r>
              <a:rPr lang="en-US" altLang="ko-KR" sz="1400" b="1" i="1" kern="0">
                <a:solidFill>
                  <a:schemeClr val="accent2">
                    <a:lumMod val="75000"/>
                  </a:schemeClr>
                </a:solidFill>
                <a:latin typeface="+mj-lt"/>
                <a:ea typeface="함초롬바탕" panose="02030604000101010101" pitchFamily="18" charset="-127"/>
              </a:rPr>
              <a:t>Aspergillus fumigatus complex &gt; A. f lavus &gt; A. niger &gt; A. </a:t>
            </a:r>
            <a:r>
              <a:rPr lang="en-US" altLang="ko-KR" sz="1400" b="1" i="1" kern="0" smtClean="0">
                <a:solidFill>
                  <a:schemeClr val="accent2">
                    <a:lumMod val="75000"/>
                  </a:schemeClr>
                </a:solidFill>
                <a:latin typeface="+mj-lt"/>
                <a:ea typeface="함초롬바탕" panose="02030604000101010101" pitchFamily="18" charset="-127"/>
              </a:rPr>
              <a:t>terreus</a:t>
            </a:r>
            <a:endParaRPr lang="en-US" altLang="ko-KR" sz="1400" b="1" kern="0">
              <a:solidFill>
                <a:schemeClr val="accent2">
                  <a:lumMod val="75000"/>
                </a:schemeClr>
              </a:solidFill>
              <a:latin typeface="+mj-lt"/>
            </a:endParaRPr>
          </a:p>
          <a:p>
            <a:pPr fontAlgn="base" latinLnBrk="0"/>
            <a:r>
              <a:rPr lang="en-US" altLang="ko-KR" sz="1400" kern="0" smtClean="0">
                <a:solidFill>
                  <a:srgbClr val="000000"/>
                </a:solidFill>
                <a:latin typeface="+mj-lt"/>
                <a:ea typeface="함초롬바탕" panose="02030604000101010101" pitchFamily="18" charset="-127"/>
              </a:rPr>
              <a:t>   * </a:t>
            </a:r>
            <a:r>
              <a:rPr lang="en-US" altLang="ko-KR" sz="1400" b="1" kern="0">
                <a:solidFill>
                  <a:srgbClr val="000000"/>
                </a:solidFill>
                <a:latin typeface="+mj-lt"/>
                <a:ea typeface="함초롬바탕" panose="02030604000101010101" pitchFamily="18" charset="-127"/>
              </a:rPr>
              <a:t>fumigatus</a:t>
            </a:r>
            <a:r>
              <a:rPr lang="en-US" altLang="ko-KR" sz="1400" kern="0">
                <a:solidFill>
                  <a:srgbClr val="000000"/>
                </a:solidFill>
                <a:latin typeface="+mj-lt"/>
                <a:ea typeface="함초롬바탕" panose="02030604000101010101" pitchFamily="18" charset="-127"/>
              </a:rPr>
              <a:t> - most common in the lung </a:t>
            </a:r>
            <a:endParaRPr lang="en-US" altLang="ko-KR" sz="1400" kern="0">
              <a:solidFill>
                <a:srgbClr val="000000"/>
              </a:solidFill>
              <a:latin typeface="+mj-lt"/>
            </a:endParaRPr>
          </a:p>
          <a:p>
            <a:pPr fontAlgn="base" latinLnBrk="0"/>
            <a:r>
              <a:rPr lang="en-US" altLang="ko-KR" sz="1400" kern="0" smtClean="0">
                <a:solidFill>
                  <a:srgbClr val="000000"/>
                </a:solidFill>
                <a:latin typeface="+mj-lt"/>
                <a:ea typeface="함초롬바탕" panose="02030604000101010101" pitchFamily="18" charset="-127"/>
              </a:rPr>
              <a:t>   * </a:t>
            </a:r>
            <a:r>
              <a:rPr lang="en-US" altLang="ko-KR" sz="1400" b="1" kern="0">
                <a:solidFill>
                  <a:srgbClr val="000000"/>
                </a:solidFill>
                <a:latin typeface="+mj-lt"/>
                <a:ea typeface="함초롬바탕" panose="02030604000101010101" pitchFamily="18" charset="-127"/>
              </a:rPr>
              <a:t>lavus</a:t>
            </a:r>
            <a:r>
              <a:rPr lang="en-US" altLang="ko-KR" sz="1400" kern="0">
                <a:solidFill>
                  <a:srgbClr val="000000"/>
                </a:solidFill>
                <a:latin typeface="+mj-lt"/>
                <a:ea typeface="함초롬바탕" panose="02030604000101010101" pitchFamily="18" charset="-127"/>
              </a:rPr>
              <a:t> - more commonly causes infection of the larger passageways and sinuses. </a:t>
            </a:r>
            <a:endParaRPr lang="en-US" altLang="ko-KR" sz="1400" kern="0">
              <a:solidFill>
                <a:srgbClr val="000000"/>
              </a:solidFill>
              <a:latin typeface="+mj-lt"/>
            </a:endParaRPr>
          </a:p>
          <a:p>
            <a:pPr fontAlgn="base" latinLnBrk="0"/>
            <a:r>
              <a:rPr lang="en-US" altLang="ko-KR" sz="1400" kern="0" smtClean="0">
                <a:solidFill>
                  <a:srgbClr val="000000"/>
                </a:solidFill>
                <a:latin typeface="+mj-lt"/>
                <a:ea typeface="함초롬바탕" panose="02030604000101010101" pitchFamily="18" charset="-127"/>
              </a:rPr>
              <a:t>   * </a:t>
            </a:r>
            <a:r>
              <a:rPr lang="en-US" altLang="ko-KR" sz="1400" kern="0">
                <a:solidFill>
                  <a:srgbClr val="000000"/>
                </a:solidFill>
                <a:latin typeface="+mj-lt"/>
                <a:ea typeface="함초롬바탕" panose="02030604000101010101" pitchFamily="18" charset="-127"/>
              </a:rPr>
              <a:t>burn wounds are commonly colonized </a:t>
            </a:r>
            <a:r>
              <a:rPr lang="en-US" altLang="ko-KR" sz="1400" b="1" kern="0">
                <a:solidFill>
                  <a:srgbClr val="000000"/>
                </a:solidFill>
                <a:latin typeface="+mj-lt"/>
                <a:ea typeface="함초롬바탕" panose="02030604000101010101" pitchFamily="18" charset="-127"/>
              </a:rPr>
              <a:t>by A. niger and A. f lavus</a:t>
            </a:r>
            <a:r>
              <a:rPr lang="en-US" altLang="ko-KR" sz="1400" kern="0">
                <a:solidFill>
                  <a:srgbClr val="000000"/>
                </a:solidFill>
                <a:latin typeface="+mj-lt"/>
                <a:ea typeface="함초롬바탕" panose="02030604000101010101" pitchFamily="18" charset="-127"/>
              </a:rPr>
              <a:t>.</a:t>
            </a:r>
            <a:endParaRPr lang="en-US" altLang="ko-KR" sz="1400" kern="0">
              <a:solidFill>
                <a:srgbClr val="000000"/>
              </a:solidFill>
              <a:latin typeface="+mj-lt"/>
            </a:endParaRPr>
          </a:p>
        </p:txBody>
      </p:sp>
      <p:sp>
        <p:nvSpPr>
          <p:cNvPr id="7" name="Rectangle 1"/>
          <p:cNvSpPr>
            <a:spLocks noChangeArrowheads="1"/>
          </p:cNvSpPr>
          <p:nvPr/>
        </p:nvSpPr>
        <p:spPr bwMode="auto">
          <a:xfrm>
            <a:off x="6235891" y="2490190"/>
            <a:ext cx="5747000" cy="242881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3920" tIns="0" rIns="0" bIns="165048" numCol="1" anchor="ctr" anchorCtr="0" compatLnSpc="1">
            <a:prstTxWarp prst="textNoShape">
              <a:avLst/>
            </a:prstTxWarp>
            <a:spAutoFit/>
          </a:bodyPr>
          <a:lstStyle/>
          <a:p>
            <a:pPr eaLnBrk="0" fontAlgn="base" latinLnBrk="0" hangingPunct="0">
              <a:lnSpc>
                <a:spcPct val="150000"/>
              </a:lnSpc>
              <a:spcBef>
                <a:spcPct val="0"/>
              </a:spcBef>
              <a:spcAft>
                <a:spcPct val="0"/>
              </a:spcAft>
            </a:pPr>
            <a:r>
              <a:rPr lang="ko-KR" altLang="en-US" sz="1400" smtClean="0"/>
              <a:t>▶ </a:t>
            </a:r>
            <a:r>
              <a:rPr kumimoji="0" lang="en-US" altLang="ko-KR" sz="1400" b="1" i="0" u="none" strike="noStrike" cap="none" normalizeH="0" baseline="0" smtClean="0">
                <a:ln>
                  <a:noFill/>
                </a:ln>
                <a:solidFill>
                  <a:srgbClr val="222222"/>
                </a:solidFill>
                <a:effectLst/>
                <a:latin typeface="+mj-lt"/>
                <a:ea typeface="Raleway"/>
              </a:rPr>
              <a:t>N</a:t>
            </a:r>
            <a:r>
              <a:rPr kumimoji="0" lang="ko-KR" altLang="ko-KR" sz="1400" b="1" i="0" u="none" strike="noStrike" cap="none" normalizeH="0" baseline="0" smtClean="0">
                <a:ln>
                  <a:noFill/>
                </a:ln>
                <a:solidFill>
                  <a:srgbClr val="222222"/>
                </a:solidFill>
                <a:effectLst/>
                <a:latin typeface="+mj-lt"/>
                <a:ea typeface="Raleway"/>
              </a:rPr>
              <a:t>on-neutropenic patients:  mimics pneumonia</a:t>
            </a:r>
            <a:endParaRPr kumimoji="0" lang="ko-KR" altLang="ko-KR" sz="1400" b="0" i="0" u="none" strike="noStrike" cap="none" normalizeH="0" baseline="0" smtClean="0">
              <a:ln>
                <a:noFill/>
              </a:ln>
              <a:solidFill>
                <a:srgbClr val="222222"/>
              </a:solidFill>
              <a:effectLst/>
              <a:latin typeface="+mj-lt"/>
              <a:ea typeface="Raleway"/>
            </a:endParaRPr>
          </a:p>
          <a:p>
            <a:pPr lvl="0" eaLnBrk="0" fontAlgn="base" latinLnBrk="0" hangingPunct="0">
              <a:lnSpc>
                <a:spcPct val="150000"/>
              </a:lnSpc>
              <a:spcBef>
                <a:spcPct val="0"/>
              </a:spcBef>
              <a:spcAft>
                <a:spcPct val="0"/>
              </a:spcAft>
            </a:pPr>
            <a:r>
              <a:rPr lang="ko-KR" altLang="en-US" sz="1400"/>
              <a:t>▷ </a:t>
            </a:r>
            <a:r>
              <a:rPr kumimoji="0" lang="ko-KR" altLang="ko-KR" sz="1400" b="1" i="0" u="sng" strike="noStrike" cap="none" normalizeH="0" baseline="0" smtClean="0">
                <a:ln>
                  <a:noFill/>
                </a:ln>
                <a:solidFill>
                  <a:schemeClr val="accent2">
                    <a:lumMod val="75000"/>
                  </a:schemeClr>
                </a:solidFill>
                <a:effectLst/>
                <a:latin typeface="+mj-lt"/>
                <a:ea typeface="Roboto"/>
              </a:rPr>
              <a:t>Course is overall slower and with less prominent fever, making diagnosis more difficult.</a:t>
            </a:r>
            <a:r>
              <a:rPr kumimoji="0" lang="ko-KR" altLang="ko-KR" sz="1400" b="0" i="0" u="none" strike="noStrike" cap="none" normalizeH="0" baseline="0" smtClean="0">
                <a:ln>
                  <a:noFill/>
                </a:ln>
                <a:solidFill>
                  <a:srgbClr val="222222"/>
                </a:solidFill>
                <a:effectLst/>
                <a:latin typeface="+mj-lt"/>
                <a:ea typeface="Roboto"/>
              </a:rPr>
              <a:t> </a:t>
            </a:r>
            <a:endParaRPr kumimoji="0" lang="en-US" altLang="ko-KR" sz="1400" b="0" i="0" u="none" strike="noStrike" cap="none" normalizeH="0" baseline="0" smtClean="0">
              <a:ln>
                <a:noFill/>
              </a:ln>
              <a:solidFill>
                <a:srgbClr val="222222"/>
              </a:solidFill>
              <a:effectLst/>
              <a:latin typeface="+mj-lt"/>
              <a:ea typeface="Roboto"/>
            </a:endParaRPr>
          </a:p>
          <a:p>
            <a:pPr lvl="0" eaLnBrk="0" fontAlgn="base" latinLnBrk="0" hangingPunct="0">
              <a:lnSpc>
                <a:spcPct val="150000"/>
              </a:lnSpc>
              <a:spcBef>
                <a:spcPct val="0"/>
              </a:spcBef>
              <a:spcAft>
                <a:spcPct val="0"/>
              </a:spcAft>
            </a:pPr>
            <a:r>
              <a:rPr lang="ko-KR" altLang="en-US" sz="1400" smtClean="0"/>
              <a:t>▷ </a:t>
            </a:r>
            <a:r>
              <a:rPr kumimoji="0" lang="ko-KR" altLang="ko-KR" sz="1400" b="1" i="1" u="none" strike="noStrike" cap="none" normalizeH="0" baseline="0" smtClean="0">
                <a:ln>
                  <a:noFill/>
                </a:ln>
                <a:solidFill>
                  <a:srgbClr val="222222"/>
                </a:solidFill>
                <a:effectLst/>
                <a:latin typeface="+mj-lt"/>
                <a:ea typeface="Roboto"/>
              </a:rPr>
              <a:t>Dyspnea</a:t>
            </a:r>
            <a:r>
              <a:rPr kumimoji="0" lang="ko-KR" altLang="ko-KR" sz="1400" b="0" i="0" u="none" strike="noStrike" cap="none" normalizeH="0" baseline="0" smtClean="0">
                <a:ln>
                  <a:noFill/>
                </a:ln>
                <a:solidFill>
                  <a:srgbClr val="222222"/>
                </a:solidFill>
                <a:effectLst/>
                <a:latin typeface="+mj-lt"/>
                <a:ea typeface="Roboto"/>
              </a:rPr>
              <a:t> is a prominent symptom.</a:t>
            </a:r>
          </a:p>
          <a:p>
            <a:pPr lvl="0" eaLnBrk="0" fontAlgn="base" latinLnBrk="0" hangingPunct="0">
              <a:lnSpc>
                <a:spcPct val="150000"/>
              </a:lnSpc>
              <a:spcBef>
                <a:spcPct val="0"/>
              </a:spcBef>
              <a:spcAft>
                <a:spcPct val="0"/>
              </a:spcAft>
            </a:pPr>
            <a:r>
              <a:rPr lang="ko-KR" altLang="en-US" sz="1400"/>
              <a:t>▷ </a:t>
            </a:r>
            <a:r>
              <a:rPr kumimoji="0" lang="ko-KR" altLang="ko-KR" sz="1400" b="0" i="0" u="sng" strike="noStrike" cap="none" normalizeH="0" baseline="0" smtClean="0">
                <a:ln>
                  <a:noFill/>
                </a:ln>
                <a:solidFill>
                  <a:srgbClr val="222222"/>
                </a:solidFill>
                <a:effectLst/>
                <a:latin typeface="+mj-lt"/>
                <a:ea typeface="Roboto"/>
              </a:rPr>
              <a:t>Copious </a:t>
            </a:r>
            <a:r>
              <a:rPr kumimoji="0" lang="ko-KR" altLang="ko-KR" sz="1400" b="0" i="1" u="sng" strike="noStrike" cap="none" normalizeH="0" baseline="0" smtClean="0">
                <a:ln>
                  <a:noFill/>
                </a:ln>
                <a:solidFill>
                  <a:srgbClr val="222222"/>
                </a:solidFill>
                <a:effectLst/>
                <a:latin typeface="+mj-lt"/>
                <a:ea typeface="Roboto"/>
              </a:rPr>
              <a:t>sputum</a:t>
            </a:r>
            <a:r>
              <a:rPr kumimoji="0" lang="ko-KR" altLang="ko-KR" sz="1400" b="0" i="0" u="sng" strike="noStrike" cap="none" normalizeH="0" baseline="0" smtClean="0">
                <a:ln>
                  <a:noFill/>
                </a:ln>
                <a:solidFill>
                  <a:srgbClr val="222222"/>
                </a:solidFill>
                <a:effectLst/>
                <a:latin typeface="+mj-lt"/>
                <a:ea typeface="Roboto"/>
              </a:rPr>
              <a:t> production is often seen</a:t>
            </a:r>
            <a:r>
              <a:rPr kumimoji="0" lang="ko-KR" altLang="ko-KR" sz="1400" b="0" i="0" u="none" strike="noStrike" cap="none" normalizeH="0" baseline="0" smtClean="0">
                <a:ln>
                  <a:noFill/>
                </a:ln>
                <a:solidFill>
                  <a:srgbClr val="222222"/>
                </a:solidFill>
                <a:effectLst/>
                <a:latin typeface="+mj-lt"/>
                <a:ea typeface="Roboto"/>
              </a:rPr>
              <a:t>.</a:t>
            </a:r>
          </a:p>
          <a:p>
            <a:pPr lvl="0" eaLnBrk="0" fontAlgn="base" latinLnBrk="0" hangingPunct="0">
              <a:lnSpc>
                <a:spcPct val="150000"/>
              </a:lnSpc>
              <a:spcBef>
                <a:spcPct val="0"/>
              </a:spcBef>
              <a:spcAft>
                <a:spcPct val="0"/>
              </a:spcAft>
            </a:pPr>
            <a:r>
              <a:rPr lang="ko-KR" altLang="en-US" sz="1400"/>
              <a:t>▷ </a:t>
            </a:r>
            <a:r>
              <a:rPr kumimoji="0" lang="ko-KR" altLang="ko-KR" sz="1400" b="0" i="0" u="none" strike="noStrike" cap="none" normalizeH="0" baseline="0" smtClean="0">
                <a:ln>
                  <a:noFill/>
                </a:ln>
                <a:solidFill>
                  <a:srgbClr val="222222"/>
                </a:solidFill>
                <a:effectLst/>
                <a:latin typeface="+mj-lt"/>
                <a:ea typeface="Roboto"/>
              </a:rPr>
              <a:t>Fever and chest pain are less frequent than in neutropenic patients.</a:t>
            </a:r>
            <a:endParaRPr kumimoji="0" lang="ko-KR" altLang="ko-KR" sz="1400" b="1" i="0" u="none" strike="noStrike" cap="none" normalizeH="0" baseline="0" smtClean="0">
              <a:ln>
                <a:noFill/>
              </a:ln>
              <a:solidFill>
                <a:srgbClr val="222222"/>
              </a:solidFill>
              <a:effectLst/>
              <a:latin typeface="+mj-lt"/>
              <a:ea typeface="Raleway"/>
            </a:endParaRPr>
          </a:p>
        </p:txBody>
      </p:sp>
    </p:spTree>
    <p:extLst>
      <p:ext uri="{BB962C8B-B14F-4D97-AF65-F5344CB8AC3E}">
        <p14:creationId xmlns:p14="http://schemas.microsoft.com/office/powerpoint/2010/main" val="24552317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0" y="0"/>
            <a:ext cx="3794629" cy="535531"/>
          </a:xfrm>
          <a:prstGeom prst="rect">
            <a:avLst/>
          </a:prstGeom>
        </p:spPr>
        <p:txBody>
          <a:bodyPr wrap="none">
            <a:spAutoFit/>
          </a:bodyPr>
          <a:lstStyle/>
          <a:p>
            <a:pPr fontAlgn="base" latinLnBrk="0">
              <a:lnSpc>
                <a:spcPct val="160000"/>
              </a:lnSpc>
            </a:pPr>
            <a:r>
              <a:rPr lang="en-US" altLang="ko-KR" b="1" i="1" kern="0" smtClean="0">
                <a:solidFill>
                  <a:srgbClr val="000000"/>
                </a:solidFill>
                <a:effectLst>
                  <a:outerShdw blurRad="38100" dist="38100" dir="2700000" algn="tl">
                    <a:srgbClr val="000000">
                      <a:alpha val="43137"/>
                    </a:srgbClr>
                  </a:outerShdw>
                </a:effectLst>
                <a:latin typeface="+mj-lt"/>
                <a:ea typeface="함초롬바탕" panose="02030604000101010101" pitchFamily="18" charset="-127"/>
              </a:rPr>
              <a:t>Invasive aspergillosis : Diagnosis</a:t>
            </a:r>
            <a:endParaRPr lang="en-US" altLang="ko-KR" b="1" i="1" kern="0">
              <a:solidFill>
                <a:srgbClr val="000000"/>
              </a:solidFill>
              <a:effectLst>
                <a:outerShdw blurRad="38100" dist="38100" dir="2700000" algn="tl">
                  <a:srgbClr val="000000">
                    <a:alpha val="43137"/>
                  </a:srgbClr>
                </a:outerShdw>
              </a:effectLst>
              <a:latin typeface="+mj-lt"/>
            </a:endParaRPr>
          </a:p>
        </p:txBody>
      </p:sp>
      <p:sp>
        <p:nvSpPr>
          <p:cNvPr id="3" name="TextBox 2"/>
          <p:cNvSpPr txBox="1"/>
          <p:nvPr/>
        </p:nvSpPr>
        <p:spPr>
          <a:xfrm>
            <a:off x="361508" y="535531"/>
            <a:ext cx="2576539" cy="1061829"/>
          </a:xfrm>
          <a:prstGeom prst="rect">
            <a:avLst/>
          </a:prstGeom>
          <a:noFill/>
        </p:spPr>
        <p:txBody>
          <a:bodyPr wrap="none" rtlCol="0">
            <a:spAutoFit/>
          </a:bodyPr>
          <a:lstStyle/>
          <a:p>
            <a:pPr>
              <a:lnSpc>
                <a:spcPct val="150000"/>
              </a:lnSpc>
            </a:pPr>
            <a:r>
              <a:rPr lang="en-US" altLang="ko-KR" sz="1400" b="1" smtClean="0"/>
              <a:t>Image</a:t>
            </a:r>
          </a:p>
          <a:p>
            <a:pPr>
              <a:lnSpc>
                <a:spcPct val="150000"/>
              </a:lnSpc>
            </a:pPr>
            <a:r>
              <a:rPr lang="en-US" altLang="ko-KR" sz="1400" b="1" smtClean="0"/>
              <a:t>+ Microscopy and culture</a:t>
            </a:r>
          </a:p>
          <a:p>
            <a:pPr>
              <a:lnSpc>
                <a:spcPct val="150000"/>
              </a:lnSpc>
            </a:pPr>
            <a:r>
              <a:rPr lang="en-US" altLang="ko-KR" sz="1400" b="1" smtClean="0"/>
              <a:t>+ Non-culture based assays</a:t>
            </a:r>
            <a:endParaRPr lang="ko-KR" altLang="en-US" sz="1400" b="1"/>
          </a:p>
        </p:txBody>
      </p:sp>
      <p:pic>
        <p:nvPicPr>
          <p:cNvPr id="4" name="그림 3"/>
          <p:cNvPicPr>
            <a:picLocks noChangeAspect="1"/>
          </p:cNvPicPr>
          <p:nvPr/>
        </p:nvPicPr>
        <p:blipFill>
          <a:blip r:embed="rId2"/>
          <a:stretch>
            <a:fillRect/>
          </a:stretch>
        </p:blipFill>
        <p:spPr>
          <a:xfrm>
            <a:off x="634853" y="1858040"/>
            <a:ext cx="10858500" cy="3886200"/>
          </a:xfrm>
          <a:prstGeom prst="rect">
            <a:avLst/>
          </a:prstGeom>
        </p:spPr>
      </p:pic>
      <p:sp>
        <p:nvSpPr>
          <p:cNvPr id="5" name="TextBox 4"/>
          <p:cNvSpPr txBox="1"/>
          <p:nvPr/>
        </p:nvSpPr>
        <p:spPr>
          <a:xfrm>
            <a:off x="10050067" y="0"/>
            <a:ext cx="2141933" cy="584775"/>
          </a:xfrm>
          <a:prstGeom prst="rect">
            <a:avLst/>
          </a:prstGeom>
          <a:noFill/>
        </p:spPr>
        <p:txBody>
          <a:bodyPr wrap="none" rtlCol="0">
            <a:spAutoFit/>
          </a:bodyPr>
          <a:lstStyle/>
          <a:p>
            <a:r>
              <a:rPr lang="en-US" altLang="ko-KR" sz="3200" b="1" i="1" smtClean="0">
                <a:solidFill>
                  <a:schemeClr val="bg2">
                    <a:lumMod val="75000"/>
                  </a:schemeClr>
                </a:solidFill>
              </a:rPr>
              <a:t>Radiology</a:t>
            </a:r>
            <a:endParaRPr lang="ko-KR" altLang="en-US" sz="3200" b="1" i="1">
              <a:solidFill>
                <a:schemeClr val="bg2">
                  <a:lumMod val="75000"/>
                </a:schemeClr>
              </a:solidFill>
            </a:endParaRPr>
          </a:p>
        </p:txBody>
      </p:sp>
      <p:pic>
        <p:nvPicPr>
          <p:cNvPr id="6" name="그림 5"/>
          <p:cNvPicPr>
            <a:picLocks noChangeAspect="1"/>
          </p:cNvPicPr>
          <p:nvPr/>
        </p:nvPicPr>
        <p:blipFill>
          <a:blip r:embed="rId3"/>
          <a:stretch>
            <a:fillRect/>
          </a:stretch>
        </p:blipFill>
        <p:spPr>
          <a:xfrm>
            <a:off x="7715377" y="5448040"/>
            <a:ext cx="4476623" cy="1409960"/>
          </a:xfrm>
          <a:prstGeom prst="rect">
            <a:avLst/>
          </a:prstGeom>
        </p:spPr>
      </p:pic>
    </p:spTree>
    <p:extLst>
      <p:ext uri="{BB962C8B-B14F-4D97-AF65-F5344CB8AC3E}">
        <p14:creationId xmlns:p14="http://schemas.microsoft.com/office/powerpoint/2010/main" val="30704197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202019" y="584775"/>
            <a:ext cx="11802139" cy="5586145"/>
          </a:xfrm>
          <a:prstGeom prst="rect">
            <a:avLst/>
          </a:prstGeom>
        </p:spPr>
        <p:txBody>
          <a:bodyPr wrap="square">
            <a:spAutoFit/>
          </a:bodyPr>
          <a:lstStyle/>
          <a:p>
            <a:pPr>
              <a:lnSpc>
                <a:spcPct val="150000"/>
              </a:lnSpc>
            </a:pPr>
            <a:r>
              <a:rPr lang="ko-KR" altLang="en-US" sz="1400"/>
              <a:t>▶ </a:t>
            </a:r>
            <a:r>
              <a:rPr lang="en-US" altLang="ko-KR" sz="1400" b="1" smtClean="0">
                <a:solidFill>
                  <a:srgbClr val="222222"/>
                </a:solidFill>
                <a:latin typeface="+mj-lt"/>
              </a:rPr>
              <a:t>CT </a:t>
            </a:r>
            <a:r>
              <a:rPr lang="en-US" altLang="ko-KR" sz="1400" b="1">
                <a:solidFill>
                  <a:srgbClr val="222222"/>
                </a:solidFill>
                <a:latin typeface="+mj-lt"/>
              </a:rPr>
              <a:t>scan is the modality of choice</a:t>
            </a:r>
            <a:endParaRPr lang="en-US" altLang="ko-KR" sz="1400">
              <a:solidFill>
                <a:srgbClr val="222222"/>
              </a:solidFill>
              <a:latin typeface="+mj-lt"/>
            </a:endParaRPr>
          </a:p>
          <a:p>
            <a:pPr>
              <a:lnSpc>
                <a:spcPct val="150000"/>
              </a:lnSpc>
            </a:pPr>
            <a:r>
              <a:rPr lang="ko-KR" altLang="en-US" sz="1400"/>
              <a:t>▶ </a:t>
            </a:r>
            <a:r>
              <a:rPr lang="en-US" altLang="ko-KR" sz="1400" smtClean="0"/>
              <a:t>N</a:t>
            </a:r>
            <a:r>
              <a:rPr lang="en-US" altLang="ko-KR" sz="1400" b="1" smtClean="0">
                <a:solidFill>
                  <a:srgbClr val="222222"/>
                </a:solidFill>
                <a:latin typeface="+mj-lt"/>
              </a:rPr>
              <a:t>eutropenic </a:t>
            </a:r>
            <a:r>
              <a:rPr lang="en-US" altLang="ko-KR" sz="1400" b="1">
                <a:solidFill>
                  <a:srgbClr val="222222"/>
                </a:solidFill>
                <a:latin typeface="+mj-lt"/>
              </a:rPr>
              <a:t>patients may present with a classic fungal pattern </a:t>
            </a:r>
            <a:endParaRPr lang="en-US" altLang="ko-KR" sz="1400">
              <a:solidFill>
                <a:srgbClr val="222222"/>
              </a:solidFill>
              <a:latin typeface="+mj-lt"/>
            </a:endParaRPr>
          </a:p>
          <a:p>
            <a:pPr>
              <a:lnSpc>
                <a:spcPct val="150000"/>
              </a:lnSpc>
            </a:pPr>
            <a:r>
              <a:rPr lang="en-US" altLang="ko-KR" sz="1400" smtClean="0">
                <a:solidFill>
                  <a:srgbClr val="222222"/>
                </a:solidFill>
                <a:latin typeface="+mj-lt"/>
              </a:rPr>
              <a:t>  Infection </a:t>
            </a:r>
            <a:r>
              <a:rPr lang="en-US" altLang="ko-KR" sz="1400">
                <a:solidFill>
                  <a:srgbClr val="222222"/>
                </a:solidFill>
                <a:latin typeface="+mj-lt"/>
              </a:rPr>
              <a:t>often initially </a:t>
            </a:r>
            <a:r>
              <a:rPr lang="en-US" altLang="ko-KR" sz="1400" u="sng">
                <a:solidFill>
                  <a:schemeClr val="accent2">
                    <a:lumMod val="75000"/>
                  </a:schemeClr>
                </a:solidFill>
                <a:latin typeface="+mj-lt"/>
              </a:rPr>
              <a:t>centers on the blood </a:t>
            </a:r>
            <a:r>
              <a:rPr lang="en-US" altLang="ko-KR" sz="1400" u="sng" smtClean="0">
                <a:solidFill>
                  <a:schemeClr val="accent2">
                    <a:lumMod val="75000"/>
                  </a:schemeClr>
                </a:solidFill>
                <a:latin typeface="+mj-lt"/>
              </a:rPr>
              <a:t>vessels </a:t>
            </a:r>
            <a:r>
              <a:rPr lang="en-US" altLang="ko-KR" sz="1400" smtClean="0">
                <a:solidFill>
                  <a:srgbClr val="222222"/>
                </a:solidFill>
                <a:latin typeface="+mj-lt"/>
              </a:rPr>
              <a:t>&gt;&gt; </a:t>
            </a:r>
            <a:r>
              <a:rPr lang="en-US" altLang="ko-KR" sz="1400" u="sng" smtClean="0">
                <a:solidFill>
                  <a:schemeClr val="accent2">
                    <a:lumMod val="75000"/>
                  </a:schemeClr>
                </a:solidFill>
                <a:latin typeface="+mj-lt"/>
              </a:rPr>
              <a:t>pulmonary </a:t>
            </a:r>
            <a:r>
              <a:rPr lang="en-US" altLang="ko-KR" sz="1400" u="sng">
                <a:solidFill>
                  <a:schemeClr val="accent2">
                    <a:lumMod val="75000"/>
                  </a:schemeClr>
                </a:solidFill>
                <a:latin typeface="+mj-lt"/>
              </a:rPr>
              <a:t>infarction, with subsequent necrosis of infarcted tissue </a:t>
            </a:r>
            <a:r>
              <a:rPr lang="en-US" altLang="ko-KR" sz="1400" smtClean="0">
                <a:solidFill>
                  <a:srgbClr val="222222"/>
                </a:solidFill>
                <a:latin typeface="+mj-lt"/>
              </a:rPr>
              <a:t>&gt;&gt; </a:t>
            </a:r>
            <a:r>
              <a:rPr lang="en-US" altLang="ko-KR" sz="1400" u="sng" smtClean="0">
                <a:solidFill>
                  <a:schemeClr val="accent2">
                    <a:lumMod val="75000"/>
                  </a:schemeClr>
                </a:solidFill>
                <a:latin typeface="+mj-lt"/>
              </a:rPr>
              <a:t>cavitation</a:t>
            </a:r>
            <a:endParaRPr lang="en-US" altLang="ko-KR" sz="1400" u="sng">
              <a:solidFill>
                <a:schemeClr val="accent2">
                  <a:lumMod val="75000"/>
                </a:schemeClr>
              </a:solidFill>
              <a:latin typeface="+mj-lt"/>
            </a:endParaRPr>
          </a:p>
          <a:p>
            <a:pPr>
              <a:lnSpc>
                <a:spcPct val="150000"/>
              </a:lnSpc>
            </a:pPr>
            <a:r>
              <a:rPr lang="en-US" altLang="ko-KR" sz="1400" b="1" u="sng" smtClean="0">
                <a:solidFill>
                  <a:srgbClr val="222222"/>
                </a:solidFill>
                <a:latin typeface="+mj-lt"/>
              </a:rPr>
              <a:t>  Initial </a:t>
            </a:r>
            <a:r>
              <a:rPr lang="en-US" altLang="ko-KR" sz="1400" b="1" u="sng">
                <a:solidFill>
                  <a:srgbClr val="222222"/>
                </a:solidFill>
                <a:latin typeface="+mj-lt"/>
              </a:rPr>
              <a:t>finding </a:t>
            </a:r>
            <a:r>
              <a:rPr lang="en-US" altLang="ko-KR" sz="1400">
                <a:solidFill>
                  <a:srgbClr val="222222"/>
                </a:solidFill>
                <a:latin typeface="+mj-lt"/>
              </a:rPr>
              <a:t>is often nodular infiltrates.</a:t>
            </a:r>
          </a:p>
          <a:p>
            <a:pPr lvl="1">
              <a:lnSpc>
                <a:spcPct val="150000"/>
              </a:lnSpc>
            </a:pPr>
            <a:r>
              <a:rPr lang="en-US" altLang="ko-KR" sz="1400" u="sng">
                <a:solidFill>
                  <a:srgbClr val="222222"/>
                </a:solidFill>
                <a:latin typeface="+mj-lt"/>
              </a:rPr>
              <a:t>Patchy, nodular opacities </a:t>
            </a:r>
            <a:r>
              <a:rPr lang="en-US" altLang="ko-KR" sz="1400">
                <a:solidFill>
                  <a:srgbClr val="222222"/>
                </a:solidFill>
                <a:latin typeface="+mj-lt"/>
              </a:rPr>
              <a:t>reflect </a:t>
            </a:r>
            <a:r>
              <a:rPr lang="en-US" altLang="ko-KR" sz="1400" smtClean="0">
                <a:solidFill>
                  <a:srgbClr val="222222"/>
                </a:solidFill>
                <a:latin typeface="+mj-lt"/>
              </a:rPr>
              <a:t>infarction.</a:t>
            </a:r>
            <a:r>
              <a:rPr lang="en-US" altLang="ko-KR" sz="1400">
                <a:solidFill>
                  <a:srgbClr val="222222"/>
                </a:solidFill>
                <a:latin typeface="+mj-lt"/>
              </a:rPr>
              <a:t>  These can be </a:t>
            </a:r>
            <a:r>
              <a:rPr lang="en-US" altLang="ko-KR" sz="1400" u="sng">
                <a:solidFill>
                  <a:srgbClr val="222222"/>
                </a:solidFill>
                <a:latin typeface="+mj-lt"/>
              </a:rPr>
              <a:t>pleural-based and wedge-shaped</a:t>
            </a:r>
            <a:r>
              <a:rPr lang="en-US" altLang="ko-KR" sz="1400">
                <a:solidFill>
                  <a:srgbClr val="222222"/>
                </a:solidFill>
                <a:latin typeface="+mj-lt"/>
              </a:rPr>
              <a:t>.</a:t>
            </a:r>
          </a:p>
          <a:p>
            <a:pPr lvl="1">
              <a:lnSpc>
                <a:spcPct val="150000"/>
              </a:lnSpc>
            </a:pPr>
            <a:r>
              <a:rPr lang="en-US" altLang="ko-KR" sz="1400">
                <a:solidFill>
                  <a:srgbClr val="222222"/>
                </a:solidFill>
                <a:latin typeface="+mj-lt"/>
              </a:rPr>
              <a:t>Nodular infiltrates may be surrounded by </a:t>
            </a:r>
            <a:r>
              <a:rPr lang="en-US" altLang="ko-KR" sz="1400" u="sng">
                <a:solidFill>
                  <a:srgbClr val="222222"/>
                </a:solidFill>
                <a:latin typeface="+mj-lt"/>
              </a:rPr>
              <a:t>ground-glass opacification due to hemorrhage, generating a “</a:t>
            </a:r>
            <a:r>
              <a:rPr lang="en-US" altLang="ko-KR" sz="1400" b="1" u="sng">
                <a:solidFill>
                  <a:srgbClr val="222222"/>
                </a:solidFill>
                <a:latin typeface="+mj-lt"/>
              </a:rPr>
              <a:t>halo sign</a:t>
            </a:r>
            <a:r>
              <a:rPr lang="en-US" altLang="ko-KR" sz="1400">
                <a:solidFill>
                  <a:srgbClr val="222222"/>
                </a:solidFill>
                <a:latin typeface="+mj-lt"/>
              </a:rPr>
              <a:t>.”</a:t>
            </a:r>
          </a:p>
          <a:p>
            <a:pPr>
              <a:lnSpc>
                <a:spcPct val="150000"/>
              </a:lnSpc>
            </a:pPr>
            <a:r>
              <a:rPr lang="en-US" altLang="ko-KR" sz="1400" b="1" u="sng" smtClean="0">
                <a:solidFill>
                  <a:srgbClr val="222222"/>
                </a:solidFill>
                <a:latin typeface="+mj-lt"/>
              </a:rPr>
              <a:t>  Later </a:t>
            </a:r>
            <a:r>
              <a:rPr lang="en-US" altLang="ko-KR" sz="1400" b="1" u="sng">
                <a:solidFill>
                  <a:srgbClr val="222222"/>
                </a:solidFill>
                <a:latin typeface="+mj-lt"/>
              </a:rPr>
              <a:t>on</a:t>
            </a:r>
            <a:r>
              <a:rPr lang="en-US" altLang="ko-KR" sz="1400">
                <a:solidFill>
                  <a:srgbClr val="222222"/>
                </a:solidFill>
                <a:latin typeface="+mj-lt"/>
              </a:rPr>
              <a:t>, cavitation </a:t>
            </a:r>
            <a:r>
              <a:rPr lang="en-US" altLang="ko-KR" sz="1400" smtClean="0">
                <a:solidFill>
                  <a:srgbClr val="222222"/>
                </a:solidFill>
                <a:latin typeface="+mj-lt"/>
              </a:rPr>
              <a:t>occurs. In </a:t>
            </a:r>
            <a:r>
              <a:rPr lang="en-US" altLang="ko-KR" sz="1400">
                <a:solidFill>
                  <a:srgbClr val="222222"/>
                </a:solidFill>
                <a:latin typeface="+mj-lt"/>
              </a:rPr>
              <a:t>neutropenic patients, this may coincide with recovery of the bone marrow and an increase in neutrophil count.</a:t>
            </a:r>
          </a:p>
          <a:p>
            <a:pPr lvl="1">
              <a:lnSpc>
                <a:spcPct val="150000"/>
              </a:lnSpc>
            </a:pPr>
            <a:r>
              <a:rPr lang="en-US" altLang="ko-KR" sz="1400">
                <a:solidFill>
                  <a:srgbClr val="222222"/>
                </a:solidFill>
                <a:latin typeface="+mj-lt"/>
              </a:rPr>
              <a:t>Necrosis of lung tissue creates cavities in the </a:t>
            </a:r>
            <a:r>
              <a:rPr lang="en-US" altLang="ko-KR" sz="1400" smtClean="0">
                <a:solidFill>
                  <a:srgbClr val="222222"/>
                </a:solidFill>
                <a:latin typeface="+mj-lt"/>
              </a:rPr>
              <a:t>lung</a:t>
            </a:r>
          </a:p>
          <a:p>
            <a:pPr lvl="1">
              <a:lnSpc>
                <a:spcPct val="150000"/>
              </a:lnSpc>
            </a:pPr>
            <a:r>
              <a:rPr lang="en-US" altLang="ko-KR" sz="1400" smtClean="0">
                <a:solidFill>
                  <a:srgbClr val="222222"/>
                </a:solidFill>
                <a:latin typeface="+mj-lt"/>
              </a:rPr>
              <a:t>The </a:t>
            </a:r>
            <a:r>
              <a:rPr lang="en-US" altLang="ko-KR" sz="1400">
                <a:solidFill>
                  <a:srgbClr val="222222"/>
                </a:solidFill>
                <a:latin typeface="+mj-lt"/>
              </a:rPr>
              <a:t>initial cavitation process yields an </a:t>
            </a:r>
            <a:r>
              <a:rPr lang="en-US" altLang="ko-KR" sz="1400" i="1">
                <a:solidFill>
                  <a:srgbClr val="222222"/>
                </a:solidFill>
                <a:latin typeface="+mj-lt"/>
              </a:rPr>
              <a:t>air-crescent </a:t>
            </a:r>
            <a:r>
              <a:rPr lang="en-US" altLang="ko-KR" sz="1400" i="1" smtClean="0">
                <a:solidFill>
                  <a:srgbClr val="222222"/>
                </a:solidFill>
                <a:latin typeface="+mj-lt"/>
              </a:rPr>
              <a:t>sign</a:t>
            </a:r>
            <a:endParaRPr lang="en-US" altLang="ko-KR" sz="1400">
              <a:solidFill>
                <a:srgbClr val="222222"/>
              </a:solidFill>
              <a:latin typeface="+mj-lt"/>
            </a:endParaRPr>
          </a:p>
          <a:p>
            <a:pPr lvl="1">
              <a:lnSpc>
                <a:spcPct val="150000"/>
              </a:lnSpc>
            </a:pPr>
            <a:r>
              <a:rPr lang="en-US" altLang="ko-KR" sz="1400">
                <a:solidFill>
                  <a:srgbClr val="222222"/>
                </a:solidFill>
                <a:latin typeface="+mj-lt"/>
              </a:rPr>
              <a:t>Clinically, </a:t>
            </a:r>
            <a:r>
              <a:rPr lang="en-US" altLang="ko-KR" sz="1400" b="1" u="sng">
                <a:solidFill>
                  <a:srgbClr val="222222"/>
                </a:solidFill>
                <a:latin typeface="+mj-lt"/>
              </a:rPr>
              <a:t>cavitation often correlates with the development of hemoptysis.</a:t>
            </a:r>
          </a:p>
          <a:p>
            <a:pPr>
              <a:lnSpc>
                <a:spcPct val="150000"/>
              </a:lnSpc>
            </a:pPr>
            <a:endParaRPr lang="en-US" altLang="ko-KR" sz="1400" smtClean="0"/>
          </a:p>
          <a:p>
            <a:pPr>
              <a:lnSpc>
                <a:spcPct val="150000"/>
              </a:lnSpc>
            </a:pPr>
            <a:r>
              <a:rPr lang="ko-KR" altLang="en-US" sz="1400" smtClean="0"/>
              <a:t>▶ </a:t>
            </a:r>
            <a:r>
              <a:rPr lang="en-US" altLang="ko-KR" sz="1400" b="1" smtClean="0">
                <a:solidFill>
                  <a:srgbClr val="222222"/>
                </a:solidFill>
                <a:latin typeface="+mj-lt"/>
              </a:rPr>
              <a:t>non-neutropenic </a:t>
            </a:r>
            <a:r>
              <a:rPr lang="en-US" altLang="ko-KR" sz="1400" b="1">
                <a:solidFill>
                  <a:srgbClr val="222222"/>
                </a:solidFill>
                <a:latin typeface="+mj-lt"/>
              </a:rPr>
              <a:t>patients often have nonspecific imaging </a:t>
            </a:r>
            <a:endParaRPr lang="en-US" altLang="ko-KR" sz="1400">
              <a:solidFill>
                <a:srgbClr val="222222"/>
              </a:solidFill>
              <a:latin typeface="+mj-lt"/>
            </a:endParaRPr>
          </a:p>
          <a:p>
            <a:pPr>
              <a:lnSpc>
                <a:spcPct val="150000"/>
              </a:lnSpc>
            </a:pPr>
            <a:r>
              <a:rPr lang="en-US" altLang="ko-KR" sz="1400" smtClean="0">
                <a:solidFill>
                  <a:srgbClr val="222222"/>
                </a:solidFill>
                <a:latin typeface="+mj-lt"/>
              </a:rPr>
              <a:t>  Infection </a:t>
            </a:r>
            <a:r>
              <a:rPr lang="en-US" altLang="ko-KR" sz="1400">
                <a:solidFill>
                  <a:srgbClr val="222222"/>
                </a:solidFill>
                <a:latin typeface="+mj-lt"/>
              </a:rPr>
              <a:t>often </a:t>
            </a:r>
            <a:r>
              <a:rPr lang="en-US" altLang="ko-KR" sz="1400" b="1" u="sng">
                <a:solidFill>
                  <a:srgbClr val="222222"/>
                </a:solidFill>
                <a:latin typeface="+mj-lt"/>
              </a:rPr>
              <a:t>centers on bronchi and </a:t>
            </a:r>
            <a:r>
              <a:rPr lang="en-US" altLang="ko-KR" sz="1400" b="1" i="1" u="sng">
                <a:solidFill>
                  <a:srgbClr val="222222"/>
                </a:solidFill>
                <a:latin typeface="+mj-lt"/>
              </a:rPr>
              <a:t>alveolar</a:t>
            </a:r>
            <a:r>
              <a:rPr lang="en-US" altLang="ko-KR" sz="1400" b="1" u="sng">
                <a:solidFill>
                  <a:srgbClr val="222222"/>
                </a:solidFill>
                <a:latin typeface="+mj-lt"/>
              </a:rPr>
              <a:t> tissue (bronchoinvasion)</a:t>
            </a:r>
            <a:r>
              <a:rPr lang="en-US" altLang="ko-KR" sz="1400">
                <a:solidFill>
                  <a:srgbClr val="222222"/>
                </a:solidFill>
                <a:latin typeface="+mj-lt"/>
              </a:rPr>
              <a:t>.</a:t>
            </a:r>
          </a:p>
          <a:p>
            <a:pPr>
              <a:lnSpc>
                <a:spcPct val="150000"/>
              </a:lnSpc>
            </a:pPr>
            <a:r>
              <a:rPr lang="en-US" altLang="ko-KR" sz="1400" smtClean="0">
                <a:solidFill>
                  <a:srgbClr val="222222"/>
                </a:solidFill>
                <a:latin typeface="+mj-lt"/>
              </a:rPr>
              <a:t>  This </a:t>
            </a:r>
            <a:r>
              <a:rPr lang="en-US" altLang="ko-KR" sz="1400">
                <a:solidFill>
                  <a:srgbClr val="222222"/>
                </a:solidFill>
                <a:latin typeface="+mj-lt"/>
              </a:rPr>
              <a:t>leads to a </a:t>
            </a:r>
            <a:r>
              <a:rPr lang="en-US" altLang="ko-KR" sz="1400" u="sng">
                <a:solidFill>
                  <a:schemeClr val="accent2">
                    <a:lumMod val="75000"/>
                  </a:schemeClr>
                </a:solidFill>
                <a:latin typeface="+mj-lt"/>
              </a:rPr>
              <a:t>pattern of bronchopneumonia with airspace consolidation</a:t>
            </a:r>
            <a:r>
              <a:rPr lang="en-US" altLang="ko-KR" sz="1400">
                <a:solidFill>
                  <a:srgbClr val="222222"/>
                </a:solidFill>
                <a:latin typeface="+mj-lt"/>
              </a:rPr>
              <a:t>, which may look like other forms of pneumonia.</a:t>
            </a:r>
          </a:p>
          <a:p>
            <a:pPr lvl="1">
              <a:lnSpc>
                <a:spcPct val="150000"/>
              </a:lnSpc>
            </a:pPr>
            <a:r>
              <a:rPr lang="en-US" altLang="ko-KR" sz="1400">
                <a:solidFill>
                  <a:srgbClr val="222222"/>
                </a:solidFill>
                <a:latin typeface="+mj-lt"/>
              </a:rPr>
              <a:t>A “tree in bud” pattern may result from infection of bronchioles.</a:t>
            </a:r>
          </a:p>
          <a:p>
            <a:pPr lvl="1">
              <a:lnSpc>
                <a:spcPct val="150000"/>
              </a:lnSpc>
            </a:pPr>
            <a:r>
              <a:rPr lang="en-US" altLang="ko-KR" sz="1400">
                <a:solidFill>
                  <a:srgbClr val="222222"/>
                </a:solidFill>
                <a:latin typeface="+mj-lt"/>
              </a:rPr>
              <a:t>Thickening of trachea or bronchial walls may be seen.</a:t>
            </a:r>
          </a:p>
          <a:p>
            <a:pPr>
              <a:lnSpc>
                <a:spcPct val="150000"/>
              </a:lnSpc>
            </a:pPr>
            <a:r>
              <a:rPr lang="en-US" altLang="ko-KR" sz="1400" smtClean="0">
                <a:solidFill>
                  <a:srgbClr val="222222"/>
                </a:solidFill>
                <a:latin typeface="+mj-lt"/>
              </a:rPr>
              <a:t>  Classic features: </a:t>
            </a:r>
            <a:r>
              <a:rPr lang="en-US" altLang="ko-KR" sz="1400" b="1" u="sng" smtClean="0">
                <a:solidFill>
                  <a:srgbClr val="222222"/>
                </a:solidFill>
                <a:latin typeface="+mj-lt"/>
              </a:rPr>
              <a:t>nodular </a:t>
            </a:r>
            <a:r>
              <a:rPr lang="en-US" altLang="ko-KR" sz="1400" b="1" u="sng">
                <a:solidFill>
                  <a:srgbClr val="222222"/>
                </a:solidFill>
                <a:latin typeface="+mj-lt"/>
              </a:rPr>
              <a:t>infiltrates with halo sign, cavitation, and air-crescent </a:t>
            </a:r>
            <a:r>
              <a:rPr lang="en-US" altLang="ko-KR" sz="1400" b="1" u="sng" smtClean="0">
                <a:solidFill>
                  <a:srgbClr val="222222"/>
                </a:solidFill>
                <a:latin typeface="+mj-lt"/>
              </a:rPr>
              <a:t>signs</a:t>
            </a:r>
          </a:p>
        </p:txBody>
      </p:sp>
      <p:sp>
        <p:nvSpPr>
          <p:cNvPr id="3" name="직사각형 2"/>
          <p:cNvSpPr/>
          <p:nvPr/>
        </p:nvSpPr>
        <p:spPr>
          <a:xfrm>
            <a:off x="0" y="0"/>
            <a:ext cx="3794629" cy="535531"/>
          </a:xfrm>
          <a:prstGeom prst="rect">
            <a:avLst/>
          </a:prstGeom>
        </p:spPr>
        <p:txBody>
          <a:bodyPr wrap="none">
            <a:spAutoFit/>
          </a:bodyPr>
          <a:lstStyle/>
          <a:p>
            <a:pPr fontAlgn="base" latinLnBrk="0">
              <a:lnSpc>
                <a:spcPct val="160000"/>
              </a:lnSpc>
            </a:pPr>
            <a:r>
              <a:rPr lang="en-US" altLang="ko-KR" b="1" i="1" kern="0" smtClean="0">
                <a:solidFill>
                  <a:srgbClr val="000000"/>
                </a:solidFill>
                <a:effectLst>
                  <a:outerShdw blurRad="38100" dist="38100" dir="2700000" algn="tl">
                    <a:srgbClr val="000000">
                      <a:alpha val="43137"/>
                    </a:srgbClr>
                  </a:outerShdw>
                </a:effectLst>
                <a:latin typeface="+mj-lt"/>
                <a:ea typeface="함초롬바탕" panose="02030604000101010101" pitchFamily="18" charset="-127"/>
              </a:rPr>
              <a:t>Invasive aspergillosis : Diagnosis</a:t>
            </a:r>
            <a:endParaRPr lang="en-US" altLang="ko-KR" b="1" i="1" kern="0">
              <a:solidFill>
                <a:srgbClr val="000000"/>
              </a:solidFill>
              <a:effectLst>
                <a:outerShdw blurRad="38100" dist="38100" dir="2700000" algn="tl">
                  <a:srgbClr val="000000">
                    <a:alpha val="43137"/>
                  </a:srgbClr>
                </a:outerShdw>
              </a:effectLst>
              <a:latin typeface="+mj-lt"/>
            </a:endParaRPr>
          </a:p>
        </p:txBody>
      </p:sp>
      <p:sp>
        <p:nvSpPr>
          <p:cNvPr id="4" name="TextBox 3"/>
          <p:cNvSpPr txBox="1"/>
          <p:nvPr/>
        </p:nvSpPr>
        <p:spPr>
          <a:xfrm>
            <a:off x="10050067" y="0"/>
            <a:ext cx="2141933" cy="584775"/>
          </a:xfrm>
          <a:prstGeom prst="rect">
            <a:avLst/>
          </a:prstGeom>
          <a:noFill/>
        </p:spPr>
        <p:txBody>
          <a:bodyPr wrap="none" rtlCol="0">
            <a:spAutoFit/>
          </a:bodyPr>
          <a:lstStyle/>
          <a:p>
            <a:r>
              <a:rPr lang="en-US" altLang="ko-KR" sz="3200" b="1" i="1" smtClean="0">
                <a:solidFill>
                  <a:schemeClr val="bg2">
                    <a:lumMod val="75000"/>
                  </a:schemeClr>
                </a:solidFill>
              </a:rPr>
              <a:t>Radiology</a:t>
            </a:r>
            <a:endParaRPr lang="ko-KR" altLang="en-US" sz="3200" b="1" i="1">
              <a:solidFill>
                <a:schemeClr val="bg2">
                  <a:lumMod val="75000"/>
                </a:schemeClr>
              </a:solidFill>
            </a:endParaRPr>
          </a:p>
        </p:txBody>
      </p:sp>
      <p:pic>
        <p:nvPicPr>
          <p:cNvPr id="5" name="그림 4"/>
          <p:cNvPicPr>
            <a:picLocks noChangeAspect="1"/>
          </p:cNvPicPr>
          <p:nvPr/>
        </p:nvPicPr>
        <p:blipFill>
          <a:blip r:embed="rId2"/>
          <a:stretch>
            <a:fillRect/>
          </a:stretch>
        </p:blipFill>
        <p:spPr>
          <a:xfrm>
            <a:off x="8414050" y="5885933"/>
            <a:ext cx="3777327" cy="972067"/>
          </a:xfrm>
          <a:prstGeom prst="rect">
            <a:avLst/>
          </a:prstGeom>
        </p:spPr>
      </p:pic>
    </p:spTree>
    <p:extLst>
      <p:ext uri="{BB962C8B-B14F-4D97-AF65-F5344CB8AC3E}">
        <p14:creationId xmlns:p14="http://schemas.microsoft.com/office/powerpoint/2010/main" val="32233133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2"/>
          <p:cNvSpPr txBox="1">
            <a:spLocks/>
          </p:cNvSpPr>
          <p:nvPr/>
        </p:nvSpPr>
        <p:spPr>
          <a:xfrm>
            <a:off x="178981" y="145679"/>
            <a:ext cx="11453037" cy="5492383"/>
          </a:xfrm>
          <a:prstGeom prst="rect">
            <a:avLst/>
          </a:prstGeom>
        </p:spPr>
        <p:txBody>
          <a:bodyPr vert="horz" lIns="91440" tIns="45720" rIns="91440" bIns="45720" rtlCol="0">
            <a:noAutofit/>
          </a:bodyPr>
          <a:lstStyle>
            <a:lvl1pPr marL="0" indent="0" algn="ctr" defTabSz="914400" rtl="0" eaLnBrk="1" latinLnBrk="1"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1"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1"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fontAlgn="base">
              <a:lnSpc>
                <a:spcPct val="100000"/>
              </a:lnSpc>
            </a:pPr>
            <a:r>
              <a:rPr lang="en-US" altLang="ko-KR" sz="1600" b="1" smtClean="0">
                <a:solidFill>
                  <a:schemeClr val="accent1">
                    <a:lumMod val="75000"/>
                  </a:schemeClr>
                </a:solidFill>
                <a:latin typeface="+mj-lt"/>
                <a:ea typeface="MS UI Gothic" panose="020B0600070205080204" pitchFamily="34" charset="-128"/>
              </a:rPr>
              <a:t>Halo sign (early)</a:t>
            </a:r>
          </a:p>
          <a:p>
            <a:pPr algn="l" fontAlgn="base">
              <a:lnSpc>
                <a:spcPct val="100000"/>
              </a:lnSpc>
            </a:pPr>
            <a:r>
              <a:rPr lang="en-US" altLang="ko-KR" sz="1600" b="1" smtClean="0">
                <a:solidFill>
                  <a:schemeClr val="accent1">
                    <a:lumMod val="75000"/>
                  </a:schemeClr>
                </a:solidFill>
                <a:latin typeface="+mj-lt"/>
                <a:ea typeface="MS UI Gothic" panose="020B0600070205080204" pitchFamily="34" charset="-128"/>
              </a:rPr>
              <a:t>Air crescent sign (late)</a:t>
            </a:r>
          </a:p>
          <a:p>
            <a:pPr lvl="1" algn="l" fontAlgn="base">
              <a:lnSpc>
                <a:spcPct val="100000"/>
              </a:lnSpc>
            </a:pPr>
            <a:r>
              <a:rPr lang="en-US" altLang="ko-KR" sz="1600" smtClean="0">
                <a:latin typeface="+mj-lt"/>
                <a:ea typeface="MS UI Gothic" panose="020B0600070205080204" pitchFamily="34" charset="-128"/>
              </a:rPr>
              <a:t>Crescent-shaped gas collection within pulmonary nodule or consolidation</a:t>
            </a:r>
          </a:p>
          <a:p>
            <a:pPr lvl="1" algn="l" fontAlgn="base">
              <a:lnSpc>
                <a:spcPct val="100000"/>
              </a:lnSpc>
            </a:pPr>
            <a:r>
              <a:rPr lang="en-US" altLang="ko-KR" sz="1600" smtClean="0">
                <a:latin typeface="+mj-lt"/>
                <a:ea typeface="MS UI Gothic" panose="020B0600070205080204" pitchFamily="34" charset="-128"/>
              </a:rPr>
              <a:t>Can progress to extensive cavitation and necrosis</a:t>
            </a:r>
          </a:p>
          <a:p>
            <a:pPr algn="l">
              <a:lnSpc>
                <a:spcPct val="100000"/>
              </a:lnSpc>
            </a:pPr>
            <a:r>
              <a:rPr lang="en-US" altLang="ko-KR" sz="1600" smtClean="0">
                <a:latin typeface="+mj-lt"/>
                <a:ea typeface="MS UI Gothic" panose="020B0600070205080204" pitchFamily="34" charset="-128"/>
              </a:rPr>
              <a:t>The presence of new nodules with </a:t>
            </a:r>
            <a:r>
              <a:rPr lang="en-US" altLang="ko-KR" sz="1600" smtClean="0">
                <a:latin typeface="+mj-lt"/>
                <a:ea typeface="MS UI Gothic" panose="020B0600070205080204" pitchFamily="34" charset="-128"/>
                <a:hlinkClick r:id="rId3"/>
              </a:rPr>
              <a:t>ground-glass halo</a:t>
            </a:r>
            <a:r>
              <a:rPr lang="en-US" altLang="ko-KR" sz="1600" smtClean="0">
                <a:latin typeface="+mj-lt"/>
                <a:ea typeface="MS UI Gothic" panose="020B0600070205080204" pitchFamily="34" charset="-128"/>
              </a:rPr>
              <a:t> or </a:t>
            </a:r>
            <a:r>
              <a:rPr lang="en-US" altLang="ko-KR" sz="1600" smtClean="0">
                <a:latin typeface="+mj-lt"/>
                <a:ea typeface="MS UI Gothic" panose="020B0600070205080204" pitchFamily="34" charset="-128"/>
                <a:hlinkClick r:id="rId4"/>
              </a:rPr>
              <a:t>reversed halo (atoll) sign</a:t>
            </a:r>
            <a:r>
              <a:rPr lang="en-US" altLang="ko-KR" sz="1600" smtClean="0">
                <a:latin typeface="+mj-lt"/>
                <a:ea typeface="MS UI Gothic" panose="020B0600070205080204" pitchFamily="34" charset="-128"/>
              </a:rPr>
              <a:t> is strongly suggestive of the diagnosis of angioinvasive aspergillosis</a:t>
            </a:r>
          </a:p>
        </p:txBody>
      </p:sp>
      <p:pic>
        <p:nvPicPr>
          <p:cNvPr id="3" name="그림 2"/>
          <p:cNvPicPr>
            <a:picLocks noChangeAspect="1"/>
          </p:cNvPicPr>
          <p:nvPr/>
        </p:nvPicPr>
        <p:blipFill rotWithShape="1">
          <a:blip r:embed="rId5"/>
          <a:srcRect t="16937"/>
          <a:stretch/>
        </p:blipFill>
        <p:spPr>
          <a:xfrm>
            <a:off x="3313132" y="2261660"/>
            <a:ext cx="6904756" cy="3998719"/>
          </a:xfrm>
          <a:prstGeom prst="rect">
            <a:avLst/>
          </a:prstGeom>
        </p:spPr>
      </p:pic>
      <p:sp>
        <p:nvSpPr>
          <p:cNvPr id="4" name="TextBox 3"/>
          <p:cNvSpPr txBox="1"/>
          <p:nvPr/>
        </p:nvSpPr>
        <p:spPr>
          <a:xfrm>
            <a:off x="10050067" y="0"/>
            <a:ext cx="2141933" cy="584775"/>
          </a:xfrm>
          <a:prstGeom prst="rect">
            <a:avLst/>
          </a:prstGeom>
          <a:noFill/>
        </p:spPr>
        <p:txBody>
          <a:bodyPr wrap="none" rtlCol="0">
            <a:spAutoFit/>
          </a:bodyPr>
          <a:lstStyle/>
          <a:p>
            <a:r>
              <a:rPr lang="en-US" altLang="ko-KR" sz="3200" b="1" i="1" smtClean="0">
                <a:solidFill>
                  <a:schemeClr val="bg2">
                    <a:lumMod val="75000"/>
                  </a:schemeClr>
                </a:solidFill>
              </a:rPr>
              <a:t>Radiology</a:t>
            </a:r>
            <a:endParaRPr lang="ko-KR" altLang="en-US" sz="3200" b="1" i="1">
              <a:solidFill>
                <a:schemeClr val="bg2">
                  <a:lumMod val="75000"/>
                </a:schemeClr>
              </a:solidFill>
            </a:endParaRPr>
          </a:p>
        </p:txBody>
      </p:sp>
    </p:spTree>
    <p:extLst>
      <p:ext uri="{BB962C8B-B14F-4D97-AF65-F5344CB8AC3E}">
        <p14:creationId xmlns:p14="http://schemas.microsoft.com/office/powerpoint/2010/main" val="38869199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0" y="0"/>
            <a:ext cx="3794629" cy="535531"/>
          </a:xfrm>
          <a:prstGeom prst="rect">
            <a:avLst/>
          </a:prstGeom>
        </p:spPr>
        <p:txBody>
          <a:bodyPr wrap="none">
            <a:spAutoFit/>
          </a:bodyPr>
          <a:lstStyle/>
          <a:p>
            <a:pPr fontAlgn="base" latinLnBrk="0">
              <a:lnSpc>
                <a:spcPct val="160000"/>
              </a:lnSpc>
            </a:pPr>
            <a:r>
              <a:rPr lang="en-US" altLang="ko-KR" b="1" i="1" kern="0" smtClean="0">
                <a:solidFill>
                  <a:srgbClr val="000000"/>
                </a:solidFill>
                <a:effectLst>
                  <a:outerShdw blurRad="38100" dist="38100" dir="2700000" algn="tl">
                    <a:srgbClr val="000000">
                      <a:alpha val="43137"/>
                    </a:srgbClr>
                  </a:outerShdw>
                </a:effectLst>
                <a:latin typeface="+mj-lt"/>
                <a:ea typeface="함초롬바탕" panose="02030604000101010101" pitchFamily="18" charset="-127"/>
              </a:rPr>
              <a:t>Invasive aspergillosis : Diagnosis</a:t>
            </a:r>
            <a:endParaRPr lang="en-US" altLang="ko-KR" b="1" i="1" kern="0">
              <a:solidFill>
                <a:srgbClr val="000000"/>
              </a:solidFill>
              <a:effectLst>
                <a:outerShdw blurRad="38100" dist="38100" dir="2700000" algn="tl">
                  <a:srgbClr val="000000">
                    <a:alpha val="43137"/>
                  </a:srgbClr>
                </a:outerShdw>
              </a:effectLst>
              <a:latin typeface="+mj-lt"/>
            </a:endParaRPr>
          </a:p>
        </p:txBody>
      </p:sp>
      <p:sp>
        <p:nvSpPr>
          <p:cNvPr id="3" name="TextBox 2"/>
          <p:cNvSpPr txBox="1"/>
          <p:nvPr/>
        </p:nvSpPr>
        <p:spPr>
          <a:xfrm>
            <a:off x="9256966" y="0"/>
            <a:ext cx="2935034" cy="584775"/>
          </a:xfrm>
          <a:prstGeom prst="rect">
            <a:avLst/>
          </a:prstGeom>
          <a:noFill/>
        </p:spPr>
        <p:txBody>
          <a:bodyPr wrap="none" rtlCol="0">
            <a:spAutoFit/>
          </a:bodyPr>
          <a:lstStyle/>
          <a:p>
            <a:r>
              <a:rPr lang="en-US" altLang="ko-KR" sz="3200" b="1" i="1" smtClean="0">
                <a:solidFill>
                  <a:schemeClr val="bg2">
                    <a:lumMod val="75000"/>
                  </a:schemeClr>
                </a:solidFill>
              </a:rPr>
              <a:t>Bronchoscopy</a:t>
            </a:r>
            <a:endParaRPr lang="ko-KR" altLang="en-US" sz="3200" b="1" i="1">
              <a:solidFill>
                <a:schemeClr val="bg2">
                  <a:lumMod val="75000"/>
                </a:schemeClr>
              </a:solidFill>
            </a:endParaRPr>
          </a:p>
        </p:txBody>
      </p:sp>
      <p:sp>
        <p:nvSpPr>
          <p:cNvPr id="4" name="직사각형 3"/>
          <p:cNvSpPr/>
          <p:nvPr/>
        </p:nvSpPr>
        <p:spPr>
          <a:xfrm>
            <a:off x="219739" y="667942"/>
            <a:ext cx="10763693" cy="1708160"/>
          </a:xfrm>
          <a:prstGeom prst="rect">
            <a:avLst/>
          </a:prstGeom>
        </p:spPr>
        <p:txBody>
          <a:bodyPr wrap="square">
            <a:spAutoFit/>
          </a:bodyPr>
          <a:lstStyle/>
          <a:p>
            <a:pPr>
              <a:lnSpc>
                <a:spcPct val="150000"/>
              </a:lnSpc>
            </a:pPr>
            <a:r>
              <a:rPr lang="en-US" altLang="ko-KR" sz="1400" b="1" i="1" u="sng">
                <a:solidFill>
                  <a:srgbClr val="222222"/>
                </a:solidFill>
                <a:latin typeface="+mj-lt"/>
              </a:rPr>
              <a:t>Culture and fungal stain </a:t>
            </a:r>
          </a:p>
          <a:p>
            <a:pPr>
              <a:lnSpc>
                <a:spcPct val="150000"/>
              </a:lnSpc>
            </a:pPr>
            <a:r>
              <a:rPr lang="en-US" altLang="ko-KR" sz="1400" b="1" i="1" u="sng">
                <a:solidFill>
                  <a:srgbClr val="222222"/>
                </a:solidFill>
                <a:latin typeface="+mj-lt"/>
              </a:rPr>
              <a:t>Galactomannan </a:t>
            </a:r>
          </a:p>
          <a:p>
            <a:pPr>
              <a:lnSpc>
                <a:spcPct val="150000"/>
              </a:lnSpc>
            </a:pPr>
            <a:r>
              <a:rPr lang="en-US" altLang="ko-KR" sz="1400" b="1" i="1" u="sng">
                <a:solidFill>
                  <a:srgbClr val="222222"/>
                </a:solidFill>
                <a:latin typeface="+mj-lt"/>
              </a:rPr>
              <a:t>PCR </a:t>
            </a:r>
            <a:endParaRPr lang="en-US" altLang="ko-KR" sz="1400" b="1" i="1" u="sng" smtClean="0">
              <a:solidFill>
                <a:srgbClr val="222222"/>
              </a:solidFill>
              <a:latin typeface="+mj-lt"/>
            </a:endParaRPr>
          </a:p>
          <a:p>
            <a:pPr>
              <a:lnSpc>
                <a:spcPct val="150000"/>
              </a:lnSpc>
            </a:pPr>
            <a:r>
              <a:rPr lang="ko-KR" altLang="en-US" sz="1400" smtClean="0"/>
              <a:t>▶ </a:t>
            </a:r>
            <a:r>
              <a:rPr lang="en-US" altLang="ko-KR" sz="1400" smtClean="0">
                <a:solidFill>
                  <a:srgbClr val="222222"/>
                </a:solidFill>
                <a:latin typeface="+mj-lt"/>
              </a:rPr>
              <a:t>Airway </a:t>
            </a:r>
            <a:r>
              <a:rPr lang="en-US" altLang="ko-KR" sz="1400">
                <a:solidFill>
                  <a:srgbClr val="222222"/>
                </a:solidFill>
                <a:latin typeface="+mj-lt"/>
              </a:rPr>
              <a:t>examination for Aspergillus plaques</a:t>
            </a:r>
          </a:p>
          <a:p>
            <a:pPr>
              <a:lnSpc>
                <a:spcPct val="150000"/>
              </a:lnSpc>
            </a:pPr>
            <a:r>
              <a:rPr lang="ko-KR" altLang="en-US" sz="1400"/>
              <a:t>▶ </a:t>
            </a:r>
            <a:r>
              <a:rPr lang="en-US" altLang="ko-KR" sz="1400" smtClean="0">
                <a:solidFill>
                  <a:srgbClr val="222222"/>
                </a:solidFill>
                <a:latin typeface="+mj-lt"/>
              </a:rPr>
              <a:t>Invasive </a:t>
            </a:r>
            <a:r>
              <a:rPr lang="en-US" altLang="ko-KR" sz="1400">
                <a:solidFill>
                  <a:srgbClr val="222222"/>
                </a:solidFill>
                <a:latin typeface="+mj-lt"/>
              </a:rPr>
              <a:t>pulmonary aspergillosis may be accompanied by Aspergillus tracheobronchitis in up to 15% of </a:t>
            </a:r>
            <a:r>
              <a:rPr lang="en-US" altLang="ko-KR" sz="1400" smtClean="0">
                <a:solidFill>
                  <a:srgbClr val="222222"/>
                </a:solidFill>
                <a:latin typeface="+mj-lt"/>
              </a:rPr>
              <a:t>patients</a:t>
            </a:r>
            <a:r>
              <a:rPr lang="en-US" altLang="ko-KR" sz="1400">
                <a:solidFill>
                  <a:srgbClr val="222222"/>
                </a:solidFill>
                <a:latin typeface="+mj-lt"/>
              </a:rPr>
              <a:t> </a:t>
            </a:r>
          </a:p>
        </p:txBody>
      </p:sp>
      <p:pic>
        <p:nvPicPr>
          <p:cNvPr id="5" name="그림 4"/>
          <p:cNvPicPr>
            <a:picLocks noChangeAspect="1"/>
          </p:cNvPicPr>
          <p:nvPr/>
        </p:nvPicPr>
        <p:blipFill>
          <a:blip r:embed="rId3"/>
          <a:stretch>
            <a:fillRect/>
          </a:stretch>
        </p:blipFill>
        <p:spPr>
          <a:xfrm>
            <a:off x="8287635" y="717186"/>
            <a:ext cx="3896833" cy="1075911"/>
          </a:xfrm>
          <a:prstGeom prst="rect">
            <a:avLst/>
          </a:prstGeom>
        </p:spPr>
      </p:pic>
      <p:pic>
        <p:nvPicPr>
          <p:cNvPr id="6" name="그림 5"/>
          <p:cNvPicPr>
            <a:picLocks noChangeAspect="1"/>
          </p:cNvPicPr>
          <p:nvPr/>
        </p:nvPicPr>
        <p:blipFill>
          <a:blip r:embed="rId4"/>
          <a:stretch>
            <a:fillRect/>
          </a:stretch>
        </p:blipFill>
        <p:spPr>
          <a:xfrm>
            <a:off x="219739" y="2508513"/>
            <a:ext cx="4788196" cy="4189671"/>
          </a:xfrm>
          <a:prstGeom prst="rect">
            <a:avLst/>
          </a:prstGeom>
        </p:spPr>
      </p:pic>
      <p:pic>
        <p:nvPicPr>
          <p:cNvPr id="7" name="그림 6"/>
          <p:cNvPicPr>
            <a:picLocks noChangeAspect="1"/>
          </p:cNvPicPr>
          <p:nvPr/>
        </p:nvPicPr>
        <p:blipFill>
          <a:blip r:embed="rId5"/>
          <a:stretch>
            <a:fillRect/>
          </a:stretch>
        </p:blipFill>
        <p:spPr>
          <a:xfrm>
            <a:off x="5007935" y="5594018"/>
            <a:ext cx="3889301" cy="1104166"/>
          </a:xfrm>
          <a:prstGeom prst="rect">
            <a:avLst/>
          </a:prstGeom>
        </p:spPr>
      </p:pic>
      <p:sp>
        <p:nvSpPr>
          <p:cNvPr id="8" name="직사각형 7"/>
          <p:cNvSpPr/>
          <p:nvPr/>
        </p:nvSpPr>
        <p:spPr>
          <a:xfrm>
            <a:off x="5192232" y="3045920"/>
            <a:ext cx="6999768" cy="1708160"/>
          </a:xfrm>
          <a:prstGeom prst="rect">
            <a:avLst/>
          </a:prstGeom>
          <a:solidFill>
            <a:schemeClr val="accent4">
              <a:lumMod val="20000"/>
              <a:lumOff val="80000"/>
            </a:schemeClr>
          </a:solidFill>
        </p:spPr>
        <p:txBody>
          <a:bodyPr wrap="square">
            <a:spAutoFit/>
          </a:bodyPr>
          <a:lstStyle/>
          <a:p>
            <a:pPr>
              <a:lnSpc>
                <a:spcPct val="150000"/>
              </a:lnSpc>
            </a:pPr>
            <a:r>
              <a:rPr lang="en-US" altLang="ko-KR" sz="1400" b="1">
                <a:solidFill>
                  <a:srgbClr val="222222"/>
                </a:solidFill>
                <a:latin typeface="+mj-lt"/>
              </a:rPr>
              <a:t>sputum culture</a:t>
            </a:r>
            <a:endParaRPr lang="en-US" altLang="ko-KR" sz="1400">
              <a:solidFill>
                <a:srgbClr val="222222"/>
              </a:solidFill>
              <a:latin typeface="+mj-lt"/>
            </a:endParaRPr>
          </a:p>
          <a:p>
            <a:pPr>
              <a:lnSpc>
                <a:spcPct val="150000"/>
              </a:lnSpc>
            </a:pPr>
            <a:r>
              <a:rPr lang="en-US" altLang="ko-KR" sz="1400" smtClean="0">
                <a:solidFill>
                  <a:srgbClr val="222222"/>
                </a:solidFill>
                <a:latin typeface="+mj-lt"/>
              </a:rPr>
              <a:t>  Sensitivity: 30-50</a:t>
            </a:r>
            <a:r>
              <a:rPr lang="en-US" altLang="ko-KR" sz="1400">
                <a:solidFill>
                  <a:srgbClr val="222222"/>
                </a:solidFill>
                <a:latin typeface="+mj-lt"/>
              </a:rPr>
              <a:t>% </a:t>
            </a:r>
            <a:r>
              <a:rPr lang="en-US" altLang="ko-KR" sz="1400" smtClean="0">
                <a:solidFill>
                  <a:srgbClr val="222222"/>
                </a:solidFill>
                <a:latin typeface="+mj-lt"/>
              </a:rPr>
              <a:t>range (cf: BAL </a:t>
            </a:r>
            <a:r>
              <a:rPr lang="en-US" altLang="ko-KR" sz="1400">
                <a:solidFill>
                  <a:srgbClr val="222222"/>
                </a:solidFill>
                <a:latin typeface="+mj-lt"/>
              </a:rPr>
              <a:t>culture sensitivity is 30-60</a:t>
            </a:r>
            <a:r>
              <a:rPr lang="en-US" altLang="ko-KR" sz="1400" smtClean="0">
                <a:solidFill>
                  <a:srgbClr val="222222"/>
                </a:solidFill>
                <a:latin typeface="+mj-lt"/>
              </a:rPr>
              <a:t>%, </a:t>
            </a:r>
            <a:r>
              <a:rPr lang="en-US" altLang="ko-KR" sz="1050" smtClean="0">
                <a:solidFill>
                  <a:srgbClr val="C8C8C8"/>
                </a:solidFill>
                <a:latin typeface="+mj-lt"/>
                <a:hlinkClick r:id="rId6"/>
              </a:rPr>
              <a:t>ATS </a:t>
            </a:r>
            <a:r>
              <a:rPr lang="en-US" altLang="ko-KR" sz="1050">
                <a:solidFill>
                  <a:srgbClr val="C8C8C8"/>
                </a:solidFill>
                <a:latin typeface="+mj-lt"/>
                <a:hlinkClick r:id="rId6"/>
              </a:rPr>
              <a:t>guideline 2019</a:t>
            </a:r>
            <a:r>
              <a:rPr lang="en-US" altLang="ko-KR" sz="1050">
                <a:solidFill>
                  <a:srgbClr val="C8C8C8"/>
                </a:solidFill>
                <a:latin typeface="+mj-lt"/>
              </a:rPr>
              <a:t>)</a:t>
            </a:r>
            <a:endParaRPr lang="en-US" altLang="ko-KR" sz="1400">
              <a:solidFill>
                <a:srgbClr val="222222"/>
              </a:solidFill>
              <a:latin typeface="+mj-lt"/>
            </a:endParaRPr>
          </a:p>
          <a:p>
            <a:pPr>
              <a:lnSpc>
                <a:spcPct val="150000"/>
              </a:lnSpc>
            </a:pPr>
            <a:r>
              <a:rPr lang="en-US" altLang="ko-KR" sz="1400" smtClean="0">
                <a:solidFill>
                  <a:srgbClr val="222222"/>
                </a:solidFill>
                <a:latin typeface="+mj-lt"/>
              </a:rPr>
              <a:t>  Specificity: ~</a:t>
            </a:r>
            <a:r>
              <a:rPr lang="en-US" altLang="ko-KR" sz="1400">
                <a:solidFill>
                  <a:srgbClr val="222222"/>
                </a:solidFill>
                <a:latin typeface="+mj-lt"/>
              </a:rPr>
              <a:t>50% among intubated </a:t>
            </a:r>
            <a:r>
              <a:rPr lang="en-US" altLang="ko-KR" sz="1400" smtClean="0">
                <a:solidFill>
                  <a:srgbClr val="222222"/>
                </a:solidFill>
                <a:latin typeface="+mj-lt"/>
              </a:rPr>
              <a:t>patients</a:t>
            </a:r>
            <a:endParaRPr lang="en-US" altLang="ko-KR" sz="1400">
              <a:solidFill>
                <a:srgbClr val="222222"/>
              </a:solidFill>
              <a:latin typeface="+mj-lt"/>
            </a:endParaRPr>
          </a:p>
          <a:p>
            <a:pPr>
              <a:lnSpc>
                <a:spcPct val="150000"/>
              </a:lnSpc>
            </a:pPr>
            <a:r>
              <a:rPr lang="en-US" altLang="ko-KR" sz="1400" smtClean="0">
                <a:solidFill>
                  <a:srgbClr val="222222"/>
                </a:solidFill>
                <a:latin typeface="+mj-lt"/>
              </a:rPr>
              <a:t>  Using </a:t>
            </a:r>
            <a:r>
              <a:rPr lang="en-US" altLang="ko-KR" sz="1400">
                <a:solidFill>
                  <a:srgbClr val="222222"/>
                </a:solidFill>
                <a:latin typeface="+mj-lt"/>
              </a:rPr>
              <a:t>a cytological stain to identify them </a:t>
            </a:r>
            <a:r>
              <a:rPr lang="en-US" altLang="ko-KR" sz="1400" smtClean="0">
                <a:solidFill>
                  <a:srgbClr val="222222"/>
                </a:solidFill>
                <a:latin typeface="+mj-lt"/>
              </a:rPr>
              <a:t>(Gomori methenamine silver)</a:t>
            </a:r>
          </a:p>
          <a:p>
            <a:pPr>
              <a:lnSpc>
                <a:spcPct val="150000"/>
              </a:lnSpc>
            </a:pPr>
            <a:r>
              <a:rPr lang="en-US" altLang="ko-KR" sz="1400" smtClean="0">
                <a:solidFill>
                  <a:srgbClr val="222222"/>
                </a:solidFill>
                <a:latin typeface="+mj-lt"/>
              </a:rPr>
              <a:t>  Culture</a:t>
            </a:r>
            <a:r>
              <a:rPr lang="en-US" altLang="ko-KR" sz="1400">
                <a:solidFill>
                  <a:srgbClr val="222222"/>
                </a:solidFill>
                <a:latin typeface="+mj-lt"/>
              </a:rPr>
              <a:t> </a:t>
            </a:r>
            <a:r>
              <a:rPr lang="en-US" altLang="ko-KR" sz="1400" smtClean="0">
                <a:solidFill>
                  <a:srgbClr val="222222"/>
                </a:solidFill>
                <a:latin typeface="+mj-lt"/>
              </a:rPr>
              <a:t>+ fungal staining: positive &gt;&gt; True </a:t>
            </a:r>
            <a:r>
              <a:rPr lang="en-US" altLang="ko-KR" sz="1400">
                <a:solidFill>
                  <a:srgbClr val="222222"/>
                </a:solidFill>
                <a:latin typeface="+mj-lt"/>
              </a:rPr>
              <a:t>infection (rather than colonization).</a:t>
            </a:r>
            <a:endParaRPr lang="en-US" altLang="ko-KR" sz="1400" b="0" i="0">
              <a:solidFill>
                <a:srgbClr val="222222"/>
              </a:solidFill>
              <a:effectLst/>
              <a:latin typeface="+mj-lt"/>
            </a:endParaRPr>
          </a:p>
        </p:txBody>
      </p:sp>
    </p:spTree>
    <p:extLst>
      <p:ext uri="{BB962C8B-B14F-4D97-AF65-F5344CB8AC3E}">
        <p14:creationId xmlns:p14="http://schemas.microsoft.com/office/powerpoint/2010/main" val="28217657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1"/>
          <p:cNvPicPr>
            <a:picLocks noChangeAspect="1"/>
          </p:cNvPicPr>
          <p:nvPr/>
        </p:nvPicPr>
        <p:blipFill>
          <a:blip r:embed="rId2"/>
          <a:stretch>
            <a:fillRect/>
          </a:stretch>
        </p:blipFill>
        <p:spPr>
          <a:xfrm>
            <a:off x="661987" y="625223"/>
            <a:ext cx="10868025" cy="6181725"/>
          </a:xfrm>
          <a:prstGeom prst="rect">
            <a:avLst/>
          </a:prstGeom>
        </p:spPr>
      </p:pic>
      <p:sp>
        <p:nvSpPr>
          <p:cNvPr id="3" name="직사각형 2"/>
          <p:cNvSpPr/>
          <p:nvPr/>
        </p:nvSpPr>
        <p:spPr>
          <a:xfrm>
            <a:off x="0" y="0"/>
            <a:ext cx="3794629" cy="535531"/>
          </a:xfrm>
          <a:prstGeom prst="rect">
            <a:avLst/>
          </a:prstGeom>
        </p:spPr>
        <p:txBody>
          <a:bodyPr wrap="none">
            <a:spAutoFit/>
          </a:bodyPr>
          <a:lstStyle/>
          <a:p>
            <a:pPr fontAlgn="base" latinLnBrk="0">
              <a:lnSpc>
                <a:spcPct val="160000"/>
              </a:lnSpc>
            </a:pPr>
            <a:r>
              <a:rPr lang="en-US" altLang="ko-KR" b="1" i="1" kern="0" smtClean="0">
                <a:solidFill>
                  <a:srgbClr val="000000"/>
                </a:solidFill>
                <a:effectLst>
                  <a:outerShdw blurRad="38100" dist="38100" dir="2700000" algn="tl">
                    <a:srgbClr val="000000">
                      <a:alpha val="43137"/>
                    </a:srgbClr>
                  </a:outerShdw>
                </a:effectLst>
                <a:latin typeface="+mj-lt"/>
                <a:ea typeface="함초롬바탕" panose="02030604000101010101" pitchFamily="18" charset="-127"/>
              </a:rPr>
              <a:t>Invasive aspergillosis : Diagnosis</a:t>
            </a:r>
            <a:endParaRPr lang="en-US" altLang="ko-KR" b="1" i="1" kern="0">
              <a:solidFill>
                <a:srgbClr val="000000"/>
              </a:solidFill>
              <a:effectLst>
                <a:outerShdw blurRad="38100" dist="38100" dir="2700000" algn="tl">
                  <a:srgbClr val="000000">
                    <a:alpha val="43137"/>
                  </a:srgbClr>
                </a:outerShdw>
              </a:effectLst>
              <a:latin typeface="+mj-lt"/>
            </a:endParaRPr>
          </a:p>
        </p:txBody>
      </p:sp>
      <p:sp>
        <p:nvSpPr>
          <p:cNvPr id="4" name="TextBox 3"/>
          <p:cNvSpPr txBox="1"/>
          <p:nvPr/>
        </p:nvSpPr>
        <p:spPr>
          <a:xfrm>
            <a:off x="8300032" y="0"/>
            <a:ext cx="3896836" cy="584775"/>
          </a:xfrm>
          <a:prstGeom prst="rect">
            <a:avLst/>
          </a:prstGeom>
          <a:noFill/>
        </p:spPr>
        <p:txBody>
          <a:bodyPr wrap="none" rtlCol="0">
            <a:spAutoFit/>
          </a:bodyPr>
          <a:lstStyle/>
          <a:p>
            <a:r>
              <a:rPr lang="en-US" altLang="ko-KR" sz="3200" b="1" i="1" smtClean="0">
                <a:solidFill>
                  <a:schemeClr val="bg2">
                    <a:lumMod val="75000"/>
                  </a:schemeClr>
                </a:solidFill>
              </a:rPr>
              <a:t>Microscopic, tissue</a:t>
            </a:r>
            <a:endParaRPr lang="ko-KR" altLang="en-US" sz="3200" b="1" i="1">
              <a:solidFill>
                <a:schemeClr val="bg2">
                  <a:lumMod val="75000"/>
                </a:schemeClr>
              </a:solidFill>
            </a:endParaRPr>
          </a:p>
        </p:txBody>
      </p:sp>
    </p:spTree>
    <p:extLst>
      <p:ext uri="{BB962C8B-B14F-4D97-AF65-F5344CB8AC3E}">
        <p14:creationId xmlns:p14="http://schemas.microsoft.com/office/powerpoint/2010/main" val="31092275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0" y="0"/>
            <a:ext cx="3794629" cy="535531"/>
          </a:xfrm>
          <a:prstGeom prst="rect">
            <a:avLst/>
          </a:prstGeom>
        </p:spPr>
        <p:txBody>
          <a:bodyPr wrap="none">
            <a:spAutoFit/>
          </a:bodyPr>
          <a:lstStyle/>
          <a:p>
            <a:pPr fontAlgn="base" latinLnBrk="0">
              <a:lnSpc>
                <a:spcPct val="160000"/>
              </a:lnSpc>
            </a:pPr>
            <a:r>
              <a:rPr lang="en-US" altLang="ko-KR" b="1" i="1" kern="0" smtClean="0">
                <a:solidFill>
                  <a:srgbClr val="000000"/>
                </a:solidFill>
                <a:effectLst>
                  <a:outerShdw blurRad="38100" dist="38100" dir="2700000" algn="tl">
                    <a:srgbClr val="000000">
                      <a:alpha val="43137"/>
                    </a:srgbClr>
                  </a:outerShdw>
                </a:effectLst>
                <a:latin typeface="+mj-lt"/>
                <a:ea typeface="함초롬바탕" panose="02030604000101010101" pitchFamily="18" charset="-127"/>
              </a:rPr>
              <a:t>Invasive aspergillosis : Diagnosis</a:t>
            </a:r>
            <a:endParaRPr lang="en-US" altLang="ko-KR" b="1" i="1" kern="0">
              <a:solidFill>
                <a:srgbClr val="000000"/>
              </a:solidFill>
              <a:effectLst>
                <a:outerShdw blurRad="38100" dist="38100" dir="2700000" algn="tl">
                  <a:srgbClr val="000000">
                    <a:alpha val="43137"/>
                  </a:srgbClr>
                </a:outerShdw>
              </a:effectLst>
              <a:latin typeface="+mj-lt"/>
            </a:endParaRPr>
          </a:p>
        </p:txBody>
      </p:sp>
      <p:sp>
        <p:nvSpPr>
          <p:cNvPr id="3" name="TextBox 2"/>
          <p:cNvSpPr txBox="1"/>
          <p:nvPr/>
        </p:nvSpPr>
        <p:spPr>
          <a:xfrm>
            <a:off x="8300032" y="0"/>
            <a:ext cx="3896836" cy="584775"/>
          </a:xfrm>
          <a:prstGeom prst="rect">
            <a:avLst/>
          </a:prstGeom>
          <a:noFill/>
        </p:spPr>
        <p:txBody>
          <a:bodyPr wrap="none" rtlCol="0">
            <a:spAutoFit/>
          </a:bodyPr>
          <a:lstStyle/>
          <a:p>
            <a:r>
              <a:rPr lang="en-US" altLang="ko-KR" sz="3200" b="1" i="1" smtClean="0">
                <a:solidFill>
                  <a:schemeClr val="bg2">
                    <a:lumMod val="75000"/>
                  </a:schemeClr>
                </a:solidFill>
              </a:rPr>
              <a:t>Microscopic, tissue</a:t>
            </a:r>
            <a:endParaRPr lang="ko-KR" altLang="en-US" sz="3200" b="1" i="1">
              <a:solidFill>
                <a:schemeClr val="bg2">
                  <a:lumMod val="75000"/>
                </a:schemeClr>
              </a:solidFill>
            </a:endParaRPr>
          </a:p>
        </p:txBody>
      </p:sp>
      <p:sp>
        <p:nvSpPr>
          <p:cNvPr id="4" name="직사각형 3"/>
          <p:cNvSpPr/>
          <p:nvPr/>
        </p:nvSpPr>
        <p:spPr>
          <a:xfrm>
            <a:off x="166577" y="584775"/>
            <a:ext cx="11709990" cy="1708160"/>
          </a:xfrm>
          <a:prstGeom prst="rect">
            <a:avLst/>
          </a:prstGeom>
        </p:spPr>
        <p:txBody>
          <a:bodyPr wrap="square">
            <a:spAutoFit/>
          </a:bodyPr>
          <a:lstStyle/>
          <a:p>
            <a:pPr>
              <a:lnSpc>
                <a:spcPct val="150000"/>
              </a:lnSpc>
            </a:pPr>
            <a:r>
              <a:rPr lang="en-US" altLang="ko-KR" sz="1400" b="1">
                <a:solidFill>
                  <a:srgbClr val="222222"/>
                </a:solidFill>
                <a:latin typeface="+mj-lt"/>
              </a:rPr>
              <a:t>Definitive diagnosis </a:t>
            </a:r>
            <a:r>
              <a:rPr lang="en-US" altLang="ko-KR" sz="1400">
                <a:solidFill>
                  <a:srgbClr val="222222"/>
                </a:solidFill>
                <a:latin typeface="+mj-lt"/>
              </a:rPr>
              <a:t>requires tissue biopsy showing invasion of </a:t>
            </a:r>
            <a:r>
              <a:rPr lang="en-US" altLang="ko-KR" sz="1400" smtClean="0">
                <a:solidFill>
                  <a:srgbClr val="222222"/>
                </a:solidFill>
                <a:latin typeface="+mj-lt"/>
              </a:rPr>
              <a:t>tissue</a:t>
            </a:r>
          </a:p>
          <a:p>
            <a:pPr marL="0" lvl="1">
              <a:lnSpc>
                <a:spcPct val="150000"/>
              </a:lnSpc>
            </a:pPr>
            <a:r>
              <a:rPr lang="en-US" altLang="ko-KR" sz="1400" smtClean="0">
                <a:solidFill>
                  <a:srgbClr val="222222"/>
                </a:solidFill>
                <a:latin typeface="+mj-lt"/>
              </a:rPr>
              <a:t>   (</a:t>
            </a:r>
            <a:r>
              <a:rPr lang="en-US" altLang="ko-KR" sz="1400">
                <a:solidFill>
                  <a:srgbClr val="222222"/>
                </a:solidFill>
                <a:latin typeface="+mj-lt"/>
              </a:rPr>
              <a:t>1) Surgical biopsy (i.e., wedge biopsy).</a:t>
            </a:r>
          </a:p>
          <a:p>
            <a:pPr marL="0" lvl="1">
              <a:lnSpc>
                <a:spcPct val="150000"/>
              </a:lnSpc>
            </a:pPr>
            <a:r>
              <a:rPr lang="en-US" altLang="ko-KR" sz="1400" smtClean="0">
                <a:solidFill>
                  <a:srgbClr val="222222"/>
                </a:solidFill>
                <a:latin typeface="+mj-lt"/>
              </a:rPr>
              <a:t>   (</a:t>
            </a:r>
            <a:r>
              <a:rPr lang="en-US" altLang="ko-KR" sz="1400">
                <a:solidFill>
                  <a:srgbClr val="222222"/>
                </a:solidFill>
                <a:latin typeface="+mj-lt"/>
              </a:rPr>
              <a:t>2) Bronchoscopy with trans-bronchial biopsy.</a:t>
            </a:r>
          </a:p>
          <a:p>
            <a:pPr marL="0" lvl="1">
              <a:lnSpc>
                <a:spcPct val="150000"/>
              </a:lnSpc>
            </a:pPr>
            <a:r>
              <a:rPr lang="en-US" altLang="ko-KR" sz="1400" smtClean="0">
                <a:solidFill>
                  <a:srgbClr val="222222"/>
                </a:solidFill>
                <a:latin typeface="+mj-lt"/>
              </a:rPr>
              <a:t>   (</a:t>
            </a:r>
            <a:r>
              <a:rPr lang="en-US" altLang="ko-KR" sz="1400">
                <a:solidFill>
                  <a:srgbClr val="222222"/>
                </a:solidFill>
                <a:latin typeface="+mj-lt"/>
              </a:rPr>
              <a:t>3) Interventional radiology trans-thoracic needle biopsy.</a:t>
            </a:r>
          </a:p>
          <a:p>
            <a:pPr>
              <a:lnSpc>
                <a:spcPct val="150000"/>
              </a:lnSpc>
            </a:pPr>
            <a:r>
              <a:rPr lang="en-US" altLang="ko-KR" sz="1400">
                <a:solidFill>
                  <a:srgbClr val="222222"/>
                </a:solidFill>
                <a:latin typeface="+mj-lt"/>
              </a:rPr>
              <a:t>Most critically ill patients are too unstable to undergo these </a:t>
            </a:r>
            <a:r>
              <a:rPr lang="en-US" altLang="ko-KR" sz="1400" smtClean="0">
                <a:solidFill>
                  <a:srgbClr val="222222"/>
                </a:solidFill>
                <a:latin typeface="+mj-lt"/>
              </a:rPr>
              <a:t>procedures</a:t>
            </a:r>
            <a:endParaRPr lang="en-US" altLang="ko-KR" sz="1400" b="1" i="1" u="sng">
              <a:solidFill>
                <a:srgbClr val="222222"/>
              </a:solidFill>
              <a:latin typeface="+mj-lt"/>
            </a:endParaRPr>
          </a:p>
        </p:txBody>
      </p:sp>
      <p:pic>
        <p:nvPicPr>
          <p:cNvPr id="5" name="그림 4"/>
          <p:cNvPicPr>
            <a:picLocks noChangeAspect="1"/>
          </p:cNvPicPr>
          <p:nvPr/>
        </p:nvPicPr>
        <p:blipFill>
          <a:blip r:embed="rId3"/>
          <a:stretch>
            <a:fillRect/>
          </a:stretch>
        </p:blipFill>
        <p:spPr>
          <a:xfrm>
            <a:off x="530188" y="2342179"/>
            <a:ext cx="5857875" cy="2209800"/>
          </a:xfrm>
          <a:prstGeom prst="rect">
            <a:avLst/>
          </a:prstGeom>
        </p:spPr>
      </p:pic>
      <p:pic>
        <p:nvPicPr>
          <p:cNvPr id="7" name="그림 6"/>
          <p:cNvPicPr>
            <a:picLocks noChangeAspect="1"/>
          </p:cNvPicPr>
          <p:nvPr/>
        </p:nvPicPr>
        <p:blipFill>
          <a:blip r:embed="rId4"/>
          <a:stretch>
            <a:fillRect/>
          </a:stretch>
        </p:blipFill>
        <p:spPr>
          <a:xfrm>
            <a:off x="8300032" y="633887"/>
            <a:ext cx="3791178" cy="2487101"/>
          </a:xfrm>
          <a:prstGeom prst="rect">
            <a:avLst/>
          </a:prstGeom>
        </p:spPr>
      </p:pic>
      <p:sp>
        <p:nvSpPr>
          <p:cNvPr id="8" name="직사각형 7"/>
          <p:cNvSpPr/>
          <p:nvPr/>
        </p:nvSpPr>
        <p:spPr>
          <a:xfrm>
            <a:off x="8400822" y="2723794"/>
            <a:ext cx="3791178" cy="415498"/>
          </a:xfrm>
          <a:prstGeom prst="rect">
            <a:avLst/>
          </a:prstGeom>
        </p:spPr>
        <p:txBody>
          <a:bodyPr wrap="square">
            <a:spAutoFit/>
          </a:bodyPr>
          <a:lstStyle/>
          <a:p>
            <a:r>
              <a:rPr lang="en-US" altLang="ko-KR" sz="1050">
                <a:solidFill>
                  <a:schemeClr val="bg1"/>
                </a:solidFill>
                <a:hlinkClick r:id="rId5"/>
              </a:rPr>
              <a:t>Light microscopy of Aspergillus  | Download Scientific Diagram (researchgate.net)</a:t>
            </a:r>
            <a:endParaRPr lang="ko-KR" altLang="en-US" sz="1050">
              <a:solidFill>
                <a:schemeClr val="bg1"/>
              </a:solidFill>
            </a:endParaRPr>
          </a:p>
        </p:txBody>
      </p:sp>
      <p:pic>
        <p:nvPicPr>
          <p:cNvPr id="9" name="그림 8"/>
          <p:cNvPicPr>
            <a:picLocks noChangeAspect="1"/>
          </p:cNvPicPr>
          <p:nvPr/>
        </p:nvPicPr>
        <p:blipFill>
          <a:blip r:embed="rId6"/>
          <a:stretch>
            <a:fillRect/>
          </a:stretch>
        </p:blipFill>
        <p:spPr>
          <a:xfrm>
            <a:off x="530188" y="4551979"/>
            <a:ext cx="2943949" cy="2203732"/>
          </a:xfrm>
          <a:prstGeom prst="rect">
            <a:avLst/>
          </a:prstGeom>
        </p:spPr>
      </p:pic>
      <p:sp>
        <p:nvSpPr>
          <p:cNvPr id="10" name="직사각형 9"/>
          <p:cNvSpPr/>
          <p:nvPr/>
        </p:nvSpPr>
        <p:spPr>
          <a:xfrm>
            <a:off x="530188" y="6466729"/>
            <a:ext cx="3060453" cy="246221"/>
          </a:xfrm>
          <a:prstGeom prst="rect">
            <a:avLst/>
          </a:prstGeom>
        </p:spPr>
        <p:txBody>
          <a:bodyPr wrap="none">
            <a:spAutoFit/>
          </a:bodyPr>
          <a:lstStyle/>
          <a:p>
            <a:r>
              <a:rPr lang="ko-KR" altLang="en-US" sz="1000" b="1">
                <a:solidFill>
                  <a:schemeClr val="bg1"/>
                </a:solidFill>
                <a:hlinkClick r:id="rId7"/>
              </a:rPr>
              <a:t>https://www.researchgate.net</a:t>
            </a:r>
            <a:r>
              <a:rPr lang="ko-KR" altLang="en-US" sz="1000" b="1" smtClean="0">
                <a:solidFill>
                  <a:schemeClr val="bg1"/>
                </a:solidFill>
                <a:hlinkClick r:id="rId7"/>
              </a:rPr>
              <a:t>/</a:t>
            </a:r>
            <a:r>
              <a:rPr lang="ko-KR" altLang="en-US" sz="1000" b="1" smtClean="0">
                <a:solidFill>
                  <a:schemeClr val="bg1"/>
                </a:solidFill>
              </a:rPr>
              <a:t>                </a:t>
            </a:r>
            <a:r>
              <a:rPr lang="en-US" altLang="ko-KR" sz="1000" b="1" smtClean="0">
                <a:solidFill>
                  <a:schemeClr val="bg1"/>
                </a:solidFill>
              </a:rPr>
              <a:t>PAS</a:t>
            </a:r>
            <a:endParaRPr lang="ko-KR" altLang="en-US" sz="1000" b="1">
              <a:solidFill>
                <a:schemeClr val="bg1"/>
              </a:solidFill>
            </a:endParaRPr>
          </a:p>
        </p:txBody>
      </p:sp>
      <p:pic>
        <p:nvPicPr>
          <p:cNvPr id="11" name="그림 10"/>
          <p:cNvPicPr>
            <a:picLocks noChangeAspect="1"/>
          </p:cNvPicPr>
          <p:nvPr/>
        </p:nvPicPr>
        <p:blipFill>
          <a:blip r:embed="rId8"/>
          <a:stretch>
            <a:fillRect/>
          </a:stretch>
        </p:blipFill>
        <p:spPr>
          <a:xfrm>
            <a:off x="7360554" y="3197382"/>
            <a:ext cx="4730656" cy="3574430"/>
          </a:xfrm>
          <a:prstGeom prst="rect">
            <a:avLst/>
          </a:prstGeom>
        </p:spPr>
      </p:pic>
      <p:sp>
        <p:nvSpPr>
          <p:cNvPr id="12" name="직사각형 11"/>
          <p:cNvSpPr/>
          <p:nvPr/>
        </p:nvSpPr>
        <p:spPr>
          <a:xfrm>
            <a:off x="4221026" y="4305758"/>
            <a:ext cx="2225289" cy="246221"/>
          </a:xfrm>
          <a:prstGeom prst="rect">
            <a:avLst/>
          </a:prstGeom>
        </p:spPr>
        <p:txBody>
          <a:bodyPr wrap="none">
            <a:spAutoFit/>
          </a:bodyPr>
          <a:lstStyle/>
          <a:p>
            <a:r>
              <a:rPr lang="en-US" altLang="ko-KR" sz="1000" b="1">
                <a:solidFill>
                  <a:schemeClr val="bg1"/>
                </a:solidFill>
              </a:rPr>
              <a:t>Gomori methenamine silver stain</a:t>
            </a:r>
            <a:endParaRPr lang="ko-KR" altLang="en-US" sz="1000">
              <a:solidFill>
                <a:schemeClr val="bg1"/>
              </a:solidFill>
            </a:endParaRPr>
          </a:p>
        </p:txBody>
      </p:sp>
      <p:pic>
        <p:nvPicPr>
          <p:cNvPr id="13" name="그림 12"/>
          <p:cNvPicPr>
            <a:picLocks noChangeAspect="1"/>
          </p:cNvPicPr>
          <p:nvPr/>
        </p:nvPicPr>
        <p:blipFill>
          <a:blip r:embed="rId9"/>
          <a:stretch>
            <a:fillRect/>
          </a:stretch>
        </p:blipFill>
        <p:spPr>
          <a:xfrm>
            <a:off x="3483048" y="4541769"/>
            <a:ext cx="2939017" cy="2196593"/>
          </a:xfrm>
          <a:prstGeom prst="rect">
            <a:avLst/>
          </a:prstGeom>
        </p:spPr>
      </p:pic>
      <p:sp>
        <p:nvSpPr>
          <p:cNvPr id="14" name="직사각형 13"/>
          <p:cNvSpPr/>
          <p:nvPr/>
        </p:nvSpPr>
        <p:spPr>
          <a:xfrm>
            <a:off x="5571769" y="6466729"/>
            <a:ext cx="899605" cy="246221"/>
          </a:xfrm>
          <a:prstGeom prst="rect">
            <a:avLst/>
          </a:prstGeom>
        </p:spPr>
        <p:txBody>
          <a:bodyPr wrap="none">
            <a:spAutoFit/>
          </a:bodyPr>
          <a:lstStyle/>
          <a:p>
            <a:r>
              <a:rPr lang="en-US" altLang="ko-KR" sz="1000" b="1" smtClean="0">
                <a:solidFill>
                  <a:schemeClr val="bg1"/>
                </a:solidFill>
              </a:rPr>
              <a:t>BAL sample</a:t>
            </a:r>
            <a:endParaRPr lang="ko-KR" altLang="en-US" sz="1000">
              <a:solidFill>
                <a:schemeClr val="bg1"/>
              </a:solidFill>
            </a:endParaRPr>
          </a:p>
        </p:txBody>
      </p:sp>
    </p:spTree>
    <p:extLst>
      <p:ext uri="{BB962C8B-B14F-4D97-AF65-F5344CB8AC3E}">
        <p14:creationId xmlns:p14="http://schemas.microsoft.com/office/powerpoint/2010/main" val="17172188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0" y="0"/>
            <a:ext cx="3794629" cy="535531"/>
          </a:xfrm>
          <a:prstGeom prst="rect">
            <a:avLst/>
          </a:prstGeom>
        </p:spPr>
        <p:txBody>
          <a:bodyPr wrap="none">
            <a:spAutoFit/>
          </a:bodyPr>
          <a:lstStyle/>
          <a:p>
            <a:pPr fontAlgn="base" latinLnBrk="0">
              <a:lnSpc>
                <a:spcPct val="160000"/>
              </a:lnSpc>
            </a:pPr>
            <a:r>
              <a:rPr lang="en-US" altLang="ko-KR" b="1" i="1" kern="0" smtClean="0">
                <a:solidFill>
                  <a:srgbClr val="000000"/>
                </a:solidFill>
                <a:effectLst>
                  <a:outerShdw blurRad="38100" dist="38100" dir="2700000" algn="tl">
                    <a:srgbClr val="000000">
                      <a:alpha val="43137"/>
                    </a:srgbClr>
                  </a:outerShdw>
                </a:effectLst>
                <a:latin typeface="+mj-lt"/>
                <a:ea typeface="함초롬바탕" panose="02030604000101010101" pitchFamily="18" charset="-127"/>
              </a:rPr>
              <a:t>Invasive aspergillosis : Diagnosis</a:t>
            </a:r>
            <a:endParaRPr lang="en-US" altLang="ko-KR" b="1" i="1" kern="0">
              <a:solidFill>
                <a:srgbClr val="000000"/>
              </a:solidFill>
              <a:effectLst>
                <a:outerShdw blurRad="38100" dist="38100" dir="2700000" algn="tl">
                  <a:srgbClr val="000000">
                    <a:alpha val="43137"/>
                  </a:srgbClr>
                </a:outerShdw>
              </a:effectLst>
              <a:latin typeface="+mj-lt"/>
            </a:endParaRPr>
          </a:p>
        </p:txBody>
      </p:sp>
      <p:sp>
        <p:nvSpPr>
          <p:cNvPr id="3" name="TextBox 2"/>
          <p:cNvSpPr txBox="1"/>
          <p:nvPr/>
        </p:nvSpPr>
        <p:spPr>
          <a:xfrm>
            <a:off x="8968232" y="0"/>
            <a:ext cx="3223768" cy="584775"/>
          </a:xfrm>
          <a:prstGeom prst="rect">
            <a:avLst/>
          </a:prstGeom>
          <a:noFill/>
        </p:spPr>
        <p:txBody>
          <a:bodyPr wrap="none" rtlCol="0">
            <a:spAutoFit/>
          </a:bodyPr>
          <a:lstStyle/>
          <a:p>
            <a:r>
              <a:rPr lang="en-US" altLang="ko-KR" sz="3200" b="1" i="1" smtClean="0">
                <a:solidFill>
                  <a:schemeClr val="bg2">
                    <a:lumMod val="75000"/>
                  </a:schemeClr>
                </a:solidFill>
              </a:rPr>
              <a:t>Galactomannan</a:t>
            </a:r>
            <a:endParaRPr lang="ko-KR" altLang="en-US" sz="3200" b="1" i="1">
              <a:solidFill>
                <a:schemeClr val="bg2">
                  <a:lumMod val="75000"/>
                </a:schemeClr>
              </a:solidFill>
            </a:endParaRPr>
          </a:p>
        </p:txBody>
      </p:sp>
      <p:sp>
        <p:nvSpPr>
          <p:cNvPr id="4" name="직사각형 3"/>
          <p:cNvSpPr/>
          <p:nvPr/>
        </p:nvSpPr>
        <p:spPr>
          <a:xfrm>
            <a:off x="297711" y="584775"/>
            <a:ext cx="12652745" cy="2031325"/>
          </a:xfrm>
          <a:prstGeom prst="rect">
            <a:avLst/>
          </a:prstGeom>
        </p:spPr>
        <p:txBody>
          <a:bodyPr wrap="square">
            <a:spAutoFit/>
          </a:bodyPr>
          <a:lstStyle/>
          <a:p>
            <a:pPr>
              <a:lnSpc>
                <a:spcPct val="150000"/>
              </a:lnSpc>
            </a:pPr>
            <a:r>
              <a:rPr lang="ko-KR" altLang="en-US" sz="1400"/>
              <a:t>▶ </a:t>
            </a:r>
            <a:r>
              <a:rPr lang="en-US" altLang="ko-KR" sz="1400" b="1" smtClean="0">
                <a:solidFill>
                  <a:srgbClr val="222222"/>
                </a:solidFill>
                <a:latin typeface="+mj-lt"/>
              </a:rPr>
              <a:t>Serum </a:t>
            </a:r>
            <a:r>
              <a:rPr lang="en-US" altLang="ko-KR" sz="1400" b="1">
                <a:solidFill>
                  <a:srgbClr val="222222"/>
                </a:solidFill>
                <a:latin typeface="+mj-lt"/>
              </a:rPr>
              <a:t>galactomannan</a:t>
            </a:r>
            <a:endParaRPr lang="en-US" altLang="ko-KR" sz="1400">
              <a:solidFill>
                <a:srgbClr val="222222"/>
              </a:solidFill>
              <a:latin typeface="+mj-lt"/>
            </a:endParaRPr>
          </a:p>
          <a:p>
            <a:pPr>
              <a:lnSpc>
                <a:spcPct val="150000"/>
              </a:lnSpc>
            </a:pPr>
            <a:r>
              <a:rPr lang="en-US" altLang="ko-KR" sz="1400" smtClean="0">
                <a:solidFill>
                  <a:srgbClr val="222222"/>
                </a:solidFill>
                <a:latin typeface="+mj-lt"/>
              </a:rPr>
              <a:t>   </a:t>
            </a:r>
            <a:r>
              <a:rPr lang="en-US" altLang="ko-KR" sz="1400" b="1" i="1" u="sng" smtClean="0">
                <a:solidFill>
                  <a:srgbClr val="FF0000"/>
                </a:solidFill>
                <a:latin typeface="+mj-lt"/>
              </a:rPr>
              <a:t>Most </a:t>
            </a:r>
            <a:r>
              <a:rPr lang="en-US" altLang="ko-KR" sz="1400" b="1" i="1" u="sng">
                <a:solidFill>
                  <a:srgbClr val="FF0000"/>
                </a:solidFill>
                <a:latin typeface="+mj-lt"/>
              </a:rPr>
              <a:t>common cutoff is &gt;</a:t>
            </a:r>
            <a:r>
              <a:rPr lang="en-US" altLang="ko-KR" sz="1400" b="1" i="1" u="sng" smtClean="0">
                <a:solidFill>
                  <a:srgbClr val="FF0000"/>
                </a:solidFill>
                <a:latin typeface="+mj-lt"/>
              </a:rPr>
              <a:t>0.5</a:t>
            </a:r>
            <a:r>
              <a:rPr lang="en-US" altLang="ko-KR" sz="1400">
                <a:solidFill>
                  <a:srgbClr val="222222"/>
                </a:solidFill>
                <a:latin typeface="+mj-lt"/>
              </a:rPr>
              <a:t> </a:t>
            </a:r>
            <a:r>
              <a:rPr lang="en-US" altLang="ko-KR" sz="1400" smtClean="0">
                <a:solidFill>
                  <a:srgbClr val="222222"/>
                </a:solidFill>
                <a:latin typeface="+mj-lt"/>
              </a:rPr>
              <a:t> </a:t>
            </a:r>
            <a:r>
              <a:rPr lang="en-US" altLang="ko-KR" sz="1400">
                <a:solidFill>
                  <a:srgbClr val="C8C8C8"/>
                </a:solidFill>
                <a:hlinkClick r:id="rId3"/>
              </a:rPr>
              <a:t>ATS guideline 2019</a:t>
            </a:r>
            <a:r>
              <a:rPr lang="en-US" altLang="ko-KR" sz="1400" smtClean="0">
                <a:solidFill>
                  <a:srgbClr val="222222"/>
                </a:solidFill>
                <a:latin typeface="+mj-lt"/>
              </a:rPr>
              <a:t> </a:t>
            </a:r>
          </a:p>
          <a:p>
            <a:pPr marL="914400" lvl="3">
              <a:lnSpc>
                <a:spcPct val="150000"/>
              </a:lnSpc>
            </a:pPr>
            <a:r>
              <a:rPr lang="en-US" altLang="ko-KR" sz="1400" b="1">
                <a:solidFill>
                  <a:srgbClr val="222222"/>
                </a:solidFill>
                <a:latin typeface="+mj-lt"/>
              </a:rPr>
              <a:t>cutoff index of 0.5 : sensitivity 74%, specificity 85%</a:t>
            </a:r>
          </a:p>
          <a:p>
            <a:pPr marL="914400" lvl="3">
              <a:lnSpc>
                <a:spcPct val="150000"/>
              </a:lnSpc>
            </a:pPr>
            <a:r>
              <a:rPr lang="en-US" altLang="ko-KR" sz="1400" b="1" smtClean="0">
                <a:solidFill>
                  <a:srgbClr val="222222"/>
                </a:solidFill>
                <a:latin typeface="+mj-lt"/>
              </a:rPr>
              <a:t>cutoff </a:t>
            </a:r>
            <a:r>
              <a:rPr lang="en-US" altLang="ko-KR" sz="1400" b="1">
                <a:solidFill>
                  <a:srgbClr val="222222"/>
                </a:solidFill>
                <a:latin typeface="+mj-lt"/>
              </a:rPr>
              <a:t>of 1.0 : sensitivity 79%, specificity 88%</a:t>
            </a:r>
          </a:p>
          <a:p>
            <a:pPr marL="914400" lvl="3">
              <a:lnSpc>
                <a:spcPct val="150000"/>
              </a:lnSpc>
            </a:pPr>
            <a:r>
              <a:rPr lang="en-US" altLang="ko-KR" sz="1400" b="1" smtClean="0">
                <a:solidFill>
                  <a:srgbClr val="222222"/>
                </a:solidFill>
                <a:latin typeface="+mj-lt"/>
              </a:rPr>
              <a:t>cutoff </a:t>
            </a:r>
            <a:r>
              <a:rPr lang="en-US" altLang="ko-KR" sz="1400" b="1">
                <a:solidFill>
                  <a:srgbClr val="222222"/>
                </a:solidFill>
                <a:latin typeface="+mj-lt"/>
              </a:rPr>
              <a:t>of 1.5 : sensitivity 59%, specificity 95%</a:t>
            </a:r>
          </a:p>
          <a:p>
            <a:pPr>
              <a:lnSpc>
                <a:spcPct val="150000"/>
              </a:lnSpc>
            </a:pPr>
            <a:r>
              <a:rPr lang="en-US" altLang="ko-KR" sz="1400" smtClean="0">
                <a:solidFill>
                  <a:srgbClr val="222222"/>
                </a:solidFill>
                <a:latin typeface="+mj-lt"/>
              </a:rPr>
              <a:t>     </a:t>
            </a:r>
            <a:endParaRPr lang="en-US" altLang="ko-KR" sz="1400" b="0" i="0">
              <a:solidFill>
                <a:srgbClr val="222222"/>
              </a:solidFill>
              <a:effectLst/>
              <a:latin typeface="+mj-lt"/>
            </a:endParaRPr>
          </a:p>
        </p:txBody>
      </p:sp>
      <p:pic>
        <p:nvPicPr>
          <p:cNvPr id="5" name="그림 4"/>
          <p:cNvPicPr>
            <a:picLocks noChangeAspect="1"/>
          </p:cNvPicPr>
          <p:nvPr/>
        </p:nvPicPr>
        <p:blipFill>
          <a:blip r:embed="rId4"/>
          <a:stretch>
            <a:fillRect/>
          </a:stretch>
        </p:blipFill>
        <p:spPr>
          <a:xfrm>
            <a:off x="1846113" y="2294963"/>
            <a:ext cx="8499775" cy="4563037"/>
          </a:xfrm>
          <a:prstGeom prst="rect">
            <a:avLst/>
          </a:prstGeom>
        </p:spPr>
      </p:pic>
      <p:sp>
        <p:nvSpPr>
          <p:cNvPr id="6" name="직사각형 5"/>
          <p:cNvSpPr/>
          <p:nvPr/>
        </p:nvSpPr>
        <p:spPr>
          <a:xfrm>
            <a:off x="6198782" y="5209953"/>
            <a:ext cx="3040912" cy="89313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p:cNvSpPr/>
          <p:nvPr/>
        </p:nvSpPr>
        <p:spPr>
          <a:xfrm>
            <a:off x="9239694" y="3727853"/>
            <a:ext cx="2946660" cy="2631490"/>
          </a:xfrm>
          <a:prstGeom prst="rect">
            <a:avLst/>
          </a:prstGeom>
          <a:solidFill>
            <a:schemeClr val="accent6">
              <a:lumMod val="20000"/>
              <a:lumOff val="80000"/>
            </a:schemeClr>
          </a:solidFill>
        </p:spPr>
        <p:txBody>
          <a:bodyPr wrap="square">
            <a:spAutoFit/>
          </a:bodyPr>
          <a:lstStyle/>
          <a:p>
            <a:r>
              <a:rPr lang="en-US" altLang="ko-KR" sz="1100" b="1">
                <a:solidFill>
                  <a:srgbClr val="222222"/>
                </a:solidFill>
              </a:rPr>
              <a:t>Galactomannan cross-reacts fungal antigens </a:t>
            </a:r>
            <a:r>
              <a:rPr lang="en-US" altLang="ko-KR" sz="1100" b="1" smtClean="0">
                <a:solidFill>
                  <a:srgbClr val="222222"/>
                </a:solidFill>
              </a:rPr>
              <a:t>e.g</a:t>
            </a:r>
            <a:r>
              <a:rPr lang="en-US" altLang="ko-KR" sz="1100" b="1">
                <a:solidFill>
                  <a:srgbClr val="222222"/>
                </a:solidFill>
              </a:rPr>
              <a:t>., penicillium species now renamed talaromycosis, histoplasmosis, fusarium </a:t>
            </a:r>
            <a:r>
              <a:rPr lang="en-US" altLang="ko-KR" sz="1100" b="1" smtClean="0">
                <a:solidFill>
                  <a:srgbClr val="222222"/>
                </a:solidFill>
              </a:rPr>
              <a:t>species</a:t>
            </a:r>
            <a:endParaRPr lang="en-US" altLang="ko-KR" sz="1100" b="1">
              <a:solidFill>
                <a:srgbClr val="222222"/>
              </a:solidFill>
            </a:endParaRPr>
          </a:p>
          <a:p>
            <a:endParaRPr lang="en-US" altLang="ko-KR" sz="1100" b="1" smtClean="0">
              <a:solidFill>
                <a:srgbClr val="222222"/>
              </a:solidFill>
            </a:endParaRPr>
          </a:p>
          <a:p>
            <a:r>
              <a:rPr lang="en-US" altLang="ko-KR" sz="1100" b="1" smtClean="0">
                <a:solidFill>
                  <a:srgbClr val="222222"/>
                </a:solidFill>
              </a:rPr>
              <a:t>also </a:t>
            </a:r>
            <a:r>
              <a:rPr lang="en-US" altLang="ko-KR" sz="1100" b="1">
                <a:solidFill>
                  <a:srgbClr val="222222"/>
                </a:solidFill>
              </a:rPr>
              <a:t>be caused by </a:t>
            </a:r>
            <a:r>
              <a:rPr lang="en-US" altLang="ko-KR" sz="1100" b="1" smtClean="0">
                <a:solidFill>
                  <a:srgbClr val="222222"/>
                </a:solidFill>
              </a:rPr>
              <a:t>materials conta. </a:t>
            </a:r>
            <a:r>
              <a:rPr lang="en-US" altLang="ko-KR" sz="1100" b="1">
                <a:solidFill>
                  <a:srgbClr val="222222"/>
                </a:solidFill>
              </a:rPr>
              <a:t>with </a:t>
            </a:r>
            <a:r>
              <a:rPr lang="en-US" altLang="ko-KR" sz="1100" b="1" smtClean="0">
                <a:solidFill>
                  <a:srgbClr val="222222"/>
                </a:solidFill>
              </a:rPr>
              <a:t>galactomannan e.g</a:t>
            </a:r>
            <a:r>
              <a:rPr lang="en-US" altLang="ko-KR" sz="1100" b="1">
                <a:solidFill>
                  <a:srgbClr val="222222"/>
                </a:solidFill>
              </a:rPr>
              <a:t>., some blood transfusion bags, some manufactures of plasmalyte, and in one case ingestion of </a:t>
            </a:r>
            <a:r>
              <a:rPr lang="en-US" altLang="ko-KR" sz="1100" b="1" smtClean="0">
                <a:solidFill>
                  <a:srgbClr val="222222"/>
                </a:solidFill>
              </a:rPr>
              <a:t>ice-pops</a:t>
            </a:r>
          </a:p>
          <a:p>
            <a:endParaRPr lang="en-US" altLang="ko-KR" sz="1100" b="1">
              <a:solidFill>
                <a:srgbClr val="222222"/>
              </a:solidFill>
            </a:endParaRPr>
          </a:p>
          <a:p>
            <a:r>
              <a:rPr lang="en-US" altLang="ko-KR" sz="1100" b="1" smtClean="0">
                <a:solidFill>
                  <a:srgbClr val="222222"/>
                </a:solidFill>
              </a:rPr>
              <a:t>Historically</a:t>
            </a:r>
            <a:r>
              <a:rPr lang="en-US" altLang="ko-KR" sz="1100" b="1">
                <a:solidFill>
                  <a:srgbClr val="222222"/>
                </a:solidFill>
              </a:rPr>
              <a:t>, piperacillin-tazobactam has caused false-positive results, but currently this doesn't seem to be an issue</a:t>
            </a:r>
            <a:r>
              <a:rPr lang="en-US" altLang="ko-KR" sz="1100" b="1" smtClean="0">
                <a:solidFill>
                  <a:srgbClr val="222222"/>
                </a:solidFill>
              </a:rPr>
              <a:t>.</a:t>
            </a:r>
            <a:endParaRPr lang="en-US" altLang="ko-KR" sz="1100" b="1">
              <a:solidFill>
                <a:srgbClr val="222222"/>
              </a:solidFill>
            </a:endParaRPr>
          </a:p>
        </p:txBody>
      </p:sp>
      <p:sp>
        <p:nvSpPr>
          <p:cNvPr id="8" name="Rectangle 2"/>
          <p:cNvSpPr>
            <a:spLocks noChangeArrowheads="1"/>
          </p:cNvSpPr>
          <p:nvPr/>
        </p:nvSpPr>
        <p:spPr bwMode="auto">
          <a:xfrm>
            <a:off x="10987938" y="1696528"/>
            <a:ext cx="2349299" cy="124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ko-KR" altLang="en-US"/>
          </a:p>
        </p:txBody>
      </p:sp>
      <p:pic>
        <p:nvPicPr>
          <p:cNvPr id="16385" name="_x408471296" descr="EMB000051c023e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87938" y="3118503"/>
            <a:ext cx="1005588" cy="528531"/>
          </a:xfrm>
          <a:prstGeom prst="rect">
            <a:avLst/>
          </a:prstGeom>
          <a:noFill/>
          <a:extLst>
            <a:ext uri="{909E8E84-426E-40DD-AFC4-6F175D3DCCD1}">
              <a14:hiddenFill xmlns:a14="http://schemas.microsoft.com/office/drawing/2010/main">
                <a:solidFill>
                  <a:srgbClr val="FFFFFF"/>
                </a:solidFill>
              </a14:hiddenFill>
            </a:ext>
          </a:extLst>
        </p:spPr>
      </p:pic>
      <p:sp>
        <p:nvSpPr>
          <p:cNvPr id="9" name="직사각형 8"/>
          <p:cNvSpPr/>
          <p:nvPr/>
        </p:nvSpPr>
        <p:spPr>
          <a:xfrm>
            <a:off x="0" y="5497569"/>
            <a:ext cx="1846113" cy="861774"/>
          </a:xfrm>
          <a:prstGeom prst="rect">
            <a:avLst/>
          </a:prstGeom>
          <a:solidFill>
            <a:schemeClr val="accent1">
              <a:lumMod val="20000"/>
              <a:lumOff val="80000"/>
            </a:schemeClr>
          </a:solidFill>
        </p:spPr>
        <p:txBody>
          <a:bodyPr wrap="square">
            <a:spAutoFit/>
          </a:bodyPr>
          <a:lstStyle/>
          <a:p>
            <a:r>
              <a:rPr lang="en-US" altLang="ko-KR" sz="1000" b="1">
                <a:latin typeface="+mj-lt"/>
              </a:rPr>
              <a:t>Decrease of the ODI</a:t>
            </a:r>
          </a:p>
          <a:p>
            <a:r>
              <a:rPr lang="en-US" altLang="ko-KR" sz="1000" b="1">
                <a:latin typeface="+mj-lt"/>
              </a:rPr>
              <a:t>during the first 2 weeks of antifungal therapy </a:t>
            </a:r>
            <a:endParaRPr lang="en-US" altLang="ko-KR" sz="1000" b="1" smtClean="0">
              <a:latin typeface="+mj-lt"/>
            </a:endParaRPr>
          </a:p>
          <a:p>
            <a:r>
              <a:rPr lang="en-US" altLang="ko-KR" sz="1000" b="1" smtClean="0">
                <a:latin typeface="+mj-lt"/>
              </a:rPr>
              <a:t>&gt; a </a:t>
            </a:r>
            <a:r>
              <a:rPr lang="en-US" altLang="ko-KR" sz="1000" b="1">
                <a:latin typeface="+mj-lt"/>
              </a:rPr>
              <a:t>reliable predictor</a:t>
            </a:r>
          </a:p>
          <a:p>
            <a:r>
              <a:rPr lang="en-US" altLang="ko-KR" sz="1000" b="1">
                <a:latin typeface="+mj-lt"/>
              </a:rPr>
              <a:t>of a satisfactory </a:t>
            </a:r>
            <a:r>
              <a:rPr lang="en-US" altLang="ko-KR" sz="1000" b="1" smtClean="0">
                <a:latin typeface="+mj-lt"/>
              </a:rPr>
              <a:t>response</a:t>
            </a:r>
            <a:endParaRPr lang="ko-KR" altLang="en-US" sz="1000" b="1">
              <a:latin typeface="+mj-lt"/>
            </a:endParaRPr>
          </a:p>
        </p:txBody>
      </p:sp>
      <p:sp>
        <p:nvSpPr>
          <p:cNvPr id="10" name="직사각형 9"/>
          <p:cNvSpPr/>
          <p:nvPr/>
        </p:nvSpPr>
        <p:spPr>
          <a:xfrm>
            <a:off x="0" y="5497569"/>
            <a:ext cx="2860158" cy="861774"/>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41361921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0" y="0"/>
            <a:ext cx="3794629" cy="535531"/>
          </a:xfrm>
          <a:prstGeom prst="rect">
            <a:avLst/>
          </a:prstGeom>
        </p:spPr>
        <p:txBody>
          <a:bodyPr wrap="none">
            <a:spAutoFit/>
          </a:bodyPr>
          <a:lstStyle/>
          <a:p>
            <a:pPr fontAlgn="base" latinLnBrk="0">
              <a:lnSpc>
                <a:spcPct val="160000"/>
              </a:lnSpc>
            </a:pPr>
            <a:r>
              <a:rPr lang="en-US" altLang="ko-KR" b="1" i="1" kern="0" smtClean="0">
                <a:solidFill>
                  <a:srgbClr val="000000"/>
                </a:solidFill>
                <a:effectLst>
                  <a:outerShdw blurRad="38100" dist="38100" dir="2700000" algn="tl">
                    <a:srgbClr val="000000">
                      <a:alpha val="43137"/>
                    </a:srgbClr>
                  </a:outerShdw>
                </a:effectLst>
                <a:latin typeface="+mj-lt"/>
                <a:ea typeface="함초롬바탕" panose="02030604000101010101" pitchFamily="18" charset="-127"/>
              </a:rPr>
              <a:t>Invasive aspergillosis : Diagnosis</a:t>
            </a:r>
            <a:endParaRPr lang="en-US" altLang="ko-KR" b="1" i="1" kern="0">
              <a:solidFill>
                <a:srgbClr val="000000"/>
              </a:solidFill>
              <a:effectLst>
                <a:outerShdw blurRad="38100" dist="38100" dir="2700000" algn="tl">
                  <a:srgbClr val="000000">
                    <a:alpha val="43137"/>
                  </a:srgbClr>
                </a:outerShdw>
              </a:effectLst>
              <a:latin typeface="+mj-lt"/>
            </a:endParaRPr>
          </a:p>
        </p:txBody>
      </p:sp>
      <p:sp>
        <p:nvSpPr>
          <p:cNvPr id="3" name="TextBox 2"/>
          <p:cNvSpPr txBox="1"/>
          <p:nvPr/>
        </p:nvSpPr>
        <p:spPr>
          <a:xfrm>
            <a:off x="8968232" y="0"/>
            <a:ext cx="3223768" cy="584775"/>
          </a:xfrm>
          <a:prstGeom prst="rect">
            <a:avLst/>
          </a:prstGeom>
          <a:noFill/>
        </p:spPr>
        <p:txBody>
          <a:bodyPr wrap="none" rtlCol="0">
            <a:spAutoFit/>
          </a:bodyPr>
          <a:lstStyle/>
          <a:p>
            <a:r>
              <a:rPr lang="en-US" altLang="ko-KR" sz="3200" b="1" i="1" smtClean="0">
                <a:solidFill>
                  <a:schemeClr val="bg2">
                    <a:lumMod val="75000"/>
                  </a:schemeClr>
                </a:solidFill>
              </a:rPr>
              <a:t>Galactomannan</a:t>
            </a:r>
            <a:endParaRPr lang="ko-KR" altLang="en-US" sz="3200" b="1" i="1">
              <a:solidFill>
                <a:schemeClr val="bg2">
                  <a:lumMod val="75000"/>
                </a:schemeClr>
              </a:solidFill>
            </a:endParaRPr>
          </a:p>
        </p:txBody>
      </p:sp>
      <p:sp>
        <p:nvSpPr>
          <p:cNvPr id="4" name="직사각형 3"/>
          <p:cNvSpPr/>
          <p:nvPr/>
        </p:nvSpPr>
        <p:spPr>
          <a:xfrm>
            <a:off x="297711" y="584775"/>
            <a:ext cx="12652745" cy="1708160"/>
          </a:xfrm>
          <a:prstGeom prst="rect">
            <a:avLst/>
          </a:prstGeom>
        </p:spPr>
        <p:txBody>
          <a:bodyPr wrap="square">
            <a:spAutoFit/>
          </a:bodyPr>
          <a:lstStyle/>
          <a:p>
            <a:pPr>
              <a:lnSpc>
                <a:spcPct val="150000"/>
              </a:lnSpc>
            </a:pPr>
            <a:r>
              <a:rPr lang="ko-KR" altLang="en-US" sz="1400" smtClean="0"/>
              <a:t>▶ </a:t>
            </a:r>
            <a:r>
              <a:rPr lang="en-US" altLang="ko-KR" sz="1400" b="1" smtClean="0">
                <a:solidFill>
                  <a:srgbClr val="222222"/>
                </a:solidFill>
                <a:latin typeface="+mj-lt"/>
              </a:rPr>
              <a:t>Bronchoalveolar </a:t>
            </a:r>
            <a:r>
              <a:rPr lang="en-US" altLang="ko-KR" sz="1400" b="1">
                <a:solidFill>
                  <a:srgbClr val="222222"/>
                </a:solidFill>
                <a:latin typeface="+mj-lt"/>
              </a:rPr>
              <a:t>lavage (BAL) galactomannan</a:t>
            </a:r>
            <a:endParaRPr lang="en-US" altLang="ko-KR" sz="1400">
              <a:solidFill>
                <a:srgbClr val="222222"/>
              </a:solidFill>
              <a:latin typeface="+mj-lt"/>
            </a:endParaRPr>
          </a:p>
          <a:p>
            <a:pPr>
              <a:lnSpc>
                <a:spcPct val="150000"/>
              </a:lnSpc>
            </a:pPr>
            <a:r>
              <a:rPr lang="en-US" altLang="ko-KR" sz="1400" smtClean="0">
                <a:solidFill>
                  <a:srgbClr val="222222"/>
                </a:solidFill>
                <a:latin typeface="+mj-lt"/>
              </a:rPr>
              <a:t>    Most </a:t>
            </a:r>
            <a:r>
              <a:rPr lang="en-US" altLang="ko-KR" sz="1400">
                <a:solidFill>
                  <a:srgbClr val="222222"/>
                </a:solidFill>
                <a:latin typeface="+mj-lt"/>
              </a:rPr>
              <a:t>commonly used </a:t>
            </a:r>
            <a:r>
              <a:rPr lang="en-US" altLang="ko-KR" sz="1400" b="1" u="sng">
                <a:solidFill>
                  <a:srgbClr val="222222"/>
                </a:solidFill>
                <a:latin typeface="+mj-lt"/>
              </a:rPr>
              <a:t>cutoff is &gt;0.5 </a:t>
            </a:r>
            <a:r>
              <a:rPr lang="en-US" altLang="ko-KR" sz="1400">
                <a:solidFill>
                  <a:srgbClr val="222222"/>
                </a:solidFill>
                <a:latin typeface="+mj-lt"/>
              </a:rPr>
              <a:t>optical density </a:t>
            </a:r>
            <a:r>
              <a:rPr lang="en-US" altLang="ko-KR" sz="1400" smtClean="0">
                <a:solidFill>
                  <a:srgbClr val="222222"/>
                </a:solidFill>
                <a:latin typeface="+mj-lt"/>
              </a:rPr>
              <a:t>index</a:t>
            </a:r>
          </a:p>
          <a:p>
            <a:pPr>
              <a:lnSpc>
                <a:spcPct val="150000"/>
              </a:lnSpc>
            </a:pPr>
            <a:r>
              <a:rPr lang="en-US" altLang="ko-KR" sz="1400">
                <a:solidFill>
                  <a:srgbClr val="222222"/>
                </a:solidFill>
                <a:latin typeface="+mj-lt"/>
              </a:rPr>
              <a:t> </a:t>
            </a:r>
            <a:r>
              <a:rPr lang="en-US" altLang="ko-KR" sz="1400" smtClean="0">
                <a:solidFill>
                  <a:srgbClr val="222222"/>
                </a:solidFill>
                <a:latin typeface="+mj-lt"/>
              </a:rPr>
              <a:t>   This </a:t>
            </a:r>
            <a:r>
              <a:rPr lang="en-US" altLang="ko-KR" sz="1400">
                <a:solidFill>
                  <a:srgbClr val="222222"/>
                </a:solidFill>
                <a:latin typeface="+mj-lt"/>
              </a:rPr>
              <a:t>yields a </a:t>
            </a:r>
            <a:r>
              <a:rPr lang="en-US" altLang="ko-KR" sz="1400" b="1" u="sng">
                <a:solidFill>
                  <a:srgbClr val="222222"/>
                </a:solidFill>
                <a:latin typeface="+mj-lt"/>
              </a:rPr>
              <a:t>sensitivity of 79% with specificity of 84%.</a:t>
            </a:r>
            <a:r>
              <a:rPr lang="en-US" altLang="ko-KR" sz="1400">
                <a:solidFill>
                  <a:srgbClr val="222222"/>
                </a:solidFill>
                <a:latin typeface="+mj-lt"/>
              </a:rPr>
              <a:t> </a:t>
            </a:r>
            <a:r>
              <a:rPr lang="en-US" altLang="ko-KR" sz="1400">
                <a:solidFill>
                  <a:srgbClr val="C8C8C8"/>
                </a:solidFill>
                <a:latin typeface="+mj-lt"/>
              </a:rPr>
              <a:t>(</a:t>
            </a:r>
            <a:r>
              <a:rPr lang="en-US" altLang="ko-KR" sz="1400">
                <a:solidFill>
                  <a:srgbClr val="C8C8C8"/>
                </a:solidFill>
                <a:latin typeface="+mj-lt"/>
                <a:hlinkClick r:id="rId2"/>
              </a:rPr>
              <a:t>ATS guideline 2019</a:t>
            </a:r>
            <a:r>
              <a:rPr lang="en-US" altLang="ko-KR" sz="1400">
                <a:solidFill>
                  <a:srgbClr val="C8C8C8"/>
                </a:solidFill>
                <a:latin typeface="+mj-lt"/>
              </a:rPr>
              <a:t>)</a:t>
            </a:r>
            <a:r>
              <a:rPr lang="en-US" altLang="ko-KR" sz="1400">
                <a:solidFill>
                  <a:srgbClr val="222222"/>
                </a:solidFill>
                <a:latin typeface="+mj-lt"/>
              </a:rPr>
              <a:t>   </a:t>
            </a:r>
            <a:endParaRPr lang="en-US" altLang="ko-KR" sz="1400" smtClean="0">
              <a:solidFill>
                <a:srgbClr val="222222"/>
              </a:solidFill>
              <a:latin typeface="+mj-lt"/>
            </a:endParaRPr>
          </a:p>
          <a:p>
            <a:pPr>
              <a:lnSpc>
                <a:spcPct val="150000"/>
              </a:lnSpc>
            </a:pPr>
            <a:r>
              <a:rPr lang="en-US" altLang="ko-KR" sz="1400">
                <a:solidFill>
                  <a:srgbClr val="222222"/>
                </a:solidFill>
                <a:latin typeface="+mj-lt"/>
              </a:rPr>
              <a:t> </a:t>
            </a:r>
            <a:r>
              <a:rPr lang="en-US" altLang="ko-KR" sz="1400" smtClean="0">
                <a:solidFill>
                  <a:srgbClr val="222222"/>
                </a:solidFill>
                <a:latin typeface="+mj-lt"/>
              </a:rPr>
              <a:t>   BAL </a:t>
            </a:r>
            <a:r>
              <a:rPr lang="en-US" altLang="ko-KR" sz="1400">
                <a:solidFill>
                  <a:srgbClr val="222222"/>
                </a:solidFill>
                <a:latin typeface="+mj-lt"/>
              </a:rPr>
              <a:t>galactomannan </a:t>
            </a:r>
            <a:r>
              <a:rPr lang="en-US" altLang="ko-KR" sz="1400" i="1">
                <a:solidFill>
                  <a:srgbClr val="222222"/>
                </a:solidFill>
                <a:latin typeface="+mj-lt"/>
              </a:rPr>
              <a:t>can</a:t>
            </a:r>
            <a:r>
              <a:rPr lang="en-US" altLang="ko-KR" sz="1400">
                <a:solidFill>
                  <a:srgbClr val="222222"/>
                </a:solidFill>
                <a:latin typeface="+mj-lt"/>
              </a:rPr>
              <a:t> be somewhat elevated in patients with aspergillus </a:t>
            </a:r>
            <a:r>
              <a:rPr lang="en-US" altLang="ko-KR" sz="1400" smtClean="0">
                <a:solidFill>
                  <a:srgbClr val="222222"/>
                </a:solidFill>
                <a:latin typeface="+mj-lt"/>
              </a:rPr>
              <a:t>colonization</a:t>
            </a:r>
          </a:p>
          <a:p>
            <a:pPr>
              <a:lnSpc>
                <a:spcPct val="150000"/>
              </a:lnSpc>
            </a:pPr>
            <a:r>
              <a:rPr lang="en-US" altLang="ko-KR" sz="1400" u="sng" smtClean="0">
                <a:solidFill>
                  <a:srgbClr val="FF0000"/>
                </a:solidFill>
                <a:latin typeface="+mj-lt"/>
              </a:rPr>
              <a:t>    In </a:t>
            </a:r>
            <a:r>
              <a:rPr lang="en-US" altLang="ko-KR" sz="1400" u="sng">
                <a:solidFill>
                  <a:srgbClr val="FF0000"/>
                </a:solidFill>
                <a:latin typeface="+mj-lt"/>
              </a:rPr>
              <a:t>non-neutropenic patients, BAL galactomannan may be </a:t>
            </a:r>
            <a:r>
              <a:rPr lang="en-US" altLang="ko-KR" sz="1400" i="1" u="sng">
                <a:solidFill>
                  <a:srgbClr val="FF0000"/>
                </a:solidFill>
                <a:latin typeface="+mj-lt"/>
              </a:rPr>
              <a:t>superior</a:t>
            </a:r>
            <a:r>
              <a:rPr lang="en-US" altLang="ko-KR" sz="1400" u="sng">
                <a:solidFill>
                  <a:srgbClr val="FF0000"/>
                </a:solidFill>
                <a:latin typeface="+mj-lt"/>
              </a:rPr>
              <a:t> to serum galactomannan</a:t>
            </a:r>
            <a:r>
              <a:rPr lang="en-US" altLang="ko-KR" sz="1400">
                <a:solidFill>
                  <a:srgbClr val="222222"/>
                </a:solidFill>
                <a:latin typeface="+mj-lt"/>
              </a:rPr>
              <a:t>, </a:t>
            </a:r>
            <a:r>
              <a:rPr lang="en-US" altLang="ko-KR" sz="1400" smtClean="0">
                <a:solidFill>
                  <a:srgbClr val="222222"/>
                </a:solidFill>
                <a:latin typeface="+mj-lt"/>
              </a:rPr>
              <a:t>since </a:t>
            </a:r>
            <a:r>
              <a:rPr lang="en-US" altLang="ko-KR" sz="1400">
                <a:solidFill>
                  <a:srgbClr val="222222"/>
                </a:solidFill>
                <a:latin typeface="+mj-lt"/>
              </a:rPr>
              <a:t>the infection is centered on the airways</a:t>
            </a:r>
            <a:r>
              <a:rPr lang="en-US" altLang="ko-KR" sz="1400" smtClean="0">
                <a:solidFill>
                  <a:srgbClr val="222222"/>
                </a:solidFill>
                <a:latin typeface="+mj-lt"/>
              </a:rPr>
              <a:t>. </a:t>
            </a:r>
            <a:r>
              <a:rPr lang="en-US" altLang="ko-KR" sz="1400">
                <a:solidFill>
                  <a:srgbClr val="000000"/>
                </a:solidFill>
                <a:latin typeface="+mj-lt"/>
              </a:rPr>
              <a:t> </a:t>
            </a:r>
            <a:r>
              <a:rPr lang="en-US" altLang="ko-KR" sz="1400" smtClean="0">
                <a:solidFill>
                  <a:srgbClr val="000000"/>
                </a:solidFill>
                <a:latin typeface="+mj-lt"/>
              </a:rPr>
              <a:t>  </a:t>
            </a:r>
          </a:p>
        </p:txBody>
      </p:sp>
      <p:pic>
        <p:nvPicPr>
          <p:cNvPr id="5" name="그림 4"/>
          <p:cNvPicPr>
            <a:picLocks noChangeAspect="1"/>
          </p:cNvPicPr>
          <p:nvPr/>
        </p:nvPicPr>
        <p:blipFill>
          <a:blip r:embed="rId3"/>
          <a:stretch>
            <a:fillRect/>
          </a:stretch>
        </p:blipFill>
        <p:spPr>
          <a:xfrm>
            <a:off x="564079" y="3120101"/>
            <a:ext cx="10829925" cy="2276475"/>
          </a:xfrm>
          <a:prstGeom prst="rect">
            <a:avLst/>
          </a:prstGeom>
        </p:spPr>
      </p:pic>
      <p:sp>
        <p:nvSpPr>
          <p:cNvPr id="6" name="직사각형 5"/>
          <p:cNvSpPr/>
          <p:nvPr/>
        </p:nvSpPr>
        <p:spPr>
          <a:xfrm>
            <a:off x="564078" y="3620639"/>
            <a:ext cx="9505207" cy="42884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9637112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직사각형 3"/>
          <p:cNvSpPr/>
          <p:nvPr/>
        </p:nvSpPr>
        <p:spPr>
          <a:xfrm>
            <a:off x="255182" y="940519"/>
            <a:ext cx="12064409" cy="5262979"/>
          </a:xfrm>
          <a:prstGeom prst="rect">
            <a:avLst/>
          </a:prstGeom>
        </p:spPr>
        <p:txBody>
          <a:bodyPr wrap="square">
            <a:spAutoFit/>
          </a:bodyPr>
          <a:lstStyle/>
          <a:p>
            <a:pPr>
              <a:lnSpc>
                <a:spcPct val="150000"/>
              </a:lnSpc>
            </a:pPr>
            <a:r>
              <a:rPr lang="en-US" altLang="ko-KR" sz="1400" smtClean="0">
                <a:solidFill>
                  <a:srgbClr val="222222"/>
                </a:solidFill>
                <a:latin typeface="+mj-lt"/>
              </a:rPr>
              <a:t>   </a:t>
            </a:r>
            <a:r>
              <a:rPr lang="en-US" altLang="ko-KR" sz="1400" b="1" u="sng" smtClean="0">
                <a:solidFill>
                  <a:srgbClr val="FF0000"/>
                </a:solidFill>
                <a:latin typeface="+mj-lt"/>
              </a:rPr>
              <a:t>Beta-D-glucan: a </a:t>
            </a:r>
            <a:r>
              <a:rPr lang="en-US" altLang="ko-KR" sz="1400" b="1" u="sng">
                <a:solidFill>
                  <a:srgbClr val="FF0000"/>
                </a:solidFill>
                <a:latin typeface="+mj-lt"/>
              </a:rPr>
              <a:t>cell wall component of nearly </a:t>
            </a:r>
            <a:r>
              <a:rPr lang="en-US" altLang="ko-KR" sz="1400" b="1" i="1" u="sng">
                <a:solidFill>
                  <a:srgbClr val="FF0000"/>
                </a:solidFill>
                <a:latin typeface="+mj-lt"/>
              </a:rPr>
              <a:t>all</a:t>
            </a:r>
            <a:r>
              <a:rPr lang="en-US" altLang="ko-KR" sz="1400" b="1" u="sng">
                <a:solidFill>
                  <a:srgbClr val="FF0000"/>
                </a:solidFill>
                <a:latin typeface="+mj-lt"/>
              </a:rPr>
              <a:t> fungi </a:t>
            </a:r>
            <a:endParaRPr lang="en-US" altLang="ko-KR" sz="1400" b="1" u="sng" smtClean="0">
              <a:solidFill>
                <a:srgbClr val="FF0000"/>
              </a:solidFill>
              <a:latin typeface="+mj-lt"/>
            </a:endParaRPr>
          </a:p>
          <a:p>
            <a:pPr>
              <a:lnSpc>
                <a:spcPct val="150000"/>
              </a:lnSpc>
            </a:pPr>
            <a:r>
              <a:rPr lang="en-US" altLang="ko-KR" sz="1400">
                <a:solidFill>
                  <a:srgbClr val="222222"/>
                </a:solidFill>
                <a:latin typeface="+mj-lt"/>
              </a:rPr>
              <a:t> </a:t>
            </a:r>
            <a:r>
              <a:rPr lang="en-US" altLang="ko-KR" sz="1400" smtClean="0">
                <a:solidFill>
                  <a:srgbClr val="222222"/>
                </a:solidFill>
                <a:latin typeface="+mj-lt"/>
              </a:rPr>
              <a:t>  (</a:t>
            </a:r>
            <a:r>
              <a:rPr lang="en-US" altLang="ko-KR" sz="1400">
                <a:solidFill>
                  <a:srgbClr val="222222"/>
                </a:solidFill>
                <a:latin typeface="+mj-lt"/>
              </a:rPr>
              <a:t>except for</a:t>
            </a:r>
            <a:r>
              <a:rPr lang="en-US" altLang="ko-KR" sz="1400" smtClean="0">
                <a:solidFill>
                  <a:srgbClr val="222222"/>
                </a:solidFill>
                <a:latin typeface="+mj-lt"/>
              </a:rPr>
              <a:t>: </a:t>
            </a:r>
            <a:r>
              <a:rPr lang="en-US" altLang="ko-KR" sz="1400">
                <a:solidFill>
                  <a:srgbClr val="222222"/>
                </a:solidFill>
                <a:latin typeface="+mj-lt"/>
              </a:rPr>
              <a:t>Cryptococcus spp., Mucorales spp. including Mucor and Rhizopus, and the yeast phase of Blastomyces dermatitidis</a:t>
            </a:r>
            <a:r>
              <a:rPr lang="en-US" altLang="ko-KR" sz="1400" smtClean="0">
                <a:solidFill>
                  <a:srgbClr val="222222"/>
                </a:solidFill>
                <a:latin typeface="+mj-lt"/>
              </a:rPr>
              <a:t>)</a:t>
            </a:r>
            <a:endParaRPr lang="en-US" altLang="ko-KR" sz="1400">
              <a:solidFill>
                <a:srgbClr val="222222"/>
              </a:solidFill>
              <a:latin typeface="+mj-lt"/>
            </a:endParaRPr>
          </a:p>
          <a:p>
            <a:pPr>
              <a:lnSpc>
                <a:spcPct val="150000"/>
              </a:lnSpc>
            </a:pPr>
            <a:r>
              <a:rPr lang="en-US" altLang="ko-KR" sz="1400" smtClean="0">
                <a:solidFill>
                  <a:srgbClr val="222222"/>
                </a:solidFill>
                <a:latin typeface="+mj-lt"/>
              </a:rPr>
              <a:t>   Not </a:t>
            </a:r>
            <a:r>
              <a:rPr lang="en-US" altLang="ko-KR" sz="1400">
                <a:solidFill>
                  <a:srgbClr val="222222"/>
                </a:solidFill>
                <a:latin typeface="+mj-lt"/>
              </a:rPr>
              <a:t>be used as the sole serum test, but may </a:t>
            </a:r>
            <a:r>
              <a:rPr lang="en-US" altLang="ko-KR" sz="1400" b="1" u="sng">
                <a:solidFill>
                  <a:srgbClr val="222222"/>
                </a:solidFill>
                <a:latin typeface="+mj-lt"/>
              </a:rPr>
              <a:t>be useful in </a:t>
            </a:r>
            <a:r>
              <a:rPr lang="en-US" altLang="ko-KR" sz="1400" b="1" i="1" u="sng">
                <a:solidFill>
                  <a:srgbClr val="222222"/>
                </a:solidFill>
                <a:latin typeface="+mj-lt"/>
              </a:rPr>
              <a:t>combination</a:t>
            </a:r>
            <a:r>
              <a:rPr lang="en-US" altLang="ko-KR" sz="1400" b="1" u="sng">
                <a:solidFill>
                  <a:srgbClr val="222222"/>
                </a:solidFill>
                <a:latin typeface="+mj-lt"/>
              </a:rPr>
              <a:t> with </a:t>
            </a:r>
            <a:r>
              <a:rPr lang="en-US" altLang="ko-KR" sz="1400" b="1" u="sng" smtClean="0">
                <a:solidFill>
                  <a:srgbClr val="222222"/>
                </a:solidFill>
                <a:latin typeface="+mj-lt"/>
              </a:rPr>
              <a:t>galactomannan</a:t>
            </a:r>
            <a:endParaRPr lang="en-US" altLang="ko-KR" sz="1400" smtClean="0"/>
          </a:p>
          <a:p>
            <a:pPr>
              <a:lnSpc>
                <a:spcPct val="150000"/>
              </a:lnSpc>
            </a:pPr>
            <a:endParaRPr lang="en-US" altLang="ko-KR" sz="1400" smtClean="0"/>
          </a:p>
          <a:p>
            <a:pPr>
              <a:lnSpc>
                <a:spcPct val="150000"/>
              </a:lnSpc>
            </a:pPr>
            <a:r>
              <a:rPr lang="ko-KR" altLang="en-US" sz="1400" smtClean="0"/>
              <a:t>▶ </a:t>
            </a:r>
            <a:r>
              <a:rPr lang="en-US" altLang="ko-KR" sz="1400" b="1" smtClean="0">
                <a:solidFill>
                  <a:srgbClr val="0070C0"/>
                </a:solidFill>
                <a:latin typeface="+mj-lt"/>
              </a:rPr>
              <a:t>sensitivity</a:t>
            </a:r>
            <a:r>
              <a:rPr lang="en-US" altLang="ko-KR" sz="1400" b="1" smtClean="0">
                <a:solidFill>
                  <a:srgbClr val="222222"/>
                </a:solidFill>
                <a:latin typeface="+mj-lt"/>
              </a:rPr>
              <a:t> </a:t>
            </a:r>
            <a:r>
              <a:rPr lang="en-US" altLang="ko-KR" sz="1400" b="1">
                <a:solidFill>
                  <a:srgbClr val="222222"/>
                </a:solidFill>
                <a:latin typeface="+mj-lt"/>
              </a:rPr>
              <a:t>for invasive aspergillus</a:t>
            </a:r>
            <a:endParaRPr lang="en-US" altLang="ko-KR" sz="1400">
              <a:solidFill>
                <a:srgbClr val="222222"/>
              </a:solidFill>
              <a:latin typeface="+mj-lt"/>
            </a:endParaRPr>
          </a:p>
          <a:p>
            <a:pPr>
              <a:lnSpc>
                <a:spcPct val="150000"/>
              </a:lnSpc>
            </a:pPr>
            <a:r>
              <a:rPr lang="en-US" altLang="ko-KR" sz="1400" smtClean="0">
                <a:solidFill>
                  <a:srgbClr val="222222"/>
                </a:solidFill>
                <a:latin typeface="+mj-lt"/>
              </a:rPr>
              <a:t>   Sensitivity </a:t>
            </a:r>
            <a:r>
              <a:rPr lang="en-US" altLang="ko-KR" sz="1400">
                <a:solidFill>
                  <a:srgbClr val="222222"/>
                </a:solidFill>
                <a:latin typeface="+mj-lt"/>
              </a:rPr>
              <a:t>~75%. </a:t>
            </a:r>
          </a:p>
          <a:p>
            <a:pPr>
              <a:lnSpc>
                <a:spcPct val="150000"/>
              </a:lnSpc>
            </a:pPr>
            <a:r>
              <a:rPr lang="en-US" altLang="ko-KR" sz="1400" smtClean="0">
                <a:solidFill>
                  <a:srgbClr val="222222"/>
                </a:solidFill>
                <a:latin typeface="+mj-lt"/>
              </a:rPr>
              <a:t>   Sensitivity </a:t>
            </a:r>
            <a:r>
              <a:rPr lang="en-US" altLang="ko-KR" sz="1400">
                <a:solidFill>
                  <a:srgbClr val="222222"/>
                </a:solidFill>
                <a:latin typeface="+mj-lt"/>
              </a:rPr>
              <a:t>is </a:t>
            </a:r>
            <a:r>
              <a:rPr lang="en-US" altLang="ko-KR" sz="1400" i="1">
                <a:solidFill>
                  <a:srgbClr val="222222"/>
                </a:solidFill>
                <a:latin typeface="+mj-lt"/>
              </a:rPr>
              <a:t>not</a:t>
            </a:r>
            <a:r>
              <a:rPr lang="en-US" altLang="ko-KR" sz="1400">
                <a:solidFill>
                  <a:srgbClr val="222222"/>
                </a:solidFill>
                <a:latin typeface="+mj-lt"/>
              </a:rPr>
              <a:t> reduced by the use of antifungal agents.  </a:t>
            </a:r>
            <a:endParaRPr lang="en-US" altLang="ko-KR" sz="1400" smtClean="0">
              <a:solidFill>
                <a:srgbClr val="222222"/>
              </a:solidFill>
              <a:latin typeface="+mj-lt"/>
            </a:endParaRPr>
          </a:p>
          <a:p>
            <a:pPr>
              <a:lnSpc>
                <a:spcPct val="150000"/>
              </a:lnSpc>
            </a:pPr>
            <a:r>
              <a:rPr lang="en-US" altLang="ko-KR" sz="1400">
                <a:solidFill>
                  <a:srgbClr val="222222"/>
                </a:solidFill>
                <a:latin typeface="+mj-lt"/>
              </a:rPr>
              <a:t> </a:t>
            </a:r>
            <a:r>
              <a:rPr lang="en-US" altLang="ko-KR" sz="1400" smtClean="0">
                <a:solidFill>
                  <a:srgbClr val="222222"/>
                </a:solidFill>
                <a:latin typeface="+mj-lt"/>
              </a:rPr>
              <a:t>  Beta-D-glucan </a:t>
            </a:r>
            <a:r>
              <a:rPr lang="en-US" altLang="ko-KR" sz="1400">
                <a:solidFill>
                  <a:srgbClr val="222222"/>
                </a:solidFill>
                <a:latin typeface="+mj-lt"/>
              </a:rPr>
              <a:t>might have superior sensitivity compared to galactomannan in patients who aren't neutropenic.</a:t>
            </a:r>
          </a:p>
          <a:p>
            <a:pPr>
              <a:lnSpc>
                <a:spcPct val="150000"/>
              </a:lnSpc>
            </a:pPr>
            <a:endParaRPr lang="en-US" altLang="ko-KR" sz="1400" smtClean="0"/>
          </a:p>
          <a:p>
            <a:pPr>
              <a:lnSpc>
                <a:spcPct val="150000"/>
              </a:lnSpc>
            </a:pPr>
            <a:r>
              <a:rPr lang="ko-KR" altLang="en-US" sz="1400" smtClean="0"/>
              <a:t>▶ </a:t>
            </a:r>
            <a:r>
              <a:rPr lang="en-US" altLang="ko-KR" sz="1400" b="1" smtClean="0">
                <a:solidFill>
                  <a:srgbClr val="0070C0"/>
                </a:solidFill>
                <a:latin typeface="+mj-lt"/>
              </a:rPr>
              <a:t>specificity</a:t>
            </a:r>
            <a:r>
              <a:rPr lang="en-US" altLang="ko-KR" sz="1400" b="1" smtClean="0">
                <a:solidFill>
                  <a:srgbClr val="222222"/>
                </a:solidFill>
                <a:latin typeface="+mj-lt"/>
              </a:rPr>
              <a:t> </a:t>
            </a:r>
            <a:r>
              <a:rPr lang="en-US" altLang="ko-KR" sz="1400" b="1">
                <a:solidFill>
                  <a:srgbClr val="222222"/>
                </a:solidFill>
                <a:latin typeface="+mj-lt"/>
              </a:rPr>
              <a:t>for invasive aspergillus</a:t>
            </a:r>
            <a:endParaRPr lang="en-US" altLang="ko-KR" sz="1400">
              <a:solidFill>
                <a:srgbClr val="222222"/>
              </a:solidFill>
              <a:latin typeface="+mj-lt"/>
            </a:endParaRPr>
          </a:p>
          <a:p>
            <a:pPr>
              <a:lnSpc>
                <a:spcPct val="150000"/>
              </a:lnSpc>
            </a:pPr>
            <a:r>
              <a:rPr lang="en-US" altLang="ko-KR" sz="1400" i="1" smtClean="0">
                <a:solidFill>
                  <a:srgbClr val="222222"/>
                </a:solidFill>
                <a:latin typeface="+mj-lt"/>
              </a:rPr>
              <a:t>    less</a:t>
            </a:r>
            <a:r>
              <a:rPr lang="en-US" altLang="ko-KR" sz="1400">
                <a:solidFill>
                  <a:srgbClr val="222222"/>
                </a:solidFill>
                <a:latin typeface="+mj-lt"/>
              </a:rPr>
              <a:t> specific than galactomannan, perhaps ~80%. </a:t>
            </a:r>
            <a:endParaRPr lang="en-US" altLang="ko-KR" sz="1400" smtClean="0">
              <a:solidFill>
                <a:srgbClr val="222222"/>
              </a:solidFill>
              <a:latin typeface="+mj-lt"/>
            </a:endParaRPr>
          </a:p>
          <a:p>
            <a:pPr>
              <a:lnSpc>
                <a:spcPct val="150000"/>
              </a:lnSpc>
            </a:pPr>
            <a:r>
              <a:rPr lang="en-US" altLang="ko-KR" sz="1400">
                <a:solidFill>
                  <a:srgbClr val="222222"/>
                </a:solidFill>
                <a:latin typeface="+mj-lt"/>
              </a:rPr>
              <a:t> </a:t>
            </a:r>
            <a:r>
              <a:rPr lang="en-US" altLang="ko-KR" sz="1400" smtClean="0">
                <a:solidFill>
                  <a:srgbClr val="222222"/>
                </a:solidFill>
                <a:latin typeface="+mj-lt"/>
              </a:rPr>
              <a:t>  </a:t>
            </a:r>
            <a:r>
              <a:rPr lang="en-US" altLang="ko-KR" sz="1400" smtClean="0">
                <a:solidFill>
                  <a:srgbClr val="C8C8C8"/>
                </a:solidFill>
                <a:latin typeface="+mj-lt"/>
              </a:rPr>
              <a:t> </a:t>
            </a:r>
            <a:r>
              <a:rPr lang="en-US" altLang="ko-KR" sz="1400" smtClean="0">
                <a:solidFill>
                  <a:srgbClr val="222222"/>
                </a:solidFill>
                <a:latin typeface="+mj-lt"/>
              </a:rPr>
              <a:t>(</a:t>
            </a:r>
            <a:r>
              <a:rPr lang="en-US" altLang="ko-KR" sz="1400">
                <a:solidFill>
                  <a:srgbClr val="222222"/>
                </a:solidFill>
                <a:latin typeface="+mj-lt"/>
              </a:rPr>
              <a:t>1) </a:t>
            </a:r>
            <a:r>
              <a:rPr lang="en-US" altLang="ko-KR" sz="1400" b="1" smtClean="0">
                <a:solidFill>
                  <a:srgbClr val="222222"/>
                </a:solidFill>
                <a:latin typeface="+mj-lt"/>
              </a:rPr>
              <a:t>False-positive</a:t>
            </a:r>
            <a:r>
              <a:rPr lang="en-US" altLang="ko-KR" sz="1400" smtClean="0">
                <a:solidFill>
                  <a:srgbClr val="222222"/>
                </a:solidFill>
                <a:latin typeface="+mj-lt"/>
              </a:rPr>
              <a:t>: hemodialysis </a:t>
            </a:r>
            <a:r>
              <a:rPr lang="en-US" altLang="ko-KR" sz="1400">
                <a:solidFill>
                  <a:srgbClr val="222222"/>
                </a:solidFill>
                <a:latin typeface="+mj-lt"/>
              </a:rPr>
              <a:t>with cellulose membranes, wound packing with gauze, albumin, or intravenous </a:t>
            </a:r>
            <a:r>
              <a:rPr lang="en-US" altLang="ko-KR" sz="1400" smtClean="0">
                <a:solidFill>
                  <a:srgbClr val="222222"/>
                </a:solidFill>
                <a:latin typeface="+mj-lt"/>
              </a:rPr>
              <a:t>immunoglobulin</a:t>
            </a:r>
          </a:p>
          <a:p>
            <a:pPr>
              <a:lnSpc>
                <a:spcPct val="150000"/>
              </a:lnSpc>
            </a:pPr>
            <a:r>
              <a:rPr lang="en-US" altLang="ko-KR" sz="1400">
                <a:solidFill>
                  <a:srgbClr val="222222"/>
                </a:solidFill>
                <a:latin typeface="+mj-lt"/>
              </a:rPr>
              <a:t> </a:t>
            </a:r>
            <a:r>
              <a:rPr lang="en-US" altLang="ko-KR" sz="1400" smtClean="0">
                <a:solidFill>
                  <a:srgbClr val="222222"/>
                </a:solidFill>
                <a:latin typeface="+mj-lt"/>
              </a:rPr>
              <a:t>   (2</a:t>
            </a:r>
            <a:r>
              <a:rPr lang="en-US" altLang="ko-KR" sz="1400">
                <a:solidFill>
                  <a:srgbClr val="222222"/>
                </a:solidFill>
                <a:latin typeface="+mj-lt"/>
              </a:rPr>
              <a:t>) </a:t>
            </a:r>
            <a:r>
              <a:rPr lang="en-US" altLang="ko-KR" sz="1400" b="1">
                <a:solidFill>
                  <a:srgbClr val="222222"/>
                </a:solidFill>
                <a:latin typeface="+mj-lt"/>
              </a:rPr>
              <a:t>Positive </a:t>
            </a:r>
            <a:r>
              <a:rPr lang="en-US" altLang="ko-KR" sz="1400" b="1" smtClean="0">
                <a:solidFill>
                  <a:srgbClr val="222222"/>
                </a:solidFill>
                <a:latin typeface="+mj-lt"/>
              </a:rPr>
              <a:t>results</a:t>
            </a:r>
            <a:r>
              <a:rPr lang="en-US" altLang="ko-KR" sz="1400" smtClean="0">
                <a:solidFill>
                  <a:srgbClr val="222222"/>
                </a:solidFill>
                <a:latin typeface="+mj-lt"/>
              </a:rPr>
              <a:t>: </a:t>
            </a:r>
          </a:p>
          <a:p>
            <a:pPr>
              <a:lnSpc>
                <a:spcPct val="150000"/>
              </a:lnSpc>
            </a:pPr>
            <a:r>
              <a:rPr lang="en-US" altLang="ko-KR" sz="1400" i="1">
                <a:solidFill>
                  <a:srgbClr val="222222"/>
                </a:solidFill>
                <a:latin typeface="+mj-lt"/>
              </a:rPr>
              <a:t> </a:t>
            </a:r>
            <a:r>
              <a:rPr lang="en-US" altLang="ko-KR" sz="1400" i="1" smtClean="0">
                <a:solidFill>
                  <a:srgbClr val="222222"/>
                </a:solidFill>
                <a:latin typeface="+mj-lt"/>
              </a:rPr>
              <a:t>       </a:t>
            </a:r>
            <a:r>
              <a:rPr lang="en-US" altLang="ko-KR" sz="1400" i="1" u="sng" smtClean="0">
                <a:solidFill>
                  <a:srgbClr val="222222"/>
                </a:solidFill>
                <a:latin typeface="+mj-lt"/>
              </a:rPr>
              <a:t>other </a:t>
            </a:r>
            <a:r>
              <a:rPr lang="en-US" altLang="ko-KR" sz="1400" i="1" u="sng">
                <a:solidFill>
                  <a:srgbClr val="222222"/>
                </a:solidFill>
                <a:latin typeface="+mj-lt"/>
              </a:rPr>
              <a:t>fungal infections </a:t>
            </a:r>
            <a:endParaRPr lang="en-US" altLang="ko-KR" sz="1400" i="1" u="sng" smtClean="0">
              <a:solidFill>
                <a:srgbClr val="222222"/>
              </a:solidFill>
              <a:latin typeface="+mj-lt"/>
            </a:endParaRPr>
          </a:p>
          <a:p>
            <a:pPr>
              <a:lnSpc>
                <a:spcPct val="150000"/>
              </a:lnSpc>
            </a:pPr>
            <a:r>
              <a:rPr lang="en-US" altLang="ko-KR" sz="1400">
                <a:solidFill>
                  <a:srgbClr val="222222"/>
                </a:solidFill>
                <a:latin typeface="+mj-lt"/>
              </a:rPr>
              <a:t> </a:t>
            </a:r>
            <a:r>
              <a:rPr lang="en-US" altLang="ko-KR" sz="1400" smtClean="0">
                <a:solidFill>
                  <a:srgbClr val="222222"/>
                </a:solidFill>
                <a:latin typeface="+mj-lt"/>
              </a:rPr>
              <a:t>       (</a:t>
            </a:r>
            <a:r>
              <a:rPr lang="en-US" altLang="ko-KR" sz="1400">
                <a:solidFill>
                  <a:srgbClr val="222222"/>
                </a:solidFill>
                <a:latin typeface="+mj-lt"/>
              </a:rPr>
              <a:t>e.g., </a:t>
            </a:r>
            <a:r>
              <a:rPr lang="en-US" altLang="ko-KR" sz="1400" b="1">
                <a:solidFill>
                  <a:srgbClr val="222222"/>
                </a:solidFill>
                <a:latin typeface="+mj-lt"/>
              </a:rPr>
              <a:t>Pneumocystis Jiroveci, histoplasmosis, blastomycosis, Candida colonization or invasive infection</a:t>
            </a:r>
            <a:r>
              <a:rPr lang="en-US" altLang="ko-KR" sz="1400">
                <a:solidFill>
                  <a:srgbClr val="222222"/>
                </a:solidFill>
                <a:latin typeface="+mj-lt"/>
              </a:rPr>
              <a:t>) </a:t>
            </a:r>
            <a:endParaRPr lang="en-US" altLang="ko-KR" sz="1400" smtClean="0">
              <a:solidFill>
                <a:srgbClr val="222222"/>
              </a:solidFill>
              <a:latin typeface="+mj-lt"/>
            </a:endParaRPr>
          </a:p>
          <a:p>
            <a:pPr>
              <a:lnSpc>
                <a:spcPct val="150000"/>
              </a:lnSpc>
            </a:pPr>
            <a:r>
              <a:rPr lang="en-US" altLang="ko-KR" sz="1400">
                <a:solidFill>
                  <a:srgbClr val="222222"/>
                </a:solidFill>
                <a:latin typeface="+mj-lt"/>
              </a:rPr>
              <a:t> </a:t>
            </a:r>
            <a:r>
              <a:rPr lang="en-US" altLang="ko-KR" sz="1400" smtClean="0">
                <a:solidFill>
                  <a:srgbClr val="222222"/>
                </a:solidFill>
                <a:latin typeface="+mj-lt"/>
              </a:rPr>
              <a:t>       or </a:t>
            </a:r>
            <a:r>
              <a:rPr lang="en-US" altLang="ko-KR" sz="1400" i="1" u="sng">
                <a:solidFill>
                  <a:srgbClr val="222222"/>
                </a:solidFill>
                <a:latin typeface="+mj-lt"/>
              </a:rPr>
              <a:t>certain bacteria </a:t>
            </a:r>
            <a:r>
              <a:rPr lang="en-US" altLang="ko-KR" sz="1400">
                <a:solidFill>
                  <a:srgbClr val="222222"/>
                </a:solidFill>
                <a:latin typeface="+mj-lt"/>
              </a:rPr>
              <a:t>which contain beta-glucans (e.g., </a:t>
            </a:r>
            <a:r>
              <a:rPr lang="en-US" altLang="ko-KR" sz="1400" b="1">
                <a:solidFill>
                  <a:srgbClr val="222222"/>
                </a:solidFill>
                <a:latin typeface="+mj-lt"/>
              </a:rPr>
              <a:t>Pseudomonas aeruginosa</a:t>
            </a:r>
            <a:r>
              <a:rPr lang="en-US" altLang="ko-KR" sz="1400">
                <a:solidFill>
                  <a:srgbClr val="222222"/>
                </a:solidFill>
                <a:latin typeface="+mj-lt"/>
              </a:rPr>
              <a:t>).</a:t>
            </a:r>
            <a:endParaRPr lang="en-US" altLang="ko-KR" sz="1400" b="0" i="0">
              <a:solidFill>
                <a:srgbClr val="222222"/>
              </a:solidFill>
              <a:effectLst/>
              <a:latin typeface="+mj-lt"/>
            </a:endParaRPr>
          </a:p>
        </p:txBody>
      </p:sp>
      <p:pic>
        <p:nvPicPr>
          <p:cNvPr id="5" name="그림 4"/>
          <p:cNvPicPr>
            <a:picLocks noChangeAspect="1"/>
          </p:cNvPicPr>
          <p:nvPr/>
        </p:nvPicPr>
        <p:blipFill>
          <a:blip r:embed="rId2"/>
          <a:stretch>
            <a:fillRect/>
          </a:stretch>
        </p:blipFill>
        <p:spPr>
          <a:xfrm>
            <a:off x="8545285" y="1648047"/>
            <a:ext cx="3193059" cy="1623162"/>
          </a:xfrm>
          <a:prstGeom prst="rect">
            <a:avLst/>
          </a:prstGeom>
        </p:spPr>
      </p:pic>
      <p:sp>
        <p:nvSpPr>
          <p:cNvPr id="2" name="직사각형 1"/>
          <p:cNvSpPr/>
          <p:nvPr/>
        </p:nvSpPr>
        <p:spPr>
          <a:xfrm>
            <a:off x="0" y="0"/>
            <a:ext cx="3794629" cy="535531"/>
          </a:xfrm>
          <a:prstGeom prst="rect">
            <a:avLst/>
          </a:prstGeom>
        </p:spPr>
        <p:txBody>
          <a:bodyPr wrap="none">
            <a:spAutoFit/>
          </a:bodyPr>
          <a:lstStyle/>
          <a:p>
            <a:pPr fontAlgn="base" latinLnBrk="0">
              <a:lnSpc>
                <a:spcPct val="160000"/>
              </a:lnSpc>
            </a:pPr>
            <a:r>
              <a:rPr lang="en-US" altLang="ko-KR" b="1" i="1" kern="0" smtClean="0">
                <a:solidFill>
                  <a:srgbClr val="000000"/>
                </a:solidFill>
                <a:effectLst>
                  <a:outerShdw blurRad="38100" dist="38100" dir="2700000" algn="tl">
                    <a:srgbClr val="000000">
                      <a:alpha val="43137"/>
                    </a:srgbClr>
                  </a:outerShdw>
                </a:effectLst>
                <a:latin typeface="+mj-lt"/>
                <a:ea typeface="함초롬바탕" panose="02030604000101010101" pitchFamily="18" charset="-127"/>
              </a:rPr>
              <a:t>Invasive aspergillosis : Diagnosis</a:t>
            </a:r>
            <a:endParaRPr lang="en-US" altLang="ko-KR" b="1" i="1" kern="0">
              <a:solidFill>
                <a:srgbClr val="000000"/>
              </a:solidFill>
              <a:effectLst>
                <a:outerShdw blurRad="38100" dist="38100" dir="2700000" algn="tl">
                  <a:srgbClr val="000000">
                    <a:alpha val="43137"/>
                  </a:srgbClr>
                </a:outerShdw>
              </a:effectLst>
              <a:latin typeface="+mj-lt"/>
            </a:endParaRPr>
          </a:p>
        </p:txBody>
      </p:sp>
      <p:sp>
        <p:nvSpPr>
          <p:cNvPr id="3" name="TextBox 2"/>
          <p:cNvSpPr txBox="1"/>
          <p:nvPr/>
        </p:nvSpPr>
        <p:spPr>
          <a:xfrm>
            <a:off x="9223422" y="0"/>
            <a:ext cx="2964273" cy="584775"/>
          </a:xfrm>
          <a:prstGeom prst="rect">
            <a:avLst/>
          </a:prstGeom>
          <a:noFill/>
        </p:spPr>
        <p:txBody>
          <a:bodyPr wrap="none" rtlCol="0">
            <a:spAutoFit/>
          </a:bodyPr>
          <a:lstStyle/>
          <a:p>
            <a:r>
              <a:rPr lang="en-US" altLang="ko-KR" sz="3200" b="1" i="1" smtClean="0">
                <a:solidFill>
                  <a:schemeClr val="bg2">
                    <a:lumMod val="75000"/>
                  </a:schemeClr>
                </a:solidFill>
              </a:rPr>
              <a:t>Beta-D glucan</a:t>
            </a:r>
            <a:endParaRPr lang="ko-KR" altLang="en-US" sz="3200" b="1" i="1">
              <a:solidFill>
                <a:schemeClr val="bg2">
                  <a:lumMod val="75000"/>
                </a:schemeClr>
              </a:solidFill>
            </a:endParaRPr>
          </a:p>
        </p:txBody>
      </p:sp>
    </p:spTree>
    <p:extLst>
      <p:ext uri="{BB962C8B-B14F-4D97-AF65-F5344CB8AC3E}">
        <p14:creationId xmlns:p14="http://schemas.microsoft.com/office/powerpoint/2010/main" val="36843973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직사각형 2"/>
          <p:cNvSpPr/>
          <p:nvPr/>
        </p:nvSpPr>
        <p:spPr>
          <a:xfrm>
            <a:off x="216131" y="162545"/>
            <a:ext cx="11754196" cy="6592574"/>
          </a:xfrm>
          <a:prstGeom prst="rect">
            <a:avLst/>
          </a:prstGeom>
        </p:spPr>
        <p:txBody>
          <a:bodyPr wrap="square">
            <a:spAutoFit/>
          </a:bodyPr>
          <a:lstStyle/>
          <a:p>
            <a:pPr algn="just" fontAlgn="base">
              <a:lnSpc>
                <a:spcPct val="160000"/>
              </a:lnSpc>
            </a:pPr>
            <a:r>
              <a:rPr lang="en-US" altLang="ko-KR" sz="1400" kern="0">
                <a:solidFill>
                  <a:srgbClr val="000000"/>
                </a:solidFill>
                <a:latin typeface="+mj-lt"/>
                <a:ea typeface="함초롬바탕" panose="02030604000101010101" pitchFamily="18" charset="-127"/>
              </a:rPr>
              <a:t>▶ More than 200 000 documented human life-threatening aspergillosis infections annually</a:t>
            </a:r>
          </a:p>
          <a:p>
            <a:pPr algn="just" fontAlgn="base">
              <a:lnSpc>
                <a:spcPct val="160000"/>
              </a:lnSpc>
            </a:pPr>
            <a:r>
              <a:rPr lang="en-US" altLang="ko-KR" sz="1400" kern="0">
                <a:solidFill>
                  <a:srgbClr val="000000"/>
                </a:solidFill>
                <a:latin typeface="+mj-lt"/>
                <a:ea typeface="함초롬바탕" panose="02030604000101010101" pitchFamily="18" charset="-127"/>
              </a:rPr>
              <a:t>▶ From allergic diseases to invasive aspergillosis, depending on the host’s immune state</a:t>
            </a:r>
            <a:endParaRPr lang="en-US" altLang="ko-KR" sz="1400" kern="0">
              <a:solidFill>
                <a:srgbClr val="000000"/>
              </a:solidFill>
              <a:latin typeface="+mj-lt"/>
            </a:endParaRPr>
          </a:p>
          <a:p>
            <a:pPr algn="just" fontAlgn="base">
              <a:lnSpc>
                <a:spcPct val="160000"/>
              </a:lnSpc>
            </a:pPr>
            <a:r>
              <a:rPr lang="en-US" altLang="ko-KR" sz="1400" kern="0" smtClean="0">
                <a:solidFill>
                  <a:srgbClr val="000000"/>
                </a:solidFill>
                <a:latin typeface="+mj-lt"/>
                <a:ea typeface="함초롬바탕" panose="02030604000101010101" pitchFamily="18" charset="-127"/>
              </a:rPr>
              <a:t>    : </a:t>
            </a:r>
            <a:r>
              <a:rPr lang="en-US" altLang="ko-KR" sz="1400" b="1" u="sng" kern="0">
                <a:solidFill>
                  <a:srgbClr val="FF0000"/>
                </a:solidFill>
                <a:uFill>
                  <a:solidFill>
                    <a:srgbClr val="000000"/>
                  </a:solidFill>
                </a:uFill>
                <a:latin typeface="+mj-lt"/>
                <a:ea typeface="함초롬바탕" panose="02030604000101010101" pitchFamily="18" charset="-127"/>
              </a:rPr>
              <a:t>allergy, airway or lung invasion</a:t>
            </a:r>
            <a:r>
              <a:rPr lang="en-US" altLang="ko-KR" sz="1400" b="1" u="sng" kern="0">
                <a:solidFill>
                  <a:srgbClr val="FF0000"/>
                </a:solidFill>
                <a:latin typeface="+mj-lt"/>
                <a:ea typeface="함초롬바탕" panose="02030604000101010101" pitchFamily="18" charset="-127"/>
              </a:rPr>
              <a:t>, cutaneous infection, or extrapulmonary </a:t>
            </a:r>
            <a:r>
              <a:rPr lang="en-US" altLang="ko-KR" sz="1400" b="1" u="sng" kern="0" smtClean="0">
                <a:solidFill>
                  <a:srgbClr val="FF0000"/>
                </a:solidFill>
                <a:latin typeface="+mj-lt"/>
                <a:ea typeface="함초롬바탕" panose="02030604000101010101" pitchFamily="18" charset="-127"/>
              </a:rPr>
              <a:t>dissemination</a:t>
            </a:r>
          </a:p>
          <a:p>
            <a:pPr algn="just" fontAlgn="base">
              <a:lnSpc>
                <a:spcPct val="160000"/>
              </a:lnSpc>
            </a:pPr>
            <a:r>
              <a:rPr lang="en-US" altLang="ko-KR" kern="0" smtClean="0">
                <a:solidFill>
                  <a:srgbClr val="000000"/>
                </a:solidFill>
                <a:latin typeface="+mj-lt"/>
                <a:ea typeface="함초롬바탕" panose="02030604000101010101" pitchFamily="18" charset="-127"/>
              </a:rPr>
              <a:t>▶ </a:t>
            </a:r>
            <a:r>
              <a:rPr lang="en-US" altLang="ko-KR" b="1" kern="0">
                <a:solidFill>
                  <a:srgbClr val="000000"/>
                </a:solidFill>
                <a:latin typeface="+mj-lt"/>
                <a:ea typeface="함초롬바탕" panose="02030604000101010101" pitchFamily="18" charset="-127"/>
              </a:rPr>
              <a:t>Risk factors</a:t>
            </a:r>
            <a:endParaRPr lang="en-US" altLang="ko-KR" kern="0">
              <a:solidFill>
                <a:srgbClr val="000000"/>
              </a:solidFill>
              <a:latin typeface="+mj-lt"/>
            </a:endParaRPr>
          </a:p>
          <a:p>
            <a:pPr algn="just" fontAlgn="base">
              <a:lnSpc>
                <a:spcPct val="160000"/>
              </a:lnSpc>
            </a:pPr>
            <a:r>
              <a:rPr lang="en-US" altLang="ko-KR" sz="1200" b="1" i="1" u="sng" kern="0" smtClean="0">
                <a:solidFill>
                  <a:srgbClr val="0000FF"/>
                </a:solidFill>
                <a:uFill>
                  <a:solidFill>
                    <a:srgbClr val="000000"/>
                  </a:solidFill>
                </a:uFill>
                <a:latin typeface="+mj-lt"/>
                <a:ea typeface="함초롬바탕" panose="02030604000101010101" pitchFamily="18" charset="-127"/>
              </a:rPr>
              <a:t>				Underlying </a:t>
            </a:r>
            <a:r>
              <a:rPr lang="en-US" altLang="ko-KR" sz="1200" b="1" i="1" u="sng" kern="0">
                <a:solidFill>
                  <a:srgbClr val="0000FF"/>
                </a:solidFill>
                <a:uFill>
                  <a:solidFill>
                    <a:srgbClr val="000000"/>
                  </a:solidFill>
                </a:uFill>
                <a:latin typeface="+mj-lt"/>
                <a:ea typeface="함초롬바탕" panose="02030604000101010101" pitchFamily="18" charset="-127"/>
              </a:rPr>
              <a:t>conditions that compromise pulmonary and systemic immune responses</a:t>
            </a:r>
            <a:endParaRPr lang="en-US" altLang="ko-KR" sz="1200" kern="0">
              <a:solidFill>
                <a:srgbClr val="000000"/>
              </a:solidFill>
              <a:latin typeface="+mj-lt"/>
            </a:endParaRPr>
          </a:p>
          <a:p>
            <a:pPr algn="just" fontAlgn="base">
              <a:lnSpc>
                <a:spcPct val="160000"/>
              </a:lnSpc>
            </a:pPr>
            <a:r>
              <a:rPr lang="en-US" altLang="ko-KR" sz="1200" kern="0" smtClean="0">
                <a:solidFill>
                  <a:srgbClr val="000000"/>
                </a:solidFill>
                <a:latin typeface="+mj-lt"/>
                <a:ea typeface="함초롬바탕" panose="02030604000101010101" pitchFamily="18" charset="-127"/>
              </a:rPr>
              <a:t>				① </a:t>
            </a:r>
            <a:r>
              <a:rPr lang="en-US" altLang="ko-KR" sz="1200" kern="0">
                <a:solidFill>
                  <a:srgbClr val="000000"/>
                </a:solidFill>
                <a:latin typeface="+mj-lt"/>
                <a:ea typeface="함초롬바탕" panose="02030604000101010101" pitchFamily="18" charset="-127"/>
              </a:rPr>
              <a:t>Severe and prolonged </a:t>
            </a:r>
            <a:r>
              <a:rPr lang="en-US" altLang="ko-KR" sz="1200" b="1" u="sng" kern="0">
                <a:solidFill>
                  <a:srgbClr val="000000"/>
                </a:solidFill>
                <a:latin typeface="+mj-lt"/>
                <a:ea typeface="함초롬바탕" panose="02030604000101010101" pitchFamily="18" charset="-127"/>
              </a:rPr>
              <a:t>neutropenia</a:t>
            </a:r>
            <a:endParaRPr lang="en-US" altLang="ko-KR" sz="1200" b="1" u="sng" kern="0">
              <a:solidFill>
                <a:srgbClr val="000000"/>
              </a:solidFill>
              <a:latin typeface="+mj-lt"/>
            </a:endParaRPr>
          </a:p>
          <a:p>
            <a:pPr algn="just" fontAlgn="base">
              <a:lnSpc>
                <a:spcPct val="160000"/>
              </a:lnSpc>
            </a:pPr>
            <a:r>
              <a:rPr lang="en-US" altLang="ko-KR" sz="1200" kern="0" smtClean="0">
                <a:solidFill>
                  <a:srgbClr val="000000"/>
                </a:solidFill>
                <a:latin typeface="+mj-lt"/>
                <a:ea typeface="함초롬바탕" panose="02030604000101010101" pitchFamily="18" charset="-127"/>
              </a:rPr>
              <a:t>				② </a:t>
            </a:r>
            <a:r>
              <a:rPr lang="en-US" altLang="ko-KR" sz="1200" kern="0">
                <a:solidFill>
                  <a:srgbClr val="000000"/>
                </a:solidFill>
                <a:latin typeface="+mj-lt"/>
                <a:ea typeface="함초롬바탕" panose="02030604000101010101" pitchFamily="18" charset="-127"/>
              </a:rPr>
              <a:t>Receipt of high doses of </a:t>
            </a:r>
            <a:r>
              <a:rPr lang="en-US" altLang="ko-KR" sz="1200" b="1" u="sng" kern="0">
                <a:solidFill>
                  <a:srgbClr val="000000"/>
                </a:solidFill>
                <a:latin typeface="+mj-lt"/>
                <a:ea typeface="함초롬바탕" panose="02030604000101010101" pitchFamily="18" charset="-127"/>
              </a:rPr>
              <a:t>glucocorticoids</a:t>
            </a:r>
            <a:endParaRPr lang="en-US" altLang="ko-KR" sz="1200" b="1" u="sng" kern="0">
              <a:solidFill>
                <a:srgbClr val="000000"/>
              </a:solidFill>
              <a:latin typeface="+mj-lt"/>
            </a:endParaRPr>
          </a:p>
          <a:p>
            <a:pPr algn="just" fontAlgn="base">
              <a:lnSpc>
                <a:spcPct val="160000"/>
              </a:lnSpc>
            </a:pPr>
            <a:r>
              <a:rPr lang="en-US" altLang="ko-KR" sz="1200" kern="0" smtClean="0">
                <a:solidFill>
                  <a:srgbClr val="000000"/>
                </a:solidFill>
                <a:latin typeface="+mj-lt"/>
                <a:ea typeface="함초롬바탕" panose="02030604000101010101" pitchFamily="18" charset="-127"/>
              </a:rPr>
              <a:t>				③ </a:t>
            </a:r>
            <a:r>
              <a:rPr lang="en-US" altLang="ko-KR" sz="1200" kern="0">
                <a:solidFill>
                  <a:srgbClr val="000000"/>
                </a:solidFill>
                <a:latin typeface="+mj-lt"/>
                <a:ea typeface="함초롬바탕" panose="02030604000101010101" pitchFamily="18" charset="-127"/>
              </a:rPr>
              <a:t>Other drugs or conditions that lead to </a:t>
            </a:r>
            <a:r>
              <a:rPr lang="en-US" altLang="ko-KR" sz="1200" b="1" u="sng" kern="0">
                <a:solidFill>
                  <a:srgbClr val="000000"/>
                </a:solidFill>
                <a:latin typeface="+mj-lt"/>
                <a:ea typeface="함초롬바탕" panose="02030604000101010101" pitchFamily="18" charset="-127"/>
              </a:rPr>
              <a:t>chronically impaired cellular immune responses</a:t>
            </a:r>
            <a:endParaRPr lang="en-US" altLang="ko-KR" sz="1200" b="1" u="sng" kern="0">
              <a:solidFill>
                <a:srgbClr val="000000"/>
              </a:solidFill>
              <a:latin typeface="+mj-lt"/>
            </a:endParaRPr>
          </a:p>
          <a:p>
            <a:pPr algn="just" fontAlgn="base">
              <a:lnSpc>
                <a:spcPct val="160000"/>
              </a:lnSpc>
            </a:pPr>
            <a:r>
              <a:rPr lang="en-US" altLang="ko-KR" sz="1200" kern="0" smtClean="0">
                <a:solidFill>
                  <a:srgbClr val="000000"/>
                </a:solidFill>
                <a:latin typeface="+mj-lt"/>
                <a:ea typeface="함초롬바탕" panose="02030604000101010101" pitchFamily="18" charset="-127"/>
              </a:rPr>
              <a:t>					eg</a:t>
            </a:r>
            <a:r>
              <a:rPr lang="en-US" altLang="ko-KR" sz="1200" kern="0">
                <a:solidFill>
                  <a:srgbClr val="000000"/>
                </a:solidFill>
                <a:latin typeface="+mj-lt"/>
                <a:ea typeface="함초롬바탕" panose="02030604000101010101" pitchFamily="18" charset="-127"/>
              </a:rPr>
              <a:t>, immunosuppressive regimens</a:t>
            </a:r>
            <a:endParaRPr lang="en-US" altLang="ko-KR" sz="1200" kern="0">
              <a:solidFill>
                <a:srgbClr val="000000"/>
              </a:solidFill>
              <a:latin typeface="+mj-lt"/>
            </a:endParaRPr>
          </a:p>
          <a:p>
            <a:pPr algn="just" fontAlgn="base">
              <a:lnSpc>
                <a:spcPct val="160000"/>
              </a:lnSpc>
            </a:pPr>
            <a:r>
              <a:rPr lang="en-US" altLang="ko-KR" sz="1200" kern="0" smtClean="0">
                <a:solidFill>
                  <a:srgbClr val="000000"/>
                </a:solidFill>
                <a:latin typeface="+mj-lt"/>
                <a:ea typeface="함초롬바탕" panose="02030604000101010101" pitchFamily="18" charset="-127"/>
              </a:rPr>
              <a:t>						autoimmune </a:t>
            </a:r>
            <a:r>
              <a:rPr lang="en-US" altLang="ko-KR" sz="1200" kern="0">
                <a:solidFill>
                  <a:srgbClr val="000000"/>
                </a:solidFill>
                <a:latin typeface="+mj-lt"/>
                <a:ea typeface="함초롬바탕" panose="02030604000101010101" pitchFamily="18" charset="-127"/>
              </a:rPr>
              <a:t>diseases</a:t>
            </a:r>
            <a:endParaRPr lang="en-US" altLang="ko-KR" sz="1200" kern="0">
              <a:solidFill>
                <a:srgbClr val="000000"/>
              </a:solidFill>
              <a:latin typeface="+mj-lt"/>
            </a:endParaRPr>
          </a:p>
          <a:p>
            <a:pPr algn="just" fontAlgn="base">
              <a:lnSpc>
                <a:spcPct val="160000"/>
              </a:lnSpc>
            </a:pPr>
            <a:r>
              <a:rPr lang="en-US" altLang="ko-KR" sz="1200" kern="0" smtClean="0">
                <a:solidFill>
                  <a:srgbClr val="000000"/>
                </a:solidFill>
                <a:latin typeface="+mj-lt"/>
                <a:ea typeface="함초롬바탕" panose="02030604000101010101" pitchFamily="18" charset="-127"/>
              </a:rPr>
              <a:t>						to </a:t>
            </a:r>
            <a:r>
              <a:rPr lang="en-US" altLang="ko-KR" sz="1200" kern="0">
                <a:solidFill>
                  <a:srgbClr val="000000"/>
                </a:solidFill>
                <a:latin typeface="+mj-lt"/>
                <a:ea typeface="함초롬바탕" panose="02030604000101010101" pitchFamily="18" charset="-127"/>
              </a:rPr>
              <a:t>prevent organ rejection </a:t>
            </a:r>
            <a:endParaRPr lang="en-US" altLang="ko-KR" sz="1200" kern="0">
              <a:solidFill>
                <a:srgbClr val="000000"/>
              </a:solidFill>
              <a:latin typeface="+mj-lt"/>
            </a:endParaRPr>
          </a:p>
          <a:p>
            <a:pPr algn="just" fontAlgn="base">
              <a:lnSpc>
                <a:spcPct val="160000"/>
              </a:lnSpc>
            </a:pPr>
            <a:r>
              <a:rPr lang="en-US" altLang="ko-KR" sz="1200" kern="0" smtClean="0">
                <a:solidFill>
                  <a:srgbClr val="000000"/>
                </a:solidFill>
                <a:latin typeface="+mj-lt"/>
                <a:ea typeface="함초롬바탕" panose="02030604000101010101" pitchFamily="18" charset="-127"/>
              </a:rPr>
              <a:t>						AIDS</a:t>
            </a:r>
            <a:endParaRPr lang="en-US" altLang="ko-KR" sz="1200" kern="0">
              <a:solidFill>
                <a:srgbClr val="000000"/>
              </a:solidFill>
              <a:latin typeface="+mj-lt"/>
            </a:endParaRPr>
          </a:p>
          <a:p>
            <a:pPr algn="just" fontAlgn="base">
              <a:lnSpc>
                <a:spcPct val="160000"/>
              </a:lnSpc>
            </a:pPr>
            <a:r>
              <a:rPr lang="en-US" altLang="ko-KR" sz="1200" b="1" i="1" u="sng" kern="0" smtClean="0">
                <a:solidFill>
                  <a:srgbClr val="0000FF"/>
                </a:solidFill>
                <a:uFill>
                  <a:solidFill>
                    <a:srgbClr val="000000"/>
                  </a:solidFill>
                </a:uFill>
                <a:latin typeface="+mj-lt"/>
                <a:ea typeface="함초롬바탕" panose="02030604000101010101" pitchFamily="18" charset="-127"/>
              </a:rPr>
              <a:t>				Immunocompromised </a:t>
            </a:r>
            <a:r>
              <a:rPr lang="en-US" altLang="ko-KR" sz="1200" b="1" i="1" u="sng" kern="0">
                <a:solidFill>
                  <a:srgbClr val="0000FF"/>
                </a:solidFill>
                <a:uFill>
                  <a:solidFill>
                    <a:srgbClr val="000000"/>
                  </a:solidFill>
                </a:uFill>
                <a:latin typeface="+mj-lt"/>
                <a:ea typeface="함초롬바탕" panose="02030604000101010101" pitchFamily="18" charset="-127"/>
              </a:rPr>
              <a:t>patients</a:t>
            </a:r>
            <a:endParaRPr lang="en-US" altLang="ko-KR" sz="1200" kern="0">
              <a:solidFill>
                <a:srgbClr val="000000"/>
              </a:solidFill>
              <a:latin typeface="+mj-lt"/>
            </a:endParaRPr>
          </a:p>
          <a:p>
            <a:pPr algn="just" fontAlgn="base">
              <a:lnSpc>
                <a:spcPct val="160000"/>
              </a:lnSpc>
            </a:pPr>
            <a:r>
              <a:rPr lang="en-US" altLang="ko-KR" sz="1200" kern="0" smtClean="0">
                <a:solidFill>
                  <a:srgbClr val="000000"/>
                </a:solidFill>
                <a:latin typeface="+mj-lt"/>
                <a:ea typeface="함초롬바탕" panose="02030604000101010101" pitchFamily="18" charset="-127"/>
              </a:rPr>
              <a:t>				① </a:t>
            </a:r>
            <a:r>
              <a:rPr lang="en-US" altLang="ko-KR" sz="1200" b="1" u="sng" kern="0">
                <a:solidFill>
                  <a:srgbClr val="000000"/>
                </a:solidFill>
                <a:latin typeface="+mj-lt"/>
                <a:ea typeface="함초롬바탕" panose="02030604000101010101" pitchFamily="18" charset="-127"/>
              </a:rPr>
              <a:t>Hematopoietic cell transplant </a:t>
            </a:r>
            <a:r>
              <a:rPr lang="en-US" altLang="ko-KR" sz="1200" kern="0">
                <a:solidFill>
                  <a:srgbClr val="000000"/>
                </a:solidFill>
                <a:latin typeface="+mj-lt"/>
                <a:ea typeface="함초롬바탕" panose="02030604000101010101" pitchFamily="18" charset="-127"/>
              </a:rPr>
              <a:t>(HCT) recipients</a:t>
            </a:r>
            <a:endParaRPr lang="en-US" altLang="ko-KR" sz="1200" kern="0">
              <a:solidFill>
                <a:srgbClr val="000000"/>
              </a:solidFill>
              <a:latin typeface="+mj-lt"/>
            </a:endParaRPr>
          </a:p>
          <a:p>
            <a:pPr algn="just" fontAlgn="base">
              <a:lnSpc>
                <a:spcPct val="160000"/>
              </a:lnSpc>
            </a:pPr>
            <a:r>
              <a:rPr lang="en-US" altLang="ko-KR" sz="1200" kern="0" smtClean="0">
                <a:solidFill>
                  <a:srgbClr val="000000"/>
                </a:solidFill>
                <a:latin typeface="+mj-lt"/>
                <a:ea typeface="함초롬바탕" panose="02030604000101010101" pitchFamily="18" charset="-127"/>
              </a:rPr>
              <a:t>				② </a:t>
            </a:r>
            <a:r>
              <a:rPr lang="en-US" altLang="ko-KR" sz="1200" kern="0">
                <a:solidFill>
                  <a:srgbClr val="000000"/>
                </a:solidFill>
                <a:latin typeface="+mj-lt"/>
                <a:ea typeface="함초롬바탕" panose="02030604000101010101" pitchFamily="18" charset="-127"/>
              </a:rPr>
              <a:t>Airway colonization in </a:t>
            </a:r>
            <a:r>
              <a:rPr lang="en-US" altLang="ko-KR" sz="1200" b="1" u="sng" kern="0">
                <a:solidFill>
                  <a:srgbClr val="000000"/>
                </a:solidFill>
                <a:latin typeface="+mj-lt"/>
                <a:ea typeface="함초롬바탕" panose="02030604000101010101" pitchFamily="18" charset="-127"/>
              </a:rPr>
              <a:t>lung transplant recipients </a:t>
            </a:r>
            <a:r>
              <a:rPr lang="en-US" altLang="ko-KR" sz="1200" kern="0">
                <a:solidFill>
                  <a:srgbClr val="000000"/>
                </a:solidFill>
                <a:latin typeface="+mj-lt"/>
                <a:ea typeface="함초롬바탕" panose="02030604000101010101" pitchFamily="18" charset="-127"/>
              </a:rPr>
              <a:t>with cystic fibrosis</a:t>
            </a:r>
            <a:endParaRPr lang="en-US" altLang="ko-KR" sz="1200" kern="0">
              <a:solidFill>
                <a:srgbClr val="000000"/>
              </a:solidFill>
              <a:latin typeface="+mj-lt"/>
            </a:endParaRPr>
          </a:p>
          <a:p>
            <a:pPr algn="just" fontAlgn="base">
              <a:lnSpc>
                <a:spcPct val="160000"/>
              </a:lnSpc>
            </a:pPr>
            <a:r>
              <a:rPr lang="en-US" altLang="ko-KR" sz="1200" kern="0" smtClean="0">
                <a:solidFill>
                  <a:srgbClr val="000000"/>
                </a:solidFill>
                <a:latin typeface="+mj-lt"/>
                <a:ea typeface="함초롬바탕" panose="02030604000101010101" pitchFamily="18" charset="-127"/>
              </a:rPr>
              <a:t>				③ </a:t>
            </a:r>
            <a:r>
              <a:rPr lang="en-US" altLang="ko-KR" sz="1200" b="1" u="sng" kern="0">
                <a:solidFill>
                  <a:srgbClr val="000000"/>
                </a:solidFill>
                <a:latin typeface="+mj-lt"/>
                <a:ea typeface="함초롬바탕" panose="02030604000101010101" pitchFamily="18" charset="-127"/>
              </a:rPr>
              <a:t>Liver transplant recipients</a:t>
            </a:r>
            <a:r>
              <a:rPr lang="en-US" altLang="ko-KR" sz="1200" kern="0">
                <a:solidFill>
                  <a:srgbClr val="000000"/>
                </a:solidFill>
                <a:latin typeface="+mj-lt"/>
                <a:ea typeface="함초롬바탕" panose="02030604000101010101" pitchFamily="18" charset="-127"/>
              </a:rPr>
              <a:t>: immunosuppression, hemodialysis, CMV infection </a:t>
            </a:r>
            <a:endParaRPr lang="en-US" altLang="ko-KR" sz="1200" kern="0">
              <a:solidFill>
                <a:srgbClr val="000000"/>
              </a:solidFill>
              <a:latin typeface="+mj-lt"/>
            </a:endParaRPr>
          </a:p>
          <a:p>
            <a:pPr algn="just" fontAlgn="base">
              <a:lnSpc>
                <a:spcPct val="160000"/>
              </a:lnSpc>
            </a:pPr>
            <a:r>
              <a:rPr lang="en-US" altLang="ko-KR" sz="1200" kern="0" smtClean="0">
                <a:solidFill>
                  <a:srgbClr val="000000"/>
                </a:solidFill>
                <a:latin typeface="+mj-lt"/>
                <a:ea typeface="함초롬바탕" panose="02030604000101010101" pitchFamily="18" charset="-127"/>
              </a:rPr>
              <a:t>				④ </a:t>
            </a:r>
            <a:r>
              <a:rPr lang="en-US" altLang="ko-KR" sz="1200" b="1" u="sng" kern="0">
                <a:solidFill>
                  <a:srgbClr val="000000"/>
                </a:solidFill>
                <a:latin typeface="+mj-lt"/>
                <a:ea typeface="함초롬바탕" panose="02030604000101010101" pitchFamily="18" charset="-127"/>
              </a:rPr>
              <a:t>Renal transplant recipients</a:t>
            </a:r>
            <a:r>
              <a:rPr lang="en-US" altLang="ko-KR" sz="1200" kern="0">
                <a:solidFill>
                  <a:srgbClr val="000000"/>
                </a:solidFill>
                <a:latin typeface="+mj-lt"/>
                <a:ea typeface="함초롬바탕" panose="02030604000101010101" pitchFamily="18" charset="-127"/>
              </a:rPr>
              <a:t>: a longer duration of hemodialysis, leukopenia ((≤3m after Tx)</a:t>
            </a:r>
            <a:endParaRPr lang="en-US" altLang="ko-KR" sz="1200" kern="0">
              <a:solidFill>
                <a:srgbClr val="000000"/>
              </a:solidFill>
              <a:latin typeface="+mj-lt"/>
            </a:endParaRPr>
          </a:p>
          <a:p>
            <a:pPr algn="just" fontAlgn="base">
              <a:lnSpc>
                <a:spcPct val="160000"/>
              </a:lnSpc>
            </a:pPr>
            <a:r>
              <a:rPr lang="en-US" altLang="ko-KR" sz="1200" b="1" i="1" u="sng" kern="0" smtClean="0">
                <a:solidFill>
                  <a:srgbClr val="0000FF"/>
                </a:solidFill>
                <a:uFill>
                  <a:solidFill>
                    <a:srgbClr val="000000"/>
                  </a:solidFill>
                </a:uFill>
                <a:latin typeface="+mj-lt"/>
                <a:ea typeface="함초롬바탕" panose="02030604000101010101" pitchFamily="18" charset="-127"/>
              </a:rPr>
              <a:t>				Patients </a:t>
            </a:r>
            <a:r>
              <a:rPr lang="en-US" altLang="ko-KR" sz="1200" b="1" i="1" u="sng" kern="0">
                <a:solidFill>
                  <a:srgbClr val="0000FF"/>
                </a:solidFill>
                <a:uFill>
                  <a:solidFill>
                    <a:srgbClr val="000000"/>
                  </a:solidFill>
                </a:uFill>
                <a:latin typeface="+mj-lt"/>
                <a:ea typeface="함초롬바탕" panose="02030604000101010101" pitchFamily="18" charset="-127"/>
              </a:rPr>
              <a:t>with no or milder immunosuppression</a:t>
            </a:r>
            <a:endParaRPr lang="en-US" altLang="ko-KR" sz="1200" kern="0">
              <a:solidFill>
                <a:srgbClr val="000000"/>
              </a:solidFill>
              <a:latin typeface="+mj-lt"/>
            </a:endParaRPr>
          </a:p>
          <a:p>
            <a:pPr algn="just" fontAlgn="base">
              <a:lnSpc>
                <a:spcPct val="160000"/>
              </a:lnSpc>
            </a:pPr>
            <a:r>
              <a:rPr lang="en-US" altLang="ko-KR" sz="1200" kern="0" smtClean="0">
                <a:solidFill>
                  <a:srgbClr val="000000"/>
                </a:solidFill>
                <a:latin typeface="+mj-lt"/>
                <a:ea typeface="함초롬바탕" panose="02030604000101010101" pitchFamily="18" charset="-127"/>
              </a:rPr>
              <a:t>				① </a:t>
            </a:r>
            <a:r>
              <a:rPr lang="en-US" altLang="ko-KR" sz="1200" kern="0">
                <a:solidFill>
                  <a:srgbClr val="000000"/>
                </a:solidFill>
                <a:latin typeface="+mj-lt"/>
                <a:ea typeface="함초롬바탕" panose="02030604000101010101" pitchFamily="18" charset="-127"/>
              </a:rPr>
              <a:t>Chronic obstructive pulmonary disease, with receipt of glucocorticoid therapy</a:t>
            </a:r>
            <a:endParaRPr lang="en-US" altLang="ko-KR" sz="1200" kern="0">
              <a:solidFill>
                <a:srgbClr val="000000"/>
              </a:solidFill>
              <a:latin typeface="+mj-lt"/>
            </a:endParaRPr>
          </a:p>
          <a:p>
            <a:pPr algn="just" fontAlgn="base">
              <a:lnSpc>
                <a:spcPct val="160000"/>
              </a:lnSpc>
            </a:pPr>
            <a:r>
              <a:rPr lang="en-US" altLang="ko-KR" sz="1200" kern="0" smtClean="0">
                <a:solidFill>
                  <a:srgbClr val="000000"/>
                </a:solidFill>
                <a:latin typeface="+mj-lt"/>
                <a:ea typeface="함초롬바탕" panose="02030604000101010101" pitchFamily="18" charset="-127"/>
              </a:rPr>
              <a:t>				② </a:t>
            </a:r>
            <a:r>
              <a:rPr lang="en-US" altLang="ko-KR" sz="1200" kern="0">
                <a:solidFill>
                  <a:srgbClr val="000000"/>
                </a:solidFill>
                <a:latin typeface="+mj-lt"/>
                <a:ea typeface="함초롬바탕" panose="02030604000101010101" pitchFamily="18" charset="-127"/>
              </a:rPr>
              <a:t>Intensive care unit </a:t>
            </a:r>
            <a:r>
              <a:rPr lang="en-US" altLang="ko-KR" sz="1200" b="1" kern="0">
                <a:solidFill>
                  <a:srgbClr val="000000"/>
                </a:solidFill>
                <a:latin typeface="+mj-lt"/>
                <a:ea typeface="함초롬바탕" panose="02030604000101010101" pitchFamily="18" charset="-127"/>
              </a:rPr>
              <a:t>(ICU) admission</a:t>
            </a:r>
            <a:endParaRPr lang="en-US" altLang="ko-KR" sz="1200" b="1" kern="0">
              <a:solidFill>
                <a:srgbClr val="000000"/>
              </a:solidFill>
              <a:latin typeface="+mj-lt"/>
            </a:endParaRPr>
          </a:p>
          <a:p>
            <a:pPr algn="just" fontAlgn="base">
              <a:lnSpc>
                <a:spcPct val="160000"/>
              </a:lnSpc>
            </a:pPr>
            <a:r>
              <a:rPr lang="en-US" altLang="ko-KR" sz="1200" kern="0" smtClean="0">
                <a:solidFill>
                  <a:srgbClr val="000000"/>
                </a:solidFill>
                <a:latin typeface="+mj-lt"/>
                <a:ea typeface="함초롬바탕" panose="02030604000101010101" pitchFamily="18" charset="-127"/>
              </a:rPr>
              <a:t>				③ </a:t>
            </a:r>
            <a:r>
              <a:rPr lang="en-US" altLang="ko-KR" sz="1200" kern="0">
                <a:solidFill>
                  <a:srgbClr val="000000"/>
                </a:solidFill>
                <a:latin typeface="+mj-lt"/>
                <a:ea typeface="함초롬바탕" panose="02030604000101010101" pitchFamily="18" charset="-127"/>
              </a:rPr>
              <a:t>Certain viral infections (eg, </a:t>
            </a:r>
            <a:r>
              <a:rPr lang="en-US" altLang="ko-KR" sz="1200" b="1" kern="0">
                <a:solidFill>
                  <a:srgbClr val="000000"/>
                </a:solidFill>
                <a:latin typeface="+mj-lt"/>
                <a:ea typeface="함초롬바탕" panose="02030604000101010101" pitchFamily="18" charset="-127"/>
              </a:rPr>
              <a:t>influenza, SARS-CoV-2, respiratory syncytial virus</a:t>
            </a:r>
            <a:r>
              <a:rPr lang="en-US" altLang="ko-KR" sz="1200" kern="0">
                <a:solidFill>
                  <a:srgbClr val="000000"/>
                </a:solidFill>
                <a:latin typeface="+mj-lt"/>
                <a:ea typeface="함초롬바탕" panose="02030604000101010101" pitchFamily="18" charset="-127"/>
              </a:rPr>
              <a:t>) </a:t>
            </a:r>
            <a:endParaRPr lang="en-US" altLang="ko-KR" sz="1200" kern="0">
              <a:solidFill>
                <a:srgbClr val="000000"/>
              </a:solidFill>
              <a:latin typeface="+mj-lt"/>
            </a:endParaRPr>
          </a:p>
        </p:txBody>
      </p:sp>
    </p:spTree>
    <p:extLst>
      <p:ext uri="{BB962C8B-B14F-4D97-AF65-F5344CB8AC3E}">
        <p14:creationId xmlns:p14="http://schemas.microsoft.com/office/powerpoint/2010/main" val="4851560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0" y="0"/>
            <a:ext cx="3794629" cy="535531"/>
          </a:xfrm>
          <a:prstGeom prst="rect">
            <a:avLst/>
          </a:prstGeom>
        </p:spPr>
        <p:txBody>
          <a:bodyPr wrap="none">
            <a:spAutoFit/>
          </a:bodyPr>
          <a:lstStyle/>
          <a:p>
            <a:pPr fontAlgn="base" latinLnBrk="0">
              <a:lnSpc>
                <a:spcPct val="160000"/>
              </a:lnSpc>
            </a:pPr>
            <a:r>
              <a:rPr lang="en-US" altLang="ko-KR" b="1" i="1" kern="0" smtClean="0">
                <a:solidFill>
                  <a:srgbClr val="000000"/>
                </a:solidFill>
                <a:effectLst>
                  <a:outerShdw blurRad="38100" dist="38100" dir="2700000" algn="tl">
                    <a:srgbClr val="000000">
                      <a:alpha val="43137"/>
                    </a:srgbClr>
                  </a:outerShdw>
                </a:effectLst>
                <a:latin typeface="+mj-lt"/>
                <a:ea typeface="함초롬바탕" panose="02030604000101010101" pitchFamily="18" charset="-127"/>
              </a:rPr>
              <a:t>Invasive aspergillosis : Diagnosis</a:t>
            </a:r>
            <a:endParaRPr lang="en-US" altLang="ko-KR" b="1" i="1" kern="0">
              <a:solidFill>
                <a:srgbClr val="000000"/>
              </a:solidFill>
              <a:effectLst>
                <a:outerShdw blurRad="38100" dist="38100" dir="2700000" algn="tl">
                  <a:srgbClr val="000000">
                    <a:alpha val="43137"/>
                  </a:srgbClr>
                </a:outerShdw>
              </a:effectLst>
              <a:latin typeface="+mj-lt"/>
            </a:endParaRPr>
          </a:p>
        </p:txBody>
      </p:sp>
      <p:sp>
        <p:nvSpPr>
          <p:cNvPr id="3" name="TextBox 2"/>
          <p:cNvSpPr txBox="1"/>
          <p:nvPr/>
        </p:nvSpPr>
        <p:spPr>
          <a:xfrm>
            <a:off x="11116017" y="0"/>
            <a:ext cx="966931" cy="584775"/>
          </a:xfrm>
          <a:prstGeom prst="rect">
            <a:avLst/>
          </a:prstGeom>
          <a:noFill/>
        </p:spPr>
        <p:txBody>
          <a:bodyPr wrap="none" rtlCol="0">
            <a:spAutoFit/>
          </a:bodyPr>
          <a:lstStyle/>
          <a:p>
            <a:r>
              <a:rPr lang="en-US" altLang="ko-KR" sz="3200" b="1" i="1" smtClean="0">
                <a:solidFill>
                  <a:schemeClr val="bg2">
                    <a:lumMod val="75000"/>
                  </a:schemeClr>
                </a:solidFill>
              </a:rPr>
              <a:t>PCR</a:t>
            </a:r>
            <a:endParaRPr lang="ko-KR" altLang="en-US" sz="3200" b="1" i="1">
              <a:solidFill>
                <a:schemeClr val="bg2">
                  <a:lumMod val="75000"/>
                </a:schemeClr>
              </a:solidFill>
            </a:endParaRPr>
          </a:p>
        </p:txBody>
      </p:sp>
      <p:sp>
        <p:nvSpPr>
          <p:cNvPr id="4" name="직사각형 3"/>
          <p:cNvSpPr/>
          <p:nvPr/>
        </p:nvSpPr>
        <p:spPr>
          <a:xfrm>
            <a:off x="318977" y="751344"/>
            <a:ext cx="11621386" cy="2677656"/>
          </a:xfrm>
          <a:prstGeom prst="rect">
            <a:avLst/>
          </a:prstGeom>
        </p:spPr>
        <p:txBody>
          <a:bodyPr wrap="square">
            <a:spAutoFit/>
          </a:bodyPr>
          <a:lstStyle/>
          <a:p>
            <a:pPr>
              <a:lnSpc>
                <a:spcPct val="150000"/>
              </a:lnSpc>
            </a:pPr>
            <a:r>
              <a:rPr lang="ko-KR" altLang="en-US" sz="1400"/>
              <a:t>▶ </a:t>
            </a:r>
            <a:r>
              <a:rPr lang="en-US" altLang="ko-KR" sz="1400" b="1" smtClean="0">
                <a:solidFill>
                  <a:srgbClr val="222222"/>
                </a:solidFill>
                <a:latin typeface="+mj-lt"/>
              </a:rPr>
              <a:t>Serum </a:t>
            </a:r>
            <a:r>
              <a:rPr lang="en-US" altLang="ko-KR" sz="1400" b="1">
                <a:solidFill>
                  <a:srgbClr val="222222"/>
                </a:solidFill>
                <a:latin typeface="+mj-lt"/>
              </a:rPr>
              <a:t>PCR</a:t>
            </a:r>
            <a:endParaRPr lang="en-US" altLang="ko-KR" sz="1400">
              <a:solidFill>
                <a:srgbClr val="222222"/>
              </a:solidFill>
              <a:latin typeface="+mj-lt"/>
            </a:endParaRPr>
          </a:p>
          <a:p>
            <a:pPr>
              <a:lnSpc>
                <a:spcPct val="150000"/>
              </a:lnSpc>
            </a:pPr>
            <a:r>
              <a:rPr lang="en-US" altLang="ko-KR" sz="1400" smtClean="0">
                <a:solidFill>
                  <a:srgbClr val="222222"/>
                </a:solidFill>
                <a:latin typeface="+mj-lt"/>
              </a:rPr>
              <a:t>    Sensitivity: ~80% &amp; Specificity:~</a:t>
            </a:r>
            <a:r>
              <a:rPr lang="en-US" altLang="ko-KR" sz="1400">
                <a:solidFill>
                  <a:srgbClr val="222222"/>
                </a:solidFill>
                <a:latin typeface="+mj-lt"/>
              </a:rPr>
              <a:t>75</a:t>
            </a:r>
            <a:r>
              <a:rPr lang="en-US" altLang="ko-KR" sz="1400" smtClean="0">
                <a:solidFill>
                  <a:srgbClr val="222222"/>
                </a:solidFill>
                <a:latin typeface="+mj-lt"/>
              </a:rPr>
              <a:t>%</a:t>
            </a:r>
            <a:r>
              <a:rPr lang="en-US" altLang="ko-KR" sz="1400">
                <a:solidFill>
                  <a:srgbClr val="222222"/>
                </a:solidFill>
                <a:latin typeface="+mj-lt"/>
              </a:rPr>
              <a:t> </a:t>
            </a:r>
            <a:r>
              <a:rPr lang="en-US" altLang="ko-KR" sz="1400">
                <a:solidFill>
                  <a:srgbClr val="C8C8C8"/>
                </a:solidFill>
                <a:latin typeface="+mj-lt"/>
              </a:rPr>
              <a:t>(</a:t>
            </a:r>
            <a:r>
              <a:rPr lang="en-US" altLang="ko-KR" sz="1400">
                <a:solidFill>
                  <a:srgbClr val="C8C8C8"/>
                </a:solidFill>
                <a:latin typeface="+mj-lt"/>
                <a:hlinkClick r:id="rId3"/>
              </a:rPr>
              <a:t>ATS guidelines 2019</a:t>
            </a:r>
            <a:r>
              <a:rPr lang="en-US" altLang="ko-KR" sz="1400">
                <a:solidFill>
                  <a:srgbClr val="C8C8C8"/>
                </a:solidFill>
                <a:latin typeface="+mj-lt"/>
              </a:rPr>
              <a:t>)</a:t>
            </a:r>
            <a:endParaRPr lang="en-US" altLang="ko-KR" sz="1400">
              <a:solidFill>
                <a:srgbClr val="222222"/>
              </a:solidFill>
              <a:latin typeface="+mj-lt"/>
            </a:endParaRPr>
          </a:p>
          <a:p>
            <a:pPr>
              <a:lnSpc>
                <a:spcPct val="150000"/>
              </a:lnSpc>
            </a:pPr>
            <a:r>
              <a:rPr lang="en-US" altLang="ko-KR" sz="1400" smtClean="0">
                <a:solidFill>
                  <a:srgbClr val="222222"/>
                </a:solidFill>
                <a:latin typeface="+mj-lt"/>
              </a:rPr>
              <a:t>    This </a:t>
            </a:r>
            <a:r>
              <a:rPr lang="en-US" altLang="ko-KR" sz="1400">
                <a:solidFill>
                  <a:srgbClr val="222222"/>
                </a:solidFill>
                <a:latin typeface="+mj-lt"/>
              </a:rPr>
              <a:t>is probably less useful in non-neutropenic patients, among whom Aspergillus is less likely to spread hematogenously.</a:t>
            </a:r>
          </a:p>
          <a:p>
            <a:pPr>
              <a:lnSpc>
                <a:spcPct val="150000"/>
              </a:lnSpc>
            </a:pPr>
            <a:endParaRPr lang="en-US" altLang="ko-KR" sz="1400" smtClean="0"/>
          </a:p>
          <a:p>
            <a:pPr>
              <a:lnSpc>
                <a:spcPct val="150000"/>
              </a:lnSpc>
            </a:pPr>
            <a:r>
              <a:rPr lang="ko-KR" altLang="en-US" sz="1400" smtClean="0"/>
              <a:t>▶ </a:t>
            </a:r>
            <a:r>
              <a:rPr lang="en-US" altLang="ko-KR" sz="1400" b="1" smtClean="0">
                <a:solidFill>
                  <a:srgbClr val="222222"/>
                </a:solidFill>
                <a:latin typeface="+mj-lt"/>
              </a:rPr>
              <a:t>Bronchoalveolar </a:t>
            </a:r>
            <a:r>
              <a:rPr lang="en-US" altLang="ko-KR" sz="1400" b="1">
                <a:solidFill>
                  <a:srgbClr val="222222"/>
                </a:solidFill>
                <a:latin typeface="+mj-lt"/>
              </a:rPr>
              <a:t>lavage PCR</a:t>
            </a:r>
            <a:endParaRPr lang="en-US" altLang="ko-KR" sz="1400">
              <a:solidFill>
                <a:srgbClr val="222222"/>
              </a:solidFill>
              <a:latin typeface="+mj-lt"/>
            </a:endParaRPr>
          </a:p>
          <a:p>
            <a:pPr>
              <a:lnSpc>
                <a:spcPct val="150000"/>
              </a:lnSpc>
            </a:pPr>
            <a:r>
              <a:rPr lang="en-US" altLang="ko-KR" sz="1400" smtClean="0">
                <a:solidFill>
                  <a:srgbClr val="222222"/>
                </a:solidFill>
                <a:latin typeface="+mj-lt"/>
              </a:rPr>
              <a:t>    Sensitivity: 90%</a:t>
            </a:r>
            <a:r>
              <a:rPr lang="en-US" altLang="ko-KR" sz="1400">
                <a:solidFill>
                  <a:srgbClr val="222222"/>
                </a:solidFill>
                <a:latin typeface="+mj-lt"/>
              </a:rPr>
              <a:t> </a:t>
            </a:r>
            <a:r>
              <a:rPr lang="en-US" altLang="ko-KR" sz="1400">
                <a:solidFill>
                  <a:srgbClr val="C8C8C8"/>
                </a:solidFill>
                <a:latin typeface="+mj-lt"/>
              </a:rPr>
              <a:t>(</a:t>
            </a:r>
            <a:r>
              <a:rPr lang="en-US" altLang="ko-KR" sz="1400">
                <a:solidFill>
                  <a:srgbClr val="C8C8C8"/>
                </a:solidFill>
                <a:latin typeface="+mj-lt"/>
                <a:hlinkClick r:id="rId3"/>
              </a:rPr>
              <a:t>ATS guidelines 2019</a:t>
            </a:r>
            <a:r>
              <a:rPr lang="en-US" altLang="ko-KR" sz="1400">
                <a:solidFill>
                  <a:srgbClr val="C8C8C8"/>
                </a:solidFill>
                <a:latin typeface="+mj-lt"/>
              </a:rPr>
              <a:t>)</a:t>
            </a:r>
            <a:endParaRPr lang="en-US" altLang="ko-KR" sz="1400">
              <a:solidFill>
                <a:srgbClr val="222222"/>
              </a:solidFill>
              <a:latin typeface="+mj-lt"/>
            </a:endParaRPr>
          </a:p>
          <a:p>
            <a:pPr>
              <a:lnSpc>
                <a:spcPct val="150000"/>
              </a:lnSpc>
            </a:pPr>
            <a:r>
              <a:rPr lang="en-US" altLang="ko-KR" sz="1400" smtClean="0">
                <a:solidFill>
                  <a:srgbClr val="222222"/>
                </a:solidFill>
                <a:latin typeface="+mj-lt"/>
              </a:rPr>
              <a:t>    Not </a:t>
            </a:r>
            <a:r>
              <a:rPr lang="en-US" altLang="ko-KR" sz="1400">
                <a:solidFill>
                  <a:srgbClr val="222222"/>
                </a:solidFill>
                <a:latin typeface="+mj-lt"/>
              </a:rPr>
              <a:t>distinguish between colonization versus invasive </a:t>
            </a:r>
            <a:r>
              <a:rPr lang="en-US" altLang="ko-KR" sz="1400" smtClean="0">
                <a:solidFill>
                  <a:srgbClr val="222222"/>
                </a:solidFill>
                <a:latin typeface="+mj-lt"/>
              </a:rPr>
              <a:t>infection</a:t>
            </a:r>
          </a:p>
          <a:p>
            <a:pPr>
              <a:lnSpc>
                <a:spcPct val="150000"/>
              </a:lnSpc>
            </a:pPr>
            <a:r>
              <a:rPr lang="en-US" altLang="ko-KR" sz="1400">
                <a:solidFill>
                  <a:srgbClr val="222222"/>
                </a:solidFill>
                <a:latin typeface="+mj-lt"/>
              </a:rPr>
              <a:t> </a:t>
            </a:r>
            <a:r>
              <a:rPr lang="en-US" altLang="ko-KR" sz="1400" smtClean="0">
                <a:solidFill>
                  <a:srgbClr val="222222"/>
                </a:solidFill>
                <a:latin typeface="+mj-lt"/>
              </a:rPr>
              <a:t>   Positive </a:t>
            </a:r>
            <a:r>
              <a:rPr lang="en-US" altLang="ko-KR" sz="1400">
                <a:solidFill>
                  <a:srgbClr val="222222"/>
                </a:solidFill>
                <a:latin typeface="+mj-lt"/>
              </a:rPr>
              <a:t>PCR doesn't prove invasive aspergillosis, but a negative PCR argues strongly </a:t>
            </a:r>
            <a:r>
              <a:rPr lang="en-US" altLang="ko-KR" sz="1400" i="1">
                <a:solidFill>
                  <a:srgbClr val="222222"/>
                </a:solidFill>
                <a:latin typeface="+mj-lt"/>
              </a:rPr>
              <a:t>against</a:t>
            </a:r>
            <a:r>
              <a:rPr lang="en-US" altLang="ko-KR" sz="1400">
                <a:solidFill>
                  <a:srgbClr val="222222"/>
                </a:solidFill>
                <a:latin typeface="+mj-lt"/>
              </a:rPr>
              <a:t> this </a:t>
            </a:r>
            <a:r>
              <a:rPr lang="en-US" altLang="ko-KR" sz="1400" smtClean="0">
                <a:solidFill>
                  <a:srgbClr val="222222"/>
                </a:solidFill>
                <a:latin typeface="+mj-lt"/>
              </a:rPr>
              <a:t>diagnosis</a:t>
            </a:r>
            <a:endParaRPr lang="en-US" altLang="ko-KR" sz="1400">
              <a:solidFill>
                <a:srgbClr val="222222"/>
              </a:solidFill>
              <a:latin typeface="+mj-lt"/>
            </a:endParaRPr>
          </a:p>
        </p:txBody>
      </p:sp>
      <p:pic>
        <p:nvPicPr>
          <p:cNvPr id="6" name="그림 5"/>
          <p:cNvPicPr>
            <a:picLocks noChangeAspect="1"/>
          </p:cNvPicPr>
          <p:nvPr/>
        </p:nvPicPr>
        <p:blipFill rotWithShape="1">
          <a:blip r:embed="rId4"/>
          <a:srcRect t="51090"/>
          <a:stretch/>
        </p:blipFill>
        <p:spPr>
          <a:xfrm>
            <a:off x="233916" y="3504557"/>
            <a:ext cx="9659347" cy="3174376"/>
          </a:xfrm>
          <a:prstGeom prst="rect">
            <a:avLst/>
          </a:prstGeom>
        </p:spPr>
      </p:pic>
      <p:sp>
        <p:nvSpPr>
          <p:cNvPr id="5" name="직사각형 4"/>
          <p:cNvSpPr/>
          <p:nvPr/>
        </p:nvSpPr>
        <p:spPr>
          <a:xfrm>
            <a:off x="9051850" y="4881772"/>
            <a:ext cx="3140150" cy="1361911"/>
          </a:xfrm>
          <a:prstGeom prst="rect">
            <a:avLst/>
          </a:prstGeom>
          <a:solidFill>
            <a:schemeClr val="bg2"/>
          </a:solidFill>
        </p:spPr>
        <p:txBody>
          <a:bodyPr wrap="square">
            <a:spAutoFit/>
          </a:bodyPr>
          <a:lstStyle/>
          <a:p>
            <a:pPr>
              <a:lnSpc>
                <a:spcPct val="150000"/>
              </a:lnSpc>
            </a:pPr>
            <a:r>
              <a:rPr lang="en-US" altLang="ko-KR" sz="1100" b="1">
                <a:latin typeface="+mj-lt"/>
              </a:rPr>
              <a:t>Prospective screening of high-risk </a:t>
            </a:r>
            <a:r>
              <a:rPr lang="en-US" altLang="ko-KR" sz="1100" b="1" smtClean="0">
                <a:latin typeface="+mj-lt"/>
              </a:rPr>
              <a:t>haematological patients </a:t>
            </a:r>
            <a:r>
              <a:rPr lang="en-US" altLang="ko-KR" sz="1100" b="1">
                <a:solidFill>
                  <a:srgbClr val="FF0000"/>
                </a:solidFill>
                <a:latin typeface="+mj-lt"/>
              </a:rPr>
              <a:t>by a combination of GM and PCR improves the diagnostic</a:t>
            </a:r>
          </a:p>
          <a:p>
            <a:pPr>
              <a:lnSpc>
                <a:spcPct val="150000"/>
              </a:lnSpc>
            </a:pPr>
            <a:r>
              <a:rPr lang="en-US" altLang="ko-KR" sz="1100" b="1">
                <a:solidFill>
                  <a:srgbClr val="FF0000"/>
                </a:solidFill>
                <a:latin typeface="+mj-lt"/>
              </a:rPr>
              <a:t>accuracy and is associated with an earlier diagnosis</a:t>
            </a:r>
            <a:endParaRPr lang="ko-KR" altLang="en-US" sz="1100" b="1">
              <a:solidFill>
                <a:srgbClr val="FF0000"/>
              </a:solidFill>
              <a:latin typeface="+mj-lt"/>
            </a:endParaRPr>
          </a:p>
        </p:txBody>
      </p:sp>
      <p:sp>
        <p:nvSpPr>
          <p:cNvPr id="7" name="직사각형 6"/>
          <p:cNvSpPr/>
          <p:nvPr/>
        </p:nvSpPr>
        <p:spPr>
          <a:xfrm>
            <a:off x="1812250" y="6018028"/>
            <a:ext cx="3791105" cy="22565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3704341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0" y="0"/>
            <a:ext cx="5250155" cy="535531"/>
          </a:xfrm>
          <a:prstGeom prst="rect">
            <a:avLst/>
          </a:prstGeom>
        </p:spPr>
        <p:txBody>
          <a:bodyPr wrap="none">
            <a:spAutoFit/>
          </a:bodyPr>
          <a:lstStyle/>
          <a:p>
            <a:pPr fontAlgn="base" latinLnBrk="0">
              <a:lnSpc>
                <a:spcPct val="160000"/>
              </a:lnSpc>
            </a:pPr>
            <a:r>
              <a:rPr lang="en-US" altLang="ko-KR" b="1" i="1" kern="0" smtClean="0">
                <a:solidFill>
                  <a:srgbClr val="000000"/>
                </a:solidFill>
                <a:effectLst>
                  <a:outerShdw blurRad="38100" dist="38100" dir="2700000" algn="tl">
                    <a:srgbClr val="000000">
                      <a:alpha val="43137"/>
                    </a:srgbClr>
                  </a:outerShdw>
                </a:effectLst>
                <a:latin typeface="+mj-lt"/>
                <a:ea typeface="함초롬바탕" panose="02030604000101010101" pitchFamily="18" charset="-127"/>
              </a:rPr>
              <a:t>Invasive aspergillosis : Approach to Diagnosis</a:t>
            </a:r>
            <a:endParaRPr lang="en-US" altLang="ko-KR" b="1" i="1" kern="0">
              <a:solidFill>
                <a:srgbClr val="000000"/>
              </a:solidFill>
              <a:effectLst>
                <a:outerShdw blurRad="38100" dist="38100" dir="2700000" algn="tl">
                  <a:srgbClr val="000000">
                    <a:alpha val="43137"/>
                  </a:srgbClr>
                </a:outerShdw>
              </a:effectLst>
              <a:latin typeface="+mj-lt"/>
            </a:endParaRPr>
          </a:p>
        </p:txBody>
      </p:sp>
      <p:sp>
        <p:nvSpPr>
          <p:cNvPr id="3" name="직사각형 2"/>
          <p:cNvSpPr/>
          <p:nvPr/>
        </p:nvSpPr>
        <p:spPr>
          <a:xfrm>
            <a:off x="347331" y="641152"/>
            <a:ext cx="11844669" cy="5909310"/>
          </a:xfrm>
          <a:prstGeom prst="rect">
            <a:avLst/>
          </a:prstGeom>
        </p:spPr>
        <p:txBody>
          <a:bodyPr wrap="square">
            <a:spAutoFit/>
          </a:bodyPr>
          <a:lstStyle/>
          <a:p>
            <a:pPr>
              <a:lnSpc>
                <a:spcPct val="150000"/>
              </a:lnSpc>
            </a:pPr>
            <a:r>
              <a:rPr lang="ko-KR" altLang="en-US" sz="1400"/>
              <a:t>▶ </a:t>
            </a:r>
            <a:r>
              <a:rPr lang="en-US" altLang="ko-KR" sz="1400" b="1" smtClean="0">
                <a:solidFill>
                  <a:srgbClr val="222222"/>
                </a:solidFill>
                <a:latin typeface="+mj-lt"/>
              </a:rPr>
              <a:t>Suspicion </a:t>
            </a:r>
            <a:r>
              <a:rPr lang="en-US" altLang="ko-KR" sz="1400" b="1">
                <a:solidFill>
                  <a:srgbClr val="222222"/>
                </a:solidFill>
                <a:latin typeface="+mj-lt"/>
              </a:rPr>
              <a:t>for pulmonary aspergillosis</a:t>
            </a:r>
            <a:endParaRPr lang="en-US" altLang="ko-KR" sz="1400">
              <a:solidFill>
                <a:srgbClr val="222222"/>
              </a:solidFill>
              <a:latin typeface="+mj-lt"/>
            </a:endParaRPr>
          </a:p>
          <a:p>
            <a:pPr>
              <a:lnSpc>
                <a:spcPct val="150000"/>
              </a:lnSpc>
            </a:pPr>
            <a:r>
              <a:rPr lang="en-US" altLang="ko-KR" sz="1400" smtClean="0">
                <a:solidFill>
                  <a:srgbClr val="222222"/>
                </a:solidFill>
                <a:latin typeface="+mj-lt"/>
              </a:rPr>
              <a:t>    </a:t>
            </a:r>
            <a:r>
              <a:rPr lang="en-US" altLang="ko-KR" sz="1400" b="1" u="sng" smtClean="0">
                <a:solidFill>
                  <a:srgbClr val="222222"/>
                </a:solidFill>
                <a:latin typeface="+mj-lt"/>
              </a:rPr>
              <a:t>Sputum </a:t>
            </a:r>
            <a:r>
              <a:rPr lang="en-US" altLang="ko-KR" sz="1400" b="1" u="sng">
                <a:solidFill>
                  <a:srgbClr val="222222"/>
                </a:solidFill>
                <a:latin typeface="+mj-lt"/>
              </a:rPr>
              <a:t>culture or smear reveals </a:t>
            </a:r>
            <a:r>
              <a:rPr lang="en-US" altLang="ko-KR" sz="1400" b="1" u="sng" smtClean="0">
                <a:solidFill>
                  <a:srgbClr val="222222"/>
                </a:solidFill>
                <a:latin typeface="+mj-lt"/>
              </a:rPr>
              <a:t>Aspergillus</a:t>
            </a:r>
            <a:endParaRPr lang="en-US" altLang="ko-KR" sz="1400" b="1" u="sng">
              <a:solidFill>
                <a:srgbClr val="222222"/>
              </a:solidFill>
              <a:latin typeface="+mj-lt"/>
            </a:endParaRPr>
          </a:p>
          <a:p>
            <a:pPr>
              <a:lnSpc>
                <a:spcPct val="150000"/>
              </a:lnSpc>
            </a:pPr>
            <a:r>
              <a:rPr lang="en-US" altLang="ko-KR" sz="1400" b="1" smtClean="0">
                <a:solidFill>
                  <a:srgbClr val="222222"/>
                </a:solidFill>
                <a:latin typeface="+mj-lt"/>
              </a:rPr>
              <a:t>    </a:t>
            </a:r>
            <a:r>
              <a:rPr lang="en-US" altLang="ko-KR" sz="1400" b="1" u="sng" smtClean="0">
                <a:solidFill>
                  <a:srgbClr val="222222"/>
                </a:solidFill>
                <a:latin typeface="+mj-lt"/>
              </a:rPr>
              <a:t>Imaging </a:t>
            </a:r>
            <a:r>
              <a:rPr lang="en-US" altLang="ko-KR" sz="1400" b="1" u="sng">
                <a:solidFill>
                  <a:srgbClr val="222222"/>
                </a:solidFill>
                <a:latin typeface="+mj-lt"/>
              </a:rPr>
              <a:t>findings </a:t>
            </a:r>
            <a:r>
              <a:rPr lang="en-US" altLang="ko-KR" sz="1400">
                <a:solidFill>
                  <a:srgbClr val="222222"/>
                </a:solidFill>
                <a:latin typeface="+mj-lt"/>
              </a:rPr>
              <a:t>are highly suggestive of a fungal infection (e.g., nodular infiltrates with cavitation).</a:t>
            </a:r>
          </a:p>
          <a:p>
            <a:pPr>
              <a:lnSpc>
                <a:spcPct val="150000"/>
              </a:lnSpc>
            </a:pPr>
            <a:r>
              <a:rPr lang="en-US" altLang="ko-KR" sz="1400" smtClean="0">
                <a:solidFill>
                  <a:srgbClr val="222222"/>
                </a:solidFill>
                <a:latin typeface="+mj-lt"/>
              </a:rPr>
              <a:t>    Patient </a:t>
            </a:r>
            <a:r>
              <a:rPr lang="en-US" altLang="ko-KR" sz="1400">
                <a:solidFill>
                  <a:srgbClr val="222222"/>
                </a:solidFill>
                <a:latin typeface="+mj-lt"/>
              </a:rPr>
              <a:t>has a </a:t>
            </a:r>
            <a:r>
              <a:rPr lang="en-US" altLang="ko-KR" sz="1400" b="1">
                <a:solidFill>
                  <a:srgbClr val="222222"/>
                </a:solidFill>
                <a:latin typeface="+mj-lt"/>
              </a:rPr>
              <a:t>very high risk for aspergillosis </a:t>
            </a:r>
            <a:r>
              <a:rPr lang="en-US" altLang="ko-KR" sz="1400">
                <a:solidFill>
                  <a:srgbClr val="222222"/>
                </a:solidFill>
                <a:latin typeface="+mj-lt"/>
              </a:rPr>
              <a:t>(e.g., prolonged neutropenia) with persistent fevers or lung infiltrates.</a:t>
            </a:r>
          </a:p>
          <a:p>
            <a:pPr>
              <a:lnSpc>
                <a:spcPct val="150000"/>
              </a:lnSpc>
            </a:pPr>
            <a:r>
              <a:rPr lang="en-US" altLang="ko-KR" sz="1400" smtClean="0">
                <a:solidFill>
                  <a:srgbClr val="222222"/>
                </a:solidFill>
                <a:latin typeface="+mj-lt"/>
              </a:rPr>
              <a:t>    “</a:t>
            </a:r>
            <a:r>
              <a:rPr lang="en-US" altLang="ko-KR" sz="1400">
                <a:solidFill>
                  <a:srgbClr val="222222"/>
                </a:solidFill>
                <a:latin typeface="+mj-lt"/>
              </a:rPr>
              <a:t>Refractory pneumonia” marked by a combination of the following features:</a:t>
            </a:r>
          </a:p>
          <a:p>
            <a:pPr lvl="1">
              <a:lnSpc>
                <a:spcPct val="150000"/>
              </a:lnSpc>
            </a:pPr>
            <a:r>
              <a:rPr lang="en-US" altLang="ko-KR" sz="1400" smtClean="0">
                <a:solidFill>
                  <a:srgbClr val="222222"/>
                </a:solidFill>
                <a:latin typeface="+mj-lt"/>
              </a:rPr>
              <a:t>   i</a:t>
            </a:r>
            <a:r>
              <a:rPr lang="en-US" altLang="ko-KR" sz="1400">
                <a:solidFill>
                  <a:srgbClr val="222222"/>
                </a:solidFill>
                <a:latin typeface="+mj-lt"/>
              </a:rPr>
              <a:t>) Lung infiltrates with respiratory failure</a:t>
            </a:r>
          </a:p>
          <a:p>
            <a:pPr lvl="1">
              <a:lnSpc>
                <a:spcPct val="150000"/>
              </a:lnSpc>
            </a:pPr>
            <a:r>
              <a:rPr lang="en-US" altLang="ko-KR" sz="1400" smtClean="0">
                <a:solidFill>
                  <a:srgbClr val="222222"/>
                </a:solidFill>
                <a:latin typeface="+mj-lt"/>
              </a:rPr>
              <a:t>   ii</a:t>
            </a:r>
            <a:r>
              <a:rPr lang="en-US" altLang="ko-KR" sz="1400">
                <a:solidFill>
                  <a:srgbClr val="222222"/>
                </a:solidFill>
                <a:latin typeface="+mj-lt"/>
              </a:rPr>
              <a:t>) Refractory to antibiotics</a:t>
            </a:r>
          </a:p>
          <a:p>
            <a:pPr lvl="1">
              <a:lnSpc>
                <a:spcPct val="150000"/>
              </a:lnSpc>
            </a:pPr>
            <a:r>
              <a:rPr lang="en-US" altLang="ko-KR" sz="1400" smtClean="0">
                <a:solidFill>
                  <a:srgbClr val="222222"/>
                </a:solidFill>
                <a:latin typeface="+mj-lt"/>
              </a:rPr>
              <a:t>   iii</a:t>
            </a:r>
            <a:r>
              <a:rPr lang="en-US" altLang="ko-KR" sz="1400">
                <a:solidFill>
                  <a:srgbClr val="222222"/>
                </a:solidFill>
                <a:latin typeface="+mj-lt"/>
              </a:rPr>
              <a:t>) Underlying risk factors for aspergillosis</a:t>
            </a:r>
          </a:p>
          <a:p>
            <a:pPr>
              <a:lnSpc>
                <a:spcPct val="150000"/>
              </a:lnSpc>
            </a:pPr>
            <a:r>
              <a:rPr lang="en-US" altLang="ko-KR" sz="1400" smtClean="0">
                <a:solidFill>
                  <a:srgbClr val="222222"/>
                </a:solidFill>
                <a:latin typeface="+mj-lt"/>
              </a:rPr>
              <a:t>     Investigation </a:t>
            </a:r>
            <a:r>
              <a:rPr lang="en-US" altLang="ko-KR" sz="1400">
                <a:solidFill>
                  <a:srgbClr val="222222"/>
                </a:solidFill>
                <a:latin typeface="+mj-lt"/>
              </a:rPr>
              <a:t>of ventilator-associated pneumonia</a:t>
            </a:r>
          </a:p>
          <a:p>
            <a:pPr>
              <a:lnSpc>
                <a:spcPct val="150000"/>
              </a:lnSpc>
            </a:pPr>
            <a:endParaRPr lang="en-US" altLang="ko-KR" sz="1400" smtClean="0"/>
          </a:p>
          <a:p>
            <a:pPr>
              <a:lnSpc>
                <a:spcPct val="150000"/>
              </a:lnSpc>
            </a:pPr>
            <a:r>
              <a:rPr lang="ko-KR" altLang="en-US" sz="1400" smtClean="0"/>
              <a:t>▶ </a:t>
            </a:r>
            <a:r>
              <a:rPr lang="en-US" altLang="ko-KR" sz="1400" b="1" smtClean="0">
                <a:solidFill>
                  <a:srgbClr val="222222"/>
                </a:solidFill>
                <a:latin typeface="+mj-lt"/>
              </a:rPr>
              <a:t>Diagnostic </a:t>
            </a:r>
            <a:r>
              <a:rPr lang="en-US" altLang="ko-KR" sz="1400" b="1">
                <a:solidFill>
                  <a:srgbClr val="222222"/>
                </a:solidFill>
                <a:latin typeface="+mj-lt"/>
              </a:rPr>
              <a:t>workup for aspergillosis</a:t>
            </a:r>
            <a:endParaRPr lang="en-US" altLang="ko-KR" sz="1400">
              <a:solidFill>
                <a:srgbClr val="222222"/>
              </a:solidFill>
              <a:latin typeface="+mj-lt"/>
            </a:endParaRPr>
          </a:p>
          <a:p>
            <a:pPr>
              <a:lnSpc>
                <a:spcPct val="150000"/>
              </a:lnSpc>
            </a:pPr>
            <a:r>
              <a:rPr lang="en-US" altLang="ko-KR" sz="1400" smtClean="0">
                <a:solidFill>
                  <a:srgbClr val="222222"/>
                </a:solidFill>
                <a:latin typeface="+mj-lt"/>
              </a:rPr>
              <a:t>     CT </a:t>
            </a:r>
            <a:r>
              <a:rPr lang="en-US" altLang="ko-KR" sz="1400">
                <a:solidFill>
                  <a:srgbClr val="222222"/>
                </a:solidFill>
                <a:latin typeface="+mj-lt"/>
              </a:rPr>
              <a:t>scan of the chest</a:t>
            </a:r>
          </a:p>
          <a:p>
            <a:pPr>
              <a:lnSpc>
                <a:spcPct val="150000"/>
              </a:lnSpc>
            </a:pPr>
            <a:r>
              <a:rPr lang="en-US" altLang="ko-KR" sz="1400" smtClean="0">
                <a:solidFill>
                  <a:srgbClr val="222222"/>
                </a:solidFill>
                <a:latin typeface="+mj-lt"/>
              </a:rPr>
              <a:t>     Serum </a:t>
            </a:r>
            <a:r>
              <a:rPr lang="en-US" altLang="ko-KR" sz="1400">
                <a:solidFill>
                  <a:srgbClr val="222222"/>
                </a:solidFill>
                <a:latin typeface="+mj-lt"/>
              </a:rPr>
              <a:t>galactomannan antigen and beta-D-glucan</a:t>
            </a:r>
          </a:p>
          <a:p>
            <a:pPr>
              <a:lnSpc>
                <a:spcPct val="150000"/>
              </a:lnSpc>
            </a:pPr>
            <a:r>
              <a:rPr lang="en-US" altLang="ko-KR" sz="1400" smtClean="0">
                <a:solidFill>
                  <a:srgbClr val="222222"/>
                </a:solidFill>
                <a:latin typeface="+mj-lt"/>
              </a:rPr>
              <a:t>     Sampling </a:t>
            </a:r>
            <a:r>
              <a:rPr lang="en-US" altLang="ko-KR" sz="1400">
                <a:solidFill>
                  <a:srgbClr val="222222"/>
                </a:solidFill>
                <a:latin typeface="+mj-lt"/>
              </a:rPr>
              <a:t>of the lung if possible:</a:t>
            </a:r>
          </a:p>
          <a:p>
            <a:pPr lvl="1">
              <a:lnSpc>
                <a:spcPct val="150000"/>
              </a:lnSpc>
            </a:pPr>
            <a:r>
              <a:rPr lang="en-US" altLang="ko-KR" sz="1400" u="sng">
                <a:solidFill>
                  <a:srgbClr val="222222"/>
                </a:solidFill>
                <a:latin typeface="+mj-lt"/>
              </a:rPr>
              <a:t>Endotracheal aspirate for culture, PCR, and fungal stain </a:t>
            </a:r>
            <a:r>
              <a:rPr lang="en-US" altLang="ko-KR" sz="1400">
                <a:solidFill>
                  <a:srgbClr val="222222"/>
                </a:solidFill>
                <a:latin typeface="+mj-lt"/>
              </a:rPr>
              <a:t>(if the patient is intubated and too unstable for bronchoscopy)</a:t>
            </a:r>
          </a:p>
          <a:p>
            <a:pPr lvl="1">
              <a:lnSpc>
                <a:spcPct val="150000"/>
              </a:lnSpc>
            </a:pPr>
            <a:r>
              <a:rPr lang="en-US" altLang="ko-KR" sz="1400" u="sng">
                <a:solidFill>
                  <a:srgbClr val="222222"/>
                </a:solidFill>
                <a:latin typeface="+mj-lt"/>
              </a:rPr>
              <a:t>Bronchoalveolar lavage for culture &amp; fungal stain, PCR, and galactomannan </a:t>
            </a:r>
            <a:r>
              <a:rPr lang="en-US" altLang="ko-KR" sz="1400">
                <a:solidFill>
                  <a:srgbClr val="222222"/>
                </a:solidFill>
                <a:latin typeface="+mj-lt"/>
              </a:rPr>
              <a:t>(if it can be accomplished safely)</a:t>
            </a:r>
          </a:p>
          <a:p>
            <a:pPr>
              <a:lnSpc>
                <a:spcPct val="150000"/>
              </a:lnSpc>
            </a:pPr>
            <a:endParaRPr lang="en-US" altLang="ko-KR" sz="1400" smtClean="0"/>
          </a:p>
          <a:p>
            <a:pPr>
              <a:lnSpc>
                <a:spcPct val="150000"/>
              </a:lnSpc>
            </a:pPr>
            <a:r>
              <a:rPr lang="ko-KR" altLang="en-US" sz="1400" smtClean="0"/>
              <a:t>▶ </a:t>
            </a:r>
            <a:r>
              <a:rPr lang="en-US" altLang="ko-KR" sz="1400" b="1" smtClean="0">
                <a:solidFill>
                  <a:srgbClr val="222222"/>
                </a:solidFill>
                <a:latin typeface="+mj-lt"/>
              </a:rPr>
              <a:t>Integration </a:t>
            </a:r>
            <a:r>
              <a:rPr lang="en-US" altLang="ko-KR" sz="1400" b="1">
                <a:solidFill>
                  <a:srgbClr val="222222"/>
                </a:solidFill>
                <a:latin typeface="+mj-lt"/>
              </a:rPr>
              <a:t>of </a:t>
            </a:r>
            <a:r>
              <a:rPr lang="en-US" altLang="ko-KR" sz="1400" b="1" smtClean="0">
                <a:solidFill>
                  <a:srgbClr val="222222"/>
                </a:solidFill>
                <a:latin typeface="+mj-lt"/>
              </a:rPr>
              <a:t>data</a:t>
            </a:r>
            <a:endParaRPr lang="en-US" altLang="ko-KR" sz="1400">
              <a:solidFill>
                <a:srgbClr val="222222"/>
              </a:solidFill>
              <a:latin typeface="+mj-lt"/>
            </a:endParaRPr>
          </a:p>
        </p:txBody>
      </p:sp>
    </p:spTree>
    <p:extLst>
      <p:ext uri="{BB962C8B-B14F-4D97-AF65-F5344CB8AC3E}">
        <p14:creationId xmlns:p14="http://schemas.microsoft.com/office/powerpoint/2010/main" val="5325446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0" y="0"/>
            <a:ext cx="3861955" cy="535531"/>
          </a:xfrm>
          <a:prstGeom prst="rect">
            <a:avLst/>
          </a:prstGeom>
        </p:spPr>
        <p:txBody>
          <a:bodyPr wrap="none">
            <a:spAutoFit/>
          </a:bodyPr>
          <a:lstStyle/>
          <a:p>
            <a:pPr fontAlgn="base" latinLnBrk="0">
              <a:lnSpc>
                <a:spcPct val="160000"/>
              </a:lnSpc>
            </a:pPr>
            <a:r>
              <a:rPr lang="en-US" altLang="ko-KR" b="1" i="1" kern="0" smtClean="0">
                <a:solidFill>
                  <a:srgbClr val="000000"/>
                </a:solidFill>
                <a:effectLst>
                  <a:outerShdw blurRad="38100" dist="38100" dir="2700000" algn="tl">
                    <a:srgbClr val="000000">
                      <a:alpha val="43137"/>
                    </a:srgbClr>
                  </a:outerShdw>
                </a:effectLst>
                <a:latin typeface="+mj-lt"/>
                <a:ea typeface="함초롬바탕" panose="02030604000101010101" pitchFamily="18" charset="-127"/>
              </a:rPr>
              <a:t>Invasive aspergillosis : Treatment</a:t>
            </a:r>
            <a:endParaRPr lang="en-US" altLang="ko-KR" b="1" i="1" kern="0">
              <a:solidFill>
                <a:srgbClr val="000000"/>
              </a:solidFill>
              <a:effectLst>
                <a:outerShdw blurRad="38100" dist="38100" dir="2700000" algn="tl">
                  <a:srgbClr val="000000">
                    <a:alpha val="43137"/>
                  </a:srgbClr>
                </a:outerShdw>
              </a:effectLst>
              <a:latin typeface="+mj-lt"/>
            </a:endParaRPr>
          </a:p>
        </p:txBody>
      </p:sp>
      <p:sp>
        <p:nvSpPr>
          <p:cNvPr id="4" name="직사각형 3"/>
          <p:cNvSpPr/>
          <p:nvPr/>
        </p:nvSpPr>
        <p:spPr>
          <a:xfrm>
            <a:off x="-499731" y="668217"/>
            <a:ext cx="10351302" cy="1431161"/>
          </a:xfrm>
          <a:prstGeom prst="rect">
            <a:avLst/>
          </a:prstGeom>
        </p:spPr>
        <p:txBody>
          <a:bodyPr wrap="square">
            <a:spAutoFit/>
          </a:bodyPr>
          <a:lstStyle/>
          <a:p>
            <a:pPr lvl="2">
              <a:lnSpc>
                <a:spcPct val="150000"/>
              </a:lnSpc>
            </a:pPr>
            <a:r>
              <a:rPr lang="ko-KR" altLang="en-US" sz="1600" b="1"/>
              <a:t>시작 </a:t>
            </a:r>
            <a:r>
              <a:rPr lang="ko-KR" altLang="en-US" sz="1600" b="1" smtClean="0"/>
              <a:t>시점</a:t>
            </a:r>
            <a:r>
              <a:rPr lang="en-US" altLang="ko-KR" sz="1600" b="1" smtClean="0"/>
              <a:t>: </a:t>
            </a:r>
            <a:r>
              <a:rPr lang="ko-KR" altLang="en-US" sz="1600" b="1" u="sng">
                <a:solidFill>
                  <a:srgbClr val="FF0000"/>
                </a:solidFill>
              </a:rPr>
              <a:t>임상적으로 의심되면 시작</a:t>
            </a:r>
            <a:endParaRPr lang="en-US" altLang="ko-KR" sz="1600" b="1" u="sng">
              <a:solidFill>
                <a:srgbClr val="FF0000"/>
              </a:solidFill>
            </a:endParaRPr>
          </a:p>
          <a:p>
            <a:pPr lvl="2">
              <a:lnSpc>
                <a:spcPct val="150000"/>
              </a:lnSpc>
            </a:pPr>
            <a:r>
              <a:rPr lang="en-US" altLang="ko-KR" sz="1400" smtClean="0"/>
              <a:t>  This </a:t>
            </a:r>
            <a:r>
              <a:rPr lang="en-US" altLang="ko-KR" sz="1400"/>
              <a:t>is unclear</a:t>
            </a:r>
          </a:p>
          <a:p>
            <a:pPr lvl="2">
              <a:lnSpc>
                <a:spcPct val="150000"/>
              </a:lnSpc>
            </a:pPr>
            <a:r>
              <a:rPr lang="en-US" altLang="ko-KR" sz="1400" smtClean="0"/>
              <a:t>  </a:t>
            </a:r>
            <a:r>
              <a:rPr lang="en-US" altLang="ko-KR" sz="1400" i="1" u="sng" smtClean="0"/>
              <a:t>Treatment </a:t>
            </a:r>
            <a:r>
              <a:rPr lang="en-US" altLang="ko-KR" sz="1400" i="1" u="sng"/>
              <a:t>initiation depends on </a:t>
            </a:r>
            <a:r>
              <a:rPr lang="en-US" altLang="ko-KR" sz="1400" i="1" u="sng" smtClean="0"/>
              <a:t>overall </a:t>
            </a:r>
            <a:r>
              <a:rPr lang="en-US" altLang="ko-KR" sz="1400" i="1" u="sng"/>
              <a:t>clinical judgement and risk assessment</a:t>
            </a:r>
          </a:p>
          <a:p>
            <a:pPr lvl="2">
              <a:lnSpc>
                <a:spcPct val="150000"/>
              </a:lnSpc>
            </a:pPr>
            <a:endParaRPr lang="en-US" altLang="ko-KR" sz="1400"/>
          </a:p>
        </p:txBody>
      </p:sp>
      <p:sp>
        <p:nvSpPr>
          <p:cNvPr id="6" name="직사각형 5"/>
          <p:cNvSpPr/>
          <p:nvPr/>
        </p:nvSpPr>
        <p:spPr>
          <a:xfrm>
            <a:off x="-499731" y="2422543"/>
            <a:ext cx="10625470" cy="1431161"/>
          </a:xfrm>
          <a:prstGeom prst="rect">
            <a:avLst/>
          </a:prstGeom>
        </p:spPr>
        <p:txBody>
          <a:bodyPr wrap="square">
            <a:spAutoFit/>
          </a:bodyPr>
          <a:lstStyle/>
          <a:p>
            <a:pPr lvl="2">
              <a:lnSpc>
                <a:spcPct val="150000"/>
              </a:lnSpc>
            </a:pPr>
            <a:r>
              <a:rPr lang="ko-KR" altLang="en-US" sz="1600" b="1"/>
              <a:t>치료 기간 </a:t>
            </a:r>
            <a:endParaRPr lang="en-US" altLang="ko-KR" sz="1600" b="1"/>
          </a:p>
          <a:p>
            <a:pPr lvl="2">
              <a:lnSpc>
                <a:spcPct val="150000"/>
              </a:lnSpc>
            </a:pPr>
            <a:r>
              <a:rPr lang="en-US" altLang="ko-KR" sz="1400"/>
              <a:t>  Clinical response, immune reconstitution</a:t>
            </a:r>
            <a:r>
              <a:rPr lang="en-US" altLang="ko-KR" sz="1400" smtClean="0"/>
              <a:t>, recovery </a:t>
            </a:r>
            <a:r>
              <a:rPr lang="en-US" altLang="ko-KR" sz="1400"/>
              <a:t>from GvHD </a:t>
            </a:r>
            <a:r>
              <a:rPr lang="ko-KR" altLang="en-US" sz="1400"/>
              <a:t>를 종합적으로 판단 </a:t>
            </a:r>
            <a:endParaRPr lang="en-US" altLang="ko-KR" sz="1400"/>
          </a:p>
          <a:p>
            <a:pPr lvl="2">
              <a:lnSpc>
                <a:spcPct val="150000"/>
              </a:lnSpc>
            </a:pPr>
            <a:r>
              <a:rPr lang="en-US" altLang="ko-KR" sz="1400"/>
              <a:t> </a:t>
            </a:r>
            <a:r>
              <a:rPr lang="en-US" altLang="ko-KR" sz="1400" smtClean="0"/>
              <a:t> </a:t>
            </a:r>
            <a:r>
              <a:rPr lang="en-US" altLang="ko-KR" sz="1400"/>
              <a:t>Remission </a:t>
            </a:r>
            <a:r>
              <a:rPr lang="ko-KR" altLang="en-US" sz="1400"/>
              <a:t>판정을 위해서는 </a:t>
            </a:r>
            <a:r>
              <a:rPr lang="en-US" altLang="ko-KR" sz="1400"/>
              <a:t>no persistent </a:t>
            </a:r>
            <a:r>
              <a:rPr lang="en-US" altLang="ko-KR" sz="1400" smtClean="0"/>
              <a:t>clinical, </a:t>
            </a:r>
            <a:r>
              <a:rPr lang="en-US" altLang="ko-KR" sz="1400"/>
              <a:t>imaging(scarring allowed), microbiological </a:t>
            </a:r>
            <a:r>
              <a:rPr lang="en-US" altLang="ko-KR" sz="1400" smtClean="0"/>
              <a:t>evidence </a:t>
            </a:r>
            <a:r>
              <a:rPr lang="ko-KR" altLang="en-US" sz="1400"/>
              <a:t>필요</a:t>
            </a:r>
            <a:endParaRPr lang="en-US" altLang="ko-KR" sz="1400"/>
          </a:p>
          <a:p>
            <a:pPr lvl="2">
              <a:lnSpc>
                <a:spcPct val="150000"/>
              </a:lnSpc>
            </a:pPr>
            <a:r>
              <a:rPr lang="en-US" altLang="ko-KR" sz="1400"/>
              <a:t>  3</a:t>
            </a:r>
            <a:r>
              <a:rPr lang="ko-KR" altLang="en-US" sz="1400"/>
              <a:t> </a:t>
            </a:r>
            <a:r>
              <a:rPr lang="en-US" altLang="ko-KR" sz="1400"/>
              <a:t>to &gt;50 weeks</a:t>
            </a:r>
            <a:r>
              <a:rPr lang="ko-KR" altLang="en-US" sz="1400"/>
              <a:t> 로 범위가 넓다</a:t>
            </a:r>
            <a:endParaRPr lang="en-US" altLang="ko-KR" sz="1400"/>
          </a:p>
        </p:txBody>
      </p:sp>
    </p:spTree>
    <p:extLst>
      <p:ext uri="{BB962C8B-B14F-4D97-AF65-F5344CB8AC3E}">
        <p14:creationId xmlns:p14="http://schemas.microsoft.com/office/powerpoint/2010/main" val="14895175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_x408515936" descr="EMB000051c024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061" y="499730"/>
            <a:ext cx="7396538" cy="6241311"/>
          </a:xfrm>
          <a:prstGeom prst="rect">
            <a:avLst/>
          </a:prstGeom>
          <a:noFill/>
          <a:extLst>
            <a:ext uri="{909E8E84-426E-40DD-AFC4-6F175D3DCCD1}">
              <a14:hiddenFill xmlns:a14="http://schemas.microsoft.com/office/drawing/2010/main">
                <a:solidFill>
                  <a:srgbClr val="FFFFFF"/>
                </a:solidFill>
              </a14:hiddenFill>
            </a:ext>
          </a:extLst>
        </p:spPr>
      </p:pic>
      <p:sp>
        <p:nvSpPr>
          <p:cNvPr id="3" name="직사각형 2"/>
          <p:cNvSpPr/>
          <p:nvPr/>
        </p:nvSpPr>
        <p:spPr>
          <a:xfrm>
            <a:off x="7481599" y="1574773"/>
            <a:ext cx="4710401" cy="1520416"/>
          </a:xfrm>
          <a:prstGeom prst="rect">
            <a:avLst/>
          </a:prstGeom>
          <a:solidFill>
            <a:schemeClr val="accent6">
              <a:lumMod val="20000"/>
              <a:lumOff val="80000"/>
            </a:schemeClr>
          </a:solidFill>
        </p:spPr>
        <p:txBody>
          <a:bodyPr wrap="square">
            <a:spAutoFit/>
          </a:bodyPr>
          <a:lstStyle/>
          <a:p>
            <a:pPr algn="just" fontAlgn="base">
              <a:lnSpc>
                <a:spcPct val="160000"/>
              </a:lnSpc>
            </a:pPr>
            <a:r>
              <a:rPr lang="en-US" altLang="ko-KR" sz="1600" kern="0">
                <a:solidFill>
                  <a:srgbClr val="000000"/>
                </a:solidFill>
                <a:latin typeface="+mj-lt"/>
                <a:ea typeface="함초롬바탕" panose="02030604000101010101" pitchFamily="18" charset="-127"/>
              </a:rPr>
              <a:t>▶ </a:t>
            </a:r>
            <a:r>
              <a:rPr lang="en-US" altLang="ko-KR" sz="1600" b="1" kern="0">
                <a:solidFill>
                  <a:srgbClr val="000000"/>
                </a:solidFill>
                <a:latin typeface="+mj-lt"/>
                <a:ea typeface="함초롬바탕" panose="02030604000101010101" pitchFamily="18" charset="-127"/>
              </a:rPr>
              <a:t>Three classes of antifungals </a:t>
            </a:r>
            <a:endParaRPr lang="en-US" altLang="ko-KR" sz="1600" b="1" kern="0" smtClean="0">
              <a:solidFill>
                <a:srgbClr val="000000"/>
              </a:solidFill>
              <a:latin typeface="+mj-lt"/>
              <a:ea typeface="함초롬바탕" panose="02030604000101010101" pitchFamily="18" charset="-127"/>
            </a:endParaRPr>
          </a:p>
          <a:p>
            <a:pPr algn="just" fontAlgn="base">
              <a:lnSpc>
                <a:spcPct val="160000"/>
              </a:lnSpc>
            </a:pPr>
            <a:r>
              <a:rPr lang="en-US" altLang="ko-KR" sz="1400" kern="0" smtClean="0">
                <a:solidFill>
                  <a:srgbClr val="000000"/>
                </a:solidFill>
                <a:latin typeface="+mj-lt"/>
                <a:ea typeface="함초롬바탕" panose="02030604000101010101" pitchFamily="18" charset="-127"/>
              </a:rPr>
              <a:t>① </a:t>
            </a:r>
            <a:r>
              <a:rPr lang="en-US" altLang="ko-KR" sz="1400" kern="0">
                <a:solidFill>
                  <a:srgbClr val="000000"/>
                </a:solidFill>
                <a:latin typeface="+mj-lt"/>
                <a:ea typeface="함초롬바탕" panose="02030604000101010101" pitchFamily="18" charset="-127"/>
              </a:rPr>
              <a:t>azoles</a:t>
            </a:r>
            <a:endParaRPr lang="en-US" altLang="ko-KR" sz="1400" kern="0">
              <a:solidFill>
                <a:srgbClr val="000000"/>
              </a:solidFill>
              <a:latin typeface="+mj-lt"/>
            </a:endParaRPr>
          </a:p>
          <a:p>
            <a:pPr algn="just" fontAlgn="base">
              <a:lnSpc>
                <a:spcPct val="160000"/>
              </a:lnSpc>
            </a:pPr>
            <a:r>
              <a:rPr lang="en-US" altLang="ko-KR" sz="1400" kern="0">
                <a:solidFill>
                  <a:srgbClr val="000000"/>
                </a:solidFill>
                <a:latin typeface="+mj-lt"/>
                <a:ea typeface="함초롬바탕" panose="02030604000101010101" pitchFamily="18" charset="-127"/>
              </a:rPr>
              <a:t>② polyenes targeting ergosterol</a:t>
            </a:r>
            <a:endParaRPr lang="en-US" altLang="ko-KR" sz="1400" kern="0">
              <a:solidFill>
                <a:srgbClr val="000000"/>
              </a:solidFill>
              <a:latin typeface="+mj-lt"/>
            </a:endParaRPr>
          </a:p>
          <a:p>
            <a:pPr algn="just" fontAlgn="base">
              <a:lnSpc>
                <a:spcPct val="160000"/>
              </a:lnSpc>
            </a:pPr>
            <a:r>
              <a:rPr lang="en-US" altLang="ko-KR" sz="1400" kern="0">
                <a:solidFill>
                  <a:srgbClr val="000000"/>
                </a:solidFill>
                <a:latin typeface="+mj-lt"/>
                <a:ea typeface="함초롬바탕" panose="02030604000101010101" pitchFamily="18" charset="-127"/>
              </a:rPr>
              <a:t>③ </a:t>
            </a:r>
            <a:r>
              <a:rPr lang="en-US" altLang="ko-KR" sz="1400" kern="0" smtClean="0">
                <a:solidFill>
                  <a:srgbClr val="000000"/>
                </a:solidFill>
                <a:latin typeface="+mj-lt"/>
                <a:ea typeface="함초롬바탕" panose="02030604000101010101" pitchFamily="18" charset="-127"/>
              </a:rPr>
              <a:t>echinocandins: targeting synthesis </a:t>
            </a:r>
            <a:r>
              <a:rPr lang="en-US" altLang="ko-KR" sz="1400" kern="0">
                <a:solidFill>
                  <a:srgbClr val="000000"/>
                </a:solidFill>
                <a:latin typeface="+mj-lt"/>
                <a:ea typeface="함초롬바탕" panose="02030604000101010101" pitchFamily="18" charset="-127"/>
              </a:rPr>
              <a:t>of </a:t>
            </a:r>
            <a:r>
              <a:rPr lang="el-GR" altLang="ko-KR" sz="1400" kern="0">
                <a:solidFill>
                  <a:srgbClr val="000000"/>
                </a:solidFill>
                <a:latin typeface="+mj-lt"/>
                <a:ea typeface="함초롬바탕" panose="02030604000101010101" pitchFamily="18" charset="-127"/>
              </a:rPr>
              <a:t>β-1,3 </a:t>
            </a:r>
            <a:r>
              <a:rPr lang="en-US" altLang="ko-KR" sz="1400" kern="0">
                <a:solidFill>
                  <a:srgbClr val="000000"/>
                </a:solidFill>
                <a:latin typeface="+mj-lt"/>
                <a:ea typeface="함초롬바탕" panose="02030604000101010101" pitchFamily="18" charset="-127"/>
              </a:rPr>
              <a:t>glucan</a:t>
            </a:r>
            <a:endParaRPr lang="en-US" altLang="ko-KR" sz="1400" kern="0">
              <a:solidFill>
                <a:srgbClr val="000000"/>
              </a:solidFill>
              <a:latin typeface="+mj-lt"/>
            </a:endParaRPr>
          </a:p>
        </p:txBody>
      </p:sp>
      <p:sp>
        <p:nvSpPr>
          <p:cNvPr id="5" name="직사각형 4"/>
          <p:cNvSpPr/>
          <p:nvPr/>
        </p:nvSpPr>
        <p:spPr>
          <a:xfrm>
            <a:off x="0" y="0"/>
            <a:ext cx="3861955" cy="535531"/>
          </a:xfrm>
          <a:prstGeom prst="rect">
            <a:avLst/>
          </a:prstGeom>
        </p:spPr>
        <p:txBody>
          <a:bodyPr wrap="none">
            <a:spAutoFit/>
          </a:bodyPr>
          <a:lstStyle/>
          <a:p>
            <a:pPr fontAlgn="base" latinLnBrk="0">
              <a:lnSpc>
                <a:spcPct val="160000"/>
              </a:lnSpc>
            </a:pPr>
            <a:r>
              <a:rPr lang="en-US" altLang="ko-KR" b="1" i="1" kern="0" smtClean="0">
                <a:solidFill>
                  <a:srgbClr val="000000"/>
                </a:solidFill>
                <a:effectLst>
                  <a:outerShdw blurRad="38100" dist="38100" dir="2700000" algn="tl">
                    <a:srgbClr val="000000">
                      <a:alpha val="43137"/>
                    </a:srgbClr>
                  </a:outerShdw>
                </a:effectLst>
                <a:latin typeface="+mj-lt"/>
                <a:ea typeface="함초롬바탕" panose="02030604000101010101" pitchFamily="18" charset="-127"/>
              </a:rPr>
              <a:t>Invasive aspergillosis : Treatment</a:t>
            </a:r>
            <a:endParaRPr lang="en-US" altLang="ko-KR" b="1" i="1" kern="0">
              <a:solidFill>
                <a:srgbClr val="000000"/>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7446093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a:stretch>
            <a:fillRect/>
          </a:stretch>
        </p:blipFill>
        <p:spPr>
          <a:xfrm>
            <a:off x="982071" y="3394671"/>
            <a:ext cx="10150217" cy="3463329"/>
          </a:xfrm>
          <a:prstGeom prst="rect">
            <a:avLst/>
          </a:prstGeom>
        </p:spPr>
      </p:pic>
      <p:sp>
        <p:nvSpPr>
          <p:cNvPr id="2" name="직사각형 1"/>
          <p:cNvSpPr/>
          <p:nvPr/>
        </p:nvSpPr>
        <p:spPr>
          <a:xfrm>
            <a:off x="262270" y="639357"/>
            <a:ext cx="11834037" cy="3000821"/>
          </a:xfrm>
          <a:prstGeom prst="rect">
            <a:avLst/>
          </a:prstGeom>
        </p:spPr>
        <p:txBody>
          <a:bodyPr wrap="square">
            <a:spAutoFit/>
          </a:bodyPr>
          <a:lstStyle/>
          <a:p>
            <a:pPr>
              <a:lnSpc>
                <a:spcPct val="150000"/>
              </a:lnSpc>
            </a:pPr>
            <a:r>
              <a:rPr lang="ko-KR" altLang="en-US" sz="1400"/>
              <a:t>▶ </a:t>
            </a:r>
            <a:r>
              <a:rPr lang="en-US" altLang="ko-KR" sz="1400" b="1" smtClean="0">
                <a:solidFill>
                  <a:srgbClr val="FF0000"/>
                </a:solidFill>
              </a:rPr>
              <a:t>V</a:t>
            </a:r>
            <a:r>
              <a:rPr lang="en-US" altLang="ko-KR" sz="1400" b="1" smtClean="0">
                <a:solidFill>
                  <a:srgbClr val="FF0000"/>
                </a:solidFill>
                <a:latin typeface="+mj-lt"/>
              </a:rPr>
              <a:t>oriconazole</a:t>
            </a:r>
            <a:r>
              <a:rPr lang="en-US" altLang="ko-KR" sz="1400" b="1" smtClean="0">
                <a:solidFill>
                  <a:srgbClr val="222222"/>
                </a:solidFill>
                <a:latin typeface="+mj-lt"/>
              </a:rPr>
              <a:t> </a:t>
            </a:r>
            <a:r>
              <a:rPr lang="en-US" altLang="ko-KR" sz="1400" b="1">
                <a:solidFill>
                  <a:srgbClr val="222222"/>
                </a:solidFill>
                <a:latin typeface="+mj-lt"/>
              </a:rPr>
              <a:t>is traditionally the front-line agent</a:t>
            </a:r>
            <a:endParaRPr lang="en-US" altLang="ko-KR" sz="1400">
              <a:solidFill>
                <a:srgbClr val="222222"/>
              </a:solidFill>
              <a:latin typeface="+mj-lt"/>
            </a:endParaRPr>
          </a:p>
          <a:p>
            <a:pPr>
              <a:lnSpc>
                <a:spcPct val="150000"/>
              </a:lnSpc>
            </a:pPr>
            <a:r>
              <a:rPr lang="en-US" altLang="ko-KR" sz="1400" smtClean="0">
                <a:solidFill>
                  <a:srgbClr val="222222"/>
                </a:solidFill>
                <a:latin typeface="+mj-lt"/>
              </a:rPr>
              <a:t>    Dose: </a:t>
            </a:r>
            <a:r>
              <a:rPr lang="en-US" altLang="ko-KR" sz="1400" b="1" smtClean="0">
                <a:solidFill>
                  <a:srgbClr val="222222"/>
                </a:solidFill>
                <a:latin typeface="+mj-lt"/>
              </a:rPr>
              <a:t>6 </a:t>
            </a:r>
            <a:r>
              <a:rPr lang="en-US" altLang="ko-KR" sz="1400" b="1">
                <a:solidFill>
                  <a:srgbClr val="222222"/>
                </a:solidFill>
                <a:latin typeface="+mj-lt"/>
              </a:rPr>
              <a:t>mg/kg q12hr for one day followed by 2-4 mg/kg </a:t>
            </a:r>
            <a:r>
              <a:rPr lang="en-US" altLang="ko-KR" sz="1400" b="1" smtClean="0">
                <a:solidFill>
                  <a:srgbClr val="222222"/>
                </a:solidFill>
                <a:latin typeface="+mj-lt"/>
              </a:rPr>
              <a:t>q12hr </a:t>
            </a:r>
            <a:r>
              <a:rPr lang="en-US" altLang="ko-KR" sz="1400" smtClean="0">
                <a:solidFill>
                  <a:srgbClr val="222222"/>
                </a:solidFill>
                <a:latin typeface="+mj-lt"/>
              </a:rPr>
              <a:t>(intravenously </a:t>
            </a:r>
            <a:r>
              <a:rPr lang="en-US" altLang="ko-KR" sz="1400">
                <a:solidFill>
                  <a:srgbClr val="222222"/>
                </a:solidFill>
                <a:latin typeface="+mj-lt"/>
              </a:rPr>
              <a:t>or orally (with excellent absorption</a:t>
            </a:r>
            <a:r>
              <a:rPr lang="en-US" altLang="ko-KR" sz="1400" smtClean="0">
                <a:solidFill>
                  <a:srgbClr val="222222"/>
                </a:solidFill>
                <a:latin typeface="+mj-lt"/>
              </a:rPr>
              <a:t>))</a:t>
            </a:r>
            <a:endParaRPr lang="en-US" altLang="ko-KR" sz="1400">
              <a:solidFill>
                <a:srgbClr val="222222"/>
              </a:solidFill>
              <a:latin typeface="+mj-lt"/>
            </a:endParaRPr>
          </a:p>
          <a:p>
            <a:pPr>
              <a:lnSpc>
                <a:spcPct val="150000"/>
              </a:lnSpc>
            </a:pPr>
            <a:r>
              <a:rPr lang="en-US" altLang="ko-KR" sz="1400" smtClean="0">
                <a:solidFill>
                  <a:srgbClr val="222222"/>
                </a:solidFill>
                <a:latin typeface="+mj-lt"/>
              </a:rPr>
              <a:t>    Metabolized </a:t>
            </a:r>
            <a:r>
              <a:rPr lang="en-US" altLang="ko-KR" sz="1400">
                <a:solidFill>
                  <a:srgbClr val="222222"/>
                </a:solidFill>
                <a:latin typeface="+mj-lt"/>
              </a:rPr>
              <a:t>in the liver </a:t>
            </a:r>
            <a:r>
              <a:rPr lang="en-US" altLang="ko-KR" sz="1400" b="1">
                <a:solidFill>
                  <a:srgbClr val="222222"/>
                </a:solidFill>
                <a:latin typeface="+mj-lt"/>
              </a:rPr>
              <a:t>by CYP2C19 and CYP3A4 </a:t>
            </a:r>
            <a:r>
              <a:rPr lang="en-US" altLang="ko-KR" sz="1400" b="1" smtClean="0">
                <a:solidFill>
                  <a:srgbClr val="222222"/>
                </a:solidFill>
                <a:latin typeface="+mj-lt"/>
              </a:rPr>
              <a:t>systems</a:t>
            </a:r>
            <a:r>
              <a:rPr lang="en-US" altLang="ko-KR" sz="1400" smtClean="0">
                <a:solidFill>
                  <a:srgbClr val="222222"/>
                </a:solidFill>
                <a:latin typeface="+mj-lt"/>
              </a:rPr>
              <a:t>: </a:t>
            </a:r>
            <a:r>
              <a:rPr lang="en-US" altLang="ko-KR" sz="1400" b="1" i="1" u="sng" smtClean="0">
                <a:solidFill>
                  <a:srgbClr val="222222"/>
                </a:solidFill>
                <a:latin typeface="+mj-lt"/>
              </a:rPr>
              <a:t>drug-drug interactions</a:t>
            </a:r>
            <a:endParaRPr lang="en-US" altLang="ko-KR" sz="1400" b="1" i="1" u="sng">
              <a:solidFill>
                <a:srgbClr val="222222"/>
              </a:solidFill>
              <a:latin typeface="+mj-lt"/>
            </a:endParaRPr>
          </a:p>
          <a:p>
            <a:pPr>
              <a:lnSpc>
                <a:spcPct val="150000"/>
              </a:lnSpc>
            </a:pPr>
            <a:r>
              <a:rPr lang="en-US" altLang="ko-KR" sz="1400" smtClean="0">
                <a:solidFill>
                  <a:srgbClr val="222222"/>
                </a:solidFill>
                <a:latin typeface="+mj-lt"/>
              </a:rPr>
              <a:t>    Major </a:t>
            </a:r>
            <a:r>
              <a:rPr lang="en-US" altLang="ko-KR" sz="1400">
                <a:solidFill>
                  <a:srgbClr val="222222"/>
                </a:solidFill>
                <a:latin typeface="+mj-lt"/>
              </a:rPr>
              <a:t>side-effects </a:t>
            </a:r>
            <a:r>
              <a:rPr lang="en-US" altLang="ko-KR" sz="1400" smtClean="0">
                <a:solidFill>
                  <a:srgbClr val="222222"/>
                </a:solidFill>
                <a:latin typeface="+mj-lt"/>
              </a:rPr>
              <a:t>: </a:t>
            </a:r>
            <a:r>
              <a:rPr lang="en-US" altLang="ko-KR" sz="1400" b="1" u="sng" smtClean="0">
                <a:solidFill>
                  <a:srgbClr val="FF0000"/>
                </a:solidFill>
                <a:latin typeface="+mj-lt"/>
              </a:rPr>
              <a:t>visual disturbance / hepatotoxicity / skin rash / neurological symptoms / QT prolongation</a:t>
            </a:r>
            <a:endParaRPr lang="en-US" altLang="ko-KR" sz="1400" b="1" u="sng">
              <a:solidFill>
                <a:srgbClr val="FF0000"/>
              </a:solidFill>
              <a:latin typeface="+mj-lt"/>
            </a:endParaRPr>
          </a:p>
          <a:p>
            <a:pPr>
              <a:lnSpc>
                <a:spcPct val="150000"/>
              </a:lnSpc>
            </a:pPr>
            <a:r>
              <a:rPr lang="en-US" altLang="ko-KR" sz="1400" smtClean="0">
                <a:solidFill>
                  <a:srgbClr val="222222"/>
                </a:solidFill>
                <a:latin typeface="+mj-lt"/>
              </a:rPr>
              <a:t>    IV contraindication: renal </a:t>
            </a:r>
            <a:r>
              <a:rPr lang="en-US" altLang="ko-KR" sz="1400">
                <a:solidFill>
                  <a:srgbClr val="222222"/>
                </a:solidFill>
                <a:latin typeface="+mj-lt"/>
              </a:rPr>
              <a:t>dysfunction, due to its formulation in a cyclodextrin </a:t>
            </a:r>
            <a:r>
              <a:rPr lang="en-US" altLang="ko-KR" sz="1400" smtClean="0">
                <a:solidFill>
                  <a:srgbClr val="222222"/>
                </a:solidFill>
                <a:latin typeface="+mj-lt"/>
              </a:rPr>
              <a:t>vehicle </a:t>
            </a:r>
            <a:r>
              <a:rPr lang="en-US" altLang="ko-KR" sz="1400" i="1" smtClean="0">
                <a:solidFill>
                  <a:srgbClr val="222222"/>
                </a:solidFill>
                <a:latin typeface="+mj-lt"/>
              </a:rPr>
              <a:t>&gt;&gt; enteral</a:t>
            </a:r>
            <a:r>
              <a:rPr lang="en-US" altLang="ko-KR" sz="1400">
                <a:solidFill>
                  <a:srgbClr val="222222"/>
                </a:solidFill>
                <a:latin typeface="+mj-lt"/>
              </a:rPr>
              <a:t> voriconazole is </a:t>
            </a:r>
            <a:r>
              <a:rPr lang="en-US" altLang="ko-KR" sz="1400" smtClean="0">
                <a:solidFill>
                  <a:srgbClr val="222222"/>
                </a:solidFill>
                <a:latin typeface="+mj-lt"/>
              </a:rPr>
              <a:t>safe</a:t>
            </a:r>
            <a:endParaRPr lang="en-US" altLang="ko-KR" sz="1400">
              <a:solidFill>
                <a:srgbClr val="222222"/>
              </a:solidFill>
              <a:latin typeface="+mj-lt"/>
            </a:endParaRPr>
          </a:p>
          <a:p>
            <a:pPr>
              <a:lnSpc>
                <a:spcPct val="150000"/>
              </a:lnSpc>
            </a:pPr>
            <a:r>
              <a:rPr lang="en-US" altLang="ko-KR" sz="1400" smtClean="0">
                <a:solidFill>
                  <a:srgbClr val="222222"/>
                </a:solidFill>
                <a:latin typeface="+mj-lt"/>
              </a:rPr>
              <a:t> </a:t>
            </a:r>
            <a:r>
              <a:rPr lang="ko-KR" altLang="en-US" sz="1400" smtClean="0"/>
              <a:t>▷</a:t>
            </a:r>
            <a:r>
              <a:rPr lang="en-US" altLang="ko-KR" sz="1400" u="sng" smtClean="0">
                <a:solidFill>
                  <a:srgbClr val="222222"/>
                </a:solidFill>
                <a:latin typeface="+mj-lt"/>
              </a:rPr>
              <a:t>Therapeutic </a:t>
            </a:r>
            <a:r>
              <a:rPr lang="en-US" altLang="ko-KR" sz="1400" u="sng">
                <a:solidFill>
                  <a:srgbClr val="222222"/>
                </a:solidFill>
                <a:latin typeface="+mj-lt"/>
              </a:rPr>
              <a:t>drug monitoring</a:t>
            </a:r>
          </a:p>
          <a:p>
            <a:pPr lvl="1">
              <a:lnSpc>
                <a:spcPct val="150000"/>
              </a:lnSpc>
            </a:pPr>
            <a:r>
              <a:rPr lang="en-US" altLang="ko-KR" sz="1400">
                <a:solidFill>
                  <a:srgbClr val="222222"/>
                </a:solidFill>
                <a:latin typeface="+mj-lt"/>
              </a:rPr>
              <a:t>Check 3-5 days after treatment </a:t>
            </a:r>
            <a:r>
              <a:rPr lang="en-US" altLang="ko-KR" sz="1400" smtClean="0">
                <a:solidFill>
                  <a:srgbClr val="222222"/>
                </a:solidFill>
                <a:latin typeface="+mj-lt"/>
              </a:rPr>
              <a:t>initiation, and </a:t>
            </a:r>
            <a:r>
              <a:rPr lang="en-US" altLang="ko-KR" sz="1400">
                <a:solidFill>
                  <a:srgbClr val="222222"/>
                </a:solidFill>
                <a:latin typeface="+mj-lt"/>
              </a:rPr>
              <a:t>consider repeating the following week (or more frequently PRN). </a:t>
            </a:r>
            <a:r>
              <a:rPr lang="en-US" altLang="ko-KR" sz="1400">
                <a:solidFill>
                  <a:srgbClr val="C8C8C8"/>
                </a:solidFill>
                <a:latin typeface="+mj-lt"/>
              </a:rPr>
              <a:t>(</a:t>
            </a:r>
            <a:r>
              <a:rPr lang="en-US" altLang="ko-KR" sz="1400">
                <a:solidFill>
                  <a:srgbClr val="C8C8C8"/>
                </a:solidFill>
                <a:latin typeface="+mj-lt"/>
                <a:hlinkClick r:id="rId3"/>
              </a:rPr>
              <a:t>ESCMID18</a:t>
            </a:r>
            <a:r>
              <a:rPr lang="en-US" altLang="ko-KR" sz="1400">
                <a:solidFill>
                  <a:srgbClr val="C8C8C8"/>
                </a:solidFill>
                <a:latin typeface="+mj-lt"/>
              </a:rPr>
              <a:t>)</a:t>
            </a:r>
            <a:endParaRPr lang="en-US" altLang="ko-KR" sz="1400">
              <a:solidFill>
                <a:srgbClr val="222222"/>
              </a:solidFill>
              <a:latin typeface="+mj-lt"/>
            </a:endParaRPr>
          </a:p>
          <a:p>
            <a:pPr lvl="1">
              <a:lnSpc>
                <a:spcPct val="150000"/>
              </a:lnSpc>
            </a:pPr>
            <a:r>
              <a:rPr lang="en-US" altLang="ko-KR" sz="1400" b="1" u="sng" smtClean="0">
                <a:solidFill>
                  <a:srgbClr val="FF0000"/>
                </a:solidFill>
                <a:latin typeface="+mj-lt"/>
              </a:rPr>
              <a:t>Target </a:t>
            </a:r>
            <a:r>
              <a:rPr lang="en-US" altLang="ko-KR" sz="1400" b="1" u="sng">
                <a:solidFill>
                  <a:srgbClr val="FF0000"/>
                </a:solidFill>
                <a:latin typeface="+mj-lt"/>
              </a:rPr>
              <a:t>serum </a:t>
            </a:r>
            <a:r>
              <a:rPr lang="en-US" altLang="ko-KR" sz="1400" b="1" u="sng" smtClean="0">
                <a:solidFill>
                  <a:srgbClr val="FF0000"/>
                </a:solidFill>
                <a:latin typeface="+mj-lt"/>
              </a:rPr>
              <a:t>trough: 1-5.5 </a:t>
            </a:r>
            <a:r>
              <a:rPr lang="en-US" altLang="ko-KR" sz="1400" b="1" u="sng">
                <a:solidFill>
                  <a:srgbClr val="FF0000"/>
                </a:solidFill>
                <a:latin typeface="+mj-lt"/>
              </a:rPr>
              <a:t>mg/L for most </a:t>
            </a:r>
            <a:r>
              <a:rPr lang="en-US" altLang="ko-KR" sz="1400" b="1" u="sng" smtClean="0">
                <a:solidFill>
                  <a:srgbClr val="FF0000"/>
                </a:solidFill>
                <a:latin typeface="+mj-lt"/>
              </a:rPr>
              <a:t>patients</a:t>
            </a:r>
            <a:r>
              <a:rPr lang="en-US" altLang="ko-KR" sz="1400" smtClean="0">
                <a:solidFill>
                  <a:srgbClr val="222222"/>
                </a:solidFill>
                <a:latin typeface="+mj-lt"/>
              </a:rPr>
              <a:t>, Higher </a:t>
            </a:r>
            <a:r>
              <a:rPr lang="en-US" altLang="ko-KR" sz="1400">
                <a:solidFill>
                  <a:srgbClr val="222222"/>
                </a:solidFill>
                <a:latin typeface="+mj-lt"/>
              </a:rPr>
              <a:t>trough levels (2-6 mg/L) are recommended </a:t>
            </a:r>
            <a:r>
              <a:rPr lang="en-US" altLang="ko-KR" sz="1400">
                <a:solidFill>
                  <a:srgbClr val="222222"/>
                </a:solidFill>
              </a:rPr>
              <a:t>in</a:t>
            </a:r>
            <a:endParaRPr lang="en-US" altLang="ko-KR" sz="1400" smtClean="0">
              <a:solidFill>
                <a:srgbClr val="222222"/>
              </a:solidFill>
              <a:latin typeface="+mj-lt"/>
            </a:endParaRPr>
          </a:p>
          <a:p>
            <a:pPr lvl="1">
              <a:lnSpc>
                <a:spcPct val="150000"/>
              </a:lnSpc>
            </a:pPr>
            <a:r>
              <a:rPr lang="en-US" altLang="ko-KR" sz="1400" smtClean="0">
                <a:solidFill>
                  <a:srgbClr val="222222"/>
                </a:solidFill>
                <a:latin typeface="+mj-lt"/>
              </a:rPr>
              <a:t>					 multifocal disease/ disseminated </a:t>
            </a:r>
            <a:r>
              <a:rPr lang="en-US" altLang="ko-KR" sz="1400">
                <a:solidFill>
                  <a:srgbClr val="222222"/>
                </a:solidFill>
                <a:latin typeface="+mj-lt"/>
              </a:rPr>
              <a:t>disease including CNS </a:t>
            </a:r>
            <a:r>
              <a:rPr lang="en-US" altLang="ko-KR" sz="1400" smtClean="0">
                <a:solidFill>
                  <a:srgbClr val="222222"/>
                </a:solidFill>
                <a:latin typeface="+mj-lt"/>
              </a:rPr>
              <a:t>involvement /resistant strains</a:t>
            </a:r>
            <a:endParaRPr lang="en-US" altLang="ko-KR" sz="1400">
              <a:solidFill>
                <a:srgbClr val="222222"/>
              </a:solidFill>
              <a:latin typeface="+mj-lt"/>
            </a:endParaRPr>
          </a:p>
        </p:txBody>
      </p:sp>
      <p:sp>
        <p:nvSpPr>
          <p:cNvPr id="3" name="직사각형 2"/>
          <p:cNvSpPr/>
          <p:nvPr/>
        </p:nvSpPr>
        <p:spPr>
          <a:xfrm>
            <a:off x="0" y="0"/>
            <a:ext cx="3861955" cy="535531"/>
          </a:xfrm>
          <a:prstGeom prst="rect">
            <a:avLst/>
          </a:prstGeom>
        </p:spPr>
        <p:txBody>
          <a:bodyPr wrap="none">
            <a:spAutoFit/>
          </a:bodyPr>
          <a:lstStyle/>
          <a:p>
            <a:pPr fontAlgn="base" latinLnBrk="0">
              <a:lnSpc>
                <a:spcPct val="160000"/>
              </a:lnSpc>
            </a:pPr>
            <a:r>
              <a:rPr lang="en-US" altLang="ko-KR" b="1" i="1" kern="0" smtClean="0">
                <a:solidFill>
                  <a:srgbClr val="000000"/>
                </a:solidFill>
                <a:effectLst>
                  <a:outerShdw blurRad="38100" dist="38100" dir="2700000" algn="tl">
                    <a:srgbClr val="000000">
                      <a:alpha val="43137"/>
                    </a:srgbClr>
                  </a:outerShdw>
                </a:effectLst>
                <a:latin typeface="+mj-lt"/>
                <a:ea typeface="함초롬바탕" panose="02030604000101010101" pitchFamily="18" charset="-127"/>
              </a:rPr>
              <a:t>Invasive aspergillosis : Treatment</a:t>
            </a:r>
            <a:endParaRPr lang="en-US" altLang="ko-KR" b="1" i="1" kern="0">
              <a:solidFill>
                <a:srgbClr val="000000"/>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869748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0" y="618092"/>
            <a:ext cx="12411739" cy="3000821"/>
          </a:xfrm>
          <a:prstGeom prst="rect">
            <a:avLst/>
          </a:prstGeom>
        </p:spPr>
        <p:txBody>
          <a:bodyPr wrap="square">
            <a:spAutoFit/>
          </a:bodyPr>
          <a:lstStyle/>
          <a:p>
            <a:pPr>
              <a:lnSpc>
                <a:spcPct val="150000"/>
              </a:lnSpc>
            </a:pPr>
            <a:r>
              <a:rPr lang="ko-KR" altLang="en-US" sz="1400"/>
              <a:t>▶ </a:t>
            </a:r>
            <a:r>
              <a:rPr lang="en-US" altLang="ko-KR" sz="1400" smtClean="0"/>
              <a:t>I</a:t>
            </a:r>
            <a:r>
              <a:rPr lang="en-US" altLang="ko-KR" sz="1400" b="1" smtClean="0">
                <a:solidFill>
                  <a:srgbClr val="222222"/>
                </a:solidFill>
                <a:latin typeface="+mj-lt"/>
              </a:rPr>
              <a:t>savuconazole</a:t>
            </a:r>
            <a:endParaRPr lang="en-US" altLang="ko-KR" sz="1400">
              <a:solidFill>
                <a:srgbClr val="222222"/>
              </a:solidFill>
              <a:latin typeface="+mj-lt"/>
            </a:endParaRPr>
          </a:p>
          <a:p>
            <a:pPr>
              <a:lnSpc>
                <a:spcPct val="150000"/>
              </a:lnSpc>
            </a:pPr>
            <a:r>
              <a:rPr lang="en-US" altLang="ko-KR" sz="1400" smtClean="0">
                <a:solidFill>
                  <a:srgbClr val="222222"/>
                </a:solidFill>
                <a:latin typeface="+mj-lt"/>
              </a:rPr>
              <a:t>    </a:t>
            </a:r>
            <a:r>
              <a:rPr lang="en-US" altLang="ko-KR" sz="1400" b="1" u="sng" smtClean="0">
                <a:solidFill>
                  <a:srgbClr val="222222"/>
                </a:solidFill>
                <a:latin typeface="+mj-lt"/>
              </a:rPr>
              <a:t>Alternative </a:t>
            </a:r>
            <a:r>
              <a:rPr lang="en-US" altLang="ko-KR" sz="1400" b="1" u="sng">
                <a:solidFill>
                  <a:srgbClr val="222222"/>
                </a:solidFill>
                <a:latin typeface="+mj-lt"/>
              </a:rPr>
              <a:t>front-line treatment.</a:t>
            </a:r>
            <a:r>
              <a:rPr lang="en-US" altLang="ko-KR" sz="1400">
                <a:solidFill>
                  <a:srgbClr val="222222"/>
                </a:solidFill>
                <a:latin typeface="+mj-lt"/>
              </a:rPr>
              <a:t>  </a:t>
            </a:r>
            <a:endParaRPr lang="en-US" altLang="ko-KR" sz="1400" smtClean="0">
              <a:solidFill>
                <a:srgbClr val="222222"/>
              </a:solidFill>
              <a:latin typeface="+mj-lt"/>
            </a:endParaRPr>
          </a:p>
          <a:p>
            <a:pPr>
              <a:lnSpc>
                <a:spcPct val="150000"/>
              </a:lnSpc>
            </a:pPr>
            <a:r>
              <a:rPr lang="en-US" altLang="ko-KR" sz="1400">
                <a:solidFill>
                  <a:srgbClr val="222222"/>
                </a:solidFill>
                <a:latin typeface="+mj-lt"/>
              </a:rPr>
              <a:t> </a:t>
            </a:r>
            <a:r>
              <a:rPr lang="en-US" altLang="ko-KR" sz="1400" smtClean="0">
                <a:solidFill>
                  <a:srgbClr val="222222"/>
                </a:solidFill>
                <a:latin typeface="+mj-lt"/>
              </a:rPr>
              <a:t>   </a:t>
            </a:r>
            <a:r>
              <a:rPr lang="en-US" altLang="ko-KR" sz="1400" b="1" u="sng" smtClean="0">
                <a:solidFill>
                  <a:srgbClr val="002060"/>
                </a:solidFill>
                <a:latin typeface="+mj-lt"/>
              </a:rPr>
              <a:t>Could be preferred </a:t>
            </a:r>
            <a:r>
              <a:rPr lang="en-US" altLang="ko-KR" sz="1400" b="1" u="sng">
                <a:solidFill>
                  <a:srgbClr val="002060"/>
                </a:solidFill>
                <a:latin typeface="+mj-lt"/>
              </a:rPr>
              <a:t>in patients when the specific diagnosis of aspergillosis is unclear, because it covers a broader range of fungal species.</a:t>
            </a:r>
          </a:p>
          <a:p>
            <a:pPr>
              <a:lnSpc>
                <a:spcPct val="150000"/>
              </a:lnSpc>
            </a:pPr>
            <a:r>
              <a:rPr lang="en-US" altLang="ko-KR" sz="1400" b="1" u="sng" smtClean="0">
                <a:solidFill>
                  <a:srgbClr val="002060"/>
                </a:solidFill>
                <a:latin typeface="+mj-lt"/>
              </a:rPr>
              <a:t>    Isavuconazole </a:t>
            </a:r>
            <a:r>
              <a:rPr lang="en-US" altLang="ko-KR" sz="1400" b="1" u="sng">
                <a:solidFill>
                  <a:srgbClr val="002060"/>
                </a:solidFill>
                <a:latin typeface="+mj-lt"/>
              </a:rPr>
              <a:t>was non-inferior to voriconazole in the SECURE trial, yet with better tolerance</a:t>
            </a:r>
            <a:r>
              <a:rPr lang="en-US" altLang="ko-KR" sz="1400">
                <a:solidFill>
                  <a:srgbClr val="222222"/>
                </a:solidFill>
                <a:latin typeface="+mj-lt"/>
              </a:rPr>
              <a:t>. </a:t>
            </a:r>
            <a:endParaRPr lang="en-US" altLang="ko-KR" sz="1400" smtClean="0">
              <a:solidFill>
                <a:srgbClr val="222222"/>
              </a:solidFill>
              <a:latin typeface="+mj-lt"/>
            </a:endParaRPr>
          </a:p>
          <a:p>
            <a:pPr>
              <a:lnSpc>
                <a:spcPct val="150000"/>
              </a:lnSpc>
            </a:pPr>
            <a:r>
              <a:rPr lang="en-US" altLang="ko-KR" sz="1400">
                <a:solidFill>
                  <a:srgbClr val="222222"/>
                </a:solidFill>
                <a:latin typeface="+mj-lt"/>
              </a:rPr>
              <a:t> </a:t>
            </a:r>
            <a:r>
              <a:rPr lang="en-US" altLang="ko-KR" sz="1400" smtClean="0">
                <a:solidFill>
                  <a:srgbClr val="222222"/>
                </a:solidFill>
                <a:latin typeface="+mj-lt"/>
              </a:rPr>
              <a:t>   Dose: 372 </a:t>
            </a:r>
            <a:r>
              <a:rPr lang="en-US" altLang="ko-KR" sz="1400">
                <a:solidFill>
                  <a:srgbClr val="222222"/>
                </a:solidFill>
                <a:latin typeface="+mj-lt"/>
              </a:rPr>
              <a:t>mg IV q8hr for two days, followed by 372 mg IV/PO once daily </a:t>
            </a:r>
            <a:r>
              <a:rPr lang="en-US" altLang="ko-KR" sz="1400" smtClean="0">
                <a:solidFill>
                  <a:srgbClr val="222222"/>
                </a:solidFill>
                <a:latin typeface="+mj-lt"/>
              </a:rPr>
              <a:t>(372 </a:t>
            </a:r>
            <a:r>
              <a:rPr lang="en-US" altLang="ko-KR" sz="1400">
                <a:solidFill>
                  <a:srgbClr val="222222"/>
                </a:solidFill>
                <a:latin typeface="+mj-lt"/>
              </a:rPr>
              <a:t>mg isavuconazonium sulfate </a:t>
            </a:r>
            <a:r>
              <a:rPr lang="en-US" altLang="ko-KR" sz="1400" smtClean="0">
                <a:solidFill>
                  <a:srgbClr val="222222"/>
                </a:solidFill>
                <a:latin typeface="+mj-lt"/>
              </a:rPr>
              <a:t>= 200 </a:t>
            </a:r>
            <a:r>
              <a:rPr lang="en-US" altLang="ko-KR" sz="1400">
                <a:solidFill>
                  <a:srgbClr val="222222"/>
                </a:solidFill>
                <a:latin typeface="+mj-lt"/>
              </a:rPr>
              <a:t>mg isavuconazonium </a:t>
            </a:r>
            <a:r>
              <a:rPr lang="en-US" altLang="ko-KR" sz="1400" smtClean="0">
                <a:solidFill>
                  <a:srgbClr val="222222"/>
                </a:solidFill>
                <a:latin typeface="+mj-lt"/>
              </a:rPr>
              <a:t>base).</a:t>
            </a:r>
            <a:endParaRPr lang="en-US" altLang="ko-KR" sz="1400">
              <a:solidFill>
                <a:srgbClr val="222222"/>
              </a:solidFill>
              <a:latin typeface="+mj-lt"/>
            </a:endParaRPr>
          </a:p>
          <a:p>
            <a:pPr>
              <a:lnSpc>
                <a:spcPct val="150000"/>
              </a:lnSpc>
            </a:pPr>
            <a:r>
              <a:rPr lang="en-US" altLang="ko-KR" sz="1400" smtClean="0">
                <a:solidFill>
                  <a:srgbClr val="222222"/>
                </a:solidFill>
                <a:latin typeface="+mj-lt"/>
              </a:rPr>
              <a:t>   </a:t>
            </a:r>
            <a:r>
              <a:rPr lang="en-US" altLang="ko-KR" sz="1400" b="1" smtClean="0">
                <a:solidFill>
                  <a:srgbClr val="222222"/>
                </a:solidFill>
                <a:latin typeface="+mj-lt"/>
              </a:rPr>
              <a:t> Advantages </a:t>
            </a:r>
            <a:r>
              <a:rPr lang="en-US" altLang="ko-KR" sz="1400">
                <a:solidFill>
                  <a:srgbClr val="222222"/>
                </a:solidFill>
                <a:latin typeface="+mj-lt"/>
              </a:rPr>
              <a:t>of isavuconazole over voriconazole:</a:t>
            </a:r>
          </a:p>
          <a:p>
            <a:pPr lvl="1">
              <a:lnSpc>
                <a:spcPct val="150000"/>
              </a:lnSpc>
            </a:pPr>
            <a:r>
              <a:rPr lang="en-US" altLang="ko-KR" sz="1400">
                <a:solidFill>
                  <a:srgbClr val="222222"/>
                </a:solidFill>
                <a:latin typeface="+mj-lt"/>
              </a:rPr>
              <a:t>(1) </a:t>
            </a:r>
            <a:r>
              <a:rPr lang="en-US" altLang="ko-KR" sz="1400" u="sng">
                <a:solidFill>
                  <a:srgbClr val="222222"/>
                </a:solidFill>
                <a:latin typeface="+mj-lt"/>
              </a:rPr>
              <a:t>Broader spectrum of activity </a:t>
            </a:r>
            <a:r>
              <a:rPr lang="en-US" altLang="ko-KR" sz="1400">
                <a:solidFill>
                  <a:srgbClr val="222222"/>
                </a:solidFill>
                <a:latin typeface="+mj-lt"/>
              </a:rPr>
              <a:t>(including mucorales and endemic fungi).</a:t>
            </a:r>
          </a:p>
          <a:p>
            <a:pPr lvl="1">
              <a:lnSpc>
                <a:spcPct val="150000"/>
              </a:lnSpc>
            </a:pPr>
            <a:r>
              <a:rPr lang="en-US" altLang="ko-KR" sz="1400">
                <a:solidFill>
                  <a:srgbClr val="222222"/>
                </a:solidFill>
                <a:latin typeface="+mj-lt"/>
              </a:rPr>
              <a:t>(2) </a:t>
            </a:r>
            <a:r>
              <a:rPr lang="en-US" altLang="ko-KR" sz="1400" u="sng">
                <a:solidFill>
                  <a:srgbClr val="222222"/>
                </a:solidFill>
                <a:latin typeface="+mj-lt"/>
              </a:rPr>
              <a:t>More favorable safety profile </a:t>
            </a:r>
            <a:r>
              <a:rPr lang="en-US" altLang="ko-KR" sz="1400">
                <a:solidFill>
                  <a:srgbClr val="222222"/>
                </a:solidFill>
                <a:latin typeface="+mj-lt"/>
              </a:rPr>
              <a:t>(especially regarding renal dysfunction and QT prolongation).</a:t>
            </a:r>
          </a:p>
          <a:p>
            <a:pPr lvl="1">
              <a:lnSpc>
                <a:spcPct val="150000"/>
              </a:lnSpc>
            </a:pPr>
            <a:r>
              <a:rPr lang="en-US" altLang="ko-KR" sz="1400">
                <a:solidFill>
                  <a:srgbClr val="222222"/>
                </a:solidFill>
                <a:latin typeface="+mj-lt"/>
              </a:rPr>
              <a:t>(3) </a:t>
            </a:r>
            <a:r>
              <a:rPr lang="en-US" altLang="ko-KR" sz="1400" u="sng">
                <a:solidFill>
                  <a:srgbClr val="222222"/>
                </a:solidFill>
                <a:latin typeface="+mj-lt"/>
              </a:rPr>
              <a:t>Reduced risk of drug-drug </a:t>
            </a:r>
            <a:r>
              <a:rPr lang="en-US" altLang="ko-KR" sz="1400" u="sng" smtClean="0">
                <a:solidFill>
                  <a:srgbClr val="222222"/>
                </a:solidFill>
                <a:latin typeface="+mj-lt"/>
              </a:rPr>
              <a:t>interactions/</a:t>
            </a:r>
            <a:r>
              <a:rPr lang="en-US" altLang="ko-KR" sz="1400" u="sng">
                <a:solidFill>
                  <a:srgbClr val="222222"/>
                </a:solidFill>
              </a:rPr>
              <a:t>moderate inhibitor of CYP3A4, drug–drug </a:t>
            </a:r>
            <a:r>
              <a:rPr lang="en-US" altLang="ko-KR" sz="1400" u="sng" smtClean="0">
                <a:solidFill>
                  <a:srgbClr val="222222"/>
                </a:solidFill>
              </a:rPr>
              <a:t>interactions</a:t>
            </a:r>
            <a:r>
              <a:rPr lang="en-US" altLang="ko-KR" sz="1400" u="sng" smtClean="0">
                <a:solidFill>
                  <a:srgbClr val="222222"/>
                </a:solidFill>
                <a:latin typeface="+mj-lt"/>
              </a:rPr>
              <a:t> </a:t>
            </a:r>
            <a:endParaRPr lang="en-US" altLang="ko-KR" sz="1400" u="sng">
              <a:solidFill>
                <a:srgbClr val="222222"/>
              </a:solidFill>
              <a:latin typeface="+mj-lt"/>
            </a:endParaRPr>
          </a:p>
        </p:txBody>
      </p:sp>
      <p:sp>
        <p:nvSpPr>
          <p:cNvPr id="3" name="직사각형 2"/>
          <p:cNvSpPr/>
          <p:nvPr/>
        </p:nvSpPr>
        <p:spPr>
          <a:xfrm>
            <a:off x="0" y="0"/>
            <a:ext cx="3861955" cy="535531"/>
          </a:xfrm>
          <a:prstGeom prst="rect">
            <a:avLst/>
          </a:prstGeom>
        </p:spPr>
        <p:txBody>
          <a:bodyPr wrap="none">
            <a:spAutoFit/>
          </a:bodyPr>
          <a:lstStyle/>
          <a:p>
            <a:pPr fontAlgn="base" latinLnBrk="0">
              <a:lnSpc>
                <a:spcPct val="160000"/>
              </a:lnSpc>
            </a:pPr>
            <a:r>
              <a:rPr lang="en-US" altLang="ko-KR" b="1" i="1" kern="0" smtClean="0">
                <a:solidFill>
                  <a:srgbClr val="000000"/>
                </a:solidFill>
                <a:effectLst>
                  <a:outerShdw blurRad="38100" dist="38100" dir="2700000" algn="tl">
                    <a:srgbClr val="000000">
                      <a:alpha val="43137"/>
                    </a:srgbClr>
                  </a:outerShdw>
                </a:effectLst>
                <a:latin typeface="+mj-lt"/>
                <a:ea typeface="함초롬바탕" panose="02030604000101010101" pitchFamily="18" charset="-127"/>
              </a:rPr>
              <a:t>Invasive aspergillosis : Treatment</a:t>
            </a:r>
            <a:endParaRPr lang="en-US" altLang="ko-KR" b="1" i="1" kern="0">
              <a:solidFill>
                <a:srgbClr val="000000"/>
              </a:solidFill>
              <a:effectLst>
                <a:outerShdw blurRad="38100" dist="38100" dir="2700000" algn="tl">
                  <a:srgbClr val="000000">
                    <a:alpha val="43137"/>
                  </a:srgbClr>
                </a:outerShdw>
              </a:effectLst>
              <a:latin typeface="+mj-lt"/>
            </a:endParaRPr>
          </a:p>
        </p:txBody>
      </p:sp>
      <p:pic>
        <p:nvPicPr>
          <p:cNvPr id="4" name="그림 3"/>
          <p:cNvPicPr>
            <a:picLocks noChangeAspect="1"/>
          </p:cNvPicPr>
          <p:nvPr/>
        </p:nvPicPr>
        <p:blipFill>
          <a:blip r:embed="rId3"/>
          <a:stretch>
            <a:fillRect/>
          </a:stretch>
        </p:blipFill>
        <p:spPr>
          <a:xfrm>
            <a:off x="519002" y="3883098"/>
            <a:ext cx="10877550" cy="2324100"/>
          </a:xfrm>
          <a:prstGeom prst="rect">
            <a:avLst/>
          </a:prstGeom>
        </p:spPr>
      </p:pic>
    </p:spTree>
    <p:extLst>
      <p:ext uri="{BB962C8B-B14F-4D97-AF65-F5344CB8AC3E}">
        <p14:creationId xmlns:p14="http://schemas.microsoft.com/office/powerpoint/2010/main" val="25159783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262270" y="639357"/>
            <a:ext cx="11834037" cy="6555641"/>
          </a:xfrm>
          <a:prstGeom prst="rect">
            <a:avLst/>
          </a:prstGeom>
        </p:spPr>
        <p:txBody>
          <a:bodyPr wrap="square">
            <a:spAutoFit/>
          </a:bodyPr>
          <a:lstStyle/>
          <a:p>
            <a:pPr>
              <a:lnSpc>
                <a:spcPct val="150000"/>
              </a:lnSpc>
            </a:pPr>
            <a:r>
              <a:rPr lang="ko-KR" altLang="en-US" sz="1400" smtClean="0"/>
              <a:t>▶ </a:t>
            </a:r>
            <a:r>
              <a:rPr lang="en-US" altLang="ko-KR" sz="1400" b="1" smtClean="0">
                <a:solidFill>
                  <a:srgbClr val="222222"/>
                </a:solidFill>
                <a:latin typeface="+mj-lt"/>
              </a:rPr>
              <a:t>liposomal </a:t>
            </a:r>
            <a:r>
              <a:rPr lang="en-US" altLang="ko-KR" sz="1400" b="1">
                <a:solidFill>
                  <a:srgbClr val="222222"/>
                </a:solidFill>
                <a:latin typeface="+mj-lt"/>
              </a:rPr>
              <a:t>amphotericin-B</a:t>
            </a:r>
            <a:endParaRPr lang="en-US" altLang="ko-KR" sz="1400">
              <a:solidFill>
                <a:srgbClr val="222222"/>
              </a:solidFill>
              <a:latin typeface="+mj-lt"/>
            </a:endParaRPr>
          </a:p>
          <a:p>
            <a:pPr>
              <a:lnSpc>
                <a:spcPct val="150000"/>
              </a:lnSpc>
            </a:pPr>
            <a:r>
              <a:rPr lang="en-US" altLang="ko-KR" sz="1400" i="1" smtClean="0">
                <a:solidFill>
                  <a:srgbClr val="222222"/>
                </a:solidFill>
                <a:latin typeface="+mj-lt"/>
              </a:rPr>
              <a:t>   Not </a:t>
            </a:r>
            <a:r>
              <a:rPr lang="en-US" altLang="ko-KR" sz="1400" i="1">
                <a:solidFill>
                  <a:srgbClr val="222222"/>
                </a:solidFill>
                <a:latin typeface="+mj-lt"/>
              </a:rPr>
              <a:t>generally a front-line therapy,</a:t>
            </a:r>
            <a:r>
              <a:rPr lang="en-US" altLang="ko-KR" sz="1400">
                <a:solidFill>
                  <a:srgbClr val="222222"/>
                </a:solidFill>
                <a:latin typeface="+mj-lt"/>
              </a:rPr>
              <a:t> due to nephrotoxicity.</a:t>
            </a:r>
          </a:p>
          <a:p>
            <a:pPr>
              <a:lnSpc>
                <a:spcPct val="150000"/>
              </a:lnSpc>
            </a:pPr>
            <a:r>
              <a:rPr lang="en-US" altLang="ko-KR" sz="1400" smtClean="0">
                <a:solidFill>
                  <a:srgbClr val="222222"/>
                </a:solidFill>
                <a:latin typeface="+mj-lt"/>
              </a:rPr>
              <a:t>   indicated </a:t>
            </a:r>
            <a:r>
              <a:rPr lang="en-US" altLang="ko-KR" sz="1400">
                <a:solidFill>
                  <a:srgbClr val="222222"/>
                </a:solidFill>
                <a:latin typeface="+mj-lt"/>
              </a:rPr>
              <a:t>in selected situations</a:t>
            </a:r>
            <a:r>
              <a:rPr lang="en-US" altLang="ko-KR" sz="1400" smtClean="0">
                <a:solidFill>
                  <a:srgbClr val="222222"/>
                </a:solidFill>
                <a:latin typeface="+mj-lt"/>
              </a:rPr>
              <a:t>: </a:t>
            </a:r>
            <a:endParaRPr lang="en-US" altLang="ko-KR" sz="1400">
              <a:solidFill>
                <a:srgbClr val="222222"/>
              </a:solidFill>
              <a:latin typeface="+mj-lt"/>
            </a:endParaRPr>
          </a:p>
          <a:p>
            <a:pPr lvl="1">
              <a:lnSpc>
                <a:spcPct val="150000"/>
              </a:lnSpc>
            </a:pPr>
            <a:r>
              <a:rPr lang="en-US" altLang="ko-KR" sz="1400">
                <a:solidFill>
                  <a:srgbClr val="222222"/>
                </a:solidFill>
                <a:latin typeface="+mj-lt"/>
              </a:rPr>
              <a:t>(1) Hepatic failure</a:t>
            </a:r>
          </a:p>
          <a:p>
            <a:pPr lvl="1">
              <a:lnSpc>
                <a:spcPct val="150000"/>
              </a:lnSpc>
            </a:pPr>
            <a:r>
              <a:rPr lang="en-US" altLang="ko-KR" sz="1400">
                <a:solidFill>
                  <a:srgbClr val="222222"/>
                </a:solidFill>
                <a:latin typeface="+mj-lt"/>
              </a:rPr>
              <a:t>(2) Azole-resistant Aspergillus</a:t>
            </a:r>
          </a:p>
          <a:p>
            <a:pPr>
              <a:lnSpc>
                <a:spcPct val="150000"/>
              </a:lnSpc>
            </a:pPr>
            <a:endParaRPr lang="en-US" altLang="ko-KR" sz="1400" smtClean="0"/>
          </a:p>
          <a:p>
            <a:pPr>
              <a:lnSpc>
                <a:spcPct val="150000"/>
              </a:lnSpc>
            </a:pPr>
            <a:r>
              <a:rPr lang="ko-KR" altLang="en-US" sz="1400" smtClean="0"/>
              <a:t>▶ </a:t>
            </a:r>
            <a:r>
              <a:rPr lang="en-US" altLang="ko-KR" sz="1400" b="1" smtClean="0"/>
              <a:t>E</a:t>
            </a:r>
            <a:r>
              <a:rPr lang="en-US" altLang="ko-KR" sz="1400" b="1" smtClean="0">
                <a:solidFill>
                  <a:srgbClr val="222222"/>
                </a:solidFill>
                <a:latin typeface="+mj-lt"/>
              </a:rPr>
              <a:t>chinocandins </a:t>
            </a:r>
            <a:r>
              <a:rPr lang="en-US" altLang="ko-KR" sz="1400" b="1">
                <a:solidFill>
                  <a:srgbClr val="222222"/>
                </a:solidFill>
                <a:latin typeface="+mj-lt"/>
              </a:rPr>
              <a:t>(e.g., micafungin, caspofungin)</a:t>
            </a:r>
            <a:endParaRPr lang="en-US" altLang="ko-KR" sz="1400">
              <a:solidFill>
                <a:srgbClr val="222222"/>
              </a:solidFill>
              <a:latin typeface="+mj-lt"/>
            </a:endParaRPr>
          </a:p>
          <a:p>
            <a:pPr>
              <a:lnSpc>
                <a:spcPct val="150000"/>
              </a:lnSpc>
            </a:pPr>
            <a:r>
              <a:rPr lang="en-US" altLang="ko-KR" sz="1400" smtClean="0">
                <a:solidFill>
                  <a:srgbClr val="222222"/>
                </a:solidFill>
                <a:latin typeface="+mj-lt"/>
              </a:rPr>
              <a:t>    Not </a:t>
            </a:r>
            <a:r>
              <a:rPr lang="en-US" altLang="ko-KR" sz="1400">
                <a:solidFill>
                  <a:srgbClr val="222222"/>
                </a:solidFill>
                <a:latin typeface="+mj-lt"/>
              </a:rPr>
              <a:t>usually recommended for monotherapy.</a:t>
            </a:r>
          </a:p>
          <a:p>
            <a:pPr>
              <a:lnSpc>
                <a:spcPct val="150000"/>
              </a:lnSpc>
            </a:pPr>
            <a:r>
              <a:rPr lang="en-US" altLang="ko-KR" sz="1400" smtClean="0">
                <a:solidFill>
                  <a:srgbClr val="222222"/>
                </a:solidFill>
                <a:latin typeface="+mj-lt"/>
              </a:rPr>
              <a:t>    Synergistic </a:t>
            </a:r>
            <a:r>
              <a:rPr lang="en-US" altLang="ko-KR" sz="1400">
                <a:solidFill>
                  <a:srgbClr val="222222"/>
                </a:solidFill>
                <a:latin typeface="+mj-lt"/>
              </a:rPr>
              <a:t>activity when combined with triazoles (e.g., voriconazole).  </a:t>
            </a:r>
            <a:endParaRPr lang="en-US" altLang="ko-KR" sz="1400" smtClean="0">
              <a:solidFill>
                <a:srgbClr val="222222"/>
              </a:solidFill>
              <a:latin typeface="+mj-lt"/>
            </a:endParaRPr>
          </a:p>
          <a:p>
            <a:pPr>
              <a:lnSpc>
                <a:spcPct val="150000"/>
              </a:lnSpc>
            </a:pPr>
            <a:r>
              <a:rPr lang="en-US" altLang="ko-KR" sz="1400">
                <a:solidFill>
                  <a:srgbClr val="222222"/>
                </a:solidFill>
                <a:latin typeface="+mj-lt"/>
              </a:rPr>
              <a:t> </a:t>
            </a:r>
            <a:r>
              <a:rPr lang="en-US" altLang="ko-KR" sz="1400" smtClean="0">
                <a:solidFill>
                  <a:srgbClr val="222222"/>
                </a:solidFill>
                <a:latin typeface="+mj-lt"/>
              </a:rPr>
              <a:t>   Combination </a:t>
            </a:r>
            <a:r>
              <a:rPr lang="en-US" altLang="ko-KR" sz="1400">
                <a:solidFill>
                  <a:srgbClr val="222222"/>
                </a:solidFill>
                <a:latin typeface="+mj-lt"/>
              </a:rPr>
              <a:t>antifungal therapy isn't usually recommended as primary treatment, but can be used in the following situations:</a:t>
            </a:r>
          </a:p>
          <a:p>
            <a:pPr lvl="1">
              <a:lnSpc>
                <a:spcPct val="150000"/>
              </a:lnSpc>
            </a:pPr>
            <a:r>
              <a:rPr lang="en-US" altLang="ko-KR" sz="1400">
                <a:solidFill>
                  <a:srgbClr val="222222"/>
                </a:solidFill>
                <a:latin typeface="+mj-lt"/>
              </a:rPr>
              <a:t>(1) Salvage therapy due to clinical failure of an azole</a:t>
            </a:r>
          </a:p>
          <a:p>
            <a:pPr lvl="1">
              <a:lnSpc>
                <a:spcPct val="150000"/>
              </a:lnSpc>
            </a:pPr>
            <a:r>
              <a:rPr lang="en-US" altLang="ko-KR" sz="1400">
                <a:solidFill>
                  <a:srgbClr val="222222"/>
                </a:solidFill>
                <a:latin typeface="+mj-lt"/>
              </a:rPr>
              <a:t>(2) Known azole-resistance </a:t>
            </a:r>
            <a:r>
              <a:rPr lang="en-US" altLang="ko-KR" sz="1400">
                <a:solidFill>
                  <a:srgbClr val="C8C8C8"/>
                </a:solidFill>
                <a:latin typeface="+mj-lt"/>
              </a:rPr>
              <a:t>(</a:t>
            </a:r>
            <a:r>
              <a:rPr lang="en-US" altLang="ko-KR" sz="1400">
                <a:solidFill>
                  <a:srgbClr val="C8C8C8"/>
                </a:solidFill>
                <a:latin typeface="+mj-lt"/>
                <a:hlinkClick r:id="rId2"/>
              </a:rPr>
              <a:t>ESCMID18</a:t>
            </a:r>
            <a:r>
              <a:rPr lang="en-US" altLang="ko-KR" sz="1400">
                <a:solidFill>
                  <a:srgbClr val="C8C8C8"/>
                </a:solidFill>
                <a:latin typeface="+mj-lt"/>
              </a:rPr>
              <a:t>)</a:t>
            </a:r>
            <a:endParaRPr lang="en-US" altLang="ko-KR" sz="1400">
              <a:solidFill>
                <a:srgbClr val="222222"/>
              </a:solidFill>
              <a:latin typeface="+mj-lt"/>
            </a:endParaRPr>
          </a:p>
          <a:p>
            <a:pPr lvl="1">
              <a:lnSpc>
                <a:spcPct val="150000"/>
              </a:lnSpc>
            </a:pPr>
            <a:r>
              <a:rPr lang="en-US" altLang="ko-KR" sz="1400">
                <a:solidFill>
                  <a:srgbClr val="222222"/>
                </a:solidFill>
                <a:latin typeface="+mj-lt"/>
              </a:rPr>
              <a:t>(3) High regional rates of azole-resistance</a:t>
            </a:r>
          </a:p>
          <a:p>
            <a:pPr lvl="1">
              <a:lnSpc>
                <a:spcPct val="150000"/>
              </a:lnSpc>
            </a:pPr>
            <a:r>
              <a:rPr lang="en-US" altLang="ko-KR" sz="1400">
                <a:solidFill>
                  <a:srgbClr val="222222"/>
                </a:solidFill>
                <a:latin typeface="+mj-lt"/>
              </a:rPr>
              <a:t>(4) Treating a species with higher rates of resistance (e.g., Aspergillus calidoustus</a:t>
            </a:r>
            <a:r>
              <a:rPr lang="en-US" altLang="ko-KR" sz="1400" smtClean="0">
                <a:solidFill>
                  <a:srgbClr val="222222"/>
                </a:solidFill>
                <a:latin typeface="+mj-lt"/>
              </a:rPr>
              <a:t>)</a:t>
            </a:r>
          </a:p>
          <a:p>
            <a:pPr lvl="1">
              <a:lnSpc>
                <a:spcPct val="150000"/>
              </a:lnSpc>
            </a:pPr>
            <a:endParaRPr lang="en-US" altLang="ko-KR" sz="1400">
              <a:solidFill>
                <a:srgbClr val="222222"/>
              </a:solidFill>
              <a:latin typeface="+mj-lt"/>
            </a:endParaRPr>
          </a:p>
          <a:p>
            <a:pPr>
              <a:lnSpc>
                <a:spcPct val="150000"/>
              </a:lnSpc>
            </a:pPr>
            <a:r>
              <a:rPr lang="ko-KR" altLang="en-US" sz="1400">
                <a:solidFill>
                  <a:srgbClr val="7030A0"/>
                </a:solidFill>
              </a:rPr>
              <a:t>▶ </a:t>
            </a:r>
            <a:r>
              <a:rPr lang="en-US" altLang="ko-KR" sz="1400" b="1" smtClean="0">
                <a:solidFill>
                  <a:srgbClr val="7030A0"/>
                </a:solidFill>
              </a:rPr>
              <a:t>Reduction </a:t>
            </a:r>
            <a:r>
              <a:rPr lang="en-US" altLang="ko-KR" sz="1400" b="1">
                <a:solidFill>
                  <a:srgbClr val="7030A0"/>
                </a:solidFill>
              </a:rPr>
              <a:t>of immunosuppression</a:t>
            </a:r>
            <a:endParaRPr lang="en-US" altLang="ko-KR" sz="1400">
              <a:solidFill>
                <a:srgbClr val="7030A0"/>
              </a:solidFill>
            </a:endParaRPr>
          </a:p>
          <a:p>
            <a:pPr>
              <a:lnSpc>
                <a:spcPct val="150000"/>
              </a:lnSpc>
            </a:pPr>
            <a:r>
              <a:rPr lang="en-US" altLang="ko-KR" sz="1400" smtClean="0">
                <a:solidFill>
                  <a:srgbClr val="222222"/>
                </a:solidFill>
              </a:rPr>
              <a:t>   Depending </a:t>
            </a:r>
            <a:r>
              <a:rPr lang="en-US" altLang="ko-KR" sz="1400">
                <a:solidFill>
                  <a:srgbClr val="222222"/>
                </a:solidFill>
              </a:rPr>
              <a:t>on the context, immunosuppression should be limited as much as possible</a:t>
            </a:r>
            <a:r>
              <a:rPr lang="en-US" altLang="ko-KR" sz="1400" smtClean="0">
                <a:solidFill>
                  <a:srgbClr val="222222"/>
                </a:solidFill>
              </a:rPr>
              <a:t>.</a:t>
            </a:r>
          </a:p>
          <a:p>
            <a:pPr>
              <a:lnSpc>
                <a:spcPct val="150000"/>
              </a:lnSpc>
            </a:pPr>
            <a:r>
              <a:rPr lang="ko-KR" altLang="en-US" sz="1400"/>
              <a:t>▶ </a:t>
            </a:r>
            <a:r>
              <a:rPr lang="en-US" altLang="ko-KR" sz="1400" b="1">
                <a:solidFill>
                  <a:srgbClr val="222222"/>
                </a:solidFill>
              </a:rPr>
              <a:t>Sensitivity testing &amp; infectious disease consultation</a:t>
            </a:r>
            <a:endParaRPr lang="en-US" altLang="ko-KR" sz="1400">
              <a:solidFill>
                <a:srgbClr val="222222"/>
              </a:solidFill>
            </a:endParaRPr>
          </a:p>
          <a:p>
            <a:pPr>
              <a:lnSpc>
                <a:spcPct val="150000"/>
              </a:lnSpc>
            </a:pPr>
            <a:r>
              <a:rPr lang="en-US" altLang="ko-KR" sz="1400">
                <a:solidFill>
                  <a:srgbClr val="222222"/>
                </a:solidFill>
              </a:rPr>
              <a:t>   Determination of species and their drug sensitivities should be performed if </a:t>
            </a:r>
            <a:r>
              <a:rPr lang="en-US" altLang="ko-KR" sz="1400" smtClean="0">
                <a:solidFill>
                  <a:srgbClr val="222222"/>
                </a:solidFill>
              </a:rPr>
              <a:t>possible</a:t>
            </a:r>
            <a:endParaRPr lang="en-US" altLang="ko-KR" sz="1400">
              <a:solidFill>
                <a:srgbClr val="222222"/>
              </a:solidFill>
            </a:endParaRPr>
          </a:p>
          <a:p>
            <a:pPr>
              <a:lnSpc>
                <a:spcPct val="150000"/>
              </a:lnSpc>
            </a:pPr>
            <a:endParaRPr lang="en-US" altLang="ko-KR" sz="1400">
              <a:solidFill>
                <a:srgbClr val="222222"/>
              </a:solidFill>
              <a:latin typeface="+mj-lt"/>
            </a:endParaRPr>
          </a:p>
        </p:txBody>
      </p:sp>
      <p:sp>
        <p:nvSpPr>
          <p:cNvPr id="3" name="직사각형 2"/>
          <p:cNvSpPr/>
          <p:nvPr/>
        </p:nvSpPr>
        <p:spPr>
          <a:xfrm>
            <a:off x="0" y="0"/>
            <a:ext cx="3861955" cy="535531"/>
          </a:xfrm>
          <a:prstGeom prst="rect">
            <a:avLst/>
          </a:prstGeom>
        </p:spPr>
        <p:txBody>
          <a:bodyPr wrap="none">
            <a:spAutoFit/>
          </a:bodyPr>
          <a:lstStyle/>
          <a:p>
            <a:pPr fontAlgn="base" latinLnBrk="0">
              <a:lnSpc>
                <a:spcPct val="160000"/>
              </a:lnSpc>
            </a:pPr>
            <a:r>
              <a:rPr lang="en-US" altLang="ko-KR" b="1" i="1" kern="0" smtClean="0">
                <a:solidFill>
                  <a:srgbClr val="000000"/>
                </a:solidFill>
                <a:effectLst>
                  <a:outerShdw blurRad="38100" dist="38100" dir="2700000" algn="tl">
                    <a:srgbClr val="000000">
                      <a:alpha val="43137"/>
                    </a:srgbClr>
                  </a:outerShdw>
                </a:effectLst>
                <a:latin typeface="+mj-lt"/>
                <a:ea typeface="함초롬바탕" panose="02030604000101010101" pitchFamily="18" charset="-127"/>
              </a:rPr>
              <a:t>Invasive aspergillosis : Treatment</a:t>
            </a:r>
            <a:endParaRPr lang="en-US" altLang="ko-KR" b="1" i="1" kern="0">
              <a:solidFill>
                <a:srgbClr val="000000"/>
              </a:solidFill>
              <a:effectLst>
                <a:outerShdw blurRad="38100" dist="38100" dir="2700000" algn="tl">
                  <a:srgbClr val="000000">
                    <a:alpha val="43137"/>
                  </a:srgbClr>
                </a:outerShdw>
              </a:effectLst>
              <a:latin typeface="+mj-lt"/>
            </a:endParaRPr>
          </a:p>
        </p:txBody>
      </p:sp>
      <p:pic>
        <p:nvPicPr>
          <p:cNvPr id="6" name="그림 5"/>
          <p:cNvPicPr>
            <a:picLocks noChangeAspect="1"/>
          </p:cNvPicPr>
          <p:nvPr/>
        </p:nvPicPr>
        <p:blipFill>
          <a:blip r:embed="rId3"/>
          <a:stretch>
            <a:fillRect/>
          </a:stretch>
        </p:blipFill>
        <p:spPr>
          <a:xfrm rot="5400000">
            <a:off x="8086273" y="-1660238"/>
            <a:ext cx="1314534" cy="6896920"/>
          </a:xfrm>
          <a:prstGeom prst="rect">
            <a:avLst/>
          </a:prstGeom>
        </p:spPr>
      </p:pic>
    </p:spTree>
    <p:extLst>
      <p:ext uri="{BB962C8B-B14F-4D97-AF65-F5344CB8AC3E}">
        <p14:creationId xmlns:p14="http://schemas.microsoft.com/office/powerpoint/2010/main" val="16567740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직사각형 2"/>
          <p:cNvSpPr/>
          <p:nvPr/>
        </p:nvSpPr>
        <p:spPr>
          <a:xfrm>
            <a:off x="0" y="0"/>
            <a:ext cx="6125395" cy="535531"/>
          </a:xfrm>
          <a:prstGeom prst="rect">
            <a:avLst/>
          </a:prstGeom>
        </p:spPr>
        <p:txBody>
          <a:bodyPr wrap="none">
            <a:spAutoFit/>
          </a:bodyPr>
          <a:lstStyle/>
          <a:p>
            <a:pPr fontAlgn="base" latinLnBrk="0">
              <a:lnSpc>
                <a:spcPct val="160000"/>
              </a:lnSpc>
            </a:pPr>
            <a:r>
              <a:rPr lang="en-US" altLang="ko-KR" b="1" i="1" kern="0" smtClean="0">
                <a:solidFill>
                  <a:srgbClr val="000000"/>
                </a:solidFill>
                <a:effectLst>
                  <a:outerShdw blurRad="38100" dist="38100" dir="2700000" algn="tl">
                    <a:srgbClr val="000000">
                      <a:alpha val="43137"/>
                    </a:srgbClr>
                  </a:outerShdw>
                </a:effectLst>
                <a:latin typeface="+mj-lt"/>
                <a:ea typeface="함초롬바탕" panose="02030604000101010101" pitchFamily="18" charset="-127"/>
              </a:rPr>
              <a:t>Invasive aspergillosis : Treatment of refractoy disease</a:t>
            </a:r>
            <a:endParaRPr lang="en-US" altLang="ko-KR" b="1" i="1" kern="0">
              <a:solidFill>
                <a:srgbClr val="000000"/>
              </a:solidFill>
              <a:effectLst>
                <a:outerShdw blurRad="38100" dist="38100" dir="2700000" algn="tl">
                  <a:srgbClr val="000000">
                    <a:alpha val="43137"/>
                  </a:srgbClr>
                </a:outerShdw>
              </a:effectLst>
              <a:latin typeface="+mj-lt"/>
            </a:endParaRPr>
          </a:p>
        </p:txBody>
      </p:sp>
      <p:sp>
        <p:nvSpPr>
          <p:cNvPr id="4" name="직사각형 3"/>
          <p:cNvSpPr/>
          <p:nvPr/>
        </p:nvSpPr>
        <p:spPr>
          <a:xfrm>
            <a:off x="279485" y="535531"/>
            <a:ext cx="10848753" cy="738664"/>
          </a:xfrm>
          <a:prstGeom prst="rect">
            <a:avLst/>
          </a:prstGeom>
        </p:spPr>
        <p:txBody>
          <a:bodyPr wrap="square">
            <a:spAutoFit/>
          </a:bodyPr>
          <a:lstStyle/>
          <a:p>
            <a:pPr fontAlgn="base" latinLnBrk="0">
              <a:lnSpc>
                <a:spcPct val="150000"/>
              </a:lnSpc>
            </a:pPr>
            <a:r>
              <a:rPr lang="en-US" altLang="ko-KR" sz="1400" i="1" u="sng" kern="0" smtClean="0">
                <a:solidFill>
                  <a:srgbClr val="000000"/>
                </a:solidFill>
                <a:latin typeface="+mj-lt"/>
                <a:ea typeface="함초롬바탕" panose="02030604000101010101" pitchFamily="18" charset="-127"/>
              </a:rPr>
              <a:t>A</a:t>
            </a:r>
            <a:r>
              <a:rPr lang="en-US" altLang="ko-KR" sz="1400" i="1" u="sng" kern="0">
                <a:solidFill>
                  <a:srgbClr val="000000"/>
                </a:solidFill>
                <a:latin typeface="+mj-lt"/>
                <a:ea typeface="함초롬바탕" panose="02030604000101010101" pitchFamily="18" charset="-127"/>
              </a:rPr>
              <a:t>. terreus is infrequently susceptible to amphotericin B</a:t>
            </a:r>
            <a:endParaRPr lang="en-US" altLang="ko-KR" sz="1400" u="sng" kern="0">
              <a:solidFill>
                <a:srgbClr val="000000"/>
              </a:solidFill>
              <a:latin typeface="+mj-lt"/>
            </a:endParaRPr>
          </a:p>
          <a:p>
            <a:pPr fontAlgn="base" latinLnBrk="0">
              <a:lnSpc>
                <a:spcPct val="150000"/>
              </a:lnSpc>
            </a:pPr>
            <a:r>
              <a:rPr lang="en-US" altLang="ko-KR" sz="1400" i="1" u="sng" kern="0">
                <a:solidFill>
                  <a:srgbClr val="000000"/>
                </a:solidFill>
                <a:latin typeface="+mj-lt"/>
                <a:ea typeface="함초롬바탕" panose="02030604000101010101" pitchFamily="18" charset="-127"/>
              </a:rPr>
              <a:t>A. calidoustus and A. lentulus : resistant to multiple antifungal </a:t>
            </a:r>
            <a:r>
              <a:rPr lang="en-US" altLang="ko-KR" sz="1400" i="1" u="sng" kern="0" smtClean="0">
                <a:solidFill>
                  <a:srgbClr val="000000"/>
                </a:solidFill>
                <a:latin typeface="+mj-lt"/>
                <a:ea typeface="함초롬바탕" panose="02030604000101010101" pitchFamily="18" charset="-127"/>
              </a:rPr>
              <a:t>agents, including </a:t>
            </a:r>
            <a:r>
              <a:rPr lang="en-US" altLang="ko-KR" sz="1400" i="1" u="sng" kern="0">
                <a:solidFill>
                  <a:srgbClr val="000000"/>
                </a:solidFill>
                <a:latin typeface="+mj-lt"/>
                <a:ea typeface="함초롬바탕" panose="02030604000101010101" pitchFamily="18" charset="-127"/>
              </a:rPr>
              <a:t>amphotericin B and voriconazole.</a:t>
            </a:r>
            <a:endParaRPr lang="en-US" altLang="ko-KR" sz="1400" u="sng" kern="0">
              <a:solidFill>
                <a:srgbClr val="000000"/>
              </a:solidFill>
              <a:latin typeface="+mj-lt"/>
            </a:endParaRPr>
          </a:p>
        </p:txBody>
      </p:sp>
      <p:sp>
        <p:nvSpPr>
          <p:cNvPr id="5" name="직사각형 4"/>
          <p:cNvSpPr/>
          <p:nvPr/>
        </p:nvSpPr>
        <p:spPr>
          <a:xfrm>
            <a:off x="379228" y="1396865"/>
            <a:ext cx="11890744" cy="1708160"/>
          </a:xfrm>
          <a:prstGeom prst="rect">
            <a:avLst/>
          </a:prstGeom>
        </p:spPr>
        <p:txBody>
          <a:bodyPr wrap="square">
            <a:spAutoFit/>
          </a:bodyPr>
          <a:lstStyle/>
          <a:p>
            <a:pPr fontAlgn="base" latinLnBrk="0">
              <a:lnSpc>
                <a:spcPct val="150000"/>
              </a:lnSpc>
            </a:pPr>
            <a:r>
              <a:rPr lang="ko-KR" altLang="en-US" sz="1400"/>
              <a:t>▶ </a:t>
            </a:r>
            <a:r>
              <a:rPr lang="en-US" altLang="ko-KR" sz="1400" kern="0" smtClean="0">
                <a:solidFill>
                  <a:srgbClr val="000000"/>
                </a:solidFill>
                <a:latin typeface="+mj-lt"/>
                <a:ea typeface="함초롬바탕" panose="02030604000101010101" pitchFamily="18" charset="-127"/>
              </a:rPr>
              <a:t>Progression </a:t>
            </a:r>
            <a:r>
              <a:rPr lang="en-US" altLang="ko-KR" sz="1400" kern="0">
                <a:solidFill>
                  <a:srgbClr val="000000"/>
                </a:solidFill>
                <a:latin typeface="+mj-lt"/>
                <a:ea typeface="함초롬바탕" panose="02030604000101010101" pitchFamily="18" charset="-127"/>
              </a:rPr>
              <a:t>and differentiated from stable disease</a:t>
            </a:r>
            <a:endParaRPr lang="en-US" altLang="ko-KR" sz="1400" kern="0">
              <a:solidFill>
                <a:srgbClr val="000000"/>
              </a:solidFill>
              <a:latin typeface="+mj-lt"/>
            </a:endParaRPr>
          </a:p>
          <a:p>
            <a:pPr fontAlgn="base" latinLnBrk="0">
              <a:lnSpc>
                <a:spcPct val="150000"/>
              </a:lnSpc>
            </a:pPr>
            <a:r>
              <a:rPr lang="ko-KR" altLang="en-US" sz="1400"/>
              <a:t>▶ </a:t>
            </a:r>
            <a:r>
              <a:rPr lang="en-US" altLang="ko-KR" sz="1400" kern="0" smtClean="0">
                <a:solidFill>
                  <a:srgbClr val="000000"/>
                </a:solidFill>
                <a:latin typeface="+mj-lt"/>
                <a:ea typeface="함초롬바탕" panose="02030604000101010101" pitchFamily="18" charset="-127"/>
              </a:rPr>
              <a:t>Assessment </a:t>
            </a:r>
            <a:r>
              <a:rPr lang="en-US" altLang="ko-KR" sz="1400" kern="0">
                <a:solidFill>
                  <a:srgbClr val="000000"/>
                </a:solidFill>
                <a:latin typeface="+mj-lt"/>
                <a:ea typeface="함초롬바탕" panose="02030604000101010101" pitchFamily="18" charset="-127"/>
              </a:rPr>
              <a:t>(clinical, radiological, mycological criteria</a:t>
            </a:r>
            <a:r>
              <a:rPr lang="en-US" altLang="ko-KR" sz="1400" kern="0" smtClean="0">
                <a:solidFill>
                  <a:srgbClr val="000000"/>
                </a:solidFill>
                <a:latin typeface="+mj-lt"/>
                <a:ea typeface="함초롬바탕" panose="02030604000101010101" pitchFamily="18" charset="-127"/>
              </a:rPr>
              <a:t>): </a:t>
            </a:r>
            <a:r>
              <a:rPr lang="en-US" altLang="ko-KR" sz="1400" b="1" i="1" u="sng" kern="0" smtClean="0">
                <a:solidFill>
                  <a:srgbClr val="000000"/>
                </a:solidFill>
                <a:latin typeface="+mj-lt"/>
                <a:ea typeface="함초롬바탕" panose="02030604000101010101" pitchFamily="18" charset="-127"/>
              </a:rPr>
              <a:t>Radiological evidence of progression </a:t>
            </a:r>
            <a:r>
              <a:rPr lang="en-US" altLang="ko-KR" sz="1400" b="1" i="1" u="sng" kern="0">
                <a:solidFill>
                  <a:srgbClr val="000000"/>
                </a:solidFill>
                <a:latin typeface="+mj-lt"/>
                <a:ea typeface="함초롬바탕" panose="02030604000101010101" pitchFamily="18" charset="-127"/>
              </a:rPr>
              <a:t>+ Persisting elevated GM</a:t>
            </a:r>
            <a:endParaRPr lang="en-US" altLang="ko-KR" sz="1400" b="1" i="1" u="sng" kern="0">
              <a:solidFill>
                <a:srgbClr val="000000"/>
              </a:solidFill>
              <a:latin typeface="+mj-lt"/>
            </a:endParaRPr>
          </a:p>
          <a:p>
            <a:pPr fontAlgn="base" latinLnBrk="0">
              <a:lnSpc>
                <a:spcPct val="150000"/>
              </a:lnSpc>
            </a:pPr>
            <a:r>
              <a:rPr lang="en-US" altLang="ko-KR" sz="1400" kern="0" smtClean="0">
                <a:solidFill>
                  <a:srgbClr val="000000"/>
                </a:solidFill>
                <a:latin typeface="+mj-lt"/>
                <a:ea typeface="함초롬바탕" panose="02030604000101010101" pitchFamily="18" charset="-127"/>
              </a:rPr>
              <a:t>    					  </a:t>
            </a:r>
            <a:r>
              <a:rPr lang="en-US" altLang="ko-KR" sz="1400" i="1" u="sng" kern="0" smtClean="0">
                <a:solidFill>
                  <a:srgbClr val="000000"/>
                </a:solidFill>
                <a:latin typeface="+mj-lt"/>
                <a:ea typeface="함초롬바탕" panose="02030604000101010101" pitchFamily="18" charset="-127"/>
              </a:rPr>
              <a:t>Assessing </a:t>
            </a:r>
            <a:r>
              <a:rPr lang="en-US" altLang="ko-KR" sz="1400" i="1" u="sng" kern="0">
                <a:solidFill>
                  <a:srgbClr val="000000"/>
                </a:solidFill>
                <a:latin typeface="+mj-lt"/>
                <a:ea typeface="함초롬바탕" panose="02030604000101010101" pitchFamily="18" charset="-127"/>
              </a:rPr>
              <a:t>the response 2wks after treatmet initiation </a:t>
            </a:r>
            <a:endParaRPr lang="en-US" altLang="ko-KR" sz="1400" i="1" u="sng" kern="0">
              <a:solidFill>
                <a:srgbClr val="000000"/>
              </a:solidFill>
              <a:latin typeface="+mj-lt"/>
            </a:endParaRPr>
          </a:p>
          <a:p>
            <a:pPr fontAlgn="base" latinLnBrk="0">
              <a:lnSpc>
                <a:spcPct val="150000"/>
              </a:lnSpc>
            </a:pPr>
            <a:r>
              <a:rPr lang="ko-KR" altLang="en-US" sz="1400" smtClean="0"/>
              <a:t>▶ </a:t>
            </a:r>
            <a:r>
              <a:rPr lang="en-US" altLang="ko-KR" sz="1400" kern="0" smtClean="0">
                <a:solidFill>
                  <a:srgbClr val="000000"/>
                </a:solidFill>
                <a:latin typeface="+mj-lt"/>
                <a:ea typeface="함초롬바탕" panose="02030604000101010101" pitchFamily="18" charset="-127"/>
              </a:rPr>
              <a:t>if </a:t>
            </a:r>
            <a:r>
              <a:rPr lang="en-US" altLang="ko-KR" sz="1400" kern="0">
                <a:solidFill>
                  <a:srgbClr val="000000"/>
                </a:solidFill>
                <a:latin typeface="+mj-lt"/>
                <a:ea typeface="함초롬바탕" panose="02030604000101010101" pitchFamily="18" charset="-127"/>
              </a:rPr>
              <a:t>failure: look for poor vascular supply + microbological confirmation is recommended as ID</a:t>
            </a:r>
            <a:endParaRPr lang="en-US" altLang="ko-KR" sz="1400" kern="0">
              <a:solidFill>
                <a:srgbClr val="000000"/>
              </a:solidFill>
              <a:latin typeface="+mj-lt"/>
            </a:endParaRPr>
          </a:p>
          <a:p>
            <a:pPr fontAlgn="base" latinLnBrk="0">
              <a:lnSpc>
                <a:spcPct val="150000"/>
              </a:lnSpc>
            </a:pPr>
            <a:r>
              <a:rPr lang="en-US" altLang="ko-KR" sz="1400" kern="0" smtClean="0">
                <a:solidFill>
                  <a:srgbClr val="000000"/>
                </a:solidFill>
                <a:latin typeface="+mj-lt"/>
                <a:ea typeface="함초롬바탕" panose="02030604000101010101" pitchFamily="18" charset="-127"/>
              </a:rPr>
              <a:t>    if </a:t>
            </a:r>
            <a:r>
              <a:rPr lang="en-US" altLang="ko-KR" sz="1400" kern="0">
                <a:solidFill>
                  <a:srgbClr val="000000"/>
                </a:solidFill>
                <a:latin typeface="+mj-lt"/>
                <a:ea typeface="함초롬바탕" panose="02030604000101010101" pitchFamily="18" charset="-127"/>
              </a:rPr>
              <a:t>a viable organism+ &gt;&gt; susceptibility testing is </a:t>
            </a:r>
            <a:r>
              <a:rPr lang="en-US" altLang="ko-KR" sz="1400" kern="0" smtClean="0">
                <a:solidFill>
                  <a:srgbClr val="000000"/>
                </a:solidFill>
                <a:latin typeface="+mj-lt"/>
                <a:ea typeface="함초롬바탕" panose="02030604000101010101" pitchFamily="18" charset="-127"/>
              </a:rPr>
              <a:t>recommended (</a:t>
            </a:r>
            <a:r>
              <a:rPr lang="en-US" altLang="ko-KR" sz="1400" kern="0">
                <a:solidFill>
                  <a:srgbClr val="000000"/>
                </a:solidFill>
                <a:latin typeface="+mj-lt"/>
                <a:ea typeface="함초롬바탕" panose="02030604000101010101" pitchFamily="18" charset="-127"/>
              </a:rPr>
              <a:t>azole resistance)</a:t>
            </a:r>
            <a:endParaRPr lang="en-US" altLang="ko-KR" sz="1400" kern="0">
              <a:solidFill>
                <a:srgbClr val="000000"/>
              </a:solidFill>
              <a:latin typeface="+mj-lt"/>
            </a:endParaRPr>
          </a:p>
        </p:txBody>
      </p:sp>
      <p:pic>
        <p:nvPicPr>
          <p:cNvPr id="6" name="그림 5"/>
          <p:cNvPicPr>
            <a:picLocks noChangeAspect="1"/>
          </p:cNvPicPr>
          <p:nvPr/>
        </p:nvPicPr>
        <p:blipFill>
          <a:blip r:embed="rId3"/>
          <a:stretch>
            <a:fillRect/>
          </a:stretch>
        </p:blipFill>
        <p:spPr>
          <a:xfrm>
            <a:off x="591879" y="3227695"/>
            <a:ext cx="10868025" cy="3895725"/>
          </a:xfrm>
          <a:prstGeom prst="rect">
            <a:avLst/>
          </a:prstGeom>
        </p:spPr>
      </p:pic>
    </p:spTree>
    <p:extLst>
      <p:ext uri="{BB962C8B-B14F-4D97-AF65-F5344CB8AC3E}">
        <p14:creationId xmlns:p14="http://schemas.microsoft.com/office/powerpoint/2010/main" val="29726505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1"/>
          <p:cNvPicPr>
            <a:picLocks noChangeAspect="1"/>
          </p:cNvPicPr>
          <p:nvPr/>
        </p:nvPicPr>
        <p:blipFill>
          <a:blip r:embed="rId2"/>
          <a:stretch>
            <a:fillRect/>
          </a:stretch>
        </p:blipFill>
        <p:spPr>
          <a:xfrm>
            <a:off x="870985" y="129448"/>
            <a:ext cx="10399528" cy="4112499"/>
          </a:xfrm>
          <a:prstGeom prst="rect">
            <a:avLst/>
          </a:prstGeom>
        </p:spPr>
      </p:pic>
      <p:pic>
        <p:nvPicPr>
          <p:cNvPr id="3" name="그림 2"/>
          <p:cNvPicPr>
            <a:picLocks noChangeAspect="1"/>
          </p:cNvPicPr>
          <p:nvPr/>
        </p:nvPicPr>
        <p:blipFill>
          <a:blip r:embed="rId3"/>
          <a:stretch>
            <a:fillRect/>
          </a:stretch>
        </p:blipFill>
        <p:spPr>
          <a:xfrm>
            <a:off x="870985" y="3984212"/>
            <a:ext cx="10390430" cy="2756830"/>
          </a:xfrm>
          <a:prstGeom prst="rect">
            <a:avLst/>
          </a:prstGeom>
        </p:spPr>
      </p:pic>
    </p:spTree>
    <p:extLst>
      <p:ext uri="{BB962C8B-B14F-4D97-AF65-F5344CB8AC3E}">
        <p14:creationId xmlns:p14="http://schemas.microsoft.com/office/powerpoint/2010/main" val="4803384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0" y="0"/>
            <a:ext cx="3807453" cy="535531"/>
          </a:xfrm>
          <a:prstGeom prst="rect">
            <a:avLst/>
          </a:prstGeom>
        </p:spPr>
        <p:txBody>
          <a:bodyPr wrap="none">
            <a:spAutoFit/>
          </a:bodyPr>
          <a:lstStyle/>
          <a:p>
            <a:pPr fontAlgn="base" latinLnBrk="0">
              <a:lnSpc>
                <a:spcPct val="160000"/>
              </a:lnSpc>
            </a:pPr>
            <a:r>
              <a:rPr lang="en-US" altLang="ko-KR" b="1" i="1" kern="0" smtClean="0">
                <a:solidFill>
                  <a:srgbClr val="000000"/>
                </a:solidFill>
                <a:effectLst>
                  <a:outerShdw blurRad="38100" dist="38100" dir="2700000" algn="tl">
                    <a:srgbClr val="000000">
                      <a:alpha val="43137"/>
                    </a:srgbClr>
                  </a:outerShdw>
                </a:effectLst>
                <a:latin typeface="+mj-lt"/>
                <a:ea typeface="함초롬바탕" panose="02030604000101010101" pitchFamily="18" charset="-127"/>
              </a:rPr>
              <a:t>Chronic pulmonary aspergillosis</a:t>
            </a:r>
            <a:endParaRPr lang="en-US" altLang="ko-KR" b="1" i="1" kern="0">
              <a:solidFill>
                <a:srgbClr val="000000"/>
              </a:solidFill>
              <a:effectLst>
                <a:outerShdw blurRad="38100" dist="38100" dir="2700000" algn="tl">
                  <a:srgbClr val="000000">
                    <a:alpha val="43137"/>
                  </a:srgbClr>
                </a:outerShdw>
              </a:effectLst>
              <a:latin typeface="+mj-lt"/>
            </a:endParaRPr>
          </a:p>
        </p:txBody>
      </p:sp>
      <p:pic>
        <p:nvPicPr>
          <p:cNvPr id="7" name="그림 6"/>
          <p:cNvPicPr>
            <a:picLocks noChangeAspect="1"/>
          </p:cNvPicPr>
          <p:nvPr/>
        </p:nvPicPr>
        <p:blipFill>
          <a:blip r:embed="rId3"/>
          <a:stretch>
            <a:fillRect/>
          </a:stretch>
        </p:blipFill>
        <p:spPr>
          <a:xfrm>
            <a:off x="398041" y="2220669"/>
            <a:ext cx="8201025" cy="1000125"/>
          </a:xfrm>
          <a:prstGeom prst="rect">
            <a:avLst/>
          </a:prstGeom>
        </p:spPr>
      </p:pic>
      <p:sp>
        <p:nvSpPr>
          <p:cNvPr id="8" name="직사각형 7"/>
          <p:cNvSpPr/>
          <p:nvPr/>
        </p:nvSpPr>
        <p:spPr>
          <a:xfrm>
            <a:off x="398041" y="535531"/>
            <a:ext cx="11009524" cy="1569660"/>
          </a:xfrm>
          <a:prstGeom prst="rect">
            <a:avLst/>
          </a:prstGeom>
        </p:spPr>
        <p:txBody>
          <a:bodyPr wrap="square">
            <a:spAutoFit/>
          </a:bodyPr>
          <a:lstStyle/>
          <a:p>
            <a:pPr fontAlgn="base">
              <a:lnSpc>
                <a:spcPct val="160000"/>
              </a:lnSpc>
            </a:pPr>
            <a:r>
              <a:rPr lang="en-US" altLang="ko-KR" sz="1400" b="1" i="1" u="sng"/>
              <a:t>slowly progressive course over weeks to months, by slowly progressive cavitary lung </a:t>
            </a:r>
            <a:r>
              <a:rPr lang="en-US" altLang="ko-KR" sz="1400" b="1" i="1" u="sng" smtClean="0"/>
              <a:t>disease</a:t>
            </a:r>
            <a:r>
              <a:rPr lang="en-US" altLang="ko-KR" sz="1400" smtClean="0"/>
              <a:t> </a:t>
            </a:r>
            <a:endParaRPr lang="en-US" altLang="ko-KR" sz="1400"/>
          </a:p>
          <a:p>
            <a:pPr fontAlgn="base">
              <a:lnSpc>
                <a:spcPct val="160000"/>
              </a:lnSpc>
            </a:pPr>
            <a:r>
              <a:rPr lang="en-US" altLang="ko-KR"/>
              <a:t> </a:t>
            </a:r>
            <a:r>
              <a:rPr lang="en-US" altLang="ko-KR" smtClean="0"/>
              <a:t>    </a:t>
            </a:r>
            <a:r>
              <a:rPr lang="en-US" altLang="ko-KR" sz="1400" smtClean="0"/>
              <a:t>Chronic </a:t>
            </a:r>
            <a:r>
              <a:rPr lang="en-US" altLang="ko-KR" sz="1400"/>
              <a:t>pulmonary aspergillosis: </a:t>
            </a:r>
            <a:r>
              <a:rPr lang="en-US" altLang="ko-KR" sz="1400" b="1" i="1" u="sng"/>
              <a:t>cavitating disease</a:t>
            </a:r>
            <a:r>
              <a:rPr lang="en-US" altLang="ko-KR" sz="1400"/>
              <a:t>, No aspergilloma</a:t>
            </a:r>
          </a:p>
          <a:p>
            <a:pPr fontAlgn="base">
              <a:lnSpc>
                <a:spcPct val="160000"/>
              </a:lnSpc>
            </a:pPr>
            <a:r>
              <a:rPr lang="en-US" altLang="ko-KR" sz="1400" smtClean="0"/>
              <a:t>       Aspergilloma</a:t>
            </a:r>
            <a:r>
              <a:rPr lang="en-US" altLang="ko-KR" sz="1400"/>
              <a:t>: presence of aspergilloma, fungal ball</a:t>
            </a:r>
          </a:p>
          <a:p>
            <a:pPr fontAlgn="base">
              <a:lnSpc>
                <a:spcPct val="160000"/>
              </a:lnSpc>
            </a:pPr>
            <a:r>
              <a:rPr lang="en-US" altLang="ko-KR" sz="1400" smtClean="0"/>
              <a:t>       Aspergillus </a:t>
            </a:r>
            <a:r>
              <a:rPr lang="en-US" altLang="ko-KR" sz="1400"/>
              <a:t>traceobronchitis: a further variant of </a:t>
            </a:r>
            <a:r>
              <a:rPr lang="en-US" altLang="ko-KR" sz="1400" smtClean="0"/>
              <a:t>CPA in SOT</a:t>
            </a:r>
            <a:endParaRPr lang="en-US" altLang="ko-KR" sz="1400"/>
          </a:p>
        </p:txBody>
      </p:sp>
      <p:sp>
        <p:nvSpPr>
          <p:cNvPr id="9" name="직사각형 8"/>
          <p:cNvSpPr/>
          <p:nvPr/>
        </p:nvSpPr>
        <p:spPr>
          <a:xfrm>
            <a:off x="398041" y="3220794"/>
            <a:ext cx="6204064" cy="3539430"/>
          </a:xfrm>
          <a:prstGeom prst="rect">
            <a:avLst/>
          </a:prstGeom>
          <a:solidFill>
            <a:schemeClr val="accent6">
              <a:lumMod val="20000"/>
              <a:lumOff val="80000"/>
            </a:schemeClr>
          </a:solidFill>
        </p:spPr>
        <p:txBody>
          <a:bodyPr wrap="square">
            <a:spAutoFit/>
          </a:bodyPr>
          <a:lstStyle/>
          <a:p>
            <a:pPr fontAlgn="base">
              <a:lnSpc>
                <a:spcPct val="160000"/>
              </a:lnSpc>
            </a:pPr>
            <a:r>
              <a:rPr lang="en-US" altLang="ko-KR" sz="1400" b="1" smtClean="0"/>
              <a:t>Diagnosis</a:t>
            </a:r>
            <a:r>
              <a:rPr lang="en-US" altLang="ko-KR" sz="1400" smtClean="0"/>
              <a:t>: Serum </a:t>
            </a:r>
            <a:r>
              <a:rPr lang="en-US" altLang="ko-KR" sz="1400"/>
              <a:t>&amp; BAL galactomannan, </a:t>
            </a:r>
            <a:r>
              <a:rPr lang="en-US" altLang="ko-KR" sz="1400" b="1" i="1" u="sng" smtClean="0"/>
              <a:t>image at least 3 months</a:t>
            </a:r>
          </a:p>
          <a:p>
            <a:pPr fontAlgn="base">
              <a:lnSpc>
                <a:spcPct val="160000"/>
              </a:lnSpc>
            </a:pPr>
            <a:r>
              <a:rPr lang="en-US" altLang="ko-KR" sz="1400"/>
              <a:t> </a:t>
            </a:r>
            <a:r>
              <a:rPr lang="en-US" altLang="ko-KR" sz="1400" smtClean="0"/>
              <a:t>              Evidence: Aspergillus culture or </a:t>
            </a:r>
            <a:r>
              <a:rPr lang="en-US" altLang="ko-KR" sz="1400"/>
              <a:t>serum A. fumigatus IgG</a:t>
            </a:r>
          </a:p>
          <a:p>
            <a:pPr fontAlgn="base">
              <a:lnSpc>
                <a:spcPct val="160000"/>
              </a:lnSpc>
            </a:pPr>
            <a:r>
              <a:rPr lang="en-US" altLang="ko-KR" sz="1400" b="1" smtClean="0"/>
              <a:t>Treatment</a:t>
            </a:r>
            <a:r>
              <a:rPr lang="en-US" altLang="ko-KR" sz="1400" smtClean="0"/>
              <a:t>: </a:t>
            </a:r>
            <a:r>
              <a:rPr lang="en-US" altLang="ko-KR" sz="1400"/>
              <a:t>prevent life-threatening hemoptysis, QOL improve</a:t>
            </a:r>
          </a:p>
          <a:p>
            <a:pPr marL="0" lvl="1" fontAlgn="base">
              <a:lnSpc>
                <a:spcPct val="160000"/>
              </a:lnSpc>
            </a:pPr>
            <a:r>
              <a:rPr lang="en-US" altLang="ko-KR" sz="1400" smtClean="0"/>
              <a:t>  </a:t>
            </a:r>
            <a:r>
              <a:rPr lang="en-US" altLang="ko-KR" sz="1400" b="1" u="sng" smtClean="0"/>
              <a:t>PO </a:t>
            </a:r>
            <a:r>
              <a:rPr lang="en-US" altLang="ko-KR" sz="1400" b="1" u="sng"/>
              <a:t>Itraconazole 200mg bid (1st)</a:t>
            </a:r>
          </a:p>
          <a:p>
            <a:pPr marL="0" lvl="1" fontAlgn="base">
              <a:lnSpc>
                <a:spcPct val="160000"/>
              </a:lnSpc>
            </a:pPr>
            <a:r>
              <a:rPr lang="en-US" altLang="ko-KR" sz="1400" smtClean="0"/>
              <a:t>  Voriconazole</a:t>
            </a:r>
            <a:r>
              <a:rPr lang="en-US" altLang="ko-KR" sz="1400"/>
              <a:t>, Posaconazole (2nd)</a:t>
            </a:r>
          </a:p>
          <a:p>
            <a:pPr marL="0" lvl="1" fontAlgn="base">
              <a:lnSpc>
                <a:spcPct val="160000"/>
              </a:lnSpc>
            </a:pPr>
            <a:r>
              <a:rPr lang="en-US" altLang="ko-KR" sz="1400" smtClean="0"/>
              <a:t>  IV </a:t>
            </a:r>
            <a:r>
              <a:rPr lang="en-US" altLang="ko-KR" sz="1400"/>
              <a:t>amphotericin B, Echinocandin </a:t>
            </a:r>
            <a:endParaRPr lang="en-US" altLang="ko-KR" sz="1400" smtClean="0"/>
          </a:p>
          <a:p>
            <a:pPr marL="0" lvl="1" fontAlgn="base">
              <a:lnSpc>
                <a:spcPct val="160000"/>
              </a:lnSpc>
            </a:pPr>
            <a:r>
              <a:rPr lang="en-US" altLang="ko-KR" sz="1400"/>
              <a:t> </a:t>
            </a:r>
            <a:r>
              <a:rPr lang="en-US" altLang="ko-KR" sz="1400" smtClean="0"/>
              <a:t> (</a:t>
            </a:r>
            <a:r>
              <a:rPr lang="en-US" altLang="ko-KR" sz="1400"/>
              <a:t>rapid progression, azole resistant Aspergillus</a:t>
            </a:r>
            <a:r>
              <a:rPr lang="en-US" altLang="ko-KR" sz="1400" smtClean="0"/>
              <a:t>)</a:t>
            </a:r>
          </a:p>
          <a:p>
            <a:pPr marL="0" lvl="1" fontAlgn="base">
              <a:lnSpc>
                <a:spcPct val="160000"/>
              </a:lnSpc>
            </a:pPr>
            <a:r>
              <a:rPr lang="en-US" altLang="ko-KR" sz="1400" b="1" smtClean="0"/>
              <a:t>6 </a:t>
            </a:r>
            <a:r>
              <a:rPr lang="en-US" altLang="ko-KR" sz="1400" b="1"/>
              <a:t>month duration of </a:t>
            </a:r>
            <a:r>
              <a:rPr lang="en-US" altLang="ko-KR" sz="1400" b="1" smtClean="0"/>
              <a:t>therapy (minimum)</a:t>
            </a:r>
          </a:p>
          <a:p>
            <a:pPr marL="0" lvl="1" fontAlgn="base">
              <a:lnSpc>
                <a:spcPct val="160000"/>
              </a:lnSpc>
            </a:pPr>
            <a:r>
              <a:rPr lang="en-US" altLang="ko-KR" sz="1400" b="1" smtClean="0"/>
              <a:t>Relapse is common after disconinuation</a:t>
            </a:r>
          </a:p>
          <a:p>
            <a:pPr marL="0" lvl="1" fontAlgn="base">
              <a:lnSpc>
                <a:spcPct val="160000"/>
              </a:lnSpc>
            </a:pPr>
            <a:r>
              <a:rPr lang="en-US" altLang="ko-KR" sz="1400" b="1" smtClean="0"/>
              <a:t>asymptomatic </a:t>
            </a:r>
            <a:r>
              <a:rPr lang="en-US" altLang="ko-KR" sz="1400" b="1"/>
              <a:t>patients can be reassessed every 3–6 months</a:t>
            </a:r>
            <a:endParaRPr lang="ko-KR" altLang="en-US" sz="1400" b="1" dirty="0"/>
          </a:p>
        </p:txBody>
      </p:sp>
      <p:pic>
        <p:nvPicPr>
          <p:cNvPr id="10" name="그림 9"/>
          <p:cNvPicPr>
            <a:picLocks noChangeAspect="1"/>
          </p:cNvPicPr>
          <p:nvPr/>
        </p:nvPicPr>
        <p:blipFill>
          <a:blip r:embed="rId4"/>
          <a:stretch>
            <a:fillRect/>
          </a:stretch>
        </p:blipFill>
        <p:spPr>
          <a:xfrm>
            <a:off x="6602105" y="880408"/>
            <a:ext cx="5599907" cy="4179386"/>
          </a:xfrm>
          <a:prstGeom prst="rect">
            <a:avLst/>
          </a:prstGeom>
        </p:spPr>
      </p:pic>
      <p:sp>
        <p:nvSpPr>
          <p:cNvPr id="12" name="직사각형 11"/>
          <p:cNvSpPr/>
          <p:nvPr/>
        </p:nvSpPr>
        <p:spPr>
          <a:xfrm>
            <a:off x="6354058" y="5375229"/>
            <a:ext cx="5847954" cy="1384995"/>
          </a:xfrm>
          <a:prstGeom prst="rect">
            <a:avLst/>
          </a:prstGeom>
          <a:solidFill>
            <a:schemeClr val="accent6">
              <a:lumMod val="20000"/>
              <a:lumOff val="80000"/>
            </a:schemeClr>
          </a:solidFill>
        </p:spPr>
        <p:txBody>
          <a:bodyPr wrap="square">
            <a:spAutoFit/>
          </a:bodyPr>
          <a:lstStyle/>
          <a:p>
            <a:pPr marL="0" lvl="1" fontAlgn="base">
              <a:lnSpc>
                <a:spcPct val="150000"/>
              </a:lnSpc>
            </a:pPr>
            <a:r>
              <a:rPr lang="en-US" altLang="ko-KR" sz="1400" b="1"/>
              <a:t>IV Tx </a:t>
            </a:r>
            <a:r>
              <a:rPr lang="en-US" altLang="ko-KR" sz="1400"/>
              <a:t>for CPA is useful in fail or intolerant of triazoles or resistant</a:t>
            </a:r>
          </a:p>
          <a:p>
            <a:pPr marL="0" lvl="1" fontAlgn="base">
              <a:lnSpc>
                <a:spcPct val="150000"/>
              </a:lnSpc>
            </a:pPr>
            <a:r>
              <a:rPr lang="en-US" altLang="ko-KR" sz="1400" b="1" smtClean="0"/>
              <a:t>Prednisolone</a:t>
            </a:r>
            <a:r>
              <a:rPr lang="en-US" altLang="ko-KR" sz="1400" smtClean="0"/>
              <a:t> </a:t>
            </a:r>
            <a:r>
              <a:rPr lang="en-US" altLang="ko-KR" sz="1400"/>
              <a:t>may be considered: underlying symptom </a:t>
            </a:r>
            <a:r>
              <a:rPr lang="en-US" altLang="ko-KR" sz="1400" smtClean="0"/>
              <a:t>control</a:t>
            </a:r>
            <a:endParaRPr lang="ko-KR" altLang="en-US" sz="1400"/>
          </a:p>
          <a:p>
            <a:pPr marL="0" lvl="1" fontAlgn="base">
              <a:lnSpc>
                <a:spcPct val="150000"/>
              </a:lnSpc>
            </a:pPr>
            <a:r>
              <a:rPr lang="en-US" altLang="ko-KR" sz="1400" smtClean="0"/>
              <a:t>Mild/moderate </a:t>
            </a:r>
            <a:r>
              <a:rPr lang="en-US" altLang="ko-KR" sz="1400"/>
              <a:t>haemoptysis usually responds to tranexamic acid</a:t>
            </a:r>
          </a:p>
          <a:p>
            <a:pPr marL="0" lvl="1" fontAlgn="base">
              <a:lnSpc>
                <a:spcPct val="150000"/>
              </a:lnSpc>
            </a:pPr>
            <a:r>
              <a:rPr lang="en-US" altLang="ko-KR" sz="1400" smtClean="0"/>
              <a:t>Severe </a:t>
            </a:r>
            <a:r>
              <a:rPr lang="en-US" altLang="ko-KR" sz="1400"/>
              <a:t>hemophtysis: BAE</a:t>
            </a:r>
          </a:p>
        </p:txBody>
      </p:sp>
    </p:spTree>
    <p:extLst>
      <p:ext uri="{BB962C8B-B14F-4D97-AF65-F5344CB8AC3E}">
        <p14:creationId xmlns:p14="http://schemas.microsoft.com/office/powerpoint/2010/main" val="8552101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_x408489008" descr="EMB000051c0239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9485" y="3193830"/>
            <a:ext cx="3950789" cy="3646883"/>
          </a:xfrm>
          <a:prstGeom prst="rect">
            <a:avLst/>
          </a:prstGeom>
          <a:noFill/>
          <a:extLst>
            <a:ext uri="{909E8E84-426E-40DD-AFC4-6F175D3DCCD1}">
              <a14:hiddenFill xmlns:a14="http://schemas.microsoft.com/office/drawing/2010/main">
                <a:solidFill>
                  <a:srgbClr val="FFFFFF"/>
                </a:solidFill>
              </a14:hiddenFill>
            </a:ext>
          </a:extLst>
        </p:spPr>
      </p:pic>
      <p:pic>
        <p:nvPicPr>
          <p:cNvPr id="10" name="_x406770552" descr="EMB000051c0239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4985" y="58190"/>
            <a:ext cx="6134100" cy="2925763"/>
          </a:xfrm>
          <a:prstGeom prst="rect">
            <a:avLst/>
          </a:prstGeom>
          <a:noFill/>
          <a:extLst>
            <a:ext uri="{909E8E84-426E-40DD-AFC4-6F175D3DCCD1}">
              <a14:hiddenFill xmlns:a14="http://schemas.microsoft.com/office/drawing/2010/main">
                <a:solidFill>
                  <a:srgbClr val="FFFFFF"/>
                </a:solidFill>
              </a14:hiddenFill>
            </a:ext>
          </a:extLst>
        </p:spPr>
      </p:pic>
      <p:sp>
        <p:nvSpPr>
          <p:cNvPr id="2" name="직사각형 1"/>
          <p:cNvSpPr/>
          <p:nvPr/>
        </p:nvSpPr>
        <p:spPr>
          <a:xfrm>
            <a:off x="58189" y="58190"/>
            <a:ext cx="1928733" cy="473719"/>
          </a:xfrm>
          <a:prstGeom prst="rect">
            <a:avLst/>
          </a:prstGeom>
        </p:spPr>
        <p:txBody>
          <a:bodyPr wrap="none">
            <a:spAutoFit/>
          </a:bodyPr>
          <a:lstStyle/>
          <a:p>
            <a:pPr algn="just" fontAlgn="base">
              <a:lnSpc>
                <a:spcPct val="160000"/>
              </a:lnSpc>
            </a:pPr>
            <a:r>
              <a:rPr lang="ko-KR" altLang="en-US" b="1" kern="0" smtClean="0">
                <a:solidFill>
                  <a:srgbClr val="000000"/>
                </a:solidFill>
                <a:latin typeface="+mj-lt"/>
                <a:ea typeface="함초롬바탕" panose="02030604000101010101" pitchFamily="18" charset="-127"/>
              </a:rPr>
              <a:t>▶ </a:t>
            </a:r>
            <a:r>
              <a:rPr lang="en-US" altLang="ko-KR" b="1" kern="0" smtClean="0">
                <a:solidFill>
                  <a:srgbClr val="000000"/>
                </a:solidFill>
                <a:latin typeface="+mj-lt"/>
                <a:ea typeface="함초롬바탕" panose="02030604000101010101" pitchFamily="18" charset="-127"/>
              </a:rPr>
              <a:t>Pathogenesis</a:t>
            </a:r>
            <a:endParaRPr lang="ko-KR" altLang="en-US" b="1" kern="0">
              <a:solidFill>
                <a:srgbClr val="000000"/>
              </a:solidFill>
              <a:latin typeface="+mj-lt"/>
            </a:endParaRPr>
          </a:p>
        </p:txBody>
      </p:sp>
      <p:sp>
        <p:nvSpPr>
          <p:cNvPr id="4" name="직사각형 3"/>
          <p:cNvSpPr/>
          <p:nvPr/>
        </p:nvSpPr>
        <p:spPr>
          <a:xfrm>
            <a:off x="357447" y="531909"/>
            <a:ext cx="11175076" cy="2677656"/>
          </a:xfrm>
          <a:prstGeom prst="rect">
            <a:avLst/>
          </a:prstGeom>
        </p:spPr>
        <p:txBody>
          <a:bodyPr wrap="square">
            <a:spAutoFit/>
          </a:bodyPr>
          <a:lstStyle/>
          <a:p>
            <a:pPr fontAlgn="base" latinLnBrk="0">
              <a:lnSpc>
                <a:spcPct val="150000"/>
              </a:lnSpc>
            </a:pPr>
            <a:r>
              <a:rPr lang="en-US" altLang="ko-KR" sz="1400" b="1" i="1" u="sng" kern="0">
                <a:solidFill>
                  <a:srgbClr val="000000"/>
                </a:solidFill>
                <a:uFill>
                  <a:solidFill>
                    <a:srgbClr val="000000"/>
                  </a:solidFill>
                </a:uFill>
                <a:latin typeface="+mj-lt"/>
                <a:ea typeface="함초롬바탕" panose="02030604000101010101" pitchFamily="18" charset="-127"/>
              </a:rPr>
              <a:t>Aspergillus conidia (spores) : </a:t>
            </a:r>
            <a:r>
              <a:rPr lang="en-US" altLang="ko-KR" sz="1400" b="1" i="1" u="sng" kern="0">
                <a:solidFill>
                  <a:srgbClr val="0070C0"/>
                </a:solidFill>
                <a:uFill>
                  <a:solidFill>
                    <a:srgbClr val="000000"/>
                  </a:solidFill>
                </a:uFill>
                <a:latin typeface="+mj-lt"/>
                <a:ea typeface="함초롬바탕" panose="02030604000101010101" pitchFamily="18" charset="-127"/>
              </a:rPr>
              <a:t>ubiquitous</a:t>
            </a:r>
            <a:r>
              <a:rPr lang="en-US" altLang="ko-KR" sz="1400" b="1" i="1" u="sng" kern="0">
                <a:solidFill>
                  <a:srgbClr val="000000"/>
                </a:solidFill>
                <a:uFill>
                  <a:solidFill>
                    <a:srgbClr val="000000"/>
                  </a:solidFill>
                </a:uFill>
                <a:latin typeface="+mj-lt"/>
                <a:ea typeface="함초롬바탕" panose="02030604000101010101" pitchFamily="18" charset="-127"/>
              </a:rPr>
              <a:t> in the environment</a:t>
            </a:r>
            <a:endParaRPr lang="en-US" altLang="ko-KR" sz="1400" kern="0">
              <a:solidFill>
                <a:srgbClr val="000000"/>
              </a:solidFill>
              <a:latin typeface="+mj-lt"/>
            </a:endParaRPr>
          </a:p>
          <a:p>
            <a:pPr fontAlgn="base" latinLnBrk="0">
              <a:lnSpc>
                <a:spcPct val="150000"/>
              </a:lnSpc>
            </a:pPr>
            <a:endParaRPr lang="en-US" altLang="ko-KR" sz="1400" kern="0" smtClean="0">
              <a:solidFill>
                <a:srgbClr val="000000"/>
              </a:solidFill>
              <a:latin typeface="+mj-lt"/>
              <a:ea typeface="함초롬바탕" panose="02030604000101010101" pitchFamily="18" charset="-127"/>
            </a:endParaRPr>
          </a:p>
          <a:p>
            <a:pPr fontAlgn="base" latinLnBrk="0">
              <a:lnSpc>
                <a:spcPct val="150000"/>
              </a:lnSpc>
            </a:pPr>
            <a:r>
              <a:rPr lang="en-US" altLang="ko-KR" sz="1400" kern="0" smtClean="0">
                <a:solidFill>
                  <a:srgbClr val="000000"/>
                </a:solidFill>
                <a:latin typeface="+mj-lt"/>
                <a:ea typeface="함초롬바탕" panose="02030604000101010101" pitchFamily="18" charset="-127"/>
              </a:rPr>
              <a:t>▷ </a:t>
            </a:r>
            <a:r>
              <a:rPr lang="en-US" altLang="ko-KR" sz="1400" kern="0">
                <a:solidFill>
                  <a:srgbClr val="000000"/>
                </a:solidFill>
                <a:latin typeface="+mj-lt"/>
                <a:ea typeface="함초롬바탕" panose="02030604000101010101" pitchFamily="18" charset="-127"/>
              </a:rPr>
              <a:t>soil and on other vegetative or moist material</a:t>
            </a:r>
            <a:endParaRPr lang="en-US" altLang="ko-KR" sz="1400" kern="0">
              <a:solidFill>
                <a:srgbClr val="000000"/>
              </a:solidFill>
              <a:latin typeface="+mj-lt"/>
            </a:endParaRPr>
          </a:p>
          <a:p>
            <a:pPr fontAlgn="base" latinLnBrk="0">
              <a:lnSpc>
                <a:spcPct val="150000"/>
              </a:lnSpc>
            </a:pPr>
            <a:r>
              <a:rPr lang="en-US" altLang="ko-KR" sz="1400" kern="0">
                <a:solidFill>
                  <a:srgbClr val="000000"/>
                </a:solidFill>
                <a:latin typeface="+mj-lt"/>
                <a:ea typeface="함초롬바탕" panose="02030604000101010101" pitchFamily="18" charset="-127"/>
              </a:rPr>
              <a:t>▷ exist as saprobes</a:t>
            </a:r>
            <a:endParaRPr lang="en-US" altLang="ko-KR" sz="1400" kern="0">
              <a:solidFill>
                <a:srgbClr val="000000"/>
              </a:solidFill>
              <a:latin typeface="+mj-lt"/>
            </a:endParaRPr>
          </a:p>
          <a:p>
            <a:pPr fontAlgn="base" latinLnBrk="0">
              <a:lnSpc>
                <a:spcPct val="150000"/>
              </a:lnSpc>
            </a:pPr>
            <a:r>
              <a:rPr lang="en-US" altLang="ko-KR" sz="1400" kern="0">
                <a:solidFill>
                  <a:srgbClr val="000000"/>
                </a:solidFill>
                <a:latin typeface="+mj-lt"/>
                <a:ea typeface="함초롬바탕" panose="02030604000101010101" pitchFamily="18" charset="-127"/>
              </a:rPr>
              <a:t>▷ </a:t>
            </a:r>
            <a:r>
              <a:rPr lang="en-US" altLang="ko-KR" sz="1400" b="1" kern="0">
                <a:solidFill>
                  <a:srgbClr val="FF0000"/>
                </a:solidFill>
                <a:latin typeface="+mj-lt"/>
                <a:ea typeface="함초롬바탕" panose="02030604000101010101" pitchFamily="18" charset="-127"/>
              </a:rPr>
              <a:t>Spores</a:t>
            </a:r>
            <a:r>
              <a:rPr lang="en-US" altLang="ko-KR" sz="1400" kern="0">
                <a:solidFill>
                  <a:srgbClr val="000000"/>
                </a:solidFill>
                <a:latin typeface="+mj-lt"/>
                <a:ea typeface="함초롬바탕" panose="02030604000101010101" pitchFamily="18" charset="-127"/>
              </a:rPr>
              <a:t> </a:t>
            </a:r>
            <a:endParaRPr lang="en-US" altLang="ko-KR" sz="1400" kern="0">
              <a:solidFill>
                <a:srgbClr val="000000"/>
              </a:solidFill>
              <a:latin typeface="+mj-lt"/>
            </a:endParaRPr>
          </a:p>
          <a:p>
            <a:pPr fontAlgn="base" latinLnBrk="0">
              <a:lnSpc>
                <a:spcPct val="150000"/>
              </a:lnSpc>
            </a:pPr>
            <a:r>
              <a:rPr lang="en-US" altLang="ko-KR" sz="1400" kern="0" smtClean="0">
                <a:solidFill>
                  <a:srgbClr val="000000"/>
                </a:solidFill>
                <a:latin typeface="+mj-lt"/>
                <a:ea typeface="함초롬바탕" panose="02030604000101010101" pitchFamily="18" charset="-127"/>
              </a:rPr>
              <a:t>  : </a:t>
            </a:r>
            <a:r>
              <a:rPr lang="en-US" altLang="ko-KR" sz="1400" kern="0">
                <a:solidFill>
                  <a:srgbClr val="000000"/>
                </a:solidFill>
                <a:latin typeface="+mj-lt"/>
                <a:ea typeface="함초롬바탕" panose="02030604000101010101" pitchFamily="18" charset="-127"/>
              </a:rPr>
              <a:t>appropriate surface charge, hydrophobicity, and size (</a:t>
            </a:r>
            <a:r>
              <a:rPr lang="en-US" altLang="ko-KR" sz="1400" b="1" kern="0">
                <a:solidFill>
                  <a:srgbClr val="0070C0"/>
                </a:solidFill>
                <a:latin typeface="+mj-lt"/>
                <a:ea typeface="함초롬바탕" panose="02030604000101010101" pitchFamily="18" charset="-127"/>
              </a:rPr>
              <a:t>2 to 5 </a:t>
            </a:r>
            <a:r>
              <a:rPr lang="el-GR" altLang="ko-KR" sz="1400" b="1" kern="0">
                <a:solidFill>
                  <a:srgbClr val="0070C0"/>
                </a:solidFill>
                <a:latin typeface="+mj-lt"/>
                <a:ea typeface="함초롬바탕" panose="02030604000101010101" pitchFamily="18" charset="-127"/>
              </a:rPr>
              <a:t>μ</a:t>
            </a:r>
            <a:r>
              <a:rPr lang="en-US" altLang="ko-KR" sz="1400" b="1" kern="0">
                <a:solidFill>
                  <a:srgbClr val="0070C0"/>
                </a:solidFill>
                <a:latin typeface="+mj-lt"/>
                <a:ea typeface="함초롬바탕" panose="02030604000101010101" pitchFamily="18" charset="-127"/>
              </a:rPr>
              <a:t>m</a:t>
            </a:r>
            <a:r>
              <a:rPr lang="en-US" altLang="ko-KR" sz="1400" kern="0">
                <a:solidFill>
                  <a:srgbClr val="000000"/>
                </a:solidFill>
                <a:latin typeface="+mj-lt"/>
                <a:ea typeface="함초롬바탕" panose="02030604000101010101" pitchFamily="18" charset="-127"/>
              </a:rPr>
              <a:t>)</a:t>
            </a:r>
            <a:endParaRPr lang="en-US" altLang="ko-KR" sz="1400" kern="0">
              <a:solidFill>
                <a:srgbClr val="000000"/>
              </a:solidFill>
              <a:latin typeface="+mj-lt"/>
            </a:endParaRPr>
          </a:p>
          <a:p>
            <a:pPr fontAlgn="base" latinLnBrk="0">
              <a:lnSpc>
                <a:spcPct val="150000"/>
              </a:lnSpc>
            </a:pPr>
            <a:r>
              <a:rPr lang="en-US" altLang="ko-KR" sz="1400" kern="0" smtClean="0">
                <a:solidFill>
                  <a:srgbClr val="000000"/>
                </a:solidFill>
                <a:latin typeface="+mj-lt"/>
                <a:ea typeface="함초롬바탕" panose="02030604000101010101" pitchFamily="18" charset="-127"/>
              </a:rPr>
              <a:t>  : </a:t>
            </a:r>
            <a:r>
              <a:rPr lang="en-US" altLang="ko-KR" sz="1400" b="1" kern="0">
                <a:solidFill>
                  <a:srgbClr val="0070C0"/>
                </a:solidFill>
                <a:latin typeface="+mj-lt"/>
                <a:ea typeface="함초롬바탕" panose="02030604000101010101" pitchFamily="18" charset="-127"/>
              </a:rPr>
              <a:t>by transfer in air</a:t>
            </a:r>
            <a:endParaRPr lang="en-US" altLang="ko-KR" sz="1400" b="1" kern="0">
              <a:solidFill>
                <a:srgbClr val="0070C0"/>
              </a:solidFill>
              <a:latin typeface="+mj-lt"/>
            </a:endParaRPr>
          </a:p>
          <a:p>
            <a:pPr fontAlgn="base" latinLnBrk="0">
              <a:lnSpc>
                <a:spcPct val="150000"/>
              </a:lnSpc>
            </a:pPr>
            <a:r>
              <a:rPr lang="en-US" altLang="ko-KR" sz="1400" kern="0" smtClean="0">
                <a:solidFill>
                  <a:srgbClr val="000000"/>
                </a:solidFill>
                <a:latin typeface="+mj-lt"/>
                <a:ea typeface="함초롬바탕" panose="02030604000101010101" pitchFamily="18" charset="-127"/>
              </a:rPr>
              <a:t>  : </a:t>
            </a:r>
            <a:r>
              <a:rPr lang="en-US" altLang="ko-KR" sz="1400" kern="0">
                <a:solidFill>
                  <a:srgbClr val="000000"/>
                </a:solidFill>
                <a:latin typeface="+mj-lt"/>
                <a:ea typeface="함초롬바탕" panose="02030604000101010101" pitchFamily="18" charset="-127"/>
              </a:rPr>
              <a:t>colonizing airways in the pulmonary tree, sinuses or leading to cutaneous or ocular infection </a:t>
            </a:r>
            <a:endParaRPr lang="en-US" altLang="ko-KR" sz="1400" kern="0">
              <a:solidFill>
                <a:srgbClr val="000000"/>
              </a:solidFill>
              <a:latin typeface="+mj-lt"/>
            </a:endParaRPr>
          </a:p>
        </p:txBody>
      </p:sp>
      <p:sp>
        <p:nvSpPr>
          <p:cNvPr id="5"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o-KR" altLang="en-US"/>
          </a:p>
        </p:txBody>
      </p:sp>
      <p:sp>
        <p:nvSpPr>
          <p:cNvPr id="6" name="Rectangle 5"/>
          <p:cNvSpPr>
            <a:spLocks noChangeArrowheads="1"/>
          </p:cNvSpPr>
          <p:nvPr/>
        </p:nvSpPr>
        <p:spPr bwMode="auto">
          <a:xfrm>
            <a:off x="5048596" y="182325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o-KR" altLang="en-US"/>
          </a:p>
        </p:txBody>
      </p:sp>
      <p:pic>
        <p:nvPicPr>
          <p:cNvPr id="12" name="_x408471080" descr="EMB000051c0238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5630" y="3410721"/>
            <a:ext cx="4399478" cy="3213103"/>
          </a:xfrm>
          <a:prstGeom prst="rect">
            <a:avLst/>
          </a:prstGeom>
          <a:noFill/>
          <a:extLst>
            <a:ext uri="{909E8E84-426E-40DD-AFC4-6F175D3DCCD1}">
              <a14:hiddenFill xmlns:a14="http://schemas.microsoft.com/office/drawing/2010/main">
                <a:solidFill>
                  <a:srgbClr val="FFFFFF"/>
                </a:solidFill>
              </a14:hiddenFill>
            </a:ext>
          </a:extLst>
        </p:spPr>
      </p:pic>
      <p:sp>
        <p:nvSpPr>
          <p:cNvPr id="7" name="타원 6"/>
          <p:cNvSpPr/>
          <p:nvPr/>
        </p:nvSpPr>
        <p:spPr>
          <a:xfrm>
            <a:off x="5114815" y="4302874"/>
            <a:ext cx="390293" cy="3960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타원 13"/>
          <p:cNvSpPr/>
          <p:nvPr/>
        </p:nvSpPr>
        <p:spPr>
          <a:xfrm>
            <a:off x="9340953" y="5864386"/>
            <a:ext cx="929321" cy="54756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4331734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그림 2"/>
          <p:cNvPicPr>
            <a:picLocks noChangeAspect="1"/>
          </p:cNvPicPr>
          <p:nvPr/>
        </p:nvPicPr>
        <p:blipFill>
          <a:blip r:embed="rId2"/>
          <a:stretch>
            <a:fillRect/>
          </a:stretch>
        </p:blipFill>
        <p:spPr>
          <a:xfrm>
            <a:off x="606277" y="1643062"/>
            <a:ext cx="10915650" cy="3571875"/>
          </a:xfrm>
          <a:prstGeom prst="rect">
            <a:avLst/>
          </a:prstGeom>
        </p:spPr>
      </p:pic>
      <p:sp>
        <p:nvSpPr>
          <p:cNvPr id="4" name="직사각형 3"/>
          <p:cNvSpPr/>
          <p:nvPr/>
        </p:nvSpPr>
        <p:spPr>
          <a:xfrm>
            <a:off x="0" y="0"/>
            <a:ext cx="3807453" cy="535531"/>
          </a:xfrm>
          <a:prstGeom prst="rect">
            <a:avLst/>
          </a:prstGeom>
        </p:spPr>
        <p:txBody>
          <a:bodyPr wrap="none">
            <a:spAutoFit/>
          </a:bodyPr>
          <a:lstStyle/>
          <a:p>
            <a:pPr fontAlgn="base" latinLnBrk="0">
              <a:lnSpc>
                <a:spcPct val="160000"/>
              </a:lnSpc>
            </a:pPr>
            <a:r>
              <a:rPr lang="en-US" altLang="ko-KR" b="1" i="1" kern="0" smtClean="0">
                <a:solidFill>
                  <a:srgbClr val="000000"/>
                </a:solidFill>
                <a:effectLst>
                  <a:outerShdw blurRad="38100" dist="38100" dir="2700000" algn="tl">
                    <a:srgbClr val="000000">
                      <a:alpha val="43137"/>
                    </a:srgbClr>
                  </a:outerShdw>
                </a:effectLst>
                <a:latin typeface="+mj-lt"/>
                <a:ea typeface="함초롬바탕" panose="02030604000101010101" pitchFamily="18" charset="-127"/>
              </a:rPr>
              <a:t>Chronic pulmonary aspergillosis</a:t>
            </a:r>
            <a:endParaRPr lang="en-US" altLang="ko-KR" b="1" i="1" kern="0">
              <a:solidFill>
                <a:srgbClr val="000000"/>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42013240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직사각형 2"/>
          <p:cNvSpPr/>
          <p:nvPr/>
        </p:nvSpPr>
        <p:spPr>
          <a:xfrm>
            <a:off x="0" y="0"/>
            <a:ext cx="9397388" cy="535531"/>
          </a:xfrm>
          <a:prstGeom prst="rect">
            <a:avLst/>
          </a:prstGeom>
          <a:solidFill>
            <a:schemeClr val="accent1">
              <a:lumMod val="20000"/>
              <a:lumOff val="80000"/>
            </a:schemeClr>
          </a:solidFill>
        </p:spPr>
        <p:txBody>
          <a:bodyPr wrap="square">
            <a:spAutoFit/>
          </a:bodyPr>
          <a:lstStyle/>
          <a:p>
            <a:pPr fontAlgn="base" latinLnBrk="0">
              <a:lnSpc>
                <a:spcPct val="160000"/>
              </a:lnSpc>
            </a:pPr>
            <a:r>
              <a:rPr lang="en-US" altLang="ko-KR" b="1" i="1" kern="0" smtClean="0">
                <a:solidFill>
                  <a:srgbClr val="000000"/>
                </a:solidFill>
                <a:effectLst>
                  <a:outerShdw blurRad="38100" dist="38100" dir="2700000" algn="tl">
                    <a:srgbClr val="000000">
                      <a:alpha val="43137"/>
                    </a:srgbClr>
                  </a:outerShdw>
                </a:effectLst>
                <a:latin typeface="+mj-lt"/>
                <a:ea typeface="함초롬바탕" panose="02030604000101010101" pitchFamily="18" charset="-127"/>
              </a:rPr>
              <a:t>Aspergilloma</a:t>
            </a:r>
            <a:endParaRPr lang="en-US" altLang="ko-KR" b="1" i="1" kern="0">
              <a:solidFill>
                <a:srgbClr val="000000"/>
              </a:solidFill>
              <a:effectLst>
                <a:outerShdw blurRad="38100" dist="38100" dir="2700000" algn="tl">
                  <a:srgbClr val="000000">
                    <a:alpha val="43137"/>
                  </a:srgbClr>
                </a:outerShdw>
              </a:effectLst>
              <a:latin typeface="+mj-lt"/>
            </a:endParaRPr>
          </a:p>
        </p:txBody>
      </p:sp>
      <p:sp>
        <p:nvSpPr>
          <p:cNvPr id="15" name="직사각형 14"/>
          <p:cNvSpPr/>
          <p:nvPr/>
        </p:nvSpPr>
        <p:spPr>
          <a:xfrm>
            <a:off x="0" y="4518171"/>
            <a:ext cx="5962999" cy="2354491"/>
          </a:xfrm>
          <a:prstGeom prst="rect">
            <a:avLst/>
          </a:prstGeom>
          <a:solidFill>
            <a:schemeClr val="accent6">
              <a:lumMod val="20000"/>
              <a:lumOff val="80000"/>
            </a:schemeClr>
          </a:solidFill>
        </p:spPr>
        <p:txBody>
          <a:bodyPr wrap="square">
            <a:spAutoFit/>
          </a:bodyPr>
          <a:lstStyle/>
          <a:p>
            <a:pPr lvl="1">
              <a:lnSpc>
                <a:spcPct val="150000"/>
              </a:lnSpc>
            </a:pPr>
            <a:r>
              <a:rPr lang="en-US" altLang="ko-KR" sz="1400" b="1" smtClean="0">
                <a:solidFill>
                  <a:srgbClr val="FF0000"/>
                </a:solidFill>
                <a:latin typeface="+mj-lt"/>
              </a:rPr>
              <a:t>&gt; Treatment</a:t>
            </a:r>
          </a:p>
          <a:p>
            <a:pPr lvl="1">
              <a:lnSpc>
                <a:spcPct val="150000"/>
              </a:lnSpc>
            </a:pPr>
            <a:r>
              <a:rPr lang="en-US" altLang="ko-KR" sz="1400" b="1" smtClean="0">
                <a:latin typeface="+mj-lt"/>
              </a:rPr>
              <a:t>  No therapy</a:t>
            </a:r>
          </a:p>
          <a:p>
            <a:pPr lvl="1">
              <a:lnSpc>
                <a:spcPct val="150000"/>
              </a:lnSpc>
            </a:pPr>
            <a:r>
              <a:rPr lang="en-US" altLang="ko-KR" sz="1400" b="1" i="0">
                <a:effectLst/>
                <a:latin typeface="+mj-lt"/>
              </a:rPr>
              <a:t> </a:t>
            </a:r>
            <a:r>
              <a:rPr lang="en-US" altLang="ko-KR" sz="1400" b="1" i="0" smtClean="0">
                <a:effectLst/>
                <a:latin typeface="+mj-lt"/>
              </a:rPr>
              <a:t> Surgical resection when appropriate</a:t>
            </a:r>
          </a:p>
          <a:p>
            <a:pPr lvl="1">
              <a:lnSpc>
                <a:spcPct val="150000"/>
              </a:lnSpc>
            </a:pPr>
            <a:r>
              <a:rPr lang="en-US" altLang="ko-KR" sz="1400" b="1" smtClean="0">
                <a:solidFill>
                  <a:srgbClr val="0070C0"/>
                </a:solidFill>
                <a:latin typeface="+mj-lt"/>
              </a:rPr>
              <a:t>&gt; Alternative Tx</a:t>
            </a:r>
          </a:p>
          <a:p>
            <a:pPr lvl="1">
              <a:lnSpc>
                <a:spcPct val="150000"/>
              </a:lnSpc>
            </a:pPr>
            <a:r>
              <a:rPr lang="en-US" altLang="ko-KR" sz="1400" b="1" i="0" smtClean="0">
                <a:effectLst/>
                <a:latin typeface="+mj-lt"/>
              </a:rPr>
              <a:t>  itraconazole or voriconazole, BAE</a:t>
            </a:r>
          </a:p>
          <a:p>
            <a:pPr lvl="1">
              <a:lnSpc>
                <a:spcPct val="150000"/>
              </a:lnSpc>
            </a:pPr>
            <a:r>
              <a:rPr lang="en-US" altLang="ko-KR" sz="1400" b="1" smtClean="0">
                <a:latin typeface="+mj-lt"/>
              </a:rPr>
              <a:t>   in case of lung invasion </a:t>
            </a:r>
          </a:p>
          <a:p>
            <a:pPr lvl="1">
              <a:lnSpc>
                <a:spcPct val="150000"/>
              </a:lnSpc>
            </a:pPr>
            <a:r>
              <a:rPr lang="en-US" altLang="ko-KR" sz="1400" b="1">
                <a:latin typeface="+mj-lt"/>
              </a:rPr>
              <a:t> </a:t>
            </a:r>
            <a:r>
              <a:rPr lang="en-US" altLang="ko-KR" sz="1400" b="1" smtClean="0">
                <a:latin typeface="+mj-lt"/>
              </a:rPr>
              <a:t>  or possibility of peri-operatively  dissemination</a:t>
            </a:r>
            <a:endParaRPr lang="en-US" altLang="ko-KR" sz="1400" b="1" i="0">
              <a:effectLst/>
              <a:latin typeface="+mj-lt"/>
            </a:endParaRPr>
          </a:p>
        </p:txBody>
      </p:sp>
      <p:pic>
        <p:nvPicPr>
          <p:cNvPr id="4" name="그림 3"/>
          <p:cNvPicPr>
            <a:picLocks noChangeAspect="1"/>
          </p:cNvPicPr>
          <p:nvPr/>
        </p:nvPicPr>
        <p:blipFill>
          <a:blip r:embed="rId3"/>
          <a:stretch>
            <a:fillRect/>
          </a:stretch>
        </p:blipFill>
        <p:spPr>
          <a:xfrm>
            <a:off x="9265187" y="0"/>
            <a:ext cx="2926814" cy="2931775"/>
          </a:xfrm>
          <a:prstGeom prst="rect">
            <a:avLst/>
          </a:prstGeom>
        </p:spPr>
      </p:pic>
      <p:pic>
        <p:nvPicPr>
          <p:cNvPr id="11" name="그림 10"/>
          <p:cNvPicPr>
            <a:picLocks noChangeAspect="1"/>
          </p:cNvPicPr>
          <p:nvPr/>
        </p:nvPicPr>
        <p:blipFill>
          <a:blip r:embed="rId4"/>
          <a:stretch>
            <a:fillRect/>
          </a:stretch>
        </p:blipFill>
        <p:spPr>
          <a:xfrm>
            <a:off x="5936975" y="0"/>
            <a:ext cx="3460413" cy="2794612"/>
          </a:xfrm>
          <a:prstGeom prst="rect">
            <a:avLst/>
          </a:prstGeom>
        </p:spPr>
      </p:pic>
      <p:sp>
        <p:nvSpPr>
          <p:cNvPr id="6" name="직사각형 5"/>
          <p:cNvSpPr/>
          <p:nvPr/>
        </p:nvSpPr>
        <p:spPr>
          <a:xfrm>
            <a:off x="81983" y="472979"/>
            <a:ext cx="11516299" cy="523220"/>
          </a:xfrm>
          <a:prstGeom prst="rect">
            <a:avLst/>
          </a:prstGeom>
        </p:spPr>
        <p:txBody>
          <a:bodyPr wrap="square">
            <a:spAutoFit/>
          </a:bodyPr>
          <a:lstStyle/>
          <a:p>
            <a:r>
              <a:rPr lang="en-US" altLang="ko-KR" sz="1400" smtClean="0"/>
              <a:t>&gt; Non-invasive </a:t>
            </a:r>
            <a:r>
              <a:rPr lang="en-US" altLang="ko-KR" sz="1400"/>
              <a:t>form of pulmonary aspergillosis caused by a fungus ball </a:t>
            </a:r>
            <a:endParaRPr lang="en-US" altLang="ko-KR" sz="1400" smtClean="0"/>
          </a:p>
          <a:p>
            <a:r>
              <a:rPr lang="en-US" altLang="ko-KR" sz="1400" smtClean="0"/>
              <a:t>&gt; Characteristically </a:t>
            </a:r>
            <a:r>
              <a:rPr lang="en-US" altLang="ko-KR" sz="1400"/>
              <a:t>develops itself in a pre-existing cavity of the lung</a:t>
            </a:r>
            <a:endParaRPr lang="en-US" altLang="ko-KR" sz="1400" dirty="0"/>
          </a:p>
        </p:txBody>
      </p:sp>
      <p:sp>
        <p:nvSpPr>
          <p:cNvPr id="7" name="직사각형 6"/>
          <p:cNvSpPr/>
          <p:nvPr/>
        </p:nvSpPr>
        <p:spPr>
          <a:xfrm>
            <a:off x="1" y="960796"/>
            <a:ext cx="5486400" cy="3647152"/>
          </a:xfrm>
          <a:prstGeom prst="rect">
            <a:avLst/>
          </a:prstGeom>
          <a:solidFill>
            <a:schemeClr val="accent4">
              <a:lumMod val="20000"/>
              <a:lumOff val="80000"/>
            </a:schemeClr>
          </a:solidFill>
        </p:spPr>
        <p:txBody>
          <a:bodyPr wrap="square">
            <a:spAutoFit/>
          </a:bodyPr>
          <a:lstStyle/>
          <a:p>
            <a:pPr marL="742950" lvl="1" indent="-285750">
              <a:lnSpc>
                <a:spcPct val="150000"/>
              </a:lnSpc>
              <a:buFont typeface="Arial" panose="020B0604020202020204" pitchFamily="34" charset="0"/>
              <a:buChar char="•"/>
            </a:pPr>
            <a:r>
              <a:rPr lang="en-US" altLang="ko-KR" sz="1400" b="1" smtClean="0">
                <a:latin typeface="+mj-lt"/>
              </a:rPr>
              <a:t>Also </a:t>
            </a:r>
            <a:r>
              <a:rPr lang="en-US" altLang="ko-KR" sz="1400" b="1">
                <a:latin typeface="+mj-lt"/>
              </a:rPr>
              <a:t>can occur with cavitary ca, and bronchiectasis </a:t>
            </a:r>
          </a:p>
          <a:p>
            <a:pPr marL="742950" lvl="1" indent="-285750">
              <a:lnSpc>
                <a:spcPct val="150000"/>
              </a:lnSpc>
              <a:buFont typeface="Arial" panose="020B0604020202020204" pitchFamily="34" charset="0"/>
              <a:buChar char="•"/>
            </a:pPr>
            <a:r>
              <a:rPr lang="en-US" altLang="ko-KR" sz="1400" b="1">
                <a:latin typeface="+mj-lt"/>
              </a:rPr>
              <a:t>Most common symptom is hemoptysis </a:t>
            </a:r>
          </a:p>
          <a:p>
            <a:pPr marL="742950" lvl="1" indent="-285750">
              <a:lnSpc>
                <a:spcPct val="150000"/>
              </a:lnSpc>
              <a:buFont typeface="Arial" panose="020B0604020202020204" pitchFamily="34" charset="0"/>
              <a:buChar char="•"/>
            </a:pPr>
            <a:r>
              <a:rPr lang="en-US" altLang="ko-KR" sz="1400" b="1">
                <a:latin typeface="+mj-lt"/>
              </a:rPr>
              <a:t>Histologically, these are </a:t>
            </a:r>
            <a:r>
              <a:rPr lang="en-US" altLang="ko-KR" sz="1400" b="1" smtClean="0">
                <a:latin typeface="+mj-lt"/>
              </a:rPr>
              <a:t>intertwined hyphae </a:t>
            </a:r>
            <a:r>
              <a:rPr lang="en-US" altLang="ko-KR" sz="1400" b="1">
                <a:latin typeface="+mj-lt"/>
              </a:rPr>
              <a:t>of the aspergillus forming </a:t>
            </a:r>
            <a:r>
              <a:rPr lang="en-US" altLang="ko-KR" sz="1400" b="1" smtClean="0">
                <a:latin typeface="+mj-lt"/>
              </a:rPr>
              <a:t>a mycetoma</a:t>
            </a:r>
            <a:r>
              <a:rPr lang="en-US" altLang="ko-KR" sz="1400" b="1">
                <a:latin typeface="+mj-lt"/>
              </a:rPr>
              <a:t> </a:t>
            </a:r>
          </a:p>
          <a:p>
            <a:pPr marL="742950" lvl="1" indent="-285750">
              <a:lnSpc>
                <a:spcPct val="150000"/>
              </a:lnSpc>
              <a:buFont typeface="Arial" panose="020B0604020202020204" pitchFamily="34" charset="0"/>
              <a:buChar char="•"/>
            </a:pPr>
            <a:r>
              <a:rPr lang="en-US" altLang="ko-KR" sz="1400" b="1">
                <a:latin typeface="+mj-lt"/>
              </a:rPr>
              <a:t>Findings: </a:t>
            </a:r>
          </a:p>
          <a:p>
            <a:pPr marL="1143000" lvl="2" indent="-228600">
              <a:lnSpc>
                <a:spcPct val="150000"/>
              </a:lnSpc>
              <a:buFont typeface="Arial" panose="020B0604020202020204" pitchFamily="34" charset="0"/>
              <a:buChar char="•"/>
            </a:pPr>
            <a:r>
              <a:rPr lang="en-US" altLang="ko-KR" sz="1400" b="1">
                <a:latin typeface="+mj-lt"/>
              </a:rPr>
              <a:t>Solid, round mass in thin-walled cavity</a:t>
            </a:r>
          </a:p>
          <a:p>
            <a:pPr marL="1143000" lvl="2" indent="-228600">
              <a:lnSpc>
                <a:spcPct val="150000"/>
              </a:lnSpc>
              <a:buFont typeface="Arial" panose="020B0604020202020204" pitchFamily="34" charset="0"/>
              <a:buChar char="•"/>
            </a:pPr>
            <a:r>
              <a:rPr lang="en-US" altLang="ko-KR" sz="1400" b="1">
                <a:latin typeface="+mj-lt"/>
              </a:rPr>
              <a:t>Usually in upper lobes</a:t>
            </a:r>
          </a:p>
          <a:p>
            <a:pPr marL="1143000" lvl="2" indent="-228600">
              <a:lnSpc>
                <a:spcPct val="150000"/>
              </a:lnSpc>
              <a:buFont typeface="Arial" panose="020B0604020202020204" pitchFamily="34" charset="0"/>
              <a:buChar char="•"/>
            </a:pPr>
            <a:r>
              <a:rPr lang="en-US" altLang="ko-KR" sz="1400" b="1" smtClean="0">
                <a:latin typeface="+mj-lt"/>
              </a:rPr>
              <a:t>Moves </a:t>
            </a:r>
            <a:r>
              <a:rPr lang="en-US" altLang="ko-KR" sz="1400" b="1">
                <a:latin typeface="+mj-lt"/>
              </a:rPr>
              <a:t>with changes in positioning</a:t>
            </a:r>
          </a:p>
          <a:p>
            <a:pPr marL="1143000" lvl="2" indent="-228600">
              <a:lnSpc>
                <a:spcPct val="150000"/>
              </a:lnSpc>
              <a:buFont typeface="Arial" panose="020B0604020202020204" pitchFamily="34" charset="0"/>
              <a:buChar char="•"/>
            </a:pPr>
            <a:r>
              <a:rPr lang="en-US" altLang="ko-KR" sz="1400" b="1">
                <a:latin typeface="+mj-lt"/>
              </a:rPr>
              <a:t>Crescent-shaped airspace </a:t>
            </a:r>
            <a:r>
              <a:rPr lang="en-US" altLang="ko-KR" sz="1400" b="1" smtClean="0">
                <a:latin typeface="+mj-lt"/>
              </a:rPr>
              <a:t>separates the </a:t>
            </a:r>
            <a:r>
              <a:rPr lang="en-US" altLang="ko-KR" sz="1400" b="1">
                <a:latin typeface="+mj-lt"/>
              </a:rPr>
              <a:t>fungus ball from the wall of cavity</a:t>
            </a:r>
          </a:p>
          <a:p>
            <a:pPr marL="1143000" lvl="2" indent="-228600">
              <a:lnSpc>
                <a:spcPct val="150000"/>
              </a:lnSpc>
              <a:buFont typeface="Arial" panose="020B0604020202020204" pitchFamily="34" charset="0"/>
              <a:buChar char="•"/>
            </a:pPr>
            <a:r>
              <a:rPr lang="en-US" altLang="ko-KR" sz="1400" b="1">
                <a:latin typeface="+mj-lt"/>
              </a:rPr>
              <a:t>Fungus ball may calcify</a:t>
            </a:r>
            <a:endParaRPr lang="en-US" altLang="ko-KR" sz="1400" b="1" i="0">
              <a:effectLst/>
              <a:latin typeface="+mj-lt"/>
            </a:endParaRPr>
          </a:p>
        </p:txBody>
      </p:sp>
      <p:sp>
        <p:nvSpPr>
          <p:cNvPr id="8" name="직사각형 7"/>
          <p:cNvSpPr/>
          <p:nvPr/>
        </p:nvSpPr>
        <p:spPr>
          <a:xfrm>
            <a:off x="9397388" y="0"/>
            <a:ext cx="2720048" cy="738664"/>
          </a:xfrm>
          <a:prstGeom prst="rect">
            <a:avLst/>
          </a:prstGeom>
          <a:ln>
            <a:solidFill>
              <a:srgbClr val="0070C0"/>
            </a:solidFill>
          </a:ln>
        </p:spPr>
        <p:txBody>
          <a:bodyPr wrap="square">
            <a:spAutoFit/>
          </a:bodyPr>
          <a:lstStyle/>
          <a:p>
            <a:r>
              <a:rPr lang="en-US" altLang="ko-KR" sz="1050" smtClean="0">
                <a:solidFill>
                  <a:schemeClr val="bg1"/>
                </a:solidFill>
                <a:latin typeface="+mj-lt"/>
              </a:rPr>
              <a:t>thin-walled </a:t>
            </a:r>
            <a:r>
              <a:rPr lang="en-US" altLang="ko-KR" sz="1050">
                <a:solidFill>
                  <a:schemeClr val="bg1"/>
                </a:solidFill>
                <a:latin typeface="+mj-lt"/>
              </a:rPr>
              <a:t>upper lobe cavity (white arrows) presumably from old TB, with a fungus ball in the dependent portion (red arrow</a:t>
            </a:r>
            <a:r>
              <a:rPr lang="en-US" altLang="ko-KR" sz="1050" smtClean="0">
                <a:solidFill>
                  <a:schemeClr val="bg1"/>
                </a:solidFill>
                <a:latin typeface="+mj-lt"/>
              </a:rPr>
              <a:t>)</a:t>
            </a:r>
            <a:endParaRPr lang="ko-KR" altLang="en-US" sz="1050">
              <a:solidFill>
                <a:schemeClr val="bg1"/>
              </a:solidFill>
              <a:latin typeface="+mj-lt"/>
            </a:endParaRPr>
          </a:p>
        </p:txBody>
      </p:sp>
      <p:sp>
        <p:nvSpPr>
          <p:cNvPr id="9" name="직사각형 8"/>
          <p:cNvSpPr/>
          <p:nvPr/>
        </p:nvSpPr>
        <p:spPr>
          <a:xfrm>
            <a:off x="9397388" y="2434597"/>
            <a:ext cx="8119431" cy="200055"/>
          </a:xfrm>
          <a:prstGeom prst="rect">
            <a:avLst/>
          </a:prstGeom>
        </p:spPr>
        <p:txBody>
          <a:bodyPr wrap="square">
            <a:spAutoFit/>
          </a:bodyPr>
          <a:lstStyle/>
          <a:p>
            <a:r>
              <a:rPr lang="en-US" altLang="ko-KR" sz="700" i="1">
                <a:hlinkClick r:id="rId5"/>
              </a:rPr>
              <a:t>LearningRadiology - aspergilloma, aspergillosis, fungus, ball</a:t>
            </a:r>
            <a:endParaRPr lang="ko-KR" altLang="en-US" sz="700" i="1"/>
          </a:p>
        </p:txBody>
      </p:sp>
      <p:pic>
        <p:nvPicPr>
          <p:cNvPr id="12" name="그림 11"/>
          <p:cNvPicPr>
            <a:picLocks noChangeAspect="1"/>
          </p:cNvPicPr>
          <p:nvPr/>
        </p:nvPicPr>
        <p:blipFill>
          <a:blip r:embed="rId6"/>
          <a:stretch>
            <a:fillRect/>
          </a:stretch>
        </p:blipFill>
        <p:spPr>
          <a:xfrm>
            <a:off x="5326381" y="2971373"/>
            <a:ext cx="5577839" cy="3878112"/>
          </a:xfrm>
          <a:prstGeom prst="rect">
            <a:avLst/>
          </a:prstGeom>
        </p:spPr>
      </p:pic>
      <p:pic>
        <p:nvPicPr>
          <p:cNvPr id="10" name="그림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32570" y="2931774"/>
            <a:ext cx="3059431" cy="3059431"/>
          </a:xfrm>
          <a:prstGeom prst="rect">
            <a:avLst/>
          </a:prstGeom>
        </p:spPr>
      </p:pic>
      <p:pic>
        <p:nvPicPr>
          <p:cNvPr id="13" name="그림 12"/>
          <p:cNvPicPr>
            <a:picLocks noChangeAspect="1"/>
          </p:cNvPicPr>
          <p:nvPr/>
        </p:nvPicPr>
        <p:blipFill>
          <a:blip r:embed="rId8"/>
          <a:stretch>
            <a:fillRect/>
          </a:stretch>
        </p:blipFill>
        <p:spPr>
          <a:xfrm>
            <a:off x="9898379" y="5126667"/>
            <a:ext cx="2301617" cy="1728691"/>
          </a:xfrm>
          <a:prstGeom prst="rect">
            <a:avLst/>
          </a:prstGeom>
        </p:spPr>
      </p:pic>
    </p:spTree>
    <p:extLst>
      <p:ext uri="{BB962C8B-B14F-4D97-AF65-F5344CB8AC3E}">
        <p14:creationId xmlns:p14="http://schemas.microsoft.com/office/powerpoint/2010/main" val="18698809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0" y="0"/>
            <a:ext cx="12192000" cy="535531"/>
          </a:xfrm>
          <a:prstGeom prst="rect">
            <a:avLst/>
          </a:prstGeom>
          <a:solidFill>
            <a:schemeClr val="accent6">
              <a:lumMod val="20000"/>
              <a:lumOff val="80000"/>
            </a:schemeClr>
          </a:solidFill>
        </p:spPr>
        <p:txBody>
          <a:bodyPr wrap="square">
            <a:spAutoFit/>
          </a:bodyPr>
          <a:lstStyle/>
          <a:p>
            <a:pPr fontAlgn="base" latinLnBrk="0">
              <a:lnSpc>
                <a:spcPct val="160000"/>
              </a:lnSpc>
            </a:pPr>
            <a:r>
              <a:rPr lang="en-US" altLang="ko-KR" b="1" i="1" kern="0" smtClean="0">
                <a:solidFill>
                  <a:srgbClr val="000000"/>
                </a:solidFill>
                <a:effectLst>
                  <a:outerShdw blurRad="38100" dist="38100" dir="2700000" algn="tl">
                    <a:srgbClr val="000000">
                      <a:alpha val="43137"/>
                    </a:srgbClr>
                  </a:outerShdw>
                </a:effectLst>
                <a:latin typeface="+mj-lt"/>
                <a:ea typeface="함초롬바탕" panose="02030604000101010101" pitchFamily="18" charset="-127"/>
              </a:rPr>
              <a:t>Trachiobronhitis</a:t>
            </a:r>
            <a:endParaRPr lang="en-US" altLang="ko-KR" b="1" i="1" kern="0">
              <a:solidFill>
                <a:srgbClr val="000000"/>
              </a:solidFill>
              <a:effectLst>
                <a:outerShdw blurRad="38100" dist="38100" dir="2700000" algn="tl">
                  <a:srgbClr val="000000">
                    <a:alpha val="43137"/>
                  </a:srgbClr>
                </a:outerShdw>
              </a:effectLst>
              <a:latin typeface="+mj-lt"/>
            </a:endParaRPr>
          </a:p>
        </p:txBody>
      </p:sp>
      <p:grpSp>
        <p:nvGrpSpPr>
          <p:cNvPr id="18" name="그룹 17"/>
          <p:cNvGrpSpPr/>
          <p:nvPr/>
        </p:nvGrpSpPr>
        <p:grpSpPr>
          <a:xfrm>
            <a:off x="461649" y="2792279"/>
            <a:ext cx="11566867" cy="3479707"/>
            <a:chOff x="461649" y="2252451"/>
            <a:chExt cx="11566867" cy="3479707"/>
          </a:xfrm>
        </p:grpSpPr>
        <p:pic>
          <p:nvPicPr>
            <p:cNvPr id="6145" name="_x408453656" descr="EMB000051c023c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649" y="2252451"/>
              <a:ext cx="8964983" cy="2734888"/>
            </a:xfrm>
            <a:prstGeom prst="rect">
              <a:avLst/>
            </a:prstGeom>
            <a:noFill/>
            <a:extLst>
              <a:ext uri="{909E8E84-426E-40DD-AFC4-6F175D3DCCD1}">
                <a14:hiddenFill xmlns:a14="http://schemas.microsoft.com/office/drawing/2010/main">
                  <a:solidFill>
                    <a:srgbClr val="FFFFFF"/>
                  </a:solidFill>
                </a14:hiddenFill>
              </a:ext>
            </a:extLst>
          </p:spPr>
        </p:pic>
        <p:sp>
          <p:nvSpPr>
            <p:cNvPr id="4" name="직사각형 3"/>
            <p:cNvSpPr/>
            <p:nvPr/>
          </p:nvSpPr>
          <p:spPr>
            <a:xfrm>
              <a:off x="461649" y="4987339"/>
              <a:ext cx="11566867" cy="744819"/>
            </a:xfrm>
            <a:prstGeom prst="rect">
              <a:avLst/>
            </a:prstGeom>
          </p:spPr>
          <p:txBody>
            <a:bodyPr wrap="square">
              <a:spAutoFit/>
            </a:bodyPr>
            <a:lstStyle/>
            <a:p>
              <a:pPr fontAlgn="base" latinLnBrk="0">
                <a:lnSpc>
                  <a:spcPct val="160000"/>
                </a:lnSpc>
              </a:pPr>
              <a:r>
                <a:rPr lang="en-US" altLang="ko-KR" sz="1600" b="1" kern="0">
                  <a:solidFill>
                    <a:srgbClr val="000000"/>
                  </a:solidFill>
                  <a:latin typeface="+mj-lt"/>
                  <a:ea typeface="함초롬바탕" panose="02030604000101010101" pitchFamily="18" charset="-127"/>
                </a:rPr>
                <a:t>Obstructive </a:t>
              </a:r>
              <a:r>
                <a:rPr lang="en-US" altLang="ko-KR" sz="1600" b="1" kern="0" smtClean="0">
                  <a:solidFill>
                    <a:srgbClr val="000000"/>
                  </a:solidFill>
                  <a:latin typeface="+mj-lt"/>
                  <a:ea typeface="함초롬바탕" panose="02030604000101010101" pitchFamily="18" charset="-127"/>
                </a:rPr>
                <a:t>type                     Ulcerative                                Pseudomembranous</a:t>
              </a:r>
              <a:endParaRPr lang="en-US" altLang="ko-KR" sz="1600" b="1" kern="0">
                <a:solidFill>
                  <a:srgbClr val="000000"/>
                </a:solidFill>
                <a:latin typeface="+mj-lt"/>
              </a:endParaRPr>
            </a:p>
            <a:p>
              <a:pPr algn="r" fontAlgn="base" latinLnBrk="0">
                <a:lnSpc>
                  <a:spcPct val="160000"/>
                </a:lnSpc>
              </a:pPr>
              <a:r>
                <a:rPr lang="en-US" altLang="ko-KR" sz="1050" i="1" kern="0">
                  <a:solidFill>
                    <a:srgbClr val="000000"/>
                  </a:solidFill>
                  <a:latin typeface="+mj-lt"/>
                  <a:ea typeface="함초롬바탕" panose="02030604000101010101" pitchFamily="18" charset="-127"/>
                </a:rPr>
                <a:t>Ref. Denning DW. Thorax 2005;50:812</a:t>
              </a:r>
              <a:endParaRPr lang="en-US" altLang="ko-KR" sz="1050" i="1" kern="0">
                <a:solidFill>
                  <a:srgbClr val="000000"/>
                </a:solidFill>
                <a:latin typeface="+mj-lt"/>
              </a:endParaRPr>
            </a:p>
          </p:txBody>
        </p:sp>
      </p:grpSp>
      <p:pic>
        <p:nvPicPr>
          <p:cNvPr id="6" name="그림 5"/>
          <p:cNvPicPr>
            <a:picLocks noChangeAspect="1"/>
          </p:cNvPicPr>
          <p:nvPr/>
        </p:nvPicPr>
        <p:blipFill rotWithShape="1">
          <a:blip r:embed="rId4"/>
          <a:srcRect l="15901"/>
          <a:stretch/>
        </p:blipFill>
        <p:spPr>
          <a:xfrm>
            <a:off x="332509" y="718682"/>
            <a:ext cx="8579474" cy="1591257"/>
          </a:xfrm>
          <a:prstGeom prst="rect">
            <a:avLst/>
          </a:prstGeom>
        </p:spPr>
      </p:pic>
      <p:sp>
        <p:nvSpPr>
          <p:cNvPr id="9" name="직사각형 8"/>
          <p:cNvSpPr/>
          <p:nvPr/>
        </p:nvSpPr>
        <p:spPr>
          <a:xfrm>
            <a:off x="461649" y="1418775"/>
            <a:ext cx="2991785" cy="523220"/>
          </a:xfrm>
          <a:prstGeom prst="rect">
            <a:avLst/>
          </a:prstGeom>
          <a:ln>
            <a:solidFill>
              <a:srgbClr val="FF0000"/>
            </a:solidFill>
          </a:ln>
        </p:spPr>
        <p:txBody>
          <a:bodyPr wrap="square">
            <a:spAutoFit/>
          </a:bodyPr>
          <a:lstStyle/>
          <a:p>
            <a:r>
              <a:rPr lang="en-US" altLang="ko-KR" sz="1400" b="1" i="1">
                <a:solidFill>
                  <a:srgbClr val="FF0000"/>
                </a:solidFill>
              </a:rPr>
              <a:t>typically within three months of transplantation </a:t>
            </a:r>
            <a:endParaRPr lang="ko-KR" altLang="en-US" sz="1400" b="1" i="1">
              <a:solidFill>
                <a:srgbClr val="FF0000"/>
              </a:solidFill>
            </a:endParaRPr>
          </a:p>
        </p:txBody>
      </p:sp>
      <p:sp>
        <p:nvSpPr>
          <p:cNvPr id="10" name="직사각형 9"/>
          <p:cNvSpPr/>
          <p:nvPr/>
        </p:nvSpPr>
        <p:spPr>
          <a:xfrm>
            <a:off x="9375492" y="737197"/>
            <a:ext cx="2704161" cy="738664"/>
          </a:xfrm>
          <a:prstGeom prst="rect">
            <a:avLst/>
          </a:prstGeom>
          <a:ln>
            <a:solidFill>
              <a:srgbClr val="FF0000"/>
            </a:solidFill>
          </a:ln>
        </p:spPr>
        <p:txBody>
          <a:bodyPr wrap="square">
            <a:spAutoFit/>
          </a:bodyPr>
          <a:lstStyle/>
          <a:p>
            <a:r>
              <a:rPr lang="en-US" altLang="ko-KR" sz="1400" b="1" smtClean="0">
                <a:solidFill>
                  <a:srgbClr val="FF0000"/>
                </a:solidFill>
              </a:rPr>
              <a:t>Can </a:t>
            </a:r>
            <a:r>
              <a:rPr lang="en-US" altLang="ko-KR" sz="1400" b="1">
                <a:solidFill>
                  <a:srgbClr val="FF0000"/>
                </a:solidFill>
              </a:rPr>
              <a:t>be asymptomatic </a:t>
            </a:r>
            <a:endParaRPr lang="en-US" altLang="ko-KR" sz="1400" b="1" smtClean="0">
              <a:solidFill>
                <a:srgbClr val="FF0000"/>
              </a:solidFill>
            </a:endParaRPr>
          </a:p>
          <a:p>
            <a:r>
              <a:rPr lang="en-US" altLang="ko-KR" sz="1400" b="1" smtClean="0">
                <a:solidFill>
                  <a:srgbClr val="FF0000"/>
                </a:solidFill>
              </a:rPr>
              <a:t>and </a:t>
            </a:r>
            <a:r>
              <a:rPr lang="en-US" altLang="ko-KR" sz="1400" b="1">
                <a:solidFill>
                  <a:srgbClr val="FF0000"/>
                </a:solidFill>
              </a:rPr>
              <a:t>detected only </a:t>
            </a:r>
            <a:endParaRPr lang="en-US" altLang="ko-KR" sz="1400" b="1" smtClean="0">
              <a:solidFill>
                <a:srgbClr val="FF0000"/>
              </a:solidFill>
            </a:endParaRPr>
          </a:p>
          <a:p>
            <a:r>
              <a:rPr lang="en-US" altLang="ko-KR" sz="1400" b="1" smtClean="0">
                <a:solidFill>
                  <a:srgbClr val="FF0000"/>
                </a:solidFill>
              </a:rPr>
              <a:t>by </a:t>
            </a:r>
            <a:r>
              <a:rPr lang="en-US" altLang="ko-KR" sz="1400" b="1">
                <a:solidFill>
                  <a:srgbClr val="FF0000"/>
                </a:solidFill>
              </a:rPr>
              <a:t>surveillance bronchoscopy </a:t>
            </a:r>
            <a:endParaRPr lang="ko-KR" altLang="en-US" sz="1400" b="1">
              <a:solidFill>
                <a:srgbClr val="FF0000"/>
              </a:solidFill>
            </a:endParaRPr>
          </a:p>
        </p:txBody>
      </p:sp>
      <p:sp>
        <p:nvSpPr>
          <p:cNvPr id="11" name="직사각형 10"/>
          <p:cNvSpPr/>
          <p:nvPr/>
        </p:nvSpPr>
        <p:spPr>
          <a:xfrm>
            <a:off x="380253" y="2332427"/>
            <a:ext cx="2659061" cy="369332"/>
          </a:xfrm>
          <a:prstGeom prst="rect">
            <a:avLst/>
          </a:prstGeom>
        </p:spPr>
        <p:txBody>
          <a:bodyPr wrap="none">
            <a:spAutoFit/>
          </a:bodyPr>
          <a:lstStyle/>
          <a:p>
            <a:r>
              <a:rPr lang="en-US" altLang="ko-KR" b="1" u="sng" smtClean="0"/>
              <a:t>The range </a:t>
            </a:r>
            <a:r>
              <a:rPr lang="en-US" altLang="ko-KR" b="1" u="sng"/>
              <a:t>of findings </a:t>
            </a:r>
            <a:endParaRPr lang="ko-KR" altLang="en-US" b="1" u="sng"/>
          </a:p>
        </p:txBody>
      </p:sp>
      <p:sp>
        <p:nvSpPr>
          <p:cNvPr id="12" name="직사각형 11"/>
          <p:cNvSpPr/>
          <p:nvPr/>
        </p:nvSpPr>
        <p:spPr>
          <a:xfrm>
            <a:off x="9495356" y="3975057"/>
            <a:ext cx="2741904" cy="369332"/>
          </a:xfrm>
          <a:prstGeom prst="rect">
            <a:avLst/>
          </a:prstGeom>
        </p:spPr>
        <p:txBody>
          <a:bodyPr wrap="none">
            <a:spAutoFit/>
          </a:bodyPr>
          <a:lstStyle/>
          <a:p>
            <a:r>
              <a:rPr lang="en-US" altLang="ko-KR" b="1" smtClean="0"/>
              <a:t>Bronchopleural </a:t>
            </a:r>
            <a:r>
              <a:rPr lang="en-US" altLang="ko-KR" b="1"/>
              <a:t>fistulae</a:t>
            </a:r>
            <a:endParaRPr lang="ko-KR" altLang="en-US" b="1"/>
          </a:p>
        </p:txBody>
      </p:sp>
      <p:sp>
        <p:nvSpPr>
          <p:cNvPr id="13" name="직사각형 12"/>
          <p:cNvSpPr/>
          <p:nvPr/>
        </p:nvSpPr>
        <p:spPr>
          <a:xfrm>
            <a:off x="461649" y="6398690"/>
            <a:ext cx="11480214" cy="369332"/>
          </a:xfrm>
          <a:prstGeom prst="rect">
            <a:avLst/>
          </a:prstGeom>
        </p:spPr>
        <p:txBody>
          <a:bodyPr wrap="square">
            <a:spAutoFit/>
          </a:bodyPr>
          <a:lstStyle/>
          <a:p>
            <a:r>
              <a:rPr lang="en-US" altLang="ko-KR" b="1" i="1" u="sng" smtClean="0"/>
              <a:t>&gt; Tracheobronchial </a:t>
            </a:r>
            <a:r>
              <a:rPr lang="en-US" altLang="ko-KR" b="1" i="1" u="sng"/>
              <a:t>aspergillosis may also progress to invasive and disseminated disease </a:t>
            </a:r>
            <a:endParaRPr lang="ko-KR" altLang="en-US" b="1" i="1" u="sng"/>
          </a:p>
        </p:txBody>
      </p:sp>
      <p:sp>
        <p:nvSpPr>
          <p:cNvPr id="14" name="직사각형 13"/>
          <p:cNvSpPr/>
          <p:nvPr/>
        </p:nvSpPr>
        <p:spPr>
          <a:xfrm>
            <a:off x="8733835" y="1530442"/>
            <a:ext cx="3676388" cy="738664"/>
          </a:xfrm>
          <a:prstGeom prst="rect">
            <a:avLst/>
          </a:prstGeom>
        </p:spPr>
        <p:txBody>
          <a:bodyPr wrap="square">
            <a:spAutoFit/>
          </a:bodyPr>
          <a:lstStyle/>
          <a:p>
            <a:r>
              <a:rPr lang="en-US" altLang="ko-KR" sz="1400" b="1">
                <a:solidFill>
                  <a:srgbClr val="0070C0"/>
                </a:solidFill>
              </a:rPr>
              <a:t>Chest imaging </a:t>
            </a:r>
            <a:r>
              <a:rPr lang="en-US" altLang="ko-KR" sz="1400" b="1" smtClean="0">
                <a:solidFill>
                  <a:srgbClr val="0070C0"/>
                </a:solidFill>
              </a:rPr>
              <a:t>: normal </a:t>
            </a:r>
            <a:r>
              <a:rPr lang="en-US" altLang="ko-KR" sz="1400" b="1">
                <a:solidFill>
                  <a:srgbClr val="0070C0"/>
                </a:solidFill>
              </a:rPr>
              <a:t>or reveal areas of airway thickening, patchy infiltrates, consolidation, or centrilobular nodules.</a:t>
            </a:r>
            <a:endParaRPr lang="ko-KR" altLang="en-US" sz="1400" b="1">
              <a:solidFill>
                <a:srgbClr val="0070C0"/>
              </a:solidFill>
            </a:endParaRPr>
          </a:p>
        </p:txBody>
      </p:sp>
      <p:cxnSp>
        <p:nvCxnSpPr>
          <p:cNvPr id="16" name="직선 연결선 15"/>
          <p:cNvCxnSpPr/>
          <p:nvPr/>
        </p:nvCxnSpPr>
        <p:spPr>
          <a:xfrm>
            <a:off x="3497502" y="914402"/>
            <a:ext cx="511768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206692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0" y="0"/>
            <a:ext cx="12192000" cy="535531"/>
          </a:xfrm>
          <a:prstGeom prst="rect">
            <a:avLst/>
          </a:prstGeom>
          <a:solidFill>
            <a:schemeClr val="accent4">
              <a:lumMod val="20000"/>
              <a:lumOff val="80000"/>
            </a:schemeClr>
          </a:solidFill>
        </p:spPr>
        <p:txBody>
          <a:bodyPr wrap="square">
            <a:spAutoFit/>
          </a:bodyPr>
          <a:lstStyle/>
          <a:p>
            <a:pPr fontAlgn="base" latinLnBrk="0">
              <a:lnSpc>
                <a:spcPct val="160000"/>
              </a:lnSpc>
            </a:pPr>
            <a:r>
              <a:rPr lang="en-US" altLang="ko-KR" b="1" i="1" kern="0">
                <a:solidFill>
                  <a:srgbClr val="000000"/>
                </a:solidFill>
                <a:effectLst>
                  <a:outerShdw blurRad="38100" dist="38100" dir="2700000" algn="tl">
                    <a:srgbClr val="000000">
                      <a:alpha val="43137"/>
                    </a:srgbClr>
                  </a:outerShdw>
                </a:effectLst>
                <a:latin typeface="+mj-lt"/>
                <a:ea typeface="함초롬바탕" panose="02030604000101010101" pitchFamily="18" charset="-127"/>
              </a:rPr>
              <a:t>Allergic bronchopulmonary aspergillosis</a:t>
            </a:r>
            <a:endParaRPr lang="en-US" altLang="ko-KR" b="1" i="1" kern="0">
              <a:solidFill>
                <a:srgbClr val="000000"/>
              </a:solidFill>
              <a:effectLst>
                <a:outerShdw blurRad="38100" dist="38100" dir="2700000" algn="tl">
                  <a:srgbClr val="000000">
                    <a:alpha val="43137"/>
                  </a:srgbClr>
                </a:outerShdw>
              </a:effectLst>
              <a:latin typeface="+mj-lt"/>
            </a:endParaRPr>
          </a:p>
        </p:txBody>
      </p:sp>
      <p:sp>
        <p:nvSpPr>
          <p:cNvPr id="3" name="내용 개체 틀 2"/>
          <p:cNvSpPr txBox="1">
            <a:spLocks/>
          </p:cNvSpPr>
          <p:nvPr/>
        </p:nvSpPr>
        <p:spPr>
          <a:xfrm>
            <a:off x="216949" y="710204"/>
            <a:ext cx="11649421" cy="4005015"/>
          </a:xfrm>
          <a:prstGeom prst="rect">
            <a:avLst/>
          </a:prstGeom>
          <a:solidFill>
            <a:schemeClr val="accent6">
              <a:lumMod val="20000"/>
              <a:lumOff val="80000"/>
            </a:schemeClr>
          </a:solidFill>
        </p:spPr>
        <p:txBody>
          <a:bodyPr vert="horz" lIns="91440" tIns="45720" rIns="91440" bIns="45720" rtlCol="0">
            <a:normAutofit/>
          </a:bodyPr>
          <a:lstStyle>
            <a:lvl1pPr marL="0" indent="0" algn="ctr" defTabSz="914400" rtl="0" eaLnBrk="1" latinLnBrk="1"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1"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1"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altLang="ko-KR" sz="1600" b="1">
                <a:solidFill>
                  <a:srgbClr val="0070C0"/>
                </a:solidFill>
                <a:latin typeface="+mj-lt"/>
                <a:ea typeface="MS UI Gothic" panose="020B0600070205080204" pitchFamily="34" charset="-128"/>
              </a:rPr>
              <a:t>H</a:t>
            </a:r>
            <a:r>
              <a:rPr lang="en-US" altLang="ko-KR" sz="1600" b="1" smtClean="0">
                <a:solidFill>
                  <a:srgbClr val="0070C0"/>
                </a:solidFill>
                <a:latin typeface="+mj-lt"/>
                <a:ea typeface="MS UI Gothic" panose="020B0600070205080204" pitchFamily="34" charset="-128"/>
              </a:rPr>
              <a:t>ypersensitivity reaction </a:t>
            </a:r>
            <a:r>
              <a:rPr lang="en-US" altLang="ko-KR" sz="1600" smtClean="0">
                <a:latin typeface="+mj-lt"/>
                <a:ea typeface="MS UI Gothic" panose="020B0600070205080204" pitchFamily="34" charset="-128"/>
              </a:rPr>
              <a:t>of the lung to </a:t>
            </a:r>
            <a:r>
              <a:rPr lang="en-US" altLang="ko-KR" sz="1600" i="1" smtClean="0">
                <a:latin typeface="+mj-lt"/>
                <a:ea typeface="MS UI Gothic" panose="020B0600070205080204" pitchFamily="34" charset="-128"/>
              </a:rPr>
              <a:t>Aspergillus</a:t>
            </a:r>
            <a:r>
              <a:rPr lang="en-US" altLang="ko-KR" sz="1600" smtClean="0">
                <a:latin typeface="+mj-lt"/>
                <a:ea typeface="MS UI Gothic" panose="020B0600070205080204" pitchFamily="34" charset="-128"/>
              </a:rPr>
              <a:t> inhalation.</a:t>
            </a:r>
          </a:p>
          <a:p>
            <a:pPr algn="l" fontAlgn="base" latinLnBrk="0">
              <a:lnSpc>
                <a:spcPct val="100000"/>
              </a:lnSpc>
            </a:pPr>
            <a:r>
              <a:rPr lang="en-US" altLang="ko-KR" sz="1600" smtClean="0">
                <a:ea typeface="MS UI Gothic" panose="020B0600070205080204" pitchFamily="34" charset="-128"/>
              </a:rPr>
              <a:t>Activation </a:t>
            </a:r>
            <a:r>
              <a:rPr lang="en-US" altLang="ko-KR" sz="1600">
                <a:ea typeface="MS UI Gothic" panose="020B0600070205080204" pitchFamily="34" charset="-128"/>
              </a:rPr>
              <a:t>of T helper 2 lymphocytes in recruiting eosinophils and other inflammatory mediators.</a:t>
            </a:r>
          </a:p>
          <a:p>
            <a:pPr algn="l" fontAlgn="base" latinLnBrk="0">
              <a:lnSpc>
                <a:spcPct val="100000"/>
              </a:lnSpc>
            </a:pPr>
            <a:r>
              <a:rPr lang="en-US" altLang="ko-KR" sz="1600">
                <a:ea typeface="MS UI Gothic" panose="020B0600070205080204" pitchFamily="34" charset="-128"/>
              </a:rPr>
              <a:t>The incidence of ABPA: patients with asthma is approximately 2</a:t>
            </a:r>
            <a:r>
              <a:rPr lang="en-US" altLang="ko-KR" sz="1600" smtClean="0">
                <a:ea typeface="MS UI Gothic" panose="020B0600070205080204" pitchFamily="34" charset="-128"/>
              </a:rPr>
              <a:t>% / 1–15</a:t>
            </a:r>
            <a:r>
              <a:rPr lang="en-US" altLang="ko-KR" sz="1600">
                <a:ea typeface="MS UI Gothic" panose="020B0600070205080204" pitchFamily="34" charset="-128"/>
              </a:rPr>
              <a:t>% of cystic fibrosis sufferers develop ABPA</a:t>
            </a:r>
          </a:p>
          <a:p>
            <a:pPr algn="l">
              <a:lnSpc>
                <a:spcPct val="100000"/>
              </a:lnSpc>
            </a:pPr>
            <a:r>
              <a:rPr lang="en-US" altLang="ko-KR" sz="1600" smtClean="0">
                <a:latin typeface="+mj-lt"/>
                <a:ea typeface="MS UI Gothic" panose="020B0600070205080204" pitchFamily="34" charset="-128"/>
              </a:rPr>
              <a:t>The hypersensitivity initially causes bronchospasm and bronchial wall edema, which is IgE-mediated</a:t>
            </a:r>
          </a:p>
          <a:p>
            <a:pPr algn="l">
              <a:lnSpc>
                <a:spcPct val="100000"/>
              </a:lnSpc>
            </a:pPr>
            <a:r>
              <a:rPr lang="en-US" altLang="ko-KR" sz="1600" smtClean="0">
                <a:latin typeface="+mj-lt"/>
                <a:ea typeface="MS UI Gothic" panose="020B0600070205080204" pitchFamily="34" charset="-128"/>
              </a:rPr>
              <a:t> : bronchial wall damage with loss of muscle and bronchial wall cartilage </a:t>
            </a:r>
          </a:p>
          <a:p>
            <a:pPr algn="l">
              <a:lnSpc>
                <a:spcPct val="100000"/>
              </a:lnSpc>
            </a:pPr>
            <a:r>
              <a:rPr lang="en-US" altLang="ko-KR" sz="1600" smtClean="0">
                <a:latin typeface="+mj-lt"/>
                <a:ea typeface="MS UI Gothic" panose="020B0600070205080204" pitchFamily="34" charset="-128"/>
              </a:rPr>
              <a:t> : resulting in </a:t>
            </a:r>
            <a:r>
              <a:rPr lang="en-US" altLang="ko-KR" sz="1600" smtClean="0">
                <a:latin typeface="+mj-lt"/>
                <a:ea typeface="MS UI Gothic" panose="020B0600070205080204" pitchFamily="34" charset="-128"/>
                <a:hlinkClick r:id="rId2"/>
              </a:rPr>
              <a:t>bronchiectasis</a:t>
            </a:r>
            <a:r>
              <a:rPr lang="en-US" altLang="ko-KR" sz="1600" smtClean="0">
                <a:latin typeface="+mj-lt"/>
                <a:ea typeface="MS UI Gothic" panose="020B0600070205080204" pitchFamily="34" charset="-128"/>
              </a:rPr>
              <a:t> (typically </a:t>
            </a:r>
            <a:r>
              <a:rPr lang="en-US" altLang="ko-KR" sz="1600" smtClean="0">
                <a:latin typeface="+mj-lt"/>
                <a:ea typeface="MS UI Gothic" panose="020B0600070205080204" pitchFamily="34" charset="-128"/>
                <a:hlinkClick r:id="rId3"/>
              </a:rPr>
              <a:t>central bronchiectasis</a:t>
            </a:r>
            <a:r>
              <a:rPr lang="en-US" altLang="ko-KR" sz="1600" smtClean="0">
                <a:latin typeface="+mj-lt"/>
                <a:ea typeface="MS UI Gothic" panose="020B0600070205080204" pitchFamily="34" charset="-128"/>
              </a:rPr>
              <a:t>)</a:t>
            </a:r>
            <a:endParaRPr lang="ko-KR" altLang="en-US" sz="2000" dirty="0">
              <a:latin typeface="+mj-lt"/>
            </a:endParaRPr>
          </a:p>
        </p:txBody>
      </p:sp>
      <p:pic>
        <p:nvPicPr>
          <p:cNvPr id="4" name="그림 3"/>
          <p:cNvPicPr>
            <a:picLocks noChangeAspect="1"/>
          </p:cNvPicPr>
          <p:nvPr/>
        </p:nvPicPr>
        <p:blipFill>
          <a:blip r:embed="rId4"/>
          <a:stretch>
            <a:fillRect/>
          </a:stretch>
        </p:blipFill>
        <p:spPr>
          <a:xfrm>
            <a:off x="343543" y="3250108"/>
            <a:ext cx="9335335" cy="3194759"/>
          </a:xfrm>
          <a:prstGeom prst="rect">
            <a:avLst/>
          </a:prstGeom>
        </p:spPr>
      </p:pic>
      <p:sp>
        <p:nvSpPr>
          <p:cNvPr id="5" name="직사각형 4"/>
          <p:cNvSpPr/>
          <p:nvPr/>
        </p:nvSpPr>
        <p:spPr>
          <a:xfrm>
            <a:off x="9333304" y="6444867"/>
            <a:ext cx="2533066" cy="261610"/>
          </a:xfrm>
          <a:prstGeom prst="rect">
            <a:avLst/>
          </a:prstGeom>
        </p:spPr>
        <p:txBody>
          <a:bodyPr wrap="none">
            <a:spAutoFit/>
          </a:bodyPr>
          <a:lstStyle/>
          <a:p>
            <a:r>
              <a:rPr lang="en-US" altLang="ko-KR" sz="1100" b="1" i="1" u="sng" dirty="0">
                <a:solidFill>
                  <a:srgbClr val="303030"/>
                </a:solidFill>
                <a:latin typeface="arial" panose="020B0604020202020204" pitchFamily="34" charset="0"/>
              </a:rPr>
              <a:t> </a:t>
            </a:r>
            <a:r>
              <a:rPr lang="en-US" altLang="ko-KR" sz="1100" b="1" i="1" u="sng" dirty="0" err="1">
                <a:solidFill>
                  <a:srgbClr val="303030"/>
                </a:solidFill>
                <a:latin typeface="arial" panose="020B0604020202020204" pitchFamily="34" charset="0"/>
              </a:rPr>
              <a:t>Clin</a:t>
            </a:r>
            <a:r>
              <a:rPr lang="en-US" altLang="ko-KR" sz="1100" b="1" i="1" u="sng" dirty="0">
                <a:solidFill>
                  <a:srgbClr val="303030"/>
                </a:solidFill>
                <a:latin typeface="arial" panose="020B0604020202020204" pitchFamily="34" charset="0"/>
              </a:rPr>
              <a:t> </a:t>
            </a:r>
            <a:r>
              <a:rPr lang="en-US" altLang="ko-KR" sz="1100" b="1" i="1" u="sng" dirty="0" err="1">
                <a:solidFill>
                  <a:srgbClr val="303030"/>
                </a:solidFill>
                <a:latin typeface="arial" panose="020B0604020202020204" pitchFamily="34" charset="0"/>
              </a:rPr>
              <a:t>Exp</a:t>
            </a:r>
            <a:r>
              <a:rPr lang="en-US" altLang="ko-KR" sz="1100" b="1" i="1" u="sng" dirty="0">
                <a:solidFill>
                  <a:srgbClr val="303030"/>
                </a:solidFill>
                <a:latin typeface="arial" panose="020B0604020202020204" pitchFamily="34" charset="0"/>
              </a:rPr>
              <a:t> Allergy. 2013;43:850–873.</a:t>
            </a:r>
            <a:endParaRPr lang="ko-KR" altLang="en-US" sz="1100" b="1" i="1" u="sng" dirty="0"/>
          </a:p>
        </p:txBody>
      </p:sp>
      <p:pic>
        <p:nvPicPr>
          <p:cNvPr id="6" name="그림 5"/>
          <p:cNvPicPr>
            <a:picLocks noChangeAspect="1"/>
          </p:cNvPicPr>
          <p:nvPr/>
        </p:nvPicPr>
        <p:blipFill rotWithShape="1">
          <a:blip r:embed="rId5">
            <a:extLst>
              <a:ext uri="{28A0092B-C50C-407E-A947-70E740481C1C}">
                <a14:useLocalDpi xmlns:a14="http://schemas.microsoft.com/office/drawing/2010/main" val="0"/>
              </a:ext>
            </a:extLst>
          </a:blip>
          <a:srcRect b="3143"/>
          <a:stretch/>
        </p:blipFill>
        <p:spPr>
          <a:xfrm>
            <a:off x="5944069" y="2553366"/>
            <a:ext cx="6156857" cy="3395411"/>
          </a:xfrm>
          <a:prstGeom prst="rect">
            <a:avLst/>
          </a:prstGeom>
        </p:spPr>
      </p:pic>
    </p:spTree>
    <p:extLst>
      <p:ext uri="{BB962C8B-B14F-4D97-AF65-F5344CB8AC3E}">
        <p14:creationId xmlns:p14="http://schemas.microsoft.com/office/powerpoint/2010/main" val="38132900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3"/>
          <a:stretch>
            <a:fillRect/>
          </a:stretch>
        </p:blipFill>
        <p:spPr>
          <a:xfrm>
            <a:off x="111088" y="22751"/>
            <a:ext cx="8943711" cy="5794155"/>
          </a:xfrm>
          <a:prstGeom prst="rect">
            <a:avLst/>
          </a:prstGeom>
        </p:spPr>
      </p:pic>
      <p:pic>
        <p:nvPicPr>
          <p:cNvPr id="12" name="그림 11"/>
          <p:cNvPicPr>
            <a:picLocks noChangeAspect="1"/>
          </p:cNvPicPr>
          <p:nvPr/>
        </p:nvPicPr>
        <p:blipFill>
          <a:blip r:embed="rId4"/>
          <a:stretch>
            <a:fillRect/>
          </a:stretch>
        </p:blipFill>
        <p:spPr>
          <a:xfrm>
            <a:off x="4472774" y="22751"/>
            <a:ext cx="4722851" cy="4659418"/>
          </a:xfrm>
          <a:prstGeom prst="rect">
            <a:avLst/>
          </a:prstGeom>
        </p:spPr>
      </p:pic>
      <p:pic>
        <p:nvPicPr>
          <p:cNvPr id="13" name="그림 12"/>
          <p:cNvPicPr>
            <a:picLocks noChangeAspect="1"/>
          </p:cNvPicPr>
          <p:nvPr/>
        </p:nvPicPr>
        <p:blipFill>
          <a:blip r:embed="rId5"/>
          <a:stretch>
            <a:fillRect/>
          </a:stretch>
        </p:blipFill>
        <p:spPr>
          <a:xfrm>
            <a:off x="8714574" y="3194443"/>
            <a:ext cx="3443653" cy="3409641"/>
          </a:xfrm>
          <a:prstGeom prst="rect">
            <a:avLst/>
          </a:prstGeom>
        </p:spPr>
      </p:pic>
      <p:pic>
        <p:nvPicPr>
          <p:cNvPr id="14" name="그림 13"/>
          <p:cNvPicPr>
            <a:picLocks noChangeAspect="1"/>
          </p:cNvPicPr>
          <p:nvPr/>
        </p:nvPicPr>
        <p:blipFill>
          <a:blip r:embed="rId6"/>
          <a:stretch>
            <a:fillRect/>
          </a:stretch>
        </p:blipFill>
        <p:spPr>
          <a:xfrm>
            <a:off x="8714573" y="0"/>
            <a:ext cx="3443653" cy="3364248"/>
          </a:xfrm>
          <a:prstGeom prst="rect">
            <a:avLst/>
          </a:prstGeom>
        </p:spPr>
      </p:pic>
      <p:sp>
        <p:nvSpPr>
          <p:cNvPr id="15" name="직사각형 14"/>
          <p:cNvSpPr/>
          <p:nvPr/>
        </p:nvSpPr>
        <p:spPr>
          <a:xfrm>
            <a:off x="6958987" y="6596390"/>
            <a:ext cx="6096000" cy="261610"/>
          </a:xfrm>
          <a:prstGeom prst="rect">
            <a:avLst/>
          </a:prstGeom>
        </p:spPr>
        <p:txBody>
          <a:bodyPr>
            <a:spAutoFit/>
          </a:bodyPr>
          <a:lstStyle/>
          <a:p>
            <a:r>
              <a:rPr lang="en-US" altLang="ko-KR" sz="1100" b="1" i="1" u="sng">
                <a:hlinkClick r:id="rId7"/>
              </a:rPr>
              <a:t>Allergic bronchopulmonary aspergillosis | Radiology Case | Radiopaedia.org</a:t>
            </a:r>
            <a:endParaRPr lang="ko-KR" altLang="en-US" sz="1100" b="1" i="1" u="sng"/>
          </a:p>
        </p:txBody>
      </p:sp>
    </p:spTree>
    <p:extLst>
      <p:ext uri="{BB962C8B-B14F-4D97-AF65-F5344CB8AC3E}">
        <p14:creationId xmlns:p14="http://schemas.microsoft.com/office/powerpoint/2010/main" val="26188297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rotWithShape="1">
          <a:blip r:embed="rId3"/>
          <a:srcRect l="49586" t="4943"/>
          <a:stretch/>
        </p:blipFill>
        <p:spPr>
          <a:xfrm>
            <a:off x="6141259" y="126488"/>
            <a:ext cx="4891441" cy="5974962"/>
          </a:xfrm>
          <a:prstGeom prst="rect">
            <a:avLst/>
          </a:prstGeom>
        </p:spPr>
      </p:pic>
      <p:pic>
        <p:nvPicPr>
          <p:cNvPr id="9" name="그림 8"/>
          <p:cNvPicPr>
            <a:picLocks noChangeAspect="1"/>
          </p:cNvPicPr>
          <p:nvPr/>
        </p:nvPicPr>
        <p:blipFill rotWithShape="1">
          <a:blip r:embed="rId4"/>
          <a:srcRect b="51053"/>
          <a:stretch/>
        </p:blipFill>
        <p:spPr>
          <a:xfrm>
            <a:off x="89054" y="84215"/>
            <a:ext cx="5999739" cy="4264819"/>
          </a:xfrm>
          <a:prstGeom prst="rect">
            <a:avLst/>
          </a:prstGeom>
        </p:spPr>
      </p:pic>
      <p:pic>
        <p:nvPicPr>
          <p:cNvPr id="10" name="그림 9"/>
          <p:cNvPicPr>
            <a:picLocks noChangeAspect="1"/>
          </p:cNvPicPr>
          <p:nvPr/>
        </p:nvPicPr>
        <p:blipFill rotWithShape="1">
          <a:blip r:embed="rId4"/>
          <a:srcRect t="49108" b="25756"/>
          <a:stretch/>
        </p:blipFill>
        <p:spPr>
          <a:xfrm>
            <a:off x="89054" y="4386939"/>
            <a:ext cx="5999740" cy="2190131"/>
          </a:xfrm>
          <a:prstGeom prst="rect">
            <a:avLst/>
          </a:prstGeom>
        </p:spPr>
      </p:pic>
      <p:sp>
        <p:nvSpPr>
          <p:cNvPr id="11" name="직사각형 10"/>
          <p:cNvSpPr/>
          <p:nvPr/>
        </p:nvSpPr>
        <p:spPr>
          <a:xfrm>
            <a:off x="0" y="6731042"/>
            <a:ext cx="3570208" cy="253916"/>
          </a:xfrm>
          <a:prstGeom prst="rect">
            <a:avLst/>
          </a:prstGeom>
        </p:spPr>
        <p:txBody>
          <a:bodyPr wrap="none">
            <a:spAutoFit/>
          </a:bodyPr>
          <a:lstStyle/>
          <a:p>
            <a:r>
              <a:rPr lang="en-US" altLang="ko-KR" sz="1050" b="1" i="1" u="sng"/>
              <a:t>Agarwal </a:t>
            </a:r>
            <a:r>
              <a:rPr lang="en-US" altLang="ko-KR" sz="1050" b="1" i="1" u="sng" smtClean="0"/>
              <a:t>R et al. World </a:t>
            </a:r>
            <a:r>
              <a:rPr lang="en-US" altLang="ko-KR" sz="1050" b="1" i="1" u="sng"/>
              <a:t>J Radiol 2012; 4(4): 141-150 </a:t>
            </a:r>
            <a:endParaRPr lang="ko-KR" altLang="en-US" sz="1050" b="1" i="1" u="sng"/>
          </a:p>
        </p:txBody>
      </p:sp>
      <p:pic>
        <p:nvPicPr>
          <p:cNvPr id="15" name="그림 14"/>
          <p:cNvPicPr>
            <a:picLocks noChangeAspect="1"/>
          </p:cNvPicPr>
          <p:nvPr/>
        </p:nvPicPr>
        <p:blipFill rotWithShape="1">
          <a:blip r:embed="rId4"/>
          <a:srcRect t="74391" r="51509"/>
          <a:stretch/>
        </p:blipFill>
        <p:spPr>
          <a:xfrm>
            <a:off x="3121974" y="91204"/>
            <a:ext cx="2909370" cy="2231305"/>
          </a:xfrm>
          <a:prstGeom prst="rect">
            <a:avLst/>
          </a:prstGeom>
        </p:spPr>
      </p:pic>
      <p:sp>
        <p:nvSpPr>
          <p:cNvPr id="16" name="직사각형 15"/>
          <p:cNvSpPr/>
          <p:nvPr/>
        </p:nvSpPr>
        <p:spPr>
          <a:xfrm>
            <a:off x="7972539" y="3857179"/>
            <a:ext cx="4219461" cy="3000821"/>
          </a:xfrm>
          <a:prstGeom prst="rect">
            <a:avLst/>
          </a:prstGeom>
          <a:solidFill>
            <a:schemeClr val="accent6">
              <a:lumMod val="20000"/>
              <a:lumOff val="80000"/>
            </a:schemeClr>
          </a:solidFill>
        </p:spPr>
        <p:txBody>
          <a:bodyPr wrap="square">
            <a:spAutoFit/>
          </a:bodyPr>
          <a:lstStyle/>
          <a:p>
            <a:pPr lvl="1">
              <a:lnSpc>
                <a:spcPct val="150000"/>
              </a:lnSpc>
            </a:pPr>
            <a:r>
              <a:rPr lang="en-US" altLang="ko-KR" sz="1400" b="1" smtClean="0">
                <a:solidFill>
                  <a:srgbClr val="FF0000"/>
                </a:solidFill>
                <a:latin typeface="+mj-lt"/>
              </a:rPr>
              <a:t>&gt; Treatment (du: 3-5 months)</a:t>
            </a:r>
          </a:p>
          <a:p>
            <a:pPr lvl="1">
              <a:lnSpc>
                <a:spcPct val="150000"/>
              </a:lnSpc>
            </a:pPr>
            <a:r>
              <a:rPr lang="en-US" altLang="ko-KR" sz="1400" b="1" smtClean="0">
                <a:latin typeface="+mj-lt"/>
              </a:rPr>
              <a:t>  PL 0.5mg/kg/d for 4wks &gt;</a:t>
            </a:r>
          </a:p>
          <a:p>
            <a:pPr lvl="1">
              <a:lnSpc>
                <a:spcPct val="150000"/>
              </a:lnSpc>
            </a:pPr>
            <a:r>
              <a:rPr lang="en-US" altLang="ko-KR" sz="1400" b="1">
                <a:latin typeface="+mj-lt"/>
              </a:rPr>
              <a:t> </a:t>
            </a:r>
            <a:r>
              <a:rPr lang="en-US" altLang="ko-KR" sz="1400" b="1" smtClean="0">
                <a:latin typeface="+mj-lt"/>
              </a:rPr>
              <a:t>     0.25mg/kg/d for 4wks &gt;  </a:t>
            </a:r>
          </a:p>
          <a:p>
            <a:pPr lvl="1">
              <a:lnSpc>
                <a:spcPct val="150000"/>
              </a:lnSpc>
            </a:pPr>
            <a:r>
              <a:rPr lang="en-US" altLang="ko-KR" sz="1400" b="1" smtClean="0">
                <a:latin typeface="+mj-lt"/>
              </a:rPr>
              <a:t>      0.125mg/kg/d for 4wks </a:t>
            </a:r>
          </a:p>
          <a:p>
            <a:pPr lvl="1">
              <a:lnSpc>
                <a:spcPct val="150000"/>
              </a:lnSpc>
            </a:pPr>
            <a:r>
              <a:rPr lang="en-US" altLang="ko-KR" sz="1400" b="1" i="0" smtClean="0">
                <a:effectLst/>
                <a:latin typeface="+mj-lt"/>
              </a:rPr>
              <a:t>   OR add itraconazole 200mg twice daily           </a:t>
            </a:r>
          </a:p>
          <a:p>
            <a:pPr lvl="1">
              <a:lnSpc>
                <a:spcPct val="150000"/>
              </a:lnSpc>
            </a:pPr>
            <a:r>
              <a:rPr lang="en-US" altLang="ko-KR" sz="1400" b="1">
                <a:latin typeface="+mj-lt"/>
              </a:rPr>
              <a:t> </a:t>
            </a:r>
            <a:r>
              <a:rPr lang="en-US" altLang="ko-KR" sz="1400" b="1" smtClean="0">
                <a:latin typeface="+mj-lt"/>
              </a:rPr>
              <a:t>  (corticosteroid-sparing effect</a:t>
            </a:r>
          </a:p>
          <a:p>
            <a:pPr lvl="1">
              <a:lnSpc>
                <a:spcPct val="150000"/>
              </a:lnSpc>
            </a:pPr>
            <a:r>
              <a:rPr lang="en-US" altLang="ko-KR" sz="1400" b="1" i="0">
                <a:effectLst/>
                <a:latin typeface="+mj-lt"/>
              </a:rPr>
              <a:t> </a:t>
            </a:r>
            <a:r>
              <a:rPr lang="en-US" altLang="ko-KR" sz="1400" b="1" i="0" smtClean="0">
                <a:effectLst/>
                <a:latin typeface="+mj-lt"/>
              </a:rPr>
              <a:t>  or consider in fail to steroid Tx)</a:t>
            </a:r>
          </a:p>
          <a:p>
            <a:pPr lvl="1">
              <a:lnSpc>
                <a:spcPct val="150000"/>
              </a:lnSpc>
            </a:pPr>
            <a:r>
              <a:rPr lang="en-US" altLang="ko-KR" sz="1400" b="1" smtClean="0">
                <a:solidFill>
                  <a:srgbClr val="0070C0"/>
                </a:solidFill>
                <a:latin typeface="+mj-lt"/>
              </a:rPr>
              <a:t>&gt; Alternative Tx</a:t>
            </a:r>
          </a:p>
          <a:p>
            <a:pPr lvl="1">
              <a:lnSpc>
                <a:spcPct val="150000"/>
              </a:lnSpc>
            </a:pPr>
            <a:r>
              <a:rPr lang="en-US" altLang="ko-KR" sz="1400" b="1" i="0" smtClean="0">
                <a:effectLst/>
                <a:latin typeface="+mj-lt"/>
              </a:rPr>
              <a:t>   oral voriconazole or posaconazole</a:t>
            </a:r>
            <a:endParaRPr lang="en-US" altLang="ko-KR" sz="1400" b="1" i="0">
              <a:effectLst/>
              <a:latin typeface="+mj-lt"/>
            </a:endParaRPr>
          </a:p>
        </p:txBody>
      </p:sp>
    </p:spTree>
    <p:extLst>
      <p:ext uri="{BB962C8B-B14F-4D97-AF65-F5344CB8AC3E}">
        <p14:creationId xmlns:p14="http://schemas.microsoft.com/office/powerpoint/2010/main" val="21262845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a:stretch>
            <a:fillRect/>
          </a:stretch>
        </p:blipFill>
        <p:spPr>
          <a:xfrm>
            <a:off x="1528599" y="420015"/>
            <a:ext cx="8600129" cy="5995733"/>
          </a:xfrm>
          <a:prstGeom prst="rect">
            <a:avLst/>
          </a:prstGeom>
        </p:spPr>
      </p:pic>
      <p:sp>
        <p:nvSpPr>
          <p:cNvPr id="2" name="TextBox 1"/>
          <p:cNvSpPr txBox="1"/>
          <p:nvPr/>
        </p:nvSpPr>
        <p:spPr>
          <a:xfrm>
            <a:off x="8294100" y="6581001"/>
            <a:ext cx="4859079" cy="276999"/>
          </a:xfrm>
          <a:prstGeom prst="rect">
            <a:avLst/>
          </a:prstGeom>
          <a:noFill/>
        </p:spPr>
        <p:txBody>
          <a:bodyPr wrap="square" rtlCol="0">
            <a:spAutoFit/>
          </a:bodyPr>
          <a:lstStyle/>
          <a:p>
            <a:r>
              <a:rPr lang="en-US" altLang="ko-KR" sz="1200" b="1" i="1" dirty="0" err="1" smtClean="0"/>
              <a:t>Kosmidis</a:t>
            </a:r>
            <a:r>
              <a:rPr lang="en-US" altLang="ko-KR" sz="1200" b="1" i="1" dirty="0" smtClean="0"/>
              <a:t> and Denning. Thorax. 2015; 70: 270-277.</a:t>
            </a:r>
            <a:endParaRPr lang="ko-KR" altLang="en-US" sz="1200" b="1" i="1" dirty="0"/>
          </a:p>
        </p:txBody>
      </p:sp>
      <p:sp>
        <p:nvSpPr>
          <p:cNvPr id="5" name="TextBox 4"/>
          <p:cNvSpPr txBox="1"/>
          <p:nvPr/>
        </p:nvSpPr>
        <p:spPr>
          <a:xfrm>
            <a:off x="220338" y="220337"/>
            <a:ext cx="2827697" cy="369332"/>
          </a:xfrm>
          <a:prstGeom prst="rect">
            <a:avLst/>
          </a:prstGeom>
          <a:noFill/>
        </p:spPr>
        <p:txBody>
          <a:bodyPr wrap="none" rtlCol="0">
            <a:spAutoFit/>
          </a:bodyPr>
          <a:lstStyle/>
          <a:p>
            <a:r>
              <a:rPr lang="en-US" altLang="ko-KR" b="1" smtClean="0"/>
              <a:t>Thank you for attention</a:t>
            </a:r>
            <a:endParaRPr lang="ko-KR" altLang="en-US" b="1"/>
          </a:p>
        </p:txBody>
      </p:sp>
    </p:spTree>
    <p:extLst>
      <p:ext uri="{BB962C8B-B14F-4D97-AF65-F5344CB8AC3E}">
        <p14:creationId xmlns:p14="http://schemas.microsoft.com/office/powerpoint/2010/main" val="2117409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0338" y="220337"/>
            <a:ext cx="2827697" cy="369332"/>
          </a:xfrm>
          <a:prstGeom prst="rect">
            <a:avLst/>
          </a:prstGeom>
          <a:noFill/>
        </p:spPr>
        <p:txBody>
          <a:bodyPr wrap="none" rtlCol="0">
            <a:spAutoFit/>
          </a:bodyPr>
          <a:lstStyle/>
          <a:p>
            <a:r>
              <a:rPr lang="en-US" altLang="ko-KR" b="1" smtClean="0"/>
              <a:t>Thank you for attention</a:t>
            </a:r>
            <a:endParaRPr lang="ko-KR" altLang="en-US" b="1"/>
          </a:p>
        </p:txBody>
      </p:sp>
    </p:spTree>
    <p:extLst>
      <p:ext uri="{BB962C8B-B14F-4D97-AF65-F5344CB8AC3E}">
        <p14:creationId xmlns:p14="http://schemas.microsoft.com/office/powerpoint/2010/main" val="405817446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95697" y="187265"/>
            <a:ext cx="12386930" cy="655372"/>
          </a:xfrm>
          <a:prstGeom prst="rect">
            <a:avLst/>
          </a:prstGeom>
        </p:spPr>
        <p:txBody>
          <a:bodyPr wrap="square">
            <a:spAutoFit/>
          </a:bodyPr>
          <a:lstStyle/>
          <a:p>
            <a:pPr>
              <a:lnSpc>
                <a:spcPct val="150000"/>
              </a:lnSpc>
            </a:pPr>
            <a:r>
              <a:rPr lang="en-US" altLang="ko-KR" sz="2800" b="1" i="1" kern="0" smtClean="0">
                <a:solidFill>
                  <a:srgbClr val="000000"/>
                </a:solidFill>
                <a:effectLst>
                  <a:outerShdw blurRad="38100" dist="38100" dir="2700000" algn="tl">
                    <a:srgbClr val="000000">
                      <a:alpha val="43137"/>
                    </a:srgbClr>
                  </a:outerShdw>
                </a:effectLst>
                <a:ea typeface="함초롬바탕" panose="02030604000101010101" pitchFamily="18" charset="-127"/>
              </a:rPr>
              <a:t>Treatment</a:t>
            </a:r>
            <a:endParaRPr lang="en-US" altLang="ko-KR" sz="1400" smtClean="0">
              <a:latin typeface="+mj-lt"/>
            </a:endParaRPr>
          </a:p>
        </p:txBody>
      </p:sp>
      <p:sp>
        <p:nvSpPr>
          <p:cNvPr id="3" name="내용 개체 틀 2">
            <a:extLst>
              <a:ext uri="{FF2B5EF4-FFF2-40B4-BE49-F238E27FC236}">
                <a16:creationId xmlns:a16="http://schemas.microsoft.com/office/drawing/2014/main" id="{179A900D-32A3-4148-80A1-C2424CAECB6C}"/>
              </a:ext>
            </a:extLst>
          </p:cNvPr>
          <p:cNvSpPr txBox="1">
            <a:spLocks/>
          </p:cNvSpPr>
          <p:nvPr/>
        </p:nvSpPr>
        <p:spPr>
          <a:xfrm>
            <a:off x="551120" y="934915"/>
            <a:ext cx="6668387" cy="1055798"/>
          </a:xfrm>
          <a:prstGeom prst="rect">
            <a:avLst/>
          </a:prstGeom>
          <a:solidFill>
            <a:schemeClr val="accent4">
              <a:lumMod val="20000"/>
              <a:lumOff val="80000"/>
            </a:schemeClr>
          </a:solidFill>
        </p:spPr>
        <p:txBody>
          <a:bodyPr vert="horz" lIns="91440" tIns="45720" rIns="91440" bIns="45720" rtlCol="0">
            <a:normAutofit/>
          </a:bodyPr>
          <a:lstStyle>
            <a:lvl1pPr marL="0" indent="0" algn="ctr" defTabSz="914400" rtl="0" eaLnBrk="1" latinLnBrk="1"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1"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1"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ko-KR" sz="1400" b="1" smtClean="0"/>
              <a:t>Primary prophylaxis</a:t>
            </a:r>
          </a:p>
          <a:p>
            <a:pPr lvl="2" algn="l"/>
            <a:r>
              <a:rPr lang="en-US" altLang="ko-KR" sz="1400" smtClean="0"/>
              <a:t>High risk for IA</a:t>
            </a:r>
          </a:p>
          <a:p>
            <a:pPr lvl="2" algn="l"/>
            <a:r>
              <a:rPr lang="en-US" altLang="ko-KR" sz="1400" smtClean="0"/>
              <a:t>AML/MDS induction therapy: </a:t>
            </a:r>
            <a:r>
              <a:rPr lang="en-US" altLang="ko-KR" sz="1400" b="1" smtClean="0"/>
              <a:t>posaconazole</a:t>
            </a:r>
            <a:r>
              <a:rPr lang="ko-KR" altLang="en-US" sz="1400" b="1" smtClean="0"/>
              <a:t> </a:t>
            </a:r>
            <a:r>
              <a:rPr lang="en-US" altLang="ko-KR" sz="1400" b="1" smtClean="0"/>
              <a:t>(A1)</a:t>
            </a:r>
          </a:p>
          <a:p>
            <a:pPr lvl="2" algn="l"/>
            <a:r>
              <a:rPr lang="en-US" altLang="ko-KR" sz="1400" smtClean="0"/>
              <a:t>Allogeneic HSCT with moderate to severe GvHD: </a:t>
            </a:r>
            <a:r>
              <a:rPr lang="en-US" altLang="ko-KR" sz="1400" b="1" smtClean="0"/>
              <a:t>posaconazole (A1)</a:t>
            </a:r>
            <a:endParaRPr lang="en-US" altLang="ko-KR" sz="1400"/>
          </a:p>
        </p:txBody>
      </p:sp>
      <p:pic>
        <p:nvPicPr>
          <p:cNvPr id="4" name="그림 3"/>
          <p:cNvPicPr>
            <a:picLocks noChangeAspect="1"/>
          </p:cNvPicPr>
          <p:nvPr/>
        </p:nvPicPr>
        <p:blipFill>
          <a:blip r:embed="rId2"/>
          <a:stretch>
            <a:fillRect/>
          </a:stretch>
        </p:blipFill>
        <p:spPr>
          <a:xfrm>
            <a:off x="551120" y="2082991"/>
            <a:ext cx="10868025" cy="4419600"/>
          </a:xfrm>
          <a:prstGeom prst="rect">
            <a:avLst/>
          </a:prstGeom>
        </p:spPr>
      </p:pic>
    </p:spTree>
    <p:extLst>
      <p:ext uri="{BB962C8B-B14F-4D97-AF65-F5344CB8AC3E}">
        <p14:creationId xmlns:p14="http://schemas.microsoft.com/office/powerpoint/2010/main" val="35012239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95697" y="187265"/>
            <a:ext cx="12386930" cy="655372"/>
          </a:xfrm>
          <a:prstGeom prst="rect">
            <a:avLst/>
          </a:prstGeom>
        </p:spPr>
        <p:txBody>
          <a:bodyPr wrap="square">
            <a:spAutoFit/>
          </a:bodyPr>
          <a:lstStyle/>
          <a:p>
            <a:pPr>
              <a:lnSpc>
                <a:spcPct val="150000"/>
              </a:lnSpc>
            </a:pPr>
            <a:r>
              <a:rPr lang="en-US" altLang="ko-KR" sz="2800" b="1" i="1" kern="0" smtClean="0">
                <a:solidFill>
                  <a:srgbClr val="000000"/>
                </a:solidFill>
                <a:effectLst>
                  <a:outerShdw blurRad="38100" dist="38100" dir="2700000" algn="tl">
                    <a:srgbClr val="000000">
                      <a:alpha val="43137"/>
                    </a:srgbClr>
                  </a:outerShdw>
                </a:effectLst>
                <a:ea typeface="함초롬바탕" panose="02030604000101010101" pitchFamily="18" charset="-127"/>
              </a:rPr>
              <a:t>Treatment</a:t>
            </a:r>
            <a:endParaRPr lang="en-US" altLang="ko-KR" sz="1400" smtClean="0">
              <a:latin typeface="+mj-lt"/>
            </a:endParaRPr>
          </a:p>
        </p:txBody>
      </p:sp>
      <p:sp>
        <p:nvSpPr>
          <p:cNvPr id="5" name="직사각형 4"/>
          <p:cNvSpPr/>
          <p:nvPr/>
        </p:nvSpPr>
        <p:spPr>
          <a:xfrm>
            <a:off x="494903" y="950394"/>
            <a:ext cx="9237917" cy="373885"/>
          </a:xfrm>
          <a:prstGeom prst="rect">
            <a:avLst/>
          </a:prstGeom>
        </p:spPr>
        <p:txBody>
          <a:bodyPr wrap="square">
            <a:spAutoFit/>
          </a:bodyPr>
          <a:lstStyle/>
          <a:p>
            <a:pPr>
              <a:lnSpc>
                <a:spcPct val="150000"/>
              </a:lnSpc>
            </a:pPr>
            <a:r>
              <a:rPr lang="en-US" altLang="ko-KR" sz="1400" b="1" i="1" u="sng" smtClean="0">
                <a:latin typeface="+mj-lt"/>
              </a:rPr>
              <a:t>Fever-driven(empiric) VS Diagnosis-driven(pre-emptive)</a:t>
            </a:r>
            <a:endParaRPr lang="ko-KR" altLang="en-US" sz="1400" b="1" i="1" u="sng">
              <a:latin typeface="+mj-lt"/>
            </a:endParaRPr>
          </a:p>
        </p:txBody>
      </p:sp>
      <p:pic>
        <p:nvPicPr>
          <p:cNvPr id="6" name="그림 5"/>
          <p:cNvPicPr>
            <a:picLocks noChangeAspect="1"/>
          </p:cNvPicPr>
          <p:nvPr/>
        </p:nvPicPr>
        <p:blipFill>
          <a:blip r:embed="rId2"/>
          <a:stretch>
            <a:fillRect/>
          </a:stretch>
        </p:blipFill>
        <p:spPr>
          <a:xfrm>
            <a:off x="2145523" y="1574646"/>
            <a:ext cx="7938171" cy="4821643"/>
          </a:xfrm>
          <a:prstGeom prst="rect">
            <a:avLst/>
          </a:prstGeom>
        </p:spPr>
      </p:pic>
    </p:spTree>
    <p:extLst>
      <p:ext uri="{BB962C8B-B14F-4D97-AF65-F5344CB8AC3E}">
        <p14:creationId xmlns:p14="http://schemas.microsoft.com/office/powerpoint/2010/main" val="7448592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그림 2"/>
          <p:cNvPicPr>
            <a:picLocks noChangeAspect="1"/>
          </p:cNvPicPr>
          <p:nvPr/>
        </p:nvPicPr>
        <p:blipFill rotWithShape="1">
          <a:blip r:embed="rId3"/>
          <a:srcRect t="10107"/>
          <a:stretch/>
        </p:blipFill>
        <p:spPr>
          <a:xfrm>
            <a:off x="155377" y="1033139"/>
            <a:ext cx="6584207" cy="4272398"/>
          </a:xfrm>
          <a:prstGeom prst="rect">
            <a:avLst/>
          </a:prstGeom>
        </p:spPr>
      </p:pic>
      <p:sp>
        <p:nvSpPr>
          <p:cNvPr id="5" name="직사각형 4"/>
          <p:cNvSpPr/>
          <p:nvPr/>
        </p:nvSpPr>
        <p:spPr>
          <a:xfrm>
            <a:off x="6956408" y="1066190"/>
            <a:ext cx="4916101" cy="3647152"/>
          </a:xfrm>
          <a:prstGeom prst="rect">
            <a:avLst/>
          </a:prstGeom>
          <a:solidFill>
            <a:schemeClr val="accent5">
              <a:lumMod val="20000"/>
              <a:lumOff val="80000"/>
            </a:schemeClr>
          </a:solidFill>
        </p:spPr>
        <p:txBody>
          <a:bodyPr wrap="square">
            <a:spAutoFit/>
          </a:bodyPr>
          <a:lstStyle/>
          <a:p>
            <a:pPr fontAlgn="base" latinLnBrk="0">
              <a:lnSpc>
                <a:spcPct val="150000"/>
              </a:lnSpc>
            </a:pPr>
            <a:r>
              <a:rPr lang="en-US" altLang="ko-KR" sz="1400" b="1" kern="0" smtClean="0">
                <a:solidFill>
                  <a:srgbClr val="000000"/>
                </a:solidFill>
                <a:latin typeface="+mj-lt"/>
                <a:ea typeface="함초롬바탕" panose="02030604000101010101" pitchFamily="18" charset="-127"/>
              </a:rPr>
              <a:t>First line of defense </a:t>
            </a:r>
          </a:p>
          <a:p>
            <a:pPr fontAlgn="base" latinLnBrk="0">
              <a:lnSpc>
                <a:spcPct val="150000"/>
              </a:lnSpc>
            </a:pPr>
            <a:r>
              <a:rPr lang="en-US" altLang="ko-KR" sz="1400" b="1" kern="0" smtClean="0">
                <a:solidFill>
                  <a:srgbClr val="000000"/>
                </a:solidFill>
                <a:latin typeface="+mj-lt"/>
                <a:ea typeface="함초롬바탕" panose="02030604000101010101" pitchFamily="18" charset="-127"/>
              </a:rPr>
              <a:t> :</a:t>
            </a:r>
            <a:r>
              <a:rPr lang="en-US" altLang="ko-KR" sz="1400" kern="0" smtClean="0">
                <a:solidFill>
                  <a:srgbClr val="000000"/>
                </a:solidFill>
                <a:latin typeface="+mj-lt"/>
                <a:ea typeface="함초롬바탕" panose="02030604000101010101" pitchFamily="18" charset="-127"/>
              </a:rPr>
              <a:t> Airway epithelial cells and alveolar macrophages </a:t>
            </a:r>
            <a:endParaRPr lang="en-US" altLang="ko-KR" sz="1400" kern="0" smtClean="0">
              <a:solidFill>
                <a:srgbClr val="000000"/>
              </a:solidFill>
              <a:latin typeface="+mj-lt"/>
            </a:endParaRPr>
          </a:p>
          <a:p>
            <a:pPr fontAlgn="base" latinLnBrk="0">
              <a:lnSpc>
                <a:spcPct val="150000"/>
              </a:lnSpc>
            </a:pPr>
            <a:r>
              <a:rPr lang="en-US" altLang="ko-KR" sz="1400" kern="0" smtClean="0">
                <a:solidFill>
                  <a:srgbClr val="000000"/>
                </a:solidFill>
                <a:latin typeface="+mj-lt"/>
                <a:ea typeface="함초롬바탕" panose="02030604000101010101" pitchFamily="18" charset="-127"/>
              </a:rPr>
              <a:t> : phagocytosed conidia / internalize conidia</a:t>
            </a:r>
          </a:p>
          <a:p>
            <a:pPr fontAlgn="base" latinLnBrk="0">
              <a:lnSpc>
                <a:spcPct val="150000"/>
              </a:lnSpc>
            </a:pPr>
            <a:endParaRPr lang="en-US" altLang="ko-KR" sz="1400" kern="0" smtClean="0">
              <a:solidFill>
                <a:srgbClr val="000000"/>
              </a:solidFill>
              <a:latin typeface="+mj-lt"/>
            </a:endParaRPr>
          </a:p>
          <a:p>
            <a:pPr fontAlgn="base" latinLnBrk="0">
              <a:lnSpc>
                <a:spcPct val="150000"/>
              </a:lnSpc>
            </a:pPr>
            <a:r>
              <a:rPr lang="en-US" altLang="ko-KR" sz="1400" b="1" kern="0" smtClean="0">
                <a:solidFill>
                  <a:srgbClr val="000000"/>
                </a:solidFill>
                <a:latin typeface="+mj-lt"/>
                <a:ea typeface="함초롬바탕" panose="02030604000101010101" pitchFamily="18" charset="-127"/>
              </a:rPr>
              <a:t>&gt; Signaling pathways</a:t>
            </a:r>
            <a:endParaRPr lang="en-US" altLang="ko-KR" sz="1400" b="1" kern="0" smtClean="0">
              <a:solidFill>
                <a:srgbClr val="000000"/>
              </a:solidFill>
              <a:latin typeface="+mj-lt"/>
            </a:endParaRPr>
          </a:p>
          <a:p>
            <a:pPr fontAlgn="base" latinLnBrk="0">
              <a:lnSpc>
                <a:spcPct val="150000"/>
              </a:lnSpc>
            </a:pPr>
            <a:r>
              <a:rPr lang="en-US" altLang="ko-KR" sz="1400" kern="0" smtClean="0">
                <a:solidFill>
                  <a:srgbClr val="000000"/>
                </a:solidFill>
                <a:latin typeface="+mj-lt"/>
                <a:ea typeface="함초롬바탕" panose="02030604000101010101" pitchFamily="18" charset="-127"/>
              </a:rPr>
              <a:t>  </a:t>
            </a:r>
            <a:r>
              <a:rPr lang="en-US" altLang="ko-KR" sz="1400" b="1" i="1" kern="0" smtClean="0">
                <a:solidFill>
                  <a:srgbClr val="000000"/>
                </a:solidFill>
                <a:latin typeface="+mj-lt"/>
                <a:ea typeface="함초롬바탕" panose="02030604000101010101" pitchFamily="18" charset="-127"/>
              </a:rPr>
              <a:t>NADPH-dependent reactive oxidant species (ROS)</a:t>
            </a:r>
            <a:endParaRPr lang="en-US" altLang="ko-KR" sz="1400" b="1" i="1" kern="0" smtClean="0">
              <a:solidFill>
                <a:srgbClr val="000000"/>
              </a:solidFill>
              <a:latin typeface="+mj-lt"/>
            </a:endParaRPr>
          </a:p>
          <a:p>
            <a:pPr fontAlgn="base" latinLnBrk="0">
              <a:lnSpc>
                <a:spcPct val="150000"/>
              </a:lnSpc>
            </a:pPr>
            <a:r>
              <a:rPr lang="en-US" altLang="ko-KR" sz="1400" kern="0" smtClean="0">
                <a:solidFill>
                  <a:srgbClr val="000000"/>
                </a:solidFill>
                <a:latin typeface="+mj-lt"/>
                <a:ea typeface="함초롬바탕" panose="02030604000101010101" pitchFamily="18" charset="-127"/>
              </a:rPr>
              <a:t>  : defects in this pathway (chronic granulomatous disease) </a:t>
            </a:r>
            <a:endParaRPr lang="en-US" altLang="ko-KR" sz="1400" kern="0" smtClean="0">
              <a:solidFill>
                <a:srgbClr val="000000"/>
              </a:solidFill>
              <a:latin typeface="+mj-lt"/>
            </a:endParaRPr>
          </a:p>
          <a:p>
            <a:pPr fontAlgn="base" latinLnBrk="0">
              <a:lnSpc>
                <a:spcPct val="150000"/>
              </a:lnSpc>
            </a:pPr>
            <a:r>
              <a:rPr lang="en-US" altLang="ko-KR" sz="1400" kern="0" smtClean="0">
                <a:solidFill>
                  <a:srgbClr val="000000"/>
                </a:solidFill>
                <a:latin typeface="+mj-lt"/>
                <a:ea typeface="함초롬바탕" panose="02030604000101010101" pitchFamily="18" charset="-127"/>
              </a:rPr>
              <a:t>  </a:t>
            </a:r>
            <a:r>
              <a:rPr lang="en-US" altLang="ko-KR" sz="1400" b="1" i="1" kern="0" smtClean="0">
                <a:solidFill>
                  <a:srgbClr val="000000"/>
                </a:solidFill>
                <a:latin typeface="+mj-lt"/>
                <a:ea typeface="함초롬바탕" panose="02030604000101010101" pitchFamily="18" charset="-127"/>
              </a:rPr>
              <a:t>calcium–calcineurin–NFAT (T-cell activated) </a:t>
            </a:r>
            <a:endParaRPr lang="en-US" altLang="ko-KR" sz="1400" b="1" i="1" kern="0" smtClean="0">
              <a:solidFill>
                <a:srgbClr val="000000"/>
              </a:solidFill>
              <a:latin typeface="+mj-lt"/>
            </a:endParaRPr>
          </a:p>
          <a:p>
            <a:pPr fontAlgn="base" latinLnBrk="0">
              <a:lnSpc>
                <a:spcPct val="150000"/>
              </a:lnSpc>
            </a:pPr>
            <a:r>
              <a:rPr lang="en-US" altLang="ko-KR" sz="1400" kern="0" smtClean="0">
                <a:solidFill>
                  <a:srgbClr val="000000"/>
                </a:solidFill>
                <a:latin typeface="+mj-lt"/>
                <a:ea typeface="함초롬바탕" panose="02030604000101010101" pitchFamily="18" charset="-127"/>
              </a:rPr>
              <a:t>   : disrupted by calcineurin inhibitors </a:t>
            </a:r>
            <a:endParaRPr lang="en-US" altLang="ko-KR" sz="1400" kern="0" smtClean="0">
              <a:solidFill>
                <a:srgbClr val="000000"/>
              </a:solidFill>
              <a:latin typeface="+mj-lt"/>
            </a:endParaRPr>
          </a:p>
          <a:p>
            <a:pPr fontAlgn="base" latinLnBrk="0">
              <a:lnSpc>
                <a:spcPct val="150000"/>
              </a:lnSpc>
            </a:pPr>
            <a:r>
              <a:rPr lang="en-US" altLang="ko-KR" sz="1400" kern="0" smtClean="0">
                <a:solidFill>
                  <a:srgbClr val="000000"/>
                </a:solidFill>
                <a:latin typeface="+mj-lt"/>
                <a:ea typeface="함초롬바탕" panose="02030604000101010101" pitchFamily="18" charset="-127"/>
              </a:rPr>
              <a:t>      stem-cell or solid-organ transplants, </a:t>
            </a:r>
            <a:endParaRPr lang="en-US" altLang="ko-KR" sz="1400" kern="0" smtClean="0">
              <a:solidFill>
                <a:srgbClr val="000000"/>
              </a:solidFill>
              <a:latin typeface="+mj-lt"/>
            </a:endParaRPr>
          </a:p>
          <a:p>
            <a:pPr fontAlgn="base" latinLnBrk="0">
              <a:lnSpc>
                <a:spcPct val="150000"/>
              </a:lnSpc>
            </a:pPr>
            <a:r>
              <a:rPr lang="en-US" altLang="ko-KR" sz="1400" kern="0" smtClean="0">
                <a:solidFill>
                  <a:srgbClr val="000000"/>
                </a:solidFill>
                <a:latin typeface="+mj-lt"/>
                <a:ea typeface="함초롬바탕" panose="02030604000101010101" pitchFamily="18" charset="-127"/>
              </a:rPr>
              <a:t>      Bruton’s tyrosine kinase inhibitors such as ibrutinib</a:t>
            </a:r>
            <a:endParaRPr lang="en-US" altLang="ko-KR" sz="1400" kern="0" smtClean="0">
              <a:solidFill>
                <a:srgbClr val="000000"/>
              </a:solidFill>
              <a:latin typeface="+mj-lt"/>
            </a:endParaRPr>
          </a:p>
        </p:txBody>
      </p:sp>
      <p:sp>
        <p:nvSpPr>
          <p:cNvPr id="6" name="직사각형 5"/>
          <p:cNvSpPr/>
          <p:nvPr/>
        </p:nvSpPr>
        <p:spPr>
          <a:xfrm>
            <a:off x="58189" y="58190"/>
            <a:ext cx="1928733" cy="473719"/>
          </a:xfrm>
          <a:prstGeom prst="rect">
            <a:avLst/>
          </a:prstGeom>
        </p:spPr>
        <p:txBody>
          <a:bodyPr wrap="none">
            <a:spAutoFit/>
          </a:bodyPr>
          <a:lstStyle/>
          <a:p>
            <a:pPr algn="just" fontAlgn="base">
              <a:lnSpc>
                <a:spcPct val="160000"/>
              </a:lnSpc>
            </a:pPr>
            <a:r>
              <a:rPr lang="ko-KR" altLang="en-US" b="1" kern="0" smtClean="0">
                <a:solidFill>
                  <a:srgbClr val="000000"/>
                </a:solidFill>
                <a:latin typeface="+mj-lt"/>
                <a:ea typeface="함초롬바탕" panose="02030604000101010101" pitchFamily="18" charset="-127"/>
              </a:rPr>
              <a:t>▶ </a:t>
            </a:r>
            <a:r>
              <a:rPr lang="en-US" altLang="ko-KR" b="1" kern="0" smtClean="0">
                <a:solidFill>
                  <a:srgbClr val="000000"/>
                </a:solidFill>
                <a:latin typeface="+mj-lt"/>
                <a:ea typeface="함초롬바탕" panose="02030604000101010101" pitchFamily="18" charset="-127"/>
              </a:rPr>
              <a:t>Pathogenesis</a:t>
            </a:r>
            <a:endParaRPr lang="ko-KR" altLang="en-US" b="1" kern="0">
              <a:solidFill>
                <a:srgbClr val="000000"/>
              </a:solidFill>
              <a:latin typeface="+mj-lt"/>
            </a:endParaRPr>
          </a:p>
        </p:txBody>
      </p:sp>
      <p:sp>
        <p:nvSpPr>
          <p:cNvPr id="8" name="직사각형 7"/>
          <p:cNvSpPr/>
          <p:nvPr/>
        </p:nvSpPr>
        <p:spPr>
          <a:xfrm>
            <a:off x="0" y="6596390"/>
            <a:ext cx="6078683" cy="261610"/>
          </a:xfrm>
          <a:prstGeom prst="rect">
            <a:avLst/>
          </a:prstGeom>
        </p:spPr>
        <p:txBody>
          <a:bodyPr wrap="square">
            <a:spAutoFit/>
          </a:bodyPr>
          <a:lstStyle/>
          <a:p>
            <a:r>
              <a:rPr lang="en-US" altLang="ko-KR" sz="1100" b="1" i="1" dirty="0" smtClean="0">
                <a:solidFill>
                  <a:srgbClr val="020202"/>
                </a:solidFill>
                <a:effectLst/>
                <a:latin typeface="MuseoSans"/>
              </a:rPr>
              <a:t>Pathogenic fungal infection in th</a:t>
            </a:r>
            <a:r>
              <a:rPr lang="en-US" altLang="ko-KR" sz="1100" b="1" i="1" dirty="0" smtClean="0">
                <a:solidFill>
                  <a:srgbClr val="020202"/>
                </a:solidFill>
                <a:latin typeface="MuseoSans"/>
              </a:rPr>
              <a:t>e lung, </a:t>
            </a:r>
            <a:r>
              <a:rPr lang="en-US" altLang="ko-KR" sz="1100" b="1" i="1" dirty="0" smtClean="0">
                <a:solidFill>
                  <a:srgbClr val="020202"/>
                </a:solidFill>
                <a:effectLst/>
                <a:latin typeface="MuseoSans"/>
              </a:rPr>
              <a:t>Front. </a:t>
            </a:r>
            <a:r>
              <a:rPr lang="en-US" altLang="ko-KR" sz="1100" b="1" i="1" dirty="0" err="1" smtClean="0">
                <a:solidFill>
                  <a:srgbClr val="020202"/>
                </a:solidFill>
                <a:effectLst/>
                <a:latin typeface="MuseoSans"/>
              </a:rPr>
              <a:t>Immunol</a:t>
            </a:r>
            <a:r>
              <a:rPr lang="en-US" altLang="ko-KR" sz="1100" b="1" i="1" dirty="0" smtClean="0">
                <a:solidFill>
                  <a:srgbClr val="020202"/>
                </a:solidFill>
                <a:effectLst/>
                <a:latin typeface="MuseoSans"/>
              </a:rPr>
              <a:t>., 03 July 2019</a:t>
            </a:r>
            <a:endParaRPr lang="ko-KR" altLang="en-US" sz="1100" b="1" i="1" dirty="0"/>
          </a:p>
        </p:txBody>
      </p:sp>
      <p:pic>
        <p:nvPicPr>
          <p:cNvPr id="7" name="_x408460424" descr="EMB000051c0238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53535" y="4778962"/>
            <a:ext cx="2418974" cy="19482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839801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95697" y="187265"/>
            <a:ext cx="12386930" cy="655372"/>
          </a:xfrm>
          <a:prstGeom prst="rect">
            <a:avLst/>
          </a:prstGeom>
        </p:spPr>
        <p:txBody>
          <a:bodyPr wrap="square">
            <a:spAutoFit/>
          </a:bodyPr>
          <a:lstStyle/>
          <a:p>
            <a:pPr>
              <a:lnSpc>
                <a:spcPct val="150000"/>
              </a:lnSpc>
            </a:pPr>
            <a:r>
              <a:rPr lang="en-US" altLang="ko-KR" sz="2800" b="1" i="1" kern="0" smtClean="0">
                <a:solidFill>
                  <a:srgbClr val="000000"/>
                </a:solidFill>
                <a:effectLst>
                  <a:outerShdw blurRad="38100" dist="38100" dir="2700000" algn="tl">
                    <a:srgbClr val="000000">
                      <a:alpha val="43137"/>
                    </a:srgbClr>
                  </a:outerShdw>
                </a:effectLst>
                <a:ea typeface="함초롬바탕" panose="02030604000101010101" pitchFamily="18" charset="-127"/>
              </a:rPr>
              <a:t>Treatment</a:t>
            </a:r>
            <a:endParaRPr lang="en-US" altLang="ko-KR" sz="1400" smtClean="0">
              <a:latin typeface="+mj-lt"/>
            </a:endParaRPr>
          </a:p>
        </p:txBody>
      </p:sp>
      <p:sp>
        <p:nvSpPr>
          <p:cNvPr id="5" name="직사각형 4"/>
          <p:cNvSpPr/>
          <p:nvPr/>
        </p:nvSpPr>
        <p:spPr>
          <a:xfrm>
            <a:off x="214427" y="973822"/>
            <a:ext cx="11885424" cy="1708160"/>
          </a:xfrm>
          <a:prstGeom prst="rect">
            <a:avLst/>
          </a:prstGeom>
        </p:spPr>
        <p:txBody>
          <a:bodyPr wrap="square">
            <a:spAutoFit/>
          </a:bodyPr>
          <a:lstStyle/>
          <a:p>
            <a:pPr>
              <a:lnSpc>
                <a:spcPct val="150000"/>
              </a:lnSpc>
            </a:pPr>
            <a:r>
              <a:rPr lang="en-US" altLang="ko-KR" sz="1400" b="1" u="sng" smtClean="0">
                <a:latin typeface="+mj-lt"/>
              </a:rPr>
              <a:t>Fever-driven(empiric</a:t>
            </a:r>
            <a:r>
              <a:rPr lang="en-US" altLang="ko-KR" sz="1400" b="1" u="sng">
                <a:latin typeface="+mj-lt"/>
              </a:rPr>
              <a:t>)</a:t>
            </a:r>
          </a:p>
          <a:p>
            <a:pPr>
              <a:lnSpc>
                <a:spcPct val="150000"/>
              </a:lnSpc>
            </a:pPr>
            <a:r>
              <a:rPr lang="ko-KR" altLang="en-US" sz="1400">
                <a:latin typeface="+mj-lt"/>
              </a:rPr>
              <a:t>대상</a:t>
            </a:r>
            <a:r>
              <a:rPr lang="en-US" altLang="ko-KR" sz="1400">
                <a:latin typeface="+mj-lt"/>
              </a:rPr>
              <a:t>:</a:t>
            </a:r>
            <a:r>
              <a:rPr lang="ko-KR" altLang="en-US" sz="1400">
                <a:latin typeface="+mj-lt"/>
              </a:rPr>
              <a:t> </a:t>
            </a:r>
            <a:r>
              <a:rPr lang="en-US" altLang="ko-KR" sz="1400">
                <a:latin typeface="+mj-lt"/>
              </a:rPr>
              <a:t>Fever refractory to broad-spectrum antibacterial agents (Induction and remission therapy for AML/MDS, conditioning chemo for HSCT)</a:t>
            </a:r>
          </a:p>
          <a:p>
            <a:pPr>
              <a:lnSpc>
                <a:spcPct val="150000"/>
              </a:lnSpc>
            </a:pPr>
            <a:r>
              <a:rPr lang="ko-KR" altLang="en-US" sz="1400">
                <a:latin typeface="+mj-lt"/>
              </a:rPr>
              <a:t>치료 기간</a:t>
            </a:r>
            <a:r>
              <a:rPr lang="en-US" altLang="ko-KR" sz="1400">
                <a:latin typeface="+mj-lt"/>
              </a:rPr>
              <a:t>:</a:t>
            </a:r>
            <a:r>
              <a:rPr lang="ko-KR" altLang="en-US" sz="1400">
                <a:latin typeface="+mj-lt"/>
              </a:rPr>
              <a:t> </a:t>
            </a:r>
            <a:r>
              <a:rPr lang="en-US" altLang="ko-KR" sz="1400">
                <a:latin typeface="+mj-lt"/>
              </a:rPr>
              <a:t>afebrile, no active infection or infiltrates, recovery of leukocyte count</a:t>
            </a:r>
          </a:p>
          <a:p>
            <a:pPr>
              <a:lnSpc>
                <a:spcPct val="150000"/>
              </a:lnSpc>
            </a:pPr>
            <a:r>
              <a:rPr lang="ko-KR" altLang="en-US" sz="1400">
                <a:latin typeface="+mj-lt"/>
              </a:rPr>
              <a:t>치료</a:t>
            </a:r>
            <a:r>
              <a:rPr lang="en-US" altLang="ko-KR" sz="1400">
                <a:latin typeface="+mj-lt"/>
              </a:rPr>
              <a:t>:</a:t>
            </a:r>
            <a:r>
              <a:rPr lang="ko-KR" altLang="en-US" sz="1400">
                <a:latin typeface="+mj-lt"/>
              </a:rPr>
              <a:t> </a:t>
            </a:r>
            <a:r>
              <a:rPr lang="en-US" altLang="ko-KR" sz="1400">
                <a:latin typeface="+mj-lt"/>
              </a:rPr>
              <a:t>Chemo for hematologic malignancy, HSCT + neutropenia&lt;500uL for 3d + Fever&gt;38 + broad-spectrum Abx for 4d </a:t>
            </a:r>
            <a:r>
              <a:rPr lang="en-US" altLang="ko-KR" sz="1400">
                <a:latin typeface="+mj-lt"/>
                <a:sym typeface="Wingdings" pitchFamily="2" charset="2"/>
              </a:rPr>
              <a:t></a:t>
            </a:r>
            <a:r>
              <a:rPr lang="en-US" altLang="ko-KR" sz="1400">
                <a:latin typeface="+mj-lt"/>
              </a:rPr>
              <a:t> </a:t>
            </a:r>
            <a:r>
              <a:rPr lang="en-US" altLang="ko-KR" sz="1400" b="1" smtClean="0">
                <a:latin typeface="+mj-lt"/>
              </a:rPr>
              <a:t>Caspofungin(A1</a:t>
            </a:r>
            <a:r>
              <a:rPr lang="en-US" altLang="ko-KR" sz="1400" b="1">
                <a:latin typeface="+mj-lt"/>
              </a:rPr>
              <a:t>)</a:t>
            </a:r>
          </a:p>
          <a:p>
            <a:pPr>
              <a:lnSpc>
                <a:spcPct val="150000"/>
              </a:lnSpc>
            </a:pPr>
            <a:endParaRPr lang="en-US" altLang="ko-KR" sz="1400">
              <a:latin typeface="+mj-lt"/>
            </a:endParaRPr>
          </a:p>
        </p:txBody>
      </p:sp>
      <p:pic>
        <p:nvPicPr>
          <p:cNvPr id="3" name="그림 2"/>
          <p:cNvPicPr>
            <a:picLocks noChangeAspect="1"/>
          </p:cNvPicPr>
          <p:nvPr/>
        </p:nvPicPr>
        <p:blipFill>
          <a:blip r:embed="rId2"/>
          <a:stretch>
            <a:fillRect/>
          </a:stretch>
        </p:blipFill>
        <p:spPr>
          <a:xfrm>
            <a:off x="1808089" y="2403221"/>
            <a:ext cx="8484228" cy="4454779"/>
          </a:xfrm>
          <a:prstGeom prst="rect">
            <a:avLst/>
          </a:prstGeom>
        </p:spPr>
      </p:pic>
    </p:spTree>
    <p:extLst>
      <p:ext uri="{BB962C8B-B14F-4D97-AF65-F5344CB8AC3E}">
        <p14:creationId xmlns:p14="http://schemas.microsoft.com/office/powerpoint/2010/main" val="129004937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그림 2"/>
          <p:cNvPicPr>
            <a:picLocks noChangeAspect="1"/>
          </p:cNvPicPr>
          <p:nvPr/>
        </p:nvPicPr>
        <p:blipFill>
          <a:blip r:embed="rId2"/>
          <a:stretch>
            <a:fillRect/>
          </a:stretch>
        </p:blipFill>
        <p:spPr>
          <a:xfrm>
            <a:off x="614362" y="238125"/>
            <a:ext cx="10963275" cy="6381750"/>
          </a:xfrm>
          <a:prstGeom prst="rect">
            <a:avLst/>
          </a:prstGeom>
        </p:spPr>
      </p:pic>
    </p:spTree>
    <p:extLst>
      <p:ext uri="{BB962C8B-B14F-4D97-AF65-F5344CB8AC3E}">
        <p14:creationId xmlns:p14="http://schemas.microsoft.com/office/powerpoint/2010/main" val="12492308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1"/>
          <p:cNvPicPr>
            <a:picLocks noChangeAspect="1"/>
          </p:cNvPicPr>
          <p:nvPr/>
        </p:nvPicPr>
        <p:blipFill rotWithShape="1">
          <a:blip r:embed="rId3"/>
          <a:srcRect b="1153"/>
          <a:stretch/>
        </p:blipFill>
        <p:spPr>
          <a:xfrm>
            <a:off x="0" y="607377"/>
            <a:ext cx="7109325" cy="4790434"/>
          </a:xfrm>
          <a:prstGeom prst="rect">
            <a:avLst/>
          </a:prstGeom>
        </p:spPr>
      </p:pic>
      <p:sp>
        <p:nvSpPr>
          <p:cNvPr id="7" name="직사각형 6"/>
          <p:cNvSpPr/>
          <p:nvPr/>
        </p:nvSpPr>
        <p:spPr>
          <a:xfrm>
            <a:off x="58189" y="58190"/>
            <a:ext cx="1928733" cy="473719"/>
          </a:xfrm>
          <a:prstGeom prst="rect">
            <a:avLst/>
          </a:prstGeom>
        </p:spPr>
        <p:txBody>
          <a:bodyPr wrap="none">
            <a:spAutoFit/>
          </a:bodyPr>
          <a:lstStyle/>
          <a:p>
            <a:pPr algn="just" fontAlgn="base">
              <a:lnSpc>
                <a:spcPct val="160000"/>
              </a:lnSpc>
            </a:pPr>
            <a:r>
              <a:rPr lang="ko-KR" altLang="en-US" b="1" kern="0" smtClean="0">
                <a:solidFill>
                  <a:srgbClr val="000000"/>
                </a:solidFill>
                <a:latin typeface="+mj-lt"/>
                <a:ea typeface="함초롬바탕" panose="02030604000101010101" pitchFamily="18" charset="-127"/>
              </a:rPr>
              <a:t>▶ </a:t>
            </a:r>
            <a:r>
              <a:rPr lang="en-US" altLang="ko-KR" b="1" kern="0" smtClean="0">
                <a:solidFill>
                  <a:srgbClr val="000000"/>
                </a:solidFill>
                <a:latin typeface="+mj-lt"/>
                <a:ea typeface="함초롬바탕" panose="02030604000101010101" pitchFamily="18" charset="-127"/>
              </a:rPr>
              <a:t>Pathogenesis</a:t>
            </a:r>
            <a:endParaRPr lang="ko-KR" altLang="en-US" b="1" kern="0">
              <a:solidFill>
                <a:srgbClr val="000000"/>
              </a:solidFill>
              <a:latin typeface="+mj-lt"/>
            </a:endParaRPr>
          </a:p>
        </p:txBody>
      </p:sp>
      <p:sp>
        <p:nvSpPr>
          <p:cNvPr id="8" name="직사각형 7"/>
          <p:cNvSpPr/>
          <p:nvPr/>
        </p:nvSpPr>
        <p:spPr>
          <a:xfrm>
            <a:off x="0" y="6596390"/>
            <a:ext cx="6078683" cy="261610"/>
          </a:xfrm>
          <a:prstGeom prst="rect">
            <a:avLst/>
          </a:prstGeom>
        </p:spPr>
        <p:txBody>
          <a:bodyPr wrap="square">
            <a:spAutoFit/>
          </a:bodyPr>
          <a:lstStyle/>
          <a:p>
            <a:r>
              <a:rPr lang="en-US" altLang="ko-KR" sz="1100" b="1" i="1" dirty="0" smtClean="0">
                <a:solidFill>
                  <a:srgbClr val="020202"/>
                </a:solidFill>
                <a:effectLst/>
                <a:latin typeface="MuseoSans"/>
              </a:rPr>
              <a:t>Pathogenic fungal infection in th</a:t>
            </a:r>
            <a:r>
              <a:rPr lang="en-US" altLang="ko-KR" sz="1100" b="1" i="1" dirty="0" smtClean="0">
                <a:solidFill>
                  <a:srgbClr val="020202"/>
                </a:solidFill>
                <a:latin typeface="MuseoSans"/>
              </a:rPr>
              <a:t>e lung, </a:t>
            </a:r>
            <a:r>
              <a:rPr lang="en-US" altLang="ko-KR" sz="1100" b="1" i="1" dirty="0" smtClean="0">
                <a:solidFill>
                  <a:srgbClr val="020202"/>
                </a:solidFill>
                <a:effectLst/>
                <a:latin typeface="MuseoSans"/>
              </a:rPr>
              <a:t>Front. </a:t>
            </a:r>
            <a:r>
              <a:rPr lang="en-US" altLang="ko-KR" sz="1100" b="1" i="1" dirty="0" err="1" smtClean="0">
                <a:solidFill>
                  <a:srgbClr val="020202"/>
                </a:solidFill>
                <a:effectLst/>
                <a:latin typeface="MuseoSans"/>
              </a:rPr>
              <a:t>Immunol</a:t>
            </a:r>
            <a:r>
              <a:rPr lang="en-US" altLang="ko-KR" sz="1100" b="1" i="1" dirty="0" smtClean="0">
                <a:solidFill>
                  <a:srgbClr val="020202"/>
                </a:solidFill>
                <a:effectLst/>
                <a:latin typeface="MuseoSans"/>
              </a:rPr>
              <a:t>., 03 July 2019</a:t>
            </a:r>
            <a:endParaRPr lang="ko-KR" altLang="en-US" sz="1100" b="1" i="1" dirty="0"/>
          </a:p>
        </p:txBody>
      </p:sp>
      <p:sp>
        <p:nvSpPr>
          <p:cNvPr id="4" name="직사각형 3"/>
          <p:cNvSpPr/>
          <p:nvPr/>
        </p:nvSpPr>
        <p:spPr>
          <a:xfrm>
            <a:off x="7176747" y="1319166"/>
            <a:ext cx="4916101" cy="3934603"/>
          </a:xfrm>
          <a:prstGeom prst="rect">
            <a:avLst/>
          </a:prstGeom>
          <a:solidFill>
            <a:schemeClr val="accent5">
              <a:lumMod val="20000"/>
              <a:lumOff val="80000"/>
            </a:schemeClr>
          </a:solidFill>
        </p:spPr>
        <p:txBody>
          <a:bodyPr wrap="square">
            <a:spAutoFit/>
          </a:bodyPr>
          <a:lstStyle/>
          <a:p>
            <a:pPr fontAlgn="base" latinLnBrk="0">
              <a:lnSpc>
                <a:spcPct val="150000"/>
              </a:lnSpc>
            </a:pPr>
            <a:r>
              <a:rPr lang="en-US" altLang="ko-KR" sz="1200" b="1" kern="0" smtClean="0">
                <a:solidFill>
                  <a:srgbClr val="000000"/>
                </a:solidFill>
                <a:latin typeface="+mj-lt"/>
                <a:ea typeface="함초롬바탕" panose="02030604000101010101" pitchFamily="18" charset="-127"/>
              </a:rPr>
              <a:t>Neutrophils </a:t>
            </a:r>
            <a:endParaRPr lang="en-US" altLang="ko-KR" sz="1200" b="1" kern="0">
              <a:solidFill>
                <a:srgbClr val="000000"/>
              </a:solidFill>
              <a:latin typeface="+mj-lt"/>
            </a:endParaRPr>
          </a:p>
          <a:p>
            <a:pPr fontAlgn="base" latinLnBrk="0">
              <a:lnSpc>
                <a:spcPct val="150000"/>
              </a:lnSpc>
            </a:pPr>
            <a:r>
              <a:rPr lang="en-US" altLang="ko-KR" sz="1200" kern="0" smtClean="0">
                <a:solidFill>
                  <a:srgbClr val="000000"/>
                </a:solidFill>
                <a:latin typeface="+mj-lt"/>
                <a:ea typeface="함초롬바탕" panose="02030604000101010101" pitchFamily="18" charset="-127"/>
              </a:rPr>
              <a:t>: depends </a:t>
            </a:r>
            <a:r>
              <a:rPr lang="en-US" altLang="ko-KR" sz="1200" kern="0">
                <a:solidFill>
                  <a:srgbClr val="000000"/>
                </a:solidFill>
                <a:latin typeface="+mj-lt"/>
                <a:ea typeface="함초롬바탕" panose="02030604000101010101" pitchFamily="18" charset="-127"/>
              </a:rPr>
              <a:t>on chemokine release from lung epithelial cells</a:t>
            </a:r>
            <a:endParaRPr lang="en-US" altLang="ko-KR" sz="1200" kern="0">
              <a:solidFill>
                <a:srgbClr val="000000"/>
              </a:solidFill>
              <a:latin typeface="+mj-lt"/>
            </a:endParaRPr>
          </a:p>
          <a:p>
            <a:pPr fontAlgn="base" latinLnBrk="0">
              <a:lnSpc>
                <a:spcPct val="150000"/>
              </a:lnSpc>
            </a:pPr>
            <a:r>
              <a:rPr lang="en-US" altLang="ko-KR" sz="1200" kern="0" smtClean="0">
                <a:solidFill>
                  <a:srgbClr val="000000"/>
                </a:solidFill>
                <a:latin typeface="+mj-lt"/>
                <a:ea typeface="함초롬바탕" panose="02030604000101010101" pitchFamily="18" charset="-127"/>
              </a:rPr>
              <a:t>  caspase </a:t>
            </a:r>
            <a:r>
              <a:rPr lang="en-US" altLang="ko-KR" sz="1200" kern="0">
                <a:solidFill>
                  <a:srgbClr val="000000"/>
                </a:solidFill>
                <a:latin typeface="+mj-lt"/>
                <a:ea typeface="함초롬바탕" panose="02030604000101010101" pitchFamily="18" charset="-127"/>
              </a:rPr>
              <a:t>recruitment domain–containing protein 9) signaling</a:t>
            </a:r>
            <a:endParaRPr lang="en-US" altLang="ko-KR" sz="1200" kern="0">
              <a:solidFill>
                <a:srgbClr val="000000"/>
              </a:solidFill>
              <a:latin typeface="+mj-lt"/>
            </a:endParaRPr>
          </a:p>
          <a:p>
            <a:pPr fontAlgn="base" latinLnBrk="0">
              <a:lnSpc>
                <a:spcPct val="150000"/>
              </a:lnSpc>
            </a:pPr>
            <a:r>
              <a:rPr lang="en-US" altLang="ko-KR" sz="1200" kern="0">
                <a:solidFill>
                  <a:srgbClr val="000000"/>
                </a:solidFill>
                <a:latin typeface="+mj-lt"/>
                <a:ea typeface="함초롬바탕" panose="02030604000101010101" pitchFamily="18" charset="-127"/>
              </a:rPr>
              <a:t>: defects in this latter pathway lead to extrapulmonary </a:t>
            </a:r>
            <a:r>
              <a:rPr lang="en-US" altLang="ko-KR" sz="1200" kern="0" smtClean="0">
                <a:solidFill>
                  <a:srgbClr val="000000"/>
                </a:solidFill>
                <a:latin typeface="+mj-lt"/>
                <a:ea typeface="함초롬바탕" panose="02030604000101010101" pitchFamily="18" charset="-127"/>
              </a:rPr>
              <a:t>asper.</a:t>
            </a:r>
            <a:endParaRPr lang="en-US" altLang="ko-KR" sz="1200" kern="0">
              <a:solidFill>
                <a:srgbClr val="000000"/>
              </a:solidFill>
              <a:latin typeface="+mj-lt"/>
            </a:endParaRPr>
          </a:p>
          <a:p>
            <a:pPr fontAlgn="base" latinLnBrk="0">
              <a:lnSpc>
                <a:spcPct val="150000"/>
              </a:lnSpc>
            </a:pPr>
            <a:endParaRPr lang="en-US" altLang="ko-KR" sz="1200" kern="0" smtClean="0">
              <a:solidFill>
                <a:srgbClr val="000000"/>
              </a:solidFill>
              <a:latin typeface="+mj-lt"/>
              <a:ea typeface="함초롬바탕" panose="02030604000101010101" pitchFamily="18" charset="-127"/>
            </a:endParaRPr>
          </a:p>
          <a:p>
            <a:pPr fontAlgn="base" latinLnBrk="0">
              <a:lnSpc>
                <a:spcPct val="150000"/>
              </a:lnSpc>
            </a:pPr>
            <a:r>
              <a:rPr lang="en-US" altLang="ko-KR" sz="1200" b="1" kern="0" smtClean="0">
                <a:solidFill>
                  <a:srgbClr val="000000"/>
                </a:solidFill>
                <a:latin typeface="+mj-lt"/>
                <a:ea typeface="함초롬바탕" panose="02030604000101010101" pitchFamily="18" charset="-127"/>
              </a:rPr>
              <a:t>Alveolar </a:t>
            </a:r>
            <a:r>
              <a:rPr lang="en-US" altLang="ko-KR" sz="1200" b="1" kern="0">
                <a:solidFill>
                  <a:srgbClr val="000000"/>
                </a:solidFill>
                <a:latin typeface="+mj-lt"/>
                <a:ea typeface="함초롬바탕" panose="02030604000101010101" pitchFamily="18" charset="-127"/>
              </a:rPr>
              <a:t>macrophages</a:t>
            </a:r>
            <a:endParaRPr lang="en-US" altLang="ko-KR" sz="1200" b="1" kern="0">
              <a:solidFill>
                <a:srgbClr val="000000"/>
              </a:solidFill>
              <a:latin typeface="+mj-lt"/>
            </a:endParaRPr>
          </a:p>
          <a:p>
            <a:pPr fontAlgn="base" latinLnBrk="0">
              <a:lnSpc>
                <a:spcPct val="150000"/>
              </a:lnSpc>
            </a:pPr>
            <a:r>
              <a:rPr lang="en-US" altLang="ko-KR" sz="1200" kern="0">
                <a:solidFill>
                  <a:srgbClr val="000000"/>
                </a:solidFill>
                <a:latin typeface="+mj-lt"/>
                <a:ea typeface="함초롬바탕" panose="02030604000101010101" pitchFamily="18" charset="-127"/>
              </a:rPr>
              <a:t>: NADPH oxidase–induced ROS production</a:t>
            </a:r>
            <a:endParaRPr lang="en-US" altLang="ko-KR" sz="1200" kern="0">
              <a:solidFill>
                <a:srgbClr val="000000"/>
              </a:solidFill>
              <a:latin typeface="+mj-lt"/>
            </a:endParaRPr>
          </a:p>
          <a:p>
            <a:pPr fontAlgn="base" latinLnBrk="0">
              <a:lnSpc>
                <a:spcPct val="150000"/>
              </a:lnSpc>
            </a:pPr>
            <a:endParaRPr lang="en-US" altLang="ko-KR" sz="1200" kern="0" smtClean="0">
              <a:solidFill>
                <a:srgbClr val="000000"/>
              </a:solidFill>
              <a:latin typeface="+mj-lt"/>
              <a:ea typeface="함초롬바탕" panose="02030604000101010101" pitchFamily="18" charset="-127"/>
            </a:endParaRPr>
          </a:p>
          <a:p>
            <a:pPr fontAlgn="base" latinLnBrk="0">
              <a:lnSpc>
                <a:spcPct val="150000"/>
              </a:lnSpc>
            </a:pPr>
            <a:r>
              <a:rPr lang="en-US" altLang="ko-KR" sz="1200" b="1" kern="0" smtClean="0">
                <a:solidFill>
                  <a:srgbClr val="000000"/>
                </a:solidFill>
                <a:latin typeface="+mj-lt"/>
                <a:ea typeface="함초롬바탕" panose="02030604000101010101" pitchFamily="18" charset="-127"/>
              </a:rPr>
              <a:t>T </a:t>
            </a:r>
            <a:r>
              <a:rPr lang="en-US" altLang="ko-KR" sz="1200" b="1" kern="0">
                <a:solidFill>
                  <a:srgbClr val="000000"/>
                </a:solidFill>
                <a:latin typeface="+mj-lt"/>
                <a:ea typeface="함초롬바탕" panose="02030604000101010101" pitchFamily="18" charset="-127"/>
              </a:rPr>
              <a:t>cells</a:t>
            </a:r>
            <a:endParaRPr lang="en-US" altLang="ko-KR" sz="1200" b="1" kern="0">
              <a:solidFill>
                <a:srgbClr val="000000"/>
              </a:solidFill>
              <a:latin typeface="+mj-lt"/>
            </a:endParaRPr>
          </a:p>
          <a:p>
            <a:pPr fontAlgn="base" latinLnBrk="0">
              <a:lnSpc>
                <a:spcPct val="150000"/>
              </a:lnSpc>
            </a:pPr>
            <a:r>
              <a:rPr lang="en-US" altLang="ko-KR" sz="1200" kern="0">
                <a:solidFill>
                  <a:srgbClr val="000000"/>
                </a:solidFill>
                <a:latin typeface="+mj-lt"/>
                <a:ea typeface="함초롬바탕" panose="02030604000101010101" pitchFamily="18" charset="-127"/>
              </a:rPr>
              <a:t>: also essential in the host defense, both CD4 and CD8 cells</a:t>
            </a:r>
            <a:endParaRPr lang="en-US" altLang="ko-KR" sz="1200" kern="0">
              <a:solidFill>
                <a:srgbClr val="000000"/>
              </a:solidFill>
              <a:latin typeface="+mj-lt"/>
            </a:endParaRPr>
          </a:p>
          <a:p>
            <a:pPr fontAlgn="base" latinLnBrk="0">
              <a:lnSpc>
                <a:spcPct val="150000"/>
              </a:lnSpc>
            </a:pPr>
            <a:r>
              <a:rPr lang="en-US" altLang="ko-KR" sz="1200" kern="0">
                <a:solidFill>
                  <a:srgbClr val="000000"/>
                </a:solidFill>
                <a:latin typeface="+mj-lt"/>
                <a:ea typeface="함초롬바탕" panose="02030604000101010101" pitchFamily="18" charset="-127"/>
              </a:rPr>
              <a:t>: Chronic noninvasive forms, by aberrant T-cell </a:t>
            </a:r>
            <a:r>
              <a:rPr lang="en-US" altLang="ko-KR" sz="1200" kern="0" smtClean="0">
                <a:solidFill>
                  <a:srgbClr val="000000"/>
                </a:solidFill>
                <a:latin typeface="+mj-lt"/>
                <a:ea typeface="함초롬바탕" panose="02030604000101010101" pitchFamily="18" charset="-127"/>
              </a:rPr>
              <a:t>responses </a:t>
            </a:r>
            <a:endParaRPr lang="en-US" altLang="ko-KR" sz="1200" kern="0">
              <a:solidFill>
                <a:srgbClr val="000000"/>
              </a:solidFill>
              <a:latin typeface="+mj-lt"/>
            </a:endParaRPr>
          </a:p>
          <a:p>
            <a:pPr fontAlgn="base" latinLnBrk="0">
              <a:lnSpc>
                <a:spcPct val="150000"/>
              </a:lnSpc>
            </a:pPr>
            <a:r>
              <a:rPr lang="en-US" altLang="ko-KR" sz="1200" kern="0" smtClean="0">
                <a:solidFill>
                  <a:srgbClr val="000000"/>
                </a:solidFill>
                <a:latin typeface="+mj-lt"/>
                <a:ea typeface="함초롬바탕" panose="02030604000101010101" pitchFamily="18" charset="-127"/>
              </a:rPr>
              <a:t>  allergic </a:t>
            </a:r>
            <a:r>
              <a:rPr lang="en-US" altLang="ko-KR" sz="1200" kern="0">
                <a:solidFill>
                  <a:srgbClr val="000000"/>
                </a:solidFill>
                <a:latin typeface="+mj-lt"/>
                <a:ea typeface="함초롬바탕" panose="02030604000101010101" pitchFamily="18" charset="-127"/>
              </a:rPr>
              <a:t>bronchopulmonary aspergillosis</a:t>
            </a:r>
            <a:endParaRPr lang="en-US" altLang="ko-KR" sz="1200" kern="0">
              <a:solidFill>
                <a:srgbClr val="000000"/>
              </a:solidFill>
              <a:latin typeface="+mj-lt"/>
            </a:endParaRPr>
          </a:p>
          <a:p>
            <a:pPr fontAlgn="base" latinLnBrk="0">
              <a:lnSpc>
                <a:spcPct val="150000"/>
              </a:lnSpc>
            </a:pPr>
            <a:r>
              <a:rPr lang="en-US" altLang="ko-KR" sz="1200" kern="0" smtClean="0">
                <a:solidFill>
                  <a:srgbClr val="000000"/>
                </a:solidFill>
                <a:latin typeface="+mj-lt"/>
                <a:ea typeface="함초롬바탕" panose="02030604000101010101" pitchFamily="18" charset="-127"/>
              </a:rPr>
              <a:t>  chronic </a:t>
            </a:r>
            <a:r>
              <a:rPr lang="en-US" altLang="ko-KR" sz="1200" kern="0">
                <a:solidFill>
                  <a:srgbClr val="000000"/>
                </a:solidFill>
                <a:latin typeface="+mj-lt"/>
                <a:ea typeface="함초롬바탕" panose="02030604000101010101" pitchFamily="18" charset="-127"/>
              </a:rPr>
              <a:t>pulmonary aspergillosis A </a:t>
            </a:r>
            <a:r>
              <a:rPr lang="en-US" altLang="ko-KR" sz="1200" kern="0" smtClean="0">
                <a:solidFill>
                  <a:srgbClr val="000000"/>
                </a:solidFill>
                <a:latin typeface="+mj-lt"/>
                <a:ea typeface="함초롬바탕" panose="02030604000101010101" pitchFamily="18" charset="-127"/>
              </a:rPr>
              <a:t>dominant</a:t>
            </a:r>
          </a:p>
          <a:p>
            <a:pPr fontAlgn="base" latinLnBrk="0">
              <a:lnSpc>
                <a:spcPct val="150000"/>
              </a:lnSpc>
            </a:pPr>
            <a:endParaRPr lang="en-US" altLang="ko-KR" sz="1200" kern="0">
              <a:solidFill>
                <a:srgbClr val="000000"/>
              </a:solidFill>
              <a:latin typeface="+mj-lt"/>
            </a:endParaRPr>
          </a:p>
        </p:txBody>
      </p:sp>
      <p:sp>
        <p:nvSpPr>
          <p:cNvPr id="6" name="직사각형 5"/>
          <p:cNvSpPr/>
          <p:nvPr/>
        </p:nvSpPr>
        <p:spPr>
          <a:xfrm>
            <a:off x="155377" y="5473280"/>
            <a:ext cx="11937471" cy="1061829"/>
          </a:xfrm>
          <a:prstGeom prst="rect">
            <a:avLst/>
          </a:prstGeom>
          <a:solidFill>
            <a:schemeClr val="accent2">
              <a:lumMod val="20000"/>
              <a:lumOff val="80000"/>
            </a:schemeClr>
          </a:solidFill>
        </p:spPr>
        <p:txBody>
          <a:bodyPr wrap="square">
            <a:spAutoFit/>
          </a:bodyPr>
          <a:lstStyle/>
          <a:p>
            <a:pPr algn="just" fontAlgn="base">
              <a:lnSpc>
                <a:spcPct val="150000"/>
              </a:lnSpc>
            </a:pPr>
            <a:r>
              <a:rPr lang="en-US" altLang="ko-KR" sz="1400" kern="0">
                <a:solidFill>
                  <a:srgbClr val="000000"/>
                </a:solidFill>
                <a:ea typeface="함초롬바탕" panose="02030604000101010101" pitchFamily="18" charset="-127"/>
              </a:rPr>
              <a:t>▷ </a:t>
            </a:r>
            <a:r>
              <a:rPr lang="en-US" altLang="ko-KR" sz="1400" kern="0" smtClean="0">
                <a:solidFill>
                  <a:srgbClr val="000000"/>
                </a:solidFill>
                <a:latin typeface="+mj-lt"/>
                <a:ea typeface="함초롬바탕" panose="02030604000101010101" pitchFamily="18" charset="-127"/>
              </a:rPr>
              <a:t>A</a:t>
            </a:r>
            <a:r>
              <a:rPr lang="en-US" altLang="ko-KR" sz="1400" kern="0">
                <a:solidFill>
                  <a:srgbClr val="000000"/>
                </a:solidFill>
                <a:latin typeface="+mj-lt"/>
                <a:ea typeface="함초롬바탕" panose="02030604000101010101" pitchFamily="18" charset="-127"/>
              </a:rPr>
              <a:t>. fumigatus cell wall </a:t>
            </a:r>
            <a:r>
              <a:rPr lang="en-US" altLang="ko-KR" sz="1400" u="sng" kern="0">
                <a:solidFill>
                  <a:srgbClr val="000000"/>
                </a:solidFill>
                <a:latin typeface="+mj-lt"/>
                <a:ea typeface="함초롬바탕" panose="02030604000101010101" pitchFamily="18" charset="-127"/>
              </a:rPr>
              <a:t>contains PAMP (pathogen-associated molecular pattern)s </a:t>
            </a:r>
          </a:p>
          <a:p>
            <a:pPr algn="just" fontAlgn="base">
              <a:lnSpc>
                <a:spcPct val="150000"/>
              </a:lnSpc>
            </a:pPr>
            <a:r>
              <a:rPr lang="en-US" altLang="ko-KR" sz="1400" kern="0" smtClean="0">
                <a:solidFill>
                  <a:srgbClr val="000000"/>
                </a:solidFill>
                <a:latin typeface="+mj-lt"/>
                <a:ea typeface="함초롬바탕" panose="02030604000101010101" pitchFamily="18" charset="-127"/>
              </a:rPr>
              <a:t>   : </a:t>
            </a:r>
            <a:r>
              <a:rPr lang="en-US" altLang="ko-KR" sz="1400" b="1" kern="0">
                <a:solidFill>
                  <a:srgbClr val="0070C0"/>
                </a:solidFill>
                <a:latin typeface="+mj-lt"/>
                <a:ea typeface="함초롬바탕" panose="02030604000101010101" pitchFamily="18" charset="-127"/>
              </a:rPr>
              <a:t>β-1,3-glucan, chitin</a:t>
            </a:r>
            <a:r>
              <a:rPr lang="en-US" altLang="ko-KR" sz="1400" kern="0">
                <a:solidFill>
                  <a:srgbClr val="000000"/>
                </a:solidFill>
                <a:latin typeface="+mj-lt"/>
                <a:ea typeface="함초롬바탕" panose="02030604000101010101" pitchFamily="18" charset="-127"/>
              </a:rPr>
              <a:t>, which are recognized by host PRRs</a:t>
            </a:r>
            <a:endParaRPr lang="en-US" altLang="ko-KR" sz="1400" kern="0">
              <a:solidFill>
                <a:srgbClr val="000000"/>
              </a:solidFill>
              <a:latin typeface="+mj-lt"/>
            </a:endParaRPr>
          </a:p>
          <a:p>
            <a:pPr algn="just" fontAlgn="base">
              <a:lnSpc>
                <a:spcPct val="150000"/>
              </a:lnSpc>
            </a:pPr>
            <a:r>
              <a:rPr lang="en-US" altLang="ko-KR" sz="1400" kern="0" smtClean="0">
                <a:solidFill>
                  <a:srgbClr val="000000"/>
                </a:solidFill>
                <a:latin typeface="+mj-lt"/>
                <a:ea typeface="함초롬바탕" panose="02030604000101010101" pitchFamily="18" charset="-127"/>
              </a:rPr>
              <a:t>   : </a:t>
            </a:r>
            <a:r>
              <a:rPr lang="en-US" altLang="ko-KR" sz="1400" kern="0">
                <a:solidFill>
                  <a:srgbClr val="000000"/>
                </a:solidFill>
                <a:latin typeface="+mj-lt"/>
                <a:ea typeface="함초롬바탕" panose="02030604000101010101" pitchFamily="18" charset="-127"/>
              </a:rPr>
              <a:t>PRRs, such as dectin 1 and CR3 (complement receptor 3) on </a:t>
            </a:r>
            <a:r>
              <a:rPr lang="en-US" altLang="ko-KR" sz="1400" b="1" kern="0">
                <a:solidFill>
                  <a:srgbClr val="000000"/>
                </a:solidFill>
                <a:latin typeface="+mj-lt"/>
                <a:ea typeface="함초롬바탕" panose="02030604000101010101" pitchFamily="18" charset="-127"/>
              </a:rPr>
              <a:t>innate immune cells</a:t>
            </a:r>
            <a:endParaRPr lang="en-US" altLang="ko-KR" sz="1400" b="1" kern="0">
              <a:solidFill>
                <a:srgbClr val="000000"/>
              </a:solidFill>
              <a:latin typeface="+mj-lt"/>
            </a:endParaRPr>
          </a:p>
        </p:txBody>
      </p:sp>
    </p:spTree>
    <p:extLst>
      <p:ext uri="{BB962C8B-B14F-4D97-AF65-F5344CB8AC3E}">
        <p14:creationId xmlns:p14="http://schemas.microsoft.com/office/powerpoint/2010/main" val="21765559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_x406717632" descr="EMB000051c0238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324" y="615143"/>
            <a:ext cx="9923843" cy="581059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4"/>
          <p:cNvSpPr>
            <a:spLocks noChangeArrowheads="1"/>
          </p:cNvSpPr>
          <p:nvPr/>
        </p:nvSpPr>
        <p:spPr bwMode="auto">
          <a:xfrm>
            <a:off x="407324" y="9227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o-KR" altLang="en-US"/>
          </a:p>
        </p:txBody>
      </p:sp>
      <p:sp>
        <p:nvSpPr>
          <p:cNvPr id="4" name="직사각형 3"/>
          <p:cNvSpPr/>
          <p:nvPr/>
        </p:nvSpPr>
        <p:spPr>
          <a:xfrm>
            <a:off x="67625" y="65384"/>
            <a:ext cx="2247731" cy="474810"/>
          </a:xfrm>
          <a:prstGeom prst="rect">
            <a:avLst/>
          </a:prstGeom>
        </p:spPr>
        <p:txBody>
          <a:bodyPr wrap="none">
            <a:spAutoFit/>
          </a:bodyPr>
          <a:lstStyle/>
          <a:p>
            <a:pPr algn="just" fontAlgn="base">
              <a:lnSpc>
                <a:spcPct val="160000"/>
              </a:lnSpc>
            </a:pPr>
            <a:r>
              <a:rPr lang="en-US" altLang="ko-KR" kern="0">
                <a:solidFill>
                  <a:srgbClr val="000000"/>
                </a:solidFill>
                <a:latin typeface="+mj-lt"/>
                <a:ea typeface="함초롬바탕" panose="02030604000101010101" pitchFamily="18" charset="-127"/>
              </a:rPr>
              <a:t>▶</a:t>
            </a:r>
            <a:r>
              <a:rPr lang="en-US" altLang="ko-KR" b="1" kern="0">
                <a:solidFill>
                  <a:srgbClr val="000000"/>
                </a:solidFill>
                <a:latin typeface="+mj-lt"/>
                <a:ea typeface="함초롬바탕" panose="02030604000101010101" pitchFamily="18" charset="-127"/>
              </a:rPr>
              <a:t> Clinical features</a:t>
            </a:r>
            <a:endParaRPr lang="en-US" altLang="ko-KR" kern="0">
              <a:solidFill>
                <a:srgbClr val="000000"/>
              </a:solidFill>
              <a:latin typeface="+mj-lt"/>
            </a:endParaRPr>
          </a:p>
        </p:txBody>
      </p:sp>
      <p:sp>
        <p:nvSpPr>
          <p:cNvPr id="5" name="직사각형 4"/>
          <p:cNvSpPr/>
          <p:nvPr/>
        </p:nvSpPr>
        <p:spPr>
          <a:xfrm>
            <a:off x="482138" y="1379913"/>
            <a:ext cx="1562793" cy="148797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직사각형 9"/>
          <p:cNvSpPr/>
          <p:nvPr/>
        </p:nvSpPr>
        <p:spPr>
          <a:xfrm>
            <a:off x="482138" y="3801688"/>
            <a:ext cx="1562793" cy="3047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0"/>
          <p:cNvSpPr/>
          <p:nvPr/>
        </p:nvSpPr>
        <p:spPr>
          <a:xfrm>
            <a:off x="482138" y="5433754"/>
            <a:ext cx="1562793" cy="57634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7284716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그룹 6"/>
          <p:cNvGrpSpPr/>
          <p:nvPr/>
        </p:nvGrpSpPr>
        <p:grpSpPr>
          <a:xfrm>
            <a:off x="1042581" y="983235"/>
            <a:ext cx="9950124" cy="5243764"/>
            <a:chOff x="381820" y="0"/>
            <a:chExt cx="9950124" cy="5243764"/>
          </a:xfrm>
        </p:grpSpPr>
        <p:pic>
          <p:nvPicPr>
            <p:cNvPr id="3" name="_x406720584" descr="EMB000051c0238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820" y="773251"/>
              <a:ext cx="9950124" cy="4470513"/>
            </a:xfrm>
            <a:prstGeom prst="rect">
              <a:avLst/>
            </a:prstGeom>
            <a:noFill/>
            <a:extLst>
              <a:ext uri="{909E8E84-426E-40DD-AFC4-6F175D3DCCD1}">
                <a14:hiddenFill xmlns:a14="http://schemas.microsoft.com/office/drawing/2010/main">
                  <a:solidFill>
                    <a:srgbClr val="FFFFFF"/>
                  </a:solidFill>
                </a14:hiddenFill>
              </a:ext>
            </a:extLst>
          </p:spPr>
        </p:pic>
        <p:pic>
          <p:nvPicPr>
            <p:cNvPr id="6" name="_x406717632" descr="EMB000051c0238c"/>
            <p:cNvPicPr>
              <a:picLocks noChangeAspect="1" noChangeArrowheads="1"/>
            </p:cNvPicPr>
            <p:nvPr/>
          </p:nvPicPr>
          <p:blipFill rotWithShape="1">
            <a:blip r:embed="rId4">
              <a:extLst>
                <a:ext uri="{28A0092B-C50C-407E-A947-70E740481C1C}">
                  <a14:useLocalDpi xmlns:a14="http://schemas.microsoft.com/office/drawing/2010/main" val="0"/>
                </a:ext>
              </a:extLst>
            </a:blip>
            <a:srcRect t="-1" b="86123"/>
            <a:stretch/>
          </p:blipFill>
          <p:spPr bwMode="auto">
            <a:xfrm>
              <a:off x="386647" y="0"/>
              <a:ext cx="9923843" cy="806335"/>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직사각형 7"/>
          <p:cNvSpPr/>
          <p:nvPr/>
        </p:nvSpPr>
        <p:spPr>
          <a:xfrm>
            <a:off x="1151212" y="4643602"/>
            <a:ext cx="1562793" cy="3047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직사각형 9"/>
          <p:cNvSpPr/>
          <p:nvPr/>
        </p:nvSpPr>
        <p:spPr>
          <a:xfrm>
            <a:off x="12375352" y="4478165"/>
            <a:ext cx="5869106" cy="738664"/>
          </a:xfrm>
          <a:prstGeom prst="rect">
            <a:avLst/>
          </a:prstGeom>
          <a:solidFill>
            <a:schemeClr val="accent6">
              <a:lumMod val="40000"/>
              <a:lumOff val="60000"/>
            </a:schemeClr>
          </a:solidFill>
          <a:ln w="57150">
            <a:solidFill>
              <a:srgbClr val="FF0000"/>
            </a:solidFill>
          </a:ln>
        </p:spPr>
        <p:txBody>
          <a:bodyPr wrap="square">
            <a:spAutoFit/>
          </a:bodyPr>
          <a:lstStyle/>
          <a:p>
            <a:pPr fontAlgn="base" latinLnBrk="0"/>
            <a:r>
              <a:rPr lang="en-US" altLang="ko-KR" sz="1400" b="1" kern="0">
                <a:solidFill>
                  <a:srgbClr val="000000"/>
                </a:solidFill>
                <a:latin typeface="+mj-lt"/>
                <a:ea typeface="함초롬바탕" panose="02030604000101010101" pitchFamily="18" charset="-127"/>
              </a:rPr>
              <a:t>the use of </a:t>
            </a:r>
            <a:r>
              <a:rPr lang="en-US" altLang="ko-KR" sz="1400" b="1" kern="0" smtClean="0">
                <a:solidFill>
                  <a:srgbClr val="000000"/>
                </a:solidFill>
                <a:latin typeface="+mj-lt"/>
                <a:ea typeface="함초롬바탕" panose="02030604000101010101" pitchFamily="18" charset="-127"/>
              </a:rPr>
              <a:t>glucocorticoids/other </a:t>
            </a:r>
            <a:r>
              <a:rPr lang="en-US" altLang="ko-KR" sz="1400" b="1" kern="0">
                <a:solidFill>
                  <a:srgbClr val="000000"/>
                </a:solidFill>
                <a:latin typeface="+mj-lt"/>
                <a:ea typeface="함초롬바탕" panose="02030604000101010101" pitchFamily="18" charset="-127"/>
              </a:rPr>
              <a:t>immunomodulating medications during treatment of severe SARS-CoV-2 infection may confer a predisposition to pulmonary mold </a:t>
            </a:r>
            <a:r>
              <a:rPr lang="en-US" altLang="ko-KR" sz="1400" b="1" kern="0" smtClean="0">
                <a:solidFill>
                  <a:srgbClr val="000000"/>
                </a:solidFill>
                <a:latin typeface="+mj-lt"/>
                <a:ea typeface="함초롬바탕" panose="02030604000101010101" pitchFamily="18" charset="-127"/>
              </a:rPr>
              <a:t>infections</a:t>
            </a:r>
            <a:endParaRPr lang="en-US" altLang="ko-KR" sz="1400" b="1" kern="0">
              <a:solidFill>
                <a:srgbClr val="000000"/>
              </a:solidFill>
              <a:latin typeface="+mj-lt"/>
            </a:endParaRPr>
          </a:p>
        </p:txBody>
      </p:sp>
    </p:spTree>
    <p:extLst>
      <p:ext uri="{BB962C8B-B14F-4D97-AF65-F5344CB8AC3E}">
        <p14:creationId xmlns:p14="http://schemas.microsoft.com/office/powerpoint/2010/main" val="35313363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0" y="0"/>
            <a:ext cx="1553630" cy="474810"/>
          </a:xfrm>
          <a:prstGeom prst="rect">
            <a:avLst/>
          </a:prstGeom>
        </p:spPr>
        <p:txBody>
          <a:bodyPr wrap="none">
            <a:spAutoFit/>
          </a:bodyPr>
          <a:lstStyle/>
          <a:p>
            <a:pPr algn="just" fontAlgn="base">
              <a:lnSpc>
                <a:spcPct val="160000"/>
              </a:lnSpc>
            </a:pPr>
            <a:r>
              <a:rPr lang="ko-KR" altLang="en-US" b="1" kern="0" smtClean="0">
                <a:solidFill>
                  <a:srgbClr val="000000"/>
                </a:solidFill>
                <a:latin typeface="+mj-lt"/>
                <a:ea typeface="함초롬바탕" panose="02030604000101010101" pitchFamily="18" charset="-127"/>
              </a:rPr>
              <a:t>▶ </a:t>
            </a:r>
            <a:r>
              <a:rPr lang="en-US" altLang="ko-KR" b="1" kern="0" smtClean="0">
                <a:solidFill>
                  <a:srgbClr val="000000"/>
                </a:solidFill>
                <a:latin typeface="+mj-lt"/>
                <a:ea typeface="함초롬바탕" panose="02030604000101010101" pitchFamily="18" charset="-127"/>
              </a:rPr>
              <a:t>Diagnosis</a:t>
            </a:r>
            <a:endParaRPr lang="ko-KR" altLang="en-US" b="1" kern="0">
              <a:solidFill>
                <a:srgbClr val="000000"/>
              </a:solidFill>
              <a:latin typeface="+mj-lt"/>
            </a:endParaRPr>
          </a:p>
        </p:txBody>
      </p:sp>
      <p:sp>
        <p:nvSpPr>
          <p:cNvPr id="3" name="Rectangle 2"/>
          <p:cNvSpPr>
            <a:spLocks noChangeArrowheads="1"/>
          </p:cNvSpPr>
          <p:nvPr/>
        </p:nvSpPr>
        <p:spPr bwMode="auto">
          <a:xfrm>
            <a:off x="1296365" y="-48613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o-KR" altLang="en-US"/>
          </a:p>
        </p:txBody>
      </p:sp>
      <p:sp>
        <p:nvSpPr>
          <p:cNvPr id="5" name="Rectangle 6"/>
          <p:cNvSpPr>
            <a:spLocks noChangeArrowheads="1"/>
          </p:cNvSpPr>
          <p:nvPr/>
        </p:nvSpPr>
        <p:spPr bwMode="auto">
          <a:xfrm rot="10800000">
            <a:off x="1192191" y="-90949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o-KR" altLang="en-US"/>
          </a:p>
        </p:txBody>
      </p:sp>
      <p:sp>
        <p:nvSpPr>
          <p:cNvPr id="6" name="Rectangle 8"/>
          <p:cNvSpPr>
            <a:spLocks noChangeArrowheads="1"/>
          </p:cNvSpPr>
          <p:nvPr/>
        </p:nvSpPr>
        <p:spPr bwMode="auto">
          <a:xfrm>
            <a:off x="196770" y="8102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o-KR" altLang="en-US"/>
          </a:p>
        </p:txBody>
      </p:sp>
      <p:grpSp>
        <p:nvGrpSpPr>
          <p:cNvPr id="7" name="그룹 6"/>
          <p:cNvGrpSpPr/>
          <p:nvPr/>
        </p:nvGrpSpPr>
        <p:grpSpPr>
          <a:xfrm>
            <a:off x="322965" y="474810"/>
            <a:ext cx="7478372" cy="6302166"/>
            <a:chOff x="461861" y="555834"/>
            <a:chExt cx="6800851" cy="5720802"/>
          </a:xfrm>
        </p:grpSpPr>
        <p:pic>
          <p:nvPicPr>
            <p:cNvPr id="5125" name="_x408455168" descr="EMB000051c023b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388961" y="-371266"/>
              <a:ext cx="4946650" cy="6800850"/>
            </a:xfrm>
            <a:prstGeom prst="rect">
              <a:avLst/>
            </a:prstGeom>
            <a:noFill/>
            <a:extLst>
              <a:ext uri="{909E8E84-426E-40DD-AFC4-6F175D3DCCD1}">
                <a14:hiddenFill xmlns:a14="http://schemas.microsoft.com/office/drawing/2010/main">
                  <a:solidFill>
                    <a:srgbClr val="FFFFFF"/>
                  </a:solidFill>
                </a14:hiddenFill>
              </a:ext>
            </a:extLst>
          </p:spPr>
        </p:pic>
        <p:pic>
          <p:nvPicPr>
            <p:cNvPr id="5127" name="_x406711944" descr="EMB000051c023bc"/>
            <p:cNvPicPr>
              <a:picLocks noChangeAspect="1" noChangeArrowheads="1"/>
            </p:cNvPicPr>
            <p:nvPr/>
          </p:nvPicPr>
          <p:blipFill rotWithShape="1">
            <a:blip r:embed="rId4">
              <a:extLst>
                <a:ext uri="{28A0092B-C50C-407E-A947-70E740481C1C}">
                  <a14:useLocalDpi xmlns:a14="http://schemas.microsoft.com/office/drawing/2010/main" val="0"/>
                </a:ext>
              </a:extLst>
            </a:blip>
            <a:srcRect l="6368" r="-1"/>
            <a:stretch/>
          </p:blipFill>
          <p:spPr bwMode="auto">
            <a:xfrm rot="5400000">
              <a:off x="3449808" y="2463733"/>
              <a:ext cx="824957" cy="6800850"/>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직사각형 7"/>
          <p:cNvSpPr/>
          <p:nvPr/>
        </p:nvSpPr>
        <p:spPr>
          <a:xfrm>
            <a:off x="7801337" y="513304"/>
            <a:ext cx="2682366" cy="954107"/>
          </a:xfrm>
          <a:prstGeom prst="rect">
            <a:avLst/>
          </a:prstGeom>
          <a:solidFill>
            <a:schemeClr val="bg2"/>
          </a:solidFill>
        </p:spPr>
        <p:txBody>
          <a:bodyPr wrap="square">
            <a:spAutoFit/>
          </a:bodyPr>
          <a:lstStyle/>
          <a:p>
            <a:r>
              <a:rPr lang="en-US" altLang="ko-KR" sz="1400" b="1" smtClean="0">
                <a:latin typeface="+mj-lt"/>
              </a:rPr>
              <a:t>Based </a:t>
            </a:r>
            <a:r>
              <a:rPr lang="en-US" altLang="ko-KR" sz="1400" b="1">
                <a:latin typeface="+mj-lt"/>
              </a:rPr>
              <a:t>on the integration of </a:t>
            </a:r>
            <a:endParaRPr lang="en-US" altLang="ko-KR" sz="1400" b="1" smtClean="0">
              <a:latin typeface="+mj-lt"/>
            </a:endParaRPr>
          </a:p>
          <a:p>
            <a:r>
              <a:rPr lang="en-US" altLang="ko-KR" sz="1400" b="1" smtClean="0">
                <a:solidFill>
                  <a:srgbClr val="0070C0"/>
                </a:solidFill>
                <a:latin typeface="+mj-lt"/>
              </a:rPr>
              <a:t>clinical</a:t>
            </a:r>
            <a:r>
              <a:rPr lang="en-US" altLang="ko-KR" sz="1400" b="1">
                <a:solidFill>
                  <a:srgbClr val="0070C0"/>
                </a:solidFill>
                <a:latin typeface="+mj-lt"/>
              </a:rPr>
              <a:t>, </a:t>
            </a:r>
            <a:endParaRPr lang="en-US" altLang="ko-KR" sz="1400" b="1" smtClean="0">
              <a:solidFill>
                <a:srgbClr val="0070C0"/>
              </a:solidFill>
              <a:latin typeface="+mj-lt"/>
            </a:endParaRPr>
          </a:p>
          <a:p>
            <a:r>
              <a:rPr lang="en-US" altLang="ko-KR" sz="1400" b="1" smtClean="0">
                <a:solidFill>
                  <a:srgbClr val="0070C0"/>
                </a:solidFill>
                <a:latin typeface="+mj-lt"/>
              </a:rPr>
              <a:t>radiological</a:t>
            </a:r>
            <a:r>
              <a:rPr lang="en-US" altLang="ko-KR" sz="1400" b="1" smtClean="0">
                <a:latin typeface="+mj-lt"/>
              </a:rPr>
              <a:t> </a:t>
            </a:r>
            <a:r>
              <a:rPr lang="en-US" altLang="ko-KR" sz="1400" b="1">
                <a:latin typeface="+mj-lt"/>
              </a:rPr>
              <a:t>and</a:t>
            </a:r>
          </a:p>
          <a:p>
            <a:r>
              <a:rPr lang="en-US" altLang="ko-KR" sz="1400" b="1">
                <a:solidFill>
                  <a:srgbClr val="0070C0"/>
                </a:solidFill>
                <a:latin typeface="+mj-lt"/>
              </a:rPr>
              <a:t>microbiological data</a:t>
            </a:r>
            <a:endParaRPr lang="ko-KR" altLang="en-US" sz="1400" b="1">
              <a:solidFill>
                <a:srgbClr val="0070C0"/>
              </a:solidFill>
              <a:latin typeface="+mj-lt"/>
            </a:endParaRPr>
          </a:p>
        </p:txBody>
      </p:sp>
      <p:sp>
        <p:nvSpPr>
          <p:cNvPr id="13" name="직사각형 12"/>
          <p:cNvSpPr/>
          <p:nvPr/>
        </p:nvSpPr>
        <p:spPr>
          <a:xfrm>
            <a:off x="7801336" y="3299101"/>
            <a:ext cx="4390664" cy="3477875"/>
          </a:xfrm>
          <a:prstGeom prst="rect">
            <a:avLst/>
          </a:prstGeom>
          <a:solidFill>
            <a:schemeClr val="accent1">
              <a:lumMod val="20000"/>
              <a:lumOff val="80000"/>
            </a:schemeClr>
          </a:solidFill>
        </p:spPr>
        <p:txBody>
          <a:bodyPr wrap="square">
            <a:spAutoFit/>
          </a:bodyPr>
          <a:lstStyle/>
          <a:p>
            <a:pPr>
              <a:lnSpc>
                <a:spcPct val="250000"/>
              </a:lnSpc>
            </a:pPr>
            <a:r>
              <a:rPr lang="en-US" altLang="ko-KR" b="1" i="1" u="sng" smtClean="0">
                <a:latin typeface="+mj-lt"/>
              </a:rPr>
              <a:t>Content</a:t>
            </a:r>
          </a:p>
          <a:p>
            <a:pPr>
              <a:lnSpc>
                <a:spcPct val="250000"/>
              </a:lnSpc>
            </a:pPr>
            <a:r>
              <a:rPr lang="en-US" altLang="ko-KR" sz="1400" b="1" smtClean="0">
                <a:latin typeface="+mj-lt"/>
              </a:rPr>
              <a:t>&gt; Invasive aspergillosis</a:t>
            </a:r>
          </a:p>
          <a:p>
            <a:pPr>
              <a:lnSpc>
                <a:spcPct val="250000"/>
              </a:lnSpc>
            </a:pPr>
            <a:r>
              <a:rPr lang="en-US" altLang="ko-KR" sz="1400" b="1" smtClean="0">
                <a:latin typeface="+mj-lt"/>
              </a:rPr>
              <a:t>&gt; Chronic pulmonary aspergillosis</a:t>
            </a:r>
          </a:p>
          <a:p>
            <a:pPr>
              <a:lnSpc>
                <a:spcPct val="250000"/>
              </a:lnSpc>
            </a:pPr>
            <a:r>
              <a:rPr lang="en-US" altLang="ko-KR" sz="1400" b="1" smtClean="0">
                <a:latin typeface="+mj-lt"/>
              </a:rPr>
              <a:t>    Aspergilloma</a:t>
            </a:r>
          </a:p>
          <a:p>
            <a:pPr>
              <a:lnSpc>
                <a:spcPct val="250000"/>
              </a:lnSpc>
            </a:pPr>
            <a:r>
              <a:rPr lang="en-US" altLang="ko-KR" sz="1400" b="1" smtClean="0">
                <a:latin typeface="+mj-lt"/>
              </a:rPr>
              <a:t>    Tracheobronchitis</a:t>
            </a:r>
          </a:p>
          <a:p>
            <a:pPr>
              <a:lnSpc>
                <a:spcPct val="250000"/>
              </a:lnSpc>
            </a:pPr>
            <a:r>
              <a:rPr lang="en-US" altLang="ko-KR" sz="1400" b="1" smtClean="0">
                <a:latin typeface="+mj-lt"/>
              </a:rPr>
              <a:t>&gt; ABPA (Allergic bronchopulmonary aspergillosis)</a:t>
            </a:r>
            <a:endParaRPr lang="ko-KR" altLang="en-US" sz="1400" b="1">
              <a:latin typeface="+mj-lt"/>
            </a:endParaRPr>
          </a:p>
        </p:txBody>
      </p:sp>
    </p:spTree>
    <p:extLst>
      <p:ext uri="{BB962C8B-B14F-4D97-AF65-F5344CB8AC3E}">
        <p14:creationId xmlns:p14="http://schemas.microsoft.com/office/powerpoint/2010/main" val="18969890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0" y="0"/>
            <a:ext cx="2502608" cy="475066"/>
          </a:xfrm>
          <a:prstGeom prst="rect">
            <a:avLst/>
          </a:prstGeom>
        </p:spPr>
        <p:txBody>
          <a:bodyPr wrap="none">
            <a:spAutoFit/>
          </a:bodyPr>
          <a:lstStyle/>
          <a:p>
            <a:pPr fontAlgn="base" latinLnBrk="0">
              <a:lnSpc>
                <a:spcPct val="160000"/>
              </a:lnSpc>
            </a:pPr>
            <a:r>
              <a:rPr lang="en-US" altLang="ko-KR" b="1" i="1" kern="0" smtClean="0">
                <a:solidFill>
                  <a:srgbClr val="000000"/>
                </a:solidFill>
                <a:effectLst>
                  <a:outerShdw blurRad="38100" dist="38100" dir="2700000" algn="tl">
                    <a:srgbClr val="000000">
                      <a:alpha val="43137"/>
                    </a:srgbClr>
                  </a:outerShdw>
                </a:effectLst>
                <a:latin typeface="+mj-lt"/>
                <a:ea typeface="함초롬바탕" panose="02030604000101010101" pitchFamily="18" charset="-127"/>
              </a:rPr>
              <a:t>Invasive aspergillosis</a:t>
            </a:r>
            <a:endParaRPr lang="en-US" altLang="ko-KR" b="1" i="1" kern="0">
              <a:solidFill>
                <a:srgbClr val="000000"/>
              </a:solidFill>
              <a:effectLst>
                <a:outerShdw blurRad="38100" dist="38100" dir="2700000" algn="tl">
                  <a:srgbClr val="000000">
                    <a:alpha val="43137"/>
                  </a:srgbClr>
                </a:outerShdw>
              </a:effectLst>
              <a:latin typeface="+mj-lt"/>
            </a:endParaRPr>
          </a:p>
        </p:txBody>
      </p:sp>
      <p:sp>
        <p:nvSpPr>
          <p:cNvPr id="3" name="직사각형 2"/>
          <p:cNvSpPr/>
          <p:nvPr/>
        </p:nvSpPr>
        <p:spPr>
          <a:xfrm>
            <a:off x="315433" y="563643"/>
            <a:ext cx="11773786" cy="1815882"/>
          </a:xfrm>
          <a:prstGeom prst="rect">
            <a:avLst/>
          </a:prstGeom>
        </p:spPr>
        <p:txBody>
          <a:bodyPr wrap="square">
            <a:spAutoFit/>
          </a:bodyPr>
          <a:lstStyle/>
          <a:p>
            <a:pPr fontAlgn="base" latinLnBrk="0">
              <a:lnSpc>
                <a:spcPct val="160000"/>
              </a:lnSpc>
            </a:pPr>
            <a:r>
              <a:rPr lang="ko-KR" altLang="en-US" sz="1400" smtClean="0">
                <a:latin typeface="+mj-lt"/>
              </a:rPr>
              <a:t>▶ </a:t>
            </a:r>
            <a:r>
              <a:rPr lang="en-US" altLang="ko-KR" sz="1400" u="sng" kern="0" smtClean="0">
                <a:solidFill>
                  <a:srgbClr val="000000"/>
                </a:solidFill>
                <a:latin typeface="+mj-lt"/>
                <a:ea typeface="함초롬바탕" panose="02030604000101010101" pitchFamily="18" charset="-127"/>
              </a:rPr>
              <a:t>Approximately </a:t>
            </a:r>
            <a:r>
              <a:rPr lang="en-US" altLang="ko-KR" sz="1400" u="sng" kern="0">
                <a:solidFill>
                  <a:srgbClr val="000000"/>
                </a:solidFill>
                <a:latin typeface="+mj-lt"/>
                <a:ea typeface="함초롬바탕" panose="02030604000101010101" pitchFamily="18" charset="-127"/>
              </a:rPr>
              <a:t>43-80% of the </a:t>
            </a:r>
            <a:r>
              <a:rPr lang="en-US" altLang="ko-KR" sz="1400" u="sng" kern="0" smtClean="0">
                <a:solidFill>
                  <a:srgbClr val="000000"/>
                </a:solidFill>
                <a:latin typeface="+mj-lt"/>
                <a:ea typeface="함초롬바탕" panose="02030604000101010101" pitchFamily="18" charset="-127"/>
              </a:rPr>
              <a:t>cases </a:t>
            </a:r>
            <a:r>
              <a:rPr lang="en-US" altLang="ko-KR" sz="1400" kern="0" smtClean="0">
                <a:solidFill>
                  <a:srgbClr val="000000"/>
                </a:solidFill>
                <a:latin typeface="+mj-lt"/>
                <a:ea typeface="함초롬바탕" panose="02030604000101010101" pitchFamily="18" charset="-127"/>
              </a:rPr>
              <a:t>(adult </a:t>
            </a:r>
            <a:r>
              <a:rPr lang="en-US" altLang="ko-KR" sz="1400" kern="0">
                <a:solidFill>
                  <a:srgbClr val="000000"/>
                </a:solidFill>
                <a:latin typeface="+mj-lt"/>
                <a:ea typeface="함초롬바탕" panose="02030604000101010101" pitchFamily="18" charset="-127"/>
              </a:rPr>
              <a:t>patients </a:t>
            </a:r>
            <a:r>
              <a:rPr lang="en-US" altLang="ko-KR" sz="1400" u="sng" kern="0">
                <a:solidFill>
                  <a:srgbClr val="000000"/>
                </a:solidFill>
                <a:latin typeface="+mj-lt"/>
                <a:ea typeface="함초롬바탕" panose="02030604000101010101" pitchFamily="18" charset="-127"/>
              </a:rPr>
              <a:t>without haematological malignancy</a:t>
            </a:r>
            <a:r>
              <a:rPr lang="en-US" altLang="ko-KR" sz="1400" kern="0">
                <a:solidFill>
                  <a:srgbClr val="000000"/>
                </a:solidFill>
                <a:latin typeface="+mj-lt"/>
                <a:ea typeface="함초롬바탕" panose="02030604000101010101" pitchFamily="18" charset="-127"/>
              </a:rPr>
              <a:t>)</a:t>
            </a:r>
          </a:p>
          <a:p>
            <a:pPr fontAlgn="base" latinLnBrk="0">
              <a:lnSpc>
                <a:spcPct val="160000"/>
              </a:lnSpc>
            </a:pPr>
            <a:r>
              <a:rPr lang="ko-KR" altLang="en-US" sz="1400"/>
              <a:t>▶ </a:t>
            </a:r>
            <a:r>
              <a:rPr lang="en-US" altLang="ko-KR" sz="1400" kern="0" smtClean="0">
                <a:solidFill>
                  <a:srgbClr val="000000"/>
                </a:solidFill>
                <a:latin typeface="+mj-lt"/>
                <a:ea typeface="함초롬바탕" panose="02030604000101010101" pitchFamily="18" charset="-127"/>
              </a:rPr>
              <a:t>SOT </a:t>
            </a:r>
            <a:r>
              <a:rPr lang="en-US" altLang="ko-KR" sz="1400" kern="0">
                <a:solidFill>
                  <a:srgbClr val="000000"/>
                </a:solidFill>
                <a:latin typeface="+mj-lt"/>
                <a:ea typeface="함초롬바탕" panose="02030604000101010101" pitchFamily="18" charset="-127"/>
              </a:rPr>
              <a:t>recipients: average incidence of IA </a:t>
            </a:r>
            <a:r>
              <a:rPr lang="en-US" altLang="ko-KR" sz="1400" b="1" u="sng" kern="0">
                <a:solidFill>
                  <a:srgbClr val="000000"/>
                </a:solidFill>
                <a:latin typeface="+mj-lt"/>
                <a:ea typeface="함초롬바탕" panose="02030604000101010101" pitchFamily="18" charset="-127"/>
              </a:rPr>
              <a:t>ranges from 0.1% to 11.6%</a:t>
            </a:r>
            <a:endParaRPr lang="en-US" altLang="ko-KR" sz="1400" b="1" u="sng" kern="0">
              <a:solidFill>
                <a:srgbClr val="000000"/>
              </a:solidFill>
              <a:latin typeface="+mj-lt"/>
            </a:endParaRPr>
          </a:p>
          <a:p>
            <a:pPr fontAlgn="base" latinLnBrk="0">
              <a:lnSpc>
                <a:spcPct val="160000"/>
              </a:lnSpc>
            </a:pPr>
            <a:r>
              <a:rPr lang="en-US" altLang="ko-KR" sz="1400" kern="0" smtClean="0">
                <a:solidFill>
                  <a:srgbClr val="000000"/>
                </a:solidFill>
                <a:latin typeface="+mj-lt"/>
                <a:ea typeface="AdvOT863180fb"/>
              </a:rPr>
              <a:t>    </a:t>
            </a:r>
            <a:r>
              <a:rPr lang="en-US" altLang="ko-KR" sz="1400" u="sng" kern="0" smtClean="0">
                <a:solidFill>
                  <a:srgbClr val="000000"/>
                </a:solidFill>
                <a:latin typeface="+mj-lt"/>
                <a:ea typeface="AdvOT863180fb"/>
              </a:rPr>
              <a:t>small </a:t>
            </a:r>
            <a:r>
              <a:rPr lang="en-US" altLang="ko-KR" sz="1400" u="sng" kern="0">
                <a:solidFill>
                  <a:srgbClr val="000000"/>
                </a:solidFill>
                <a:latin typeface="+mj-lt"/>
                <a:ea typeface="AdvOT863180fb"/>
              </a:rPr>
              <a:t>bowel (11.6%) </a:t>
            </a:r>
            <a:r>
              <a:rPr lang="en-US" altLang="ko-KR" sz="1400" u="sng" kern="0" smtClean="0">
                <a:solidFill>
                  <a:srgbClr val="000000"/>
                </a:solidFill>
                <a:latin typeface="+mj-lt"/>
                <a:ea typeface="AdvOT863180fb"/>
              </a:rPr>
              <a:t>&gt; lung </a:t>
            </a:r>
            <a:r>
              <a:rPr lang="en-US" altLang="ko-KR" sz="1400" u="sng" kern="0">
                <a:solidFill>
                  <a:srgbClr val="000000"/>
                </a:solidFill>
                <a:latin typeface="+mj-lt"/>
                <a:ea typeface="AdvOT863180fb"/>
              </a:rPr>
              <a:t>(8.6%) </a:t>
            </a:r>
            <a:r>
              <a:rPr lang="en-US" altLang="ko-KR" sz="1400" u="sng" kern="0" smtClean="0">
                <a:solidFill>
                  <a:srgbClr val="000000"/>
                </a:solidFill>
                <a:latin typeface="+mj-lt"/>
                <a:ea typeface="AdvOT863180fb"/>
              </a:rPr>
              <a:t>transplant recipients &gt; liver </a:t>
            </a:r>
            <a:r>
              <a:rPr lang="en-US" altLang="ko-KR" sz="1400" u="sng" kern="0">
                <a:solidFill>
                  <a:srgbClr val="000000"/>
                </a:solidFill>
                <a:latin typeface="+mj-lt"/>
                <a:ea typeface="AdvOT863180fb"/>
              </a:rPr>
              <a:t>(4.7</a:t>
            </a:r>
            <a:r>
              <a:rPr lang="en-US" altLang="ko-KR" sz="1400" u="sng" kern="0" smtClean="0">
                <a:solidFill>
                  <a:srgbClr val="000000"/>
                </a:solidFill>
                <a:latin typeface="+mj-lt"/>
                <a:ea typeface="AdvOT863180fb"/>
              </a:rPr>
              <a:t>%) &gt; </a:t>
            </a:r>
            <a:r>
              <a:rPr lang="en-US" altLang="ko-KR" sz="1400" u="sng" kern="0">
                <a:solidFill>
                  <a:srgbClr val="000000"/>
                </a:solidFill>
                <a:latin typeface="+mj-lt"/>
                <a:ea typeface="AdvOT863180fb"/>
              </a:rPr>
              <a:t>heart (4.0</a:t>
            </a:r>
            <a:r>
              <a:rPr lang="en-US" altLang="ko-KR" sz="1400" u="sng" kern="0" smtClean="0">
                <a:solidFill>
                  <a:srgbClr val="000000"/>
                </a:solidFill>
                <a:latin typeface="+mj-lt"/>
                <a:ea typeface="AdvOT863180fb"/>
              </a:rPr>
              <a:t>%) &gt; </a:t>
            </a:r>
            <a:r>
              <a:rPr lang="en-US" altLang="ko-KR" sz="1400" u="sng" kern="0">
                <a:solidFill>
                  <a:srgbClr val="000000"/>
                </a:solidFill>
                <a:latin typeface="+mj-lt"/>
                <a:ea typeface="AdvOT863180fb"/>
              </a:rPr>
              <a:t>pancreas (3.4%) </a:t>
            </a:r>
            <a:r>
              <a:rPr lang="en-US" altLang="ko-KR" sz="1400" u="sng" kern="0" smtClean="0">
                <a:solidFill>
                  <a:srgbClr val="000000"/>
                </a:solidFill>
                <a:latin typeface="+mj-lt"/>
                <a:ea typeface="AdvOT863180fb"/>
              </a:rPr>
              <a:t>&gt; kidney </a:t>
            </a:r>
            <a:r>
              <a:rPr lang="en-US" altLang="ko-KR" sz="1400" u="sng" kern="0">
                <a:solidFill>
                  <a:srgbClr val="000000"/>
                </a:solidFill>
                <a:latin typeface="+mj-lt"/>
                <a:ea typeface="AdvOT863180fb"/>
              </a:rPr>
              <a:t>(1.3%) grafts</a:t>
            </a:r>
            <a:endParaRPr lang="en-US" altLang="ko-KR" sz="1400" u="sng" kern="0">
              <a:solidFill>
                <a:srgbClr val="000000"/>
              </a:solidFill>
              <a:latin typeface="+mj-lt"/>
            </a:endParaRPr>
          </a:p>
          <a:p>
            <a:pPr fontAlgn="base" latinLnBrk="0">
              <a:lnSpc>
                <a:spcPct val="160000"/>
              </a:lnSpc>
            </a:pPr>
            <a:r>
              <a:rPr lang="ko-KR" altLang="en-US" sz="1400"/>
              <a:t>▶ </a:t>
            </a:r>
            <a:r>
              <a:rPr lang="en-US" altLang="ko-KR" sz="1400" kern="0" smtClean="0">
                <a:solidFill>
                  <a:srgbClr val="000000"/>
                </a:solidFill>
                <a:latin typeface="+mj-lt"/>
                <a:ea typeface="AdvOT863180fb"/>
              </a:rPr>
              <a:t>Half </a:t>
            </a:r>
            <a:r>
              <a:rPr lang="en-US" altLang="ko-KR" sz="1400" kern="0">
                <a:solidFill>
                  <a:srgbClr val="000000"/>
                </a:solidFill>
                <a:latin typeface="+mj-lt"/>
                <a:ea typeface="AdvOT863180fb"/>
              </a:rPr>
              <a:t>the cases will occur </a:t>
            </a:r>
            <a:r>
              <a:rPr lang="en-US" altLang="ko-KR" sz="1400" b="1" i="1" u="sng" kern="0">
                <a:solidFill>
                  <a:srgbClr val="000000"/>
                </a:solidFill>
                <a:latin typeface="+mj-lt"/>
                <a:ea typeface="AdvOT863180fb"/>
              </a:rPr>
              <a:t>in the </a:t>
            </a:r>
            <a:r>
              <a:rPr lang="en-US" altLang="ko-KR" sz="1400" b="1" i="1" u="sng" kern="0">
                <a:solidFill>
                  <a:srgbClr val="000000"/>
                </a:solidFill>
                <a:latin typeface="+mj-lt"/>
                <a:ea typeface="AdvOT863180fb+fb"/>
              </a:rPr>
              <a:t>fi</a:t>
            </a:r>
            <a:r>
              <a:rPr lang="en-US" altLang="ko-KR" sz="1400" b="1" i="1" u="sng" kern="0">
                <a:solidFill>
                  <a:srgbClr val="000000"/>
                </a:solidFill>
                <a:latin typeface="+mj-lt"/>
                <a:ea typeface="AdvOT863180fb"/>
              </a:rPr>
              <a:t>rst 3 months after transplantation</a:t>
            </a:r>
            <a:endParaRPr lang="en-US" altLang="ko-KR" sz="1400" b="1" i="1" u="sng" kern="0">
              <a:solidFill>
                <a:srgbClr val="000000"/>
              </a:solidFill>
              <a:latin typeface="+mj-lt"/>
            </a:endParaRPr>
          </a:p>
          <a:p>
            <a:pPr fontAlgn="base" latinLnBrk="0">
              <a:lnSpc>
                <a:spcPct val="160000"/>
              </a:lnSpc>
            </a:pPr>
            <a:endParaRPr lang="en-US" altLang="ko-KR" sz="1400" kern="0" smtClean="0">
              <a:solidFill>
                <a:srgbClr val="000000"/>
              </a:solidFill>
              <a:latin typeface="+mj-lt"/>
              <a:ea typeface="함초롬바탕" panose="02030604000101010101" pitchFamily="18" charset="-127"/>
            </a:endParaRPr>
          </a:p>
        </p:txBody>
      </p:sp>
      <p:sp>
        <p:nvSpPr>
          <p:cNvPr id="5" name="직사각형 4"/>
          <p:cNvSpPr/>
          <p:nvPr/>
        </p:nvSpPr>
        <p:spPr>
          <a:xfrm>
            <a:off x="0" y="2077620"/>
            <a:ext cx="6624084" cy="2677656"/>
          </a:xfrm>
          <a:prstGeom prst="rect">
            <a:avLst/>
          </a:prstGeom>
          <a:solidFill>
            <a:schemeClr val="accent1">
              <a:lumMod val="20000"/>
              <a:lumOff val="80000"/>
            </a:schemeClr>
          </a:solidFill>
        </p:spPr>
        <p:txBody>
          <a:bodyPr wrap="square">
            <a:spAutoFit/>
          </a:bodyPr>
          <a:lstStyle/>
          <a:p>
            <a:pPr>
              <a:lnSpc>
                <a:spcPct val="150000"/>
              </a:lnSpc>
            </a:pPr>
            <a:r>
              <a:rPr lang="en-US" altLang="ko-KR" sz="1400" b="1"/>
              <a:t>High-risk</a:t>
            </a:r>
            <a:endParaRPr lang="en-US" altLang="ko-KR" sz="1400"/>
          </a:p>
          <a:p>
            <a:pPr lvl="1">
              <a:lnSpc>
                <a:spcPct val="150000"/>
              </a:lnSpc>
            </a:pPr>
            <a:r>
              <a:rPr lang="en-US" altLang="ko-KR" sz="1400" b="1">
                <a:solidFill>
                  <a:srgbClr val="0070C0"/>
                </a:solidFill>
              </a:rPr>
              <a:t>Neutropenia &gt;10 days</a:t>
            </a:r>
          </a:p>
          <a:p>
            <a:pPr lvl="1">
              <a:lnSpc>
                <a:spcPct val="150000"/>
              </a:lnSpc>
            </a:pPr>
            <a:r>
              <a:rPr lang="en-US" altLang="ko-KR" sz="1400"/>
              <a:t>Allogeneic stem-cell transplantation</a:t>
            </a:r>
          </a:p>
          <a:p>
            <a:pPr lvl="1">
              <a:lnSpc>
                <a:spcPct val="150000"/>
              </a:lnSpc>
            </a:pPr>
            <a:r>
              <a:rPr lang="en-US" altLang="ko-KR" sz="1400" b="1">
                <a:solidFill>
                  <a:srgbClr val="0070C0"/>
                </a:solidFill>
              </a:rPr>
              <a:t>Prolonged steroid use </a:t>
            </a:r>
            <a:r>
              <a:rPr lang="en-US" altLang="ko-KR" sz="1400" b="1" smtClean="0">
                <a:solidFill>
                  <a:srgbClr val="0070C0"/>
                </a:solidFill>
              </a:rPr>
              <a:t>(at least 0.3 </a:t>
            </a:r>
            <a:r>
              <a:rPr lang="en-US" altLang="ko-KR" sz="1400" b="1">
                <a:solidFill>
                  <a:srgbClr val="0070C0"/>
                </a:solidFill>
              </a:rPr>
              <a:t>mg/kg/day</a:t>
            </a:r>
            <a:r>
              <a:rPr lang="en-US" altLang="ko-KR" sz="1400" b="1"/>
              <a:t> </a:t>
            </a:r>
            <a:r>
              <a:rPr lang="en-US" altLang="ko-KR" sz="1400" b="1">
                <a:solidFill>
                  <a:srgbClr val="0070C0"/>
                </a:solidFill>
              </a:rPr>
              <a:t>prednisone </a:t>
            </a:r>
            <a:r>
              <a:rPr lang="en-US" altLang="ko-KR" sz="1400" b="1" smtClean="0">
                <a:solidFill>
                  <a:srgbClr val="0070C0"/>
                </a:solidFill>
              </a:rPr>
              <a:t>for </a:t>
            </a:r>
            <a:r>
              <a:rPr lang="en-US" altLang="ko-KR" sz="1400" b="1">
                <a:solidFill>
                  <a:srgbClr val="0070C0"/>
                </a:solidFill>
              </a:rPr>
              <a:t>&gt;3 </a:t>
            </a:r>
            <a:r>
              <a:rPr lang="en-US" altLang="ko-KR" sz="1400" b="1" smtClean="0">
                <a:solidFill>
                  <a:srgbClr val="0070C0"/>
                </a:solidFill>
              </a:rPr>
              <a:t>w</a:t>
            </a:r>
            <a:r>
              <a:rPr lang="ko-KR" altLang="en-US" sz="1400" smtClean="0"/>
              <a:t>ㅏㄴ</a:t>
            </a:r>
            <a:r>
              <a:rPr lang="en-US" altLang="ko-KR" sz="1400" smtClean="0"/>
              <a:t>Treatment </a:t>
            </a:r>
            <a:r>
              <a:rPr lang="en-US" altLang="ko-KR" sz="1400"/>
              <a:t>with recognized T-cell immunosuppressant</a:t>
            </a:r>
          </a:p>
          <a:p>
            <a:pPr lvl="1">
              <a:lnSpc>
                <a:spcPct val="150000"/>
              </a:lnSpc>
            </a:pPr>
            <a:r>
              <a:rPr lang="en-US" altLang="ko-KR" sz="1400"/>
              <a:t>Inherited severe immunodeficiency (e.g., chronic granulomatous disease)</a:t>
            </a:r>
          </a:p>
          <a:p>
            <a:pPr lvl="1">
              <a:lnSpc>
                <a:spcPct val="150000"/>
              </a:lnSpc>
            </a:pPr>
            <a:r>
              <a:rPr lang="en-US" altLang="ko-KR" sz="1400" b="1">
                <a:solidFill>
                  <a:srgbClr val="0070C0"/>
                </a:solidFill>
              </a:rPr>
              <a:t>Severe influenza (and possibly </a:t>
            </a:r>
            <a:r>
              <a:rPr lang="en-US" altLang="ko-KR" sz="1400" b="1" smtClean="0">
                <a:solidFill>
                  <a:srgbClr val="0070C0"/>
                </a:solidFill>
              </a:rPr>
              <a:t>COVID-19)</a:t>
            </a:r>
          </a:p>
          <a:p>
            <a:pPr lvl="1">
              <a:lnSpc>
                <a:spcPct val="150000"/>
              </a:lnSpc>
            </a:pPr>
            <a:endParaRPr lang="en-US" altLang="ko-KR" sz="1400"/>
          </a:p>
        </p:txBody>
      </p:sp>
      <p:sp>
        <p:nvSpPr>
          <p:cNvPr id="7" name="직사각형 6"/>
          <p:cNvSpPr/>
          <p:nvPr/>
        </p:nvSpPr>
        <p:spPr>
          <a:xfrm>
            <a:off x="0" y="4545123"/>
            <a:ext cx="12192000" cy="2354491"/>
          </a:xfrm>
          <a:prstGeom prst="rect">
            <a:avLst/>
          </a:prstGeom>
          <a:solidFill>
            <a:schemeClr val="accent1">
              <a:lumMod val="20000"/>
              <a:lumOff val="80000"/>
            </a:schemeClr>
          </a:solidFill>
        </p:spPr>
        <p:txBody>
          <a:bodyPr wrap="square">
            <a:spAutoFit/>
          </a:bodyPr>
          <a:lstStyle/>
          <a:p>
            <a:pPr>
              <a:lnSpc>
                <a:spcPct val="150000"/>
              </a:lnSpc>
            </a:pPr>
            <a:r>
              <a:rPr lang="en-US" altLang="ko-KR" sz="1400" b="1" smtClean="0"/>
              <a:t>Low </a:t>
            </a:r>
            <a:r>
              <a:rPr lang="en-US" altLang="ko-KR" sz="1400" b="1"/>
              <a:t>risk</a:t>
            </a:r>
            <a:endParaRPr lang="en-US" altLang="ko-KR" sz="1400"/>
          </a:p>
          <a:p>
            <a:pPr lvl="1">
              <a:lnSpc>
                <a:spcPct val="150000"/>
              </a:lnSpc>
            </a:pPr>
            <a:r>
              <a:rPr lang="en-US" altLang="ko-KR" sz="1400"/>
              <a:t>Non-lung solid organ transplantation (heart, kidney, liver, pancreas)</a:t>
            </a:r>
          </a:p>
          <a:p>
            <a:pPr lvl="1">
              <a:lnSpc>
                <a:spcPct val="150000"/>
              </a:lnSpc>
            </a:pPr>
            <a:r>
              <a:rPr lang="en-US" altLang="ko-KR" sz="1400"/>
              <a:t>Short course steroid (e.g., &lt;7 days)</a:t>
            </a:r>
          </a:p>
          <a:p>
            <a:pPr lvl="1">
              <a:lnSpc>
                <a:spcPct val="150000"/>
              </a:lnSpc>
            </a:pPr>
            <a:r>
              <a:rPr lang="en-US" altLang="ko-KR" sz="1400" b="1"/>
              <a:t>Prolonged ICU stay</a:t>
            </a:r>
          </a:p>
          <a:p>
            <a:pPr lvl="1">
              <a:lnSpc>
                <a:spcPct val="150000"/>
              </a:lnSpc>
            </a:pPr>
            <a:r>
              <a:rPr lang="en-US" altLang="ko-KR" sz="1400"/>
              <a:t>Diabetes</a:t>
            </a:r>
          </a:p>
          <a:p>
            <a:pPr lvl="1">
              <a:lnSpc>
                <a:spcPct val="150000"/>
              </a:lnSpc>
            </a:pPr>
            <a:r>
              <a:rPr lang="en-US" altLang="ko-KR" sz="1400" u="sng"/>
              <a:t>Renal failure, hemodialysis</a:t>
            </a:r>
          </a:p>
          <a:p>
            <a:pPr lvl="1">
              <a:lnSpc>
                <a:spcPct val="150000"/>
              </a:lnSpc>
            </a:pPr>
            <a:r>
              <a:rPr lang="en-US" altLang="ko-KR" sz="1400" u="sng"/>
              <a:t>Malnutrition, alcoholism</a:t>
            </a:r>
          </a:p>
        </p:txBody>
      </p:sp>
      <p:sp>
        <p:nvSpPr>
          <p:cNvPr id="8" name="직사각형 7"/>
          <p:cNvSpPr/>
          <p:nvPr/>
        </p:nvSpPr>
        <p:spPr>
          <a:xfrm>
            <a:off x="5567916" y="2077620"/>
            <a:ext cx="6624084" cy="3323987"/>
          </a:xfrm>
          <a:prstGeom prst="rect">
            <a:avLst/>
          </a:prstGeom>
          <a:solidFill>
            <a:schemeClr val="accent1">
              <a:lumMod val="20000"/>
              <a:lumOff val="80000"/>
            </a:schemeClr>
          </a:solidFill>
        </p:spPr>
        <p:txBody>
          <a:bodyPr wrap="square">
            <a:spAutoFit/>
          </a:bodyPr>
          <a:lstStyle/>
          <a:p>
            <a:pPr>
              <a:lnSpc>
                <a:spcPct val="150000"/>
              </a:lnSpc>
            </a:pPr>
            <a:r>
              <a:rPr lang="en-US" altLang="ko-KR" sz="1400" b="1" smtClean="0"/>
              <a:t>Intermediate </a:t>
            </a:r>
            <a:r>
              <a:rPr lang="en-US" altLang="ko-KR" sz="1400" b="1"/>
              <a:t>risk</a:t>
            </a:r>
            <a:endParaRPr lang="en-US" altLang="ko-KR" sz="1400"/>
          </a:p>
          <a:p>
            <a:pPr lvl="1">
              <a:lnSpc>
                <a:spcPct val="150000"/>
              </a:lnSpc>
            </a:pPr>
            <a:r>
              <a:rPr lang="en-US" altLang="ko-KR" sz="1400"/>
              <a:t>Neutropenia &lt;10 days</a:t>
            </a:r>
          </a:p>
          <a:p>
            <a:pPr lvl="1">
              <a:lnSpc>
                <a:spcPct val="150000"/>
              </a:lnSpc>
            </a:pPr>
            <a:r>
              <a:rPr lang="en-US" altLang="ko-KR" sz="1400"/>
              <a:t>Steroid use (less than 0.3 mg/kg/day prednisone </a:t>
            </a:r>
            <a:r>
              <a:rPr lang="en-US" altLang="ko-KR" sz="1400" smtClean="0"/>
              <a:t>for &gt;3 </a:t>
            </a:r>
            <a:r>
              <a:rPr lang="en-US" altLang="ko-KR" sz="1400"/>
              <a:t>weeks)</a:t>
            </a:r>
          </a:p>
          <a:p>
            <a:pPr lvl="1">
              <a:lnSpc>
                <a:spcPct val="150000"/>
              </a:lnSpc>
            </a:pPr>
            <a:r>
              <a:rPr lang="en-US" altLang="ko-KR" sz="1400" b="1"/>
              <a:t>COPD</a:t>
            </a:r>
          </a:p>
          <a:p>
            <a:pPr lvl="1">
              <a:lnSpc>
                <a:spcPct val="150000"/>
              </a:lnSpc>
            </a:pPr>
            <a:r>
              <a:rPr lang="en-US" altLang="ko-KR" sz="1400" b="1"/>
              <a:t>Cirrhosis</a:t>
            </a:r>
          </a:p>
          <a:p>
            <a:pPr lvl="1">
              <a:lnSpc>
                <a:spcPct val="150000"/>
              </a:lnSpc>
            </a:pPr>
            <a:r>
              <a:rPr lang="en-US" altLang="ko-KR" sz="1400" b="1"/>
              <a:t>Malignancy treated with cytotoxic chemotherapy</a:t>
            </a:r>
          </a:p>
          <a:p>
            <a:pPr lvl="1">
              <a:lnSpc>
                <a:spcPct val="150000"/>
              </a:lnSpc>
            </a:pPr>
            <a:r>
              <a:rPr lang="en-US" altLang="ko-KR" sz="1400" b="1"/>
              <a:t>Lung transplant</a:t>
            </a:r>
            <a:r>
              <a:rPr lang="en-US" altLang="ko-KR" sz="1400"/>
              <a:t>, small bowel transplant, autologous stem cell transplantation</a:t>
            </a:r>
          </a:p>
          <a:p>
            <a:pPr lvl="1">
              <a:lnSpc>
                <a:spcPct val="150000"/>
              </a:lnSpc>
            </a:pPr>
            <a:r>
              <a:rPr lang="en-US" altLang="ko-KR" sz="1400"/>
              <a:t>Advanced AIDS (e.g., CD4 count &lt;50, or neutropenia due to antiviral therapy</a:t>
            </a:r>
            <a:r>
              <a:rPr lang="en-US" altLang="ko-KR" sz="1400" smtClean="0"/>
              <a:t>)</a:t>
            </a:r>
            <a:endParaRPr lang="en-US" altLang="ko-KR" sz="1400"/>
          </a:p>
        </p:txBody>
      </p:sp>
    </p:spTree>
    <p:extLst>
      <p:ext uri="{BB962C8B-B14F-4D97-AF65-F5344CB8AC3E}">
        <p14:creationId xmlns:p14="http://schemas.microsoft.com/office/powerpoint/2010/main" val="4144282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2372</TotalTime>
  <Words>4776</Words>
  <Application>Microsoft Office PowerPoint</Application>
  <PresentationFormat>와이드스크린</PresentationFormat>
  <Paragraphs>479</Paragraphs>
  <Slides>41</Slides>
  <Notes>18</Notes>
  <HiddenSlides>0</HiddenSlides>
  <MMClips>0</MMClips>
  <ScaleCrop>false</ScaleCrop>
  <HeadingPairs>
    <vt:vector size="6" baseType="variant">
      <vt:variant>
        <vt:lpstr>사용한 글꼴</vt:lpstr>
      </vt:variant>
      <vt:variant>
        <vt:i4>11</vt:i4>
      </vt:variant>
      <vt:variant>
        <vt:lpstr>테마</vt:lpstr>
      </vt:variant>
      <vt:variant>
        <vt:i4>1</vt:i4>
      </vt:variant>
      <vt:variant>
        <vt:lpstr>슬라이드 제목</vt:lpstr>
      </vt:variant>
      <vt:variant>
        <vt:i4>41</vt:i4>
      </vt:variant>
    </vt:vector>
  </HeadingPairs>
  <TitlesOfParts>
    <vt:vector size="53" baseType="lpstr">
      <vt:lpstr>AdvOT863180fb</vt:lpstr>
      <vt:lpstr>AdvOT863180fb+fb</vt:lpstr>
      <vt:lpstr>MS UI Gothic</vt:lpstr>
      <vt:lpstr>MuseoSans</vt:lpstr>
      <vt:lpstr>Raleway</vt:lpstr>
      <vt:lpstr>Roboto</vt:lpstr>
      <vt:lpstr>맑은 고딕</vt:lpstr>
      <vt:lpstr>함초롬바탕</vt:lpstr>
      <vt:lpstr>Arial</vt:lpstr>
      <vt:lpstr>Arial</vt:lpstr>
      <vt:lpstr>Wingdings</vt:lpstr>
      <vt:lpstr>Office 테마</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최지연(내과학교실)</dc:creator>
  <cp:lastModifiedBy>최지연(내과학교실)</cp:lastModifiedBy>
  <cp:revision>170</cp:revision>
  <dcterms:created xsi:type="dcterms:W3CDTF">2021-11-01T04:40:13Z</dcterms:created>
  <dcterms:modified xsi:type="dcterms:W3CDTF">2021-11-24T21:48:32Z</dcterms:modified>
</cp:coreProperties>
</file>