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9" r:id="rId24"/>
    <p:sldId id="278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81" autoAdjust="0"/>
    <p:restoredTop sz="93630" autoAdjust="0"/>
  </p:normalViewPr>
  <p:slideViewPr>
    <p:cSldViewPr>
      <p:cViewPr>
        <p:scale>
          <a:sx n="140" d="100"/>
          <a:sy n="140" d="100"/>
        </p:scale>
        <p:origin x="-1032" y="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987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24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918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30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083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383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38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84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5558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70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79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B59BA-6B68-4862-8F9B-33D260857131}" type="datetimeFigureOut">
              <a:rPr lang="ko-KR" altLang="en-US" smtClean="0"/>
              <a:t>2018-05-08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008F3-9BFE-4F86-B99B-AB8DC0D2A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853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72808" cy="2063080"/>
          </a:xfrm>
        </p:spPr>
        <p:txBody>
          <a:bodyPr>
            <a:normAutofit fontScale="92500" lnSpcReduction="10000"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pPr algn="r"/>
            <a:endParaRPr lang="en-US" altLang="ko-KR" sz="2000" dirty="0" smtClean="0"/>
          </a:p>
          <a:p>
            <a:pPr algn="r"/>
            <a:endParaRPr lang="en-US" altLang="ko-KR" sz="2000" dirty="0"/>
          </a:p>
          <a:p>
            <a:pPr algn="r"/>
            <a:r>
              <a:rPr lang="ko-KR" altLang="en-US" sz="2000" dirty="0" smtClean="0"/>
              <a:t>발표자 </a:t>
            </a:r>
            <a:r>
              <a:rPr lang="en-US" altLang="ko-KR" sz="2000" dirty="0" smtClean="0"/>
              <a:t>: R2 </a:t>
            </a:r>
            <a:r>
              <a:rPr lang="ko-KR" altLang="en-US" sz="2000" dirty="0" smtClean="0"/>
              <a:t>김지혜</a:t>
            </a:r>
            <a:endParaRPr lang="ko-KR" altLang="en-US" sz="2000" dirty="0"/>
          </a:p>
        </p:txBody>
      </p:sp>
      <p:pic>
        <p:nvPicPr>
          <p:cNvPr id="4" name="그림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147"/>
            <a:ext cx="9144000" cy="42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46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err="1"/>
              <a:t>Antiangiogenic</a:t>
            </a:r>
            <a:r>
              <a:rPr lang="en-US" altLang="ko-KR" sz="3200" b="1" dirty="0"/>
              <a:t> </a:t>
            </a:r>
            <a:r>
              <a:rPr lang="en-US" altLang="ko-KR" sz="3200" b="1" dirty="0" smtClean="0"/>
              <a:t>Therapies and </a:t>
            </a:r>
            <a:r>
              <a:rPr lang="en-US" altLang="ko-KR" sz="3200" b="1" dirty="0"/>
              <a:t>Treatment </a:t>
            </a:r>
            <a:r>
              <a:rPr lang="en-US" altLang="ko-KR" sz="3200" b="1" dirty="0" smtClean="0"/>
              <a:t>Based on Histologic Features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/>
              <a:t>French ULTIMATE trial</a:t>
            </a:r>
            <a:r>
              <a:rPr lang="en-US" altLang="ko-KR" sz="2000" b="1" dirty="0" smtClean="0"/>
              <a:t> </a:t>
            </a:r>
          </a:p>
          <a:p>
            <a:pPr marL="0" indent="0">
              <a:buNone/>
            </a:pPr>
            <a:r>
              <a:rPr lang="en-US" altLang="ko-KR" sz="2000" dirty="0" smtClean="0"/>
              <a:t>- </a:t>
            </a:r>
            <a:r>
              <a:rPr lang="en-US" altLang="ko-KR" sz="2000" dirty="0" err="1"/>
              <a:t>B</a:t>
            </a:r>
            <a:r>
              <a:rPr lang="en-US" altLang="ko-KR" sz="2000" dirty="0" err="1" smtClean="0"/>
              <a:t>evacizumab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and paclitaxel </a:t>
            </a:r>
            <a:r>
              <a:rPr lang="en-US" altLang="ko-KR" sz="2000" dirty="0" smtClean="0"/>
              <a:t> VS Paclitaxel</a:t>
            </a:r>
          </a:p>
          <a:p>
            <a:pPr marL="0" indent="0">
              <a:buNone/>
            </a:pPr>
            <a:r>
              <a:rPr lang="ko-KR" altLang="en-US" sz="2000" dirty="0" smtClean="0"/>
              <a:t>→ </a:t>
            </a:r>
            <a:r>
              <a:rPr lang="en-US" altLang="ko-KR" sz="2000" dirty="0" smtClean="0"/>
              <a:t>prolonged progression-free </a:t>
            </a:r>
            <a:r>
              <a:rPr lang="en-US" altLang="ko-KR" sz="2000" dirty="0"/>
              <a:t>survival in previously </a:t>
            </a:r>
            <a:r>
              <a:rPr lang="en-US" altLang="ko-KR" sz="2000" dirty="0" smtClean="0"/>
              <a:t>treated patients</a:t>
            </a:r>
            <a:r>
              <a:rPr lang="ko-KR" altLang="en-US" sz="2000" dirty="0" smtClean="0"/>
              <a:t>    → </a:t>
            </a:r>
            <a:r>
              <a:rPr lang="en-US" altLang="ko-KR" sz="2000" dirty="0"/>
              <a:t>M</a:t>
            </a:r>
            <a:r>
              <a:rPr lang="en-US" altLang="ko-KR" sz="2000" dirty="0" smtClean="0"/>
              <a:t>edian</a:t>
            </a:r>
            <a:r>
              <a:rPr lang="en-US" altLang="ko-KR" sz="2000" dirty="0"/>
              <a:t>, 5.4 months vs. 3.9 months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    Hazard </a:t>
            </a:r>
            <a:r>
              <a:rPr lang="en-US" altLang="ko-KR" sz="2000" dirty="0"/>
              <a:t>ratio for progression or death, 0.6; </a:t>
            </a:r>
            <a:r>
              <a:rPr lang="en-US" altLang="ko-KR" sz="1400" dirty="0" smtClean="0"/>
              <a:t>95% </a:t>
            </a:r>
            <a:r>
              <a:rPr lang="pl-PL" altLang="ko-KR" sz="1400" dirty="0" smtClean="0"/>
              <a:t>CI</a:t>
            </a:r>
            <a:r>
              <a:rPr lang="pl-PL" altLang="ko-KR" sz="1400" dirty="0"/>
              <a:t>, 0.44 to 0.86; P = </a:t>
            </a:r>
            <a:r>
              <a:rPr lang="pl-PL" altLang="ko-KR" sz="1400" dirty="0" smtClean="0"/>
              <a:t>0.005</a:t>
            </a:r>
            <a:endParaRPr lang="en-US" altLang="ko-KR" sz="1400" dirty="0" smtClean="0"/>
          </a:p>
          <a:p>
            <a:pPr marL="0" indent="0">
              <a:buNone/>
            </a:pPr>
            <a:endParaRPr lang="en-US" altLang="ko-KR" sz="2000" b="1" dirty="0"/>
          </a:p>
          <a:p>
            <a:pPr marL="0" indent="0">
              <a:buNone/>
            </a:pPr>
            <a:r>
              <a:rPr lang="en-US" altLang="ko-KR" sz="2400" b="1" dirty="0"/>
              <a:t>LUX–Lung 8 trial</a:t>
            </a:r>
            <a:r>
              <a:rPr lang="en-US" altLang="ko-KR" sz="2400" b="1" dirty="0" smtClean="0"/>
              <a:t> </a:t>
            </a:r>
            <a:r>
              <a:rPr lang="en-US" altLang="ko-KR" sz="2000" dirty="0" smtClean="0"/>
              <a:t>(</a:t>
            </a:r>
            <a:r>
              <a:rPr lang="en-US" altLang="ko-KR" sz="2000" dirty="0"/>
              <a:t>previously treated </a:t>
            </a:r>
            <a:r>
              <a:rPr lang="en-US" altLang="ko-KR" sz="2000" dirty="0" err="1" smtClean="0"/>
              <a:t>squamouscell</a:t>
            </a:r>
            <a:r>
              <a:rPr lang="en-US" altLang="ko-KR" sz="2000" dirty="0" smtClean="0"/>
              <a:t> lung </a:t>
            </a:r>
            <a:r>
              <a:rPr lang="en-US" altLang="ko-KR" sz="2000" dirty="0"/>
              <a:t>cancer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 smtClean="0"/>
              <a:t>- EGFR </a:t>
            </a:r>
            <a:r>
              <a:rPr lang="en-US" altLang="ko-KR" sz="2000" dirty="0"/>
              <a:t>tyrosine kinase </a:t>
            </a:r>
            <a:r>
              <a:rPr lang="en-US" altLang="ko-KR" sz="2000" dirty="0" smtClean="0"/>
              <a:t>inhibitor </a:t>
            </a:r>
            <a:r>
              <a:rPr lang="en-US" altLang="ko-KR" sz="2000" b="1" dirty="0" err="1" smtClean="0"/>
              <a:t>afatinib</a:t>
            </a:r>
            <a:r>
              <a:rPr lang="en-US" altLang="ko-KR" sz="2000" dirty="0" smtClean="0"/>
              <a:t> VS </a:t>
            </a:r>
            <a:r>
              <a:rPr lang="en-US" altLang="ko-KR" sz="2000" b="1" dirty="0" err="1" smtClean="0"/>
              <a:t>erlotinib</a:t>
            </a:r>
            <a:endParaRPr lang="en-US" altLang="ko-KR" sz="2000" b="1" dirty="0" smtClean="0"/>
          </a:p>
          <a:p>
            <a:pPr marL="0" indent="0">
              <a:buNone/>
            </a:pPr>
            <a:r>
              <a:rPr lang="ko-KR" altLang="en-US" sz="2000" dirty="0" smtClean="0"/>
              <a:t>→ </a:t>
            </a:r>
            <a:r>
              <a:rPr lang="en-US" altLang="ko-KR" sz="2000" dirty="0" smtClean="0"/>
              <a:t>median overall survival</a:t>
            </a:r>
            <a:r>
              <a:rPr lang="en-US" altLang="ko-KR" sz="2000" dirty="0"/>
              <a:t>, 7.9 months vs. 6.8 months;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ko-KR" altLang="en-US" sz="2000" dirty="0" smtClean="0"/>
              <a:t>→ </a:t>
            </a:r>
            <a:r>
              <a:rPr lang="en-US" altLang="ko-KR" sz="2000" dirty="0" smtClean="0"/>
              <a:t>hazard ratio </a:t>
            </a:r>
            <a:r>
              <a:rPr lang="en-US" altLang="ko-KR" sz="2000" dirty="0"/>
              <a:t>for death, 0.81; </a:t>
            </a:r>
            <a:r>
              <a:rPr lang="en-US" altLang="ko-KR" sz="1400" dirty="0"/>
              <a:t>95% CI, 0.69 to </a:t>
            </a:r>
            <a:r>
              <a:rPr lang="en-US" altLang="ko-KR" sz="1400" dirty="0" smtClean="0"/>
              <a:t>0.95; P </a:t>
            </a:r>
            <a:r>
              <a:rPr lang="en-US" altLang="ko-KR" sz="1400" dirty="0"/>
              <a:t>= </a:t>
            </a:r>
            <a:r>
              <a:rPr lang="en-US" altLang="ko-KR" sz="1400" dirty="0" smtClean="0"/>
              <a:t>0.008</a:t>
            </a:r>
            <a:endParaRPr lang="en-US" altLang="ko-K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141537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/>
              <a:t>An exploratory analysis involving 1007 </a:t>
            </a:r>
            <a:r>
              <a:rPr lang="en-US" altLang="ko-KR" sz="2400" b="1" dirty="0" smtClean="0"/>
              <a:t>patients with </a:t>
            </a:r>
            <a:r>
              <a:rPr lang="en-US" altLang="ko-KR" sz="2400" b="1" dirty="0"/>
              <a:t>advanced </a:t>
            </a:r>
            <a:r>
              <a:rPr lang="en-US" altLang="ko-KR" sz="2400" b="1" dirty="0" smtClean="0"/>
              <a:t>adenocarcinoma</a:t>
            </a:r>
          </a:p>
          <a:p>
            <a:pPr marL="0" indent="0">
              <a:buNone/>
            </a:pPr>
            <a:endParaRPr lang="en-US" altLang="ko-KR" sz="2400" b="1" dirty="0"/>
          </a:p>
          <a:p>
            <a:pPr marL="0" indent="0">
              <a:buNone/>
            </a:pPr>
            <a:r>
              <a:rPr lang="en-US" altLang="ko-KR" sz="2400" b="1" dirty="0" smtClean="0"/>
              <a:t>                          VS</a:t>
            </a:r>
            <a:br>
              <a:rPr lang="en-US" altLang="ko-KR" sz="2400" b="1" dirty="0" smtClean="0"/>
            </a:br>
            <a:endParaRPr lang="en-US" altLang="ko-KR" sz="2400" b="1" dirty="0" smtClean="0"/>
          </a:p>
          <a:p>
            <a:pPr marL="0" indent="0">
              <a:buNone/>
            </a:pPr>
            <a:r>
              <a:rPr lang="ko-KR" altLang="en-US" sz="2000" dirty="0" smtClean="0"/>
              <a:t>→  </a:t>
            </a:r>
            <a:r>
              <a:rPr lang="en-US" altLang="ko-KR" sz="2000" dirty="0" smtClean="0"/>
              <a:t>median </a:t>
            </a:r>
            <a:r>
              <a:rPr lang="en-US" altLang="ko-KR" sz="2000" dirty="0"/>
              <a:t>survival, </a:t>
            </a:r>
            <a:r>
              <a:rPr lang="en-US" altLang="ko-KR" sz="2000" dirty="0" smtClean="0"/>
              <a:t>3.5 years </a:t>
            </a:r>
            <a:r>
              <a:rPr lang="en-US" altLang="ko-KR" sz="2000" dirty="0"/>
              <a:t>vs. 2.4 years and 2.1 </a:t>
            </a:r>
            <a:r>
              <a:rPr lang="en-US" altLang="ko-KR" sz="2000" dirty="0" smtClean="0"/>
              <a:t>years</a:t>
            </a:r>
          </a:p>
          <a:p>
            <a:pPr marL="0" indent="0">
              <a:buNone/>
            </a:pPr>
            <a:endParaRPr lang="en-US" altLang="ko-KR" sz="2000" b="1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611560" y="2492896"/>
            <a:ext cx="2664296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who received targeted therapies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3851920" y="2492896"/>
            <a:ext cx="4680520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dirty="0" smtClean="0"/>
              <a:t>who did not receive targeted therapies or patients without driver mutations</a:t>
            </a:r>
            <a:endParaRPr lang="en-US" altLang="ko-KR" b="1" dirty="0" smtClean="0"/>
          </a:p>
        </p:txBody>
      </p:sp>
    </p:spTree>
    <p:extLst>
      <p:ext uri="{BB962C8B-B14F-4D97-AF65-F5344CB8AC3E}">
        <p14:creationId xmlns:p14="http://schemas.microsoft.com/office/powerpoint/2010/main" val="2545278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en-US" altLang="ko-KR" sz="2400" b="1" dirty="0" smtClean="0"/>
              <a:t>Mutations in EGFR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Exon </a:t>
            </a:r>
            <a:r>
              <a:rPr lang="en-US" altLang="ko-KR" sz="2400" dirty="0"/>
              <a:t>19 (deletion) or E</a:t>
            </a:r>
            <a:r>
              <a:rPr lang="en-US" altLang="ko-KR" sz="2400" dirty="0" smtClean="0"/>
              <a:t>xon 21 (</a:t>
            </a:r>
            <a:r>
              <a:rPr lang="en-US" altLang="ko-KR" sz="2400" dirty="0"/>
              <a:t>L858R point mutation</a:t>
            </a:r>
            <a:r>
              <a:rPr lang="en-US" altLang="ko-KR" sz="2400" dirty="0" smtClean="0"/>
              <a:t>)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White patients : 10-20%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East Asian </a:t>
            </a:r>
            <a:r>
              <a:rPr lang="en-US" altLang="ko-KR" sz="2400" dirty="0"/>
              <a:t>origin </a:t>
            </a:r>
            <a:r>
              <a:rPr lang="en-US" altLang="ko-KR" sz="2400" dirty="0" smtClean="0"/>
              <a:t>: approximately 48%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adenocarcinoma</a:t>
            </a:r>
            <a:r>
              <a:rPr lang="en-US" altLang="ko-KR" sz="2000" dirty="0"/>
              <a:t>, no </a:t>
            </a:r>
            <a:r>
              <a:rPr lang="en-US" altLang="ko-KR" sz="2000" dirty="0" smtClean="0"/>
              <a:t>previous or </a:t>
            </a:r>
            <a:r>
              <a:rPr lang="en-US" altLang="ko-KR" sz="2000" dirty="0"/>
              <a:t>current smoking, younger age, </a:t>
            </a:r>
            <a:r>
              <a:rPr lang="en-US" altLang="ko-KR" sz="2000" dirty="0" smtClean="0"/>
              <a:t>female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539685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en-US" altLang="ko-KR" sz="2400" b="1" dirty="0" smtClean="0"/>
              <a:t>Mutations in EGFR</a:t>
            </a:r>
          </a:p>
          <a:p>
            <a:r>
              <a:rPr lang="en-US" altLang="ko-KR" sz="2400" b="1" dirty="0" smtClean="0"/>
              <a:t>Meta-analysis</a:t>
            </a:r>
          </a:p>
          <a:p>
            <a:pPr marL="0" indent="0">
              <a:buNone/>
            </a:pPr>
            <a:r>
              <a:rPr lang="en-US" altLang="ko-KR" sz="2400" b="1" dirty="0"/>
              <a:t> </a:t>
            </a:r>
            <a:r>
              <a:rPr lang="en-US" altLang="ko-KR" sz="2400" dirty="0"/>
              <a:t>(</a:t>
            </a:r>
            <a:r>
              <a:rPr lang="en-US" altLang="ko-KR" sz="2400" dirty="0" smtClean="0"/>
              <a:t>EGFR tyrosine </a:t>
            </a:r>
            <a:r>
              <a:rPr lang="en-US" altLang="ko-KR" sz="2400" dirty="0"/>
              <a:t>kinase </a:t>
            </a:r>
            <a:r>
              <a:rPr lang="en-US" altLang="ko-KR" sz="2400" dirty="0" smtClean="0"/>
              <a:t>inhibitors VS First-line </a:t>
            </a:r>
            <a:r>
              <a:rPr lang="en-US" altLang="ko-KR" sz="2400" dirty="0" err="1" smtClean="0"/>
              <a:t>CTx</a:t>
            </a:r>
            <a:r>
              <a:rPr lang="en-US" altLang="ko-KR" sz="2400" dirty="0" smtClean="0"/>
              <a:t>)</a:t>
            </a:r>
          </a:p>
          <a:p>
            <a:pPr marL="0" indent="0">
              <a:buNone/>
            </a:pPr>
            <a:r>
              <a:rPr lang="ko-KR" altLang="en-US" sz="2400" dirty="0" smtClean="0"/>
              <a:t>  →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median progression-free </a:t>
            </a:r>
            <a:r>
              <a:rPr lang="en-US" altLang="ko-KR" sz="2400" dirty="0" smtClean="0"/>
              <a:t>survival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     9.6 to 13.1 </a:t>
            </a:r>
            <a:r>
              <a:rPr lang="en-US" altLang="ko-KR" sz="2400" dirty="0"/>
              <a:t>months vs. 4.6 to 6.9 months</a:t>
            </a:r>
            <a:r>
              <a:rPr lang="en-US" altLang="ko-KR" sz="2400" dirty="0" smtClean="0"/>
              <a:t>;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ko-KR" altLang="en-US" sz="2400" dirty="0"/>
              <a:t> </a:t>
            </a:r>
            <a:r>
              <a:rPr lang="ko-KR" altLang="en-US" sz="2400" dirty="0" smtClean="0"/>
              <a:t>   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hazard </a:t>
            </a:r>
            <a:r>
              <a:rPr lang="en-US" altLang="ko-KR" sz="2400" dirty="0" smtClean="0"/>
              <a:t>ratio for </a:t>
            </a:r>
            <a:r>
              <a:rPr lang="en-US" altLang="ko-KR" sz="2400" dirty="0"/>
              <a:t>progression or </a:t>
            </a:r>
            <a:r>
              <a:rPr lang="en-US" altLang="ko-KR" sz="2400" dirty="0" smtClean="0"/>
              <a:t>death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                                 </a:t>
            </a:r>
            <a:r>
              <a:rPr lang="en-US" altLang="ko-KR" sz="1400" dirty="0" smtClean="0"/>
              <a:t>0.37(95</a:t>
            </a:r>
            <a:r>
              <a:rPr lang="en-US" altLang="ko-KR" sz="1400" dirty="0"/>
              <a:t>% CI, 0.32 </a:t>
            </a:r>
            <a:r>
              <a:rPr lang="en-US" altLang="ko-KR" sz="1400" dirty="0" smtClean="0"/>
              <a:t>to 0.41</a:t>
            </a:r>
            <a:r>
              <a:rPr lang="en-US" altLang="ko-KR" sz="1400" dirty="0"/>
              <a:t>; </a:t>
            </a:r>
            <a:r>
              <a:rPr lang="en-US" altLang="ko-KR" sz="1400" dirty="0" smtClean="0"/>
              <a:t>P&lt;0.001)</a:t>
            </a:r>
          </a:p>
          <a:p>
            <a:pPr marL="0" indent="0">
              <a:buNone/>
            </a:pPr>
            <a:endParaRPr lang="en-US" altLang="ko-KR" sz="2400" dirty="0"/>
          </a:p>
          <a:p>
            <a:r>
              <a:rPr lang="en-US" altLang="ko-KR" sz="1800" b="1" dirty="0" smtClean="0"/>
              <a:t>Activity </a:t>
            </a:r>
            <a:r>
              <a:rPr lang="en-US" altLang="ko-KR" sz="1800" b="1" dirty="0"/>
              <a:t>of EGFR tyrosine kinase </a:t>
            </a:r>
            <a:r>
              <a:rPr lang="en-US" altLang="ko-KR" sz="1800" b="1" dirty="0" smtClean="0"/>
              <a:t>inhibitors </a:t>
            </a:r>
          </a:p>
          <a:p>
            <a:pPr marL="0" indent="0">
              <a:buNone/>
            </a:pPr>
            <a:r>
              <a:rPr lang="en-US" altLang="ko-KR" sz="1800" dirty="0" smtClean="0"/>
              <a:t>                    : exon </a:t>
            </a:r>
            <a:r>
              <a:rPr lang="en-US" altLang="ko-KR" sz="1800" dirty="0"/>
              <a:t>19 </a:t>
            </a:r>
            <a:r>
              <a:rPr lang="en-US" altLang="ko-KR" sz="1800" dirty="0" smtClean="0"/>
              <a:t>mutations (HR 0.24) &gt; </a:t>
            </a:r>
            <a:r>
              <a:rPr lang="en-US" altLang="ko-KR" sz="1800" dirty="0"/>
              <a:t>exon 21 </a:t>
            </a:r>
            <a:r>
              <a:rPr lang="en-US" altLang="ko-KR" sz="1800" dirty="0" smtClean="0"/>
              <a:t>mutations (HR 0.48)</a:t>
            </a:r>
          </a:p>
        </p:txBody>
      </p:sp>
    </p:spTree>
    <p:extLst>
      <p:ext uri="{BB962C8B-B14F-4D97-AF65-F5344CB8AC3E}">
        <p14:creationId xmlns:p14="http://schemas.microsoft.com/office/powerpoint/2010/main" val="3025452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en-US" altLang="ko-KR" sz="2400" b="1" dirty="0" smtClean="0"/>
              <a:t>Mutations in EGFR</a:t>
            </a:r>
          </a:p>
          <a:p>
            <a:pPr marL="0" indent="0">
              <a:buNone/>
            </a:pPr>
            <a:r>
              <a:rPr lang="en-US" altLang="ko-KR" sz="2400" dirty="0" smtClean="0"/>
              <a:t>The </a:t>
            </a:r>
            <a:r>
              <a:rPr lang="en-US" altLang="ko-KR" sz="2400" dirty="0"/>
              <a:t>disease progresses </a:t>
            </a:r>
            <a:r>
              <a:rPr lang="en-US" altLang="ko-KR" sz="2400" dirty="0" smtClean="0"/>
              <a:t>in most </a:t>
            </a:r>
            <a:r>
              <a:rPr lang="en-US" altLang="ko-KR" sz="2400" dirty="0"/>
              <a:t>patients after 9 to 12 months of </a:t>
            </a:r>
            <a:r>
              <a:rPr lang="en-US" altLang="ko-KR" sz="2400" dirty="0" smtClean="0"/>
              <a:t>treatment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b="1" dirty="0" smtClean="0"/>
              <a:t>Most frequent alteration </a:t>
            </a:r>
            <a:r>
              <a:rPr lang="en-US" altLang="ko-KR" sz="2000" b="1" dirty="0" smtClean="0"/>
              <a:t>:</a:t>
            </a:r>
            <a:r>
              <a:rPr lang="en-US" altLang="ko-KR" sz="1800" dirty="0" smtClean="0"/>
              <a:t>secondary </a:t>
            </a:r>
            <a:r>
              <a:rPr lang="en-US" altLang="ko-KR" sz="1800" dirty="0"/>
              <a:t>exon </a:t>
            </a:r>
            <a:r>
              <a:rPr lang="en-US" altLang="ko-KR" sz="1800" dirty="0" smtClean="0"/>
              <a:t>20 T790M missense Mutation</a:t>
            </a:r>
          </a:p>
          <a:p>
            <a:pPr>
              <a:buFont typeface="Wingdings" pitchFamily="2" charset="2"/>
              <a:buChar char="ü"/>
            </a:pPr>
            <a:endParaRPr lang="en-US" altLang="ko-KR" sz="18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1800" b="1" dirty="0" err="1" smtClean="0"/>
              <a:t>Osimertinib</a:t>
            </a:r>
            <a:r>
              <a:rPr lang="en-US" altLang="ko-KR" sz="1800" b="1" dirty="0" smtClean="0"/>
              <a:t> : </a:t>
            </a:r>
            <a:r>
              <a:rPr lang="en-US" altLang="ko-KR" sz="1800" dirty="0"/>
              <a:t>third-generation, </a:t>
            </a:r>
            <a:r>
              <a:rPr lang="en-US" altLang="ko-KR" sz="1800" dirty="0" smtClean="0"/>
              <a:t>irreversible EGFR </a:t>
            </a:r>
            <a:r>
              <a:rPr lang="en-US" altLang="ko-KR" sz="1800" dirty="0"/>
              <a:t>tyrosine kinase inhibitor </a:t>
            </a:r>
            <a:r>
              <a:rPr lang="en-US" altLang="ko-KR" sz="1800" dirty="0" smtClean="0"/>
              <a:t>, targets the </a:t>
            </a:r>
            <a:r>
              <a:rPr lang="en-US" altLang="ko-KR" sz="1800" dirty="0"/>
              <a:t>T790M mutation and the primary </a:t>
            </a:r>
            <a:r>
              <a:rPr lang="en-US" altLang="ko-KR" sz="1800" dirty="0" smtClean="0"/>
              <a:t>activating </a:t>
            </a:r>
            <a:r>
              <a:rPr lang="en-US" altLang="ko-KR" sz="1800" i="1" dirty="0" smtClean="0"/>
              <a:t>EGFR </a:t>
            </a:r>
            <a:r>
              <a:rPr lang="en-US" altLang="ko-KR" sz="1800" dirty="0" smtClean="0"/>
              <a:t>mutations</a:t>
            </a:r>
          </a:p>
          <a:p>
            <a:pPr marL="0" indent="0">
              <a:buNone/>
            </a:pPr>
            <a:r>
              <a:rPr lang="en-US" altLang="ko-KR" sz="1800" dirty="0" smtClean="0"/>
              <a:t>    </a:t>
            </a:r>
            <a:r>
              <a:rPr lang="ko-KR" altLang="en-US" sz="1800" dirty="0" smtClean="0"/>
              <a:t>▶ </a:t>
            </a:r>
            <a:r>
              <a:rPr lang="en-US" altLang="ko-KR" sz="1800" dirty="0" smtClean="0"/>
              <a:t>Response rate </a:t>
            </a:r>
            <a:r>
              <a:rPr lang="en-US" altLang="ko-KR" sz="1800" dirty="0"/>
              <a:t>of 61</a:t>
            </a:r>
            <a:r>
              <a:rPr lang="en-US" altLang="ko-KR" sz="1800" dirty="0" smtClean="0"/>
              <a:t>%, </a:t>
            </a:r>
            <a:r>
              <a:rPr lang="en-US" altLang="ko-KR" sz="1800" dirty="0"/>
              <a:t>median </a:t>
            </a:r>
            <a:r>
              <a:rPr lang="en-US" altLang="ko-KR" sz="1800" dirty="0" smtClean="0"/>
              <a:t>progression free survival of </a:t>
            </a:r>
            <a:r>
              <a:rPr lang="en-US" altLang="ko-KR" sz="1800" dirty="0"/>
              <a:t>9.6 </a:t>
            </a:r>
            <a:r>
              <a:rPr lang="en-US" altLang="ko-KR" sz="1800" dirty="0" smtClean="0"/>
              <a:t>months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2000" b="1" dirty="0" smtClean="0"/>
              <a:t>AURA3 Trial 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osimertinib</a:t>
            </a:r>
            <a:r>
              <a:rPr lang="en-US" altLang="ko-KR" sz="2000" dirty="0" smtClean="0"/>
              <a:t> VS platinum-based chemotherapy)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Prolongation of median </a:t>
            </a:r>
            <a:r>
              <a:rPr lang="en-US" altLang="ko-KR" sz="2000" dirty="0"/>
              <a:t>progression-free survival from 4.4 to </a:t>
            </a:r>
            <a:r>
              <a:rPr lang="en-US" altLang="ko-KR" sz="2000" dirty="0" smtClean="0"/>
              <a:t>10.1 months  (</a:t>
            </a:r>
            <a:r>
              <a:rPr lang="en-US" altLang="ko-KR" sz="2000" dirty="0"/>
              <a:t>hazard ratio for progression or </a:t>
            </a:r>
            <a:r>
              <a:rPr lang="en-US" altLang="ko-KR" sz="2000" dirty="0" smtClean="0"/>
              <a:t>death, 0.30</a:t>
            </a:r>
            <a:r>
              <a:rPr lang="en-US" altLang="ko-KR" sz="2000" dirty="0"/>
              <a:t>; P&lt;0.001) 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increase </a:t>
            </a:r>
            <a:r>
              <a:rPr lang="en-US" altLang="ko-KR" sz="2000" dirty="0"/>
              <a:t>in the </a:t>
            </a:r>
            <a:r>
              <a:rPr lang="en-US" altLang="ko-KR" sz="2000" dirty="0" smtClean="0"/>
              <a:t>response rate </a:t>
            </a:r>
            <a:r>
              <a:rPr lang="en-US" altLang="ko-KR" sz="2000" dirty="0"/>
              <a:t>from 31 to 71% (odds ratio for an </a:t>
            </a:r>
            <a:r>
              <a:rPr lang="en-US" altLang="ko-KR" sz="2000" dirty="0" smtClean="0"/>
              <a:t>objective response</a:t>
            </a:r>
            <a:r>
              <a:rPr lang="en-US" altLang="ko-KR" sz="2000" dirty="0"/>
              <a:t>, 5.39; P&lt;0.001)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121927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 smtClean="0"/>
              <a:t>2) </a:t>
            </a:r>
            <a:r>
              <a:rPr lang="en-US" altLang="ko-KR" sz="2400" b="1" i="1" dirty="0"/>
              <a:t>ALK </a:t>
            </a:r>
            <a:r>
              <a:rPr lang="en-US" altLang="ko-KR" sz="2400" b="1" dirty="0"/>
              <a:t>and </a:t>
            </a:r>
            <a:r>
              <a:rPr lang="en-US" altLang="ko-KR" sz="2400" i="1" dirty="0"/>
              <a:t>ROS1</a:t>
            </a:r>
            <a:r>
              <a:rPr lang="en-US" altLang="ko-KR" sz="2400" b="1" i="1" dirty="0"/>
              <a:t> </a:t>
            </a:r>
            <a:r>
              <a:rPr lang="en-US" altLang="ko-KR" sz="2400" b="1" dirty="0" smtClean="0"/>
              <a:t>Translocations</a:t>
            </a:r>
            <a:br>
              <a:rPr lang="en-US" altLang="ko-KR" sz="2400" b="1" dirty="0" smtClean="0"/>
            </a:br>
            <a:r>
              <a:rPr lang="en-US" altLang="ko-KR" sz="2400" dirty="0" err="1"/>
              <a:t>Translocations</a:t>
            </a:r>
            <a:r>
              <a:rPr lang="en-US" altLang="ko-KR" sz="2400" dirty="0"/>
              <a:t> of </a:t>
            </a:r>
            <a:r>
              <a:rPr lang="en-US" altLang="ko-KR" sz="2400" i="1" dirty="0" smtClean="0"/>
              <a:t>ALK : </a:t>
            </a:r>
            <a:r>
              <a:rPr lang="en-US" altLang="ko-KR" sz="2400" dirty="0" smtClean="0"/>
              <a:t>2-7% of NSCLC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dirty="0" smtClean="0"/>
              <a:t>Translocations of </a:t>
            </a:r>
            <a:r>
              <a:rPr lang="en-US" altLang="ko-KR" sz="2400" i="1" dirty="0" smtClean="0"/>
              <a:t>ROS1 : </a:t>
            </a:r>
            <a:r>
              <a:rPr lang="en-US" altLang="ko-KR" sz="2400" dirty="0"/>
              <a:t>1 </a:t>
            </a:r>
            <a:r>
              <a:rPr lang="en-US" altLang="ko-KR" sz="2400" dirty="0" smtClean="0"/>
              <a:t>- 2% of NSCLC</a:t>
            </a:r>
            <a:endParaRPr lang="en-US" altLang="ko-KR" sz="2400" i="1" dirty="0" smtClean="0"/>
          </a:p>
          <a:p>
            <a:pPr marL="0" indent="0">
              <a:buNone/>
            </a:pPr>
            <a:endParaRPr lang="en-US" altLang="ko-KR" sz="2400" i="1" dirty="0"/>
          </a:p>
          <a:p>
            <a:pPr marL="0" indent="0">
              <a:buNone/>
            </a:pPr>
            <a:r>
              <a:rPr lang="en-US" altLang="ko-KR" sz="2400" b="1" dirty="0" err="1" smtClean="0"/>
              <a:t>Crizotinib</a:t>
            </a:r>
            <a:r>
              <a:rPr lang="en-US" altLang="ko-KR" sz="2400" dirty="0" smtClean="0"/>
              <a:t> (</a:t>
            </a:r>
            <a:r>
              <a:rPr lang="en-US" altLang="ko-KR" sz="2000" dirty="0"/>
              <a:t>tyrosine kinase </a:t>
            </a:r>
            <a:r>
              <a:rPr lang="en-US" altLang="ko-KR" sz="2000" dirty="0" smtClean="0"/>
              <a:t>inhibitor)</a:t>
            </a:r>
          </a:p>
          <a:p>
            <a:pPr marL="0" indent="0">
              <a:buNone/>
            </a:pPr>
            <a:r>
              <a:rPr lang="en-US" altLang="ko-KR" sz="2000" dirty="0" smtClean="0"/>
              <a:t>  in patients </a:t>
            </a:r>
            <a:r>
              <a:rPr lang="en-US" altLang="ko-KR" sz="2000" dirty="0"/>
              <a:t>NSCLC and </a:t>
            </a:r>
            <a:r>
              <a:rPr lang="en-US" altLang="ko-KR" sz="2000" i="1" dirty="0" smtClean="0"/>
              <a:t>ALK a</a:t>
            </a:r>
            <a:r>
              <a:rPr lang="en-US" altLang="ko-KR" sz="2000" dirty="0" smtClean="0"/>
              <a:t>lterations : </a:t>
            </a:r>
            <a:r>
              <a:rPr lang="en-US" altLang="ko-KR" sz="2000" dirty="0" err="1" smtClean="0"/>
              <a:t>Crizotinib</a:t>
            </a:r>
            <a:r>
              <a:rPr lang="en-US" altLang="ko-KR" sz="2000" dirty="0" smtClean="0"/>
              <a:t> VS </a:t>
            </a:r>
            <a:r>
              <a:rPr lang="en-US" altLang="ko-KR" sz="2000" dirty="0" err="1" smtClean="0"/>
              <a:t>CTx</a:t>
            </a:r>
            <a:endParaRPr lang="en-US" altLang="ko-KR" sz="2000" dirty="0" smtClean="0"/>
          </a:p>
          <a:p>
            <a:r>
              <a:rPr lang="en-US" altLang="ko-KR" sz="2000" dirty="0" smtClean="0"/>
              <a:t>Previously treated patient : median </a:t>
            </a:r>
            <a:r>
              <a:rPr lang="en-US" altLang="ko-KR" sz="2000" dirty="0"/>
              <a:t>progression-free survival</a:t>
            </a:r>
            <a:r>
              <a:rPr lang="en-US" altLang="ko-KR" sz="2000" dirty="0" smtClean="0"/>
              <a:t>, 7.7 </a:t>
            </a:r>
            <a:r>
              <a:rPr lang="en-US" altLang="ko-KR" sz="2000" dirty="0"/>
              <a:t>months vs. 3.0 </a:t>
            </a:r>
            <a:r>
              <a:rPr lang="en-US" altLang="ko-KR" sz="2000" dirty="0" smtClean="0"/>
              <a:t>months</a:t>
            </a:r>
          </a:p>
          <a:p>
            <a:r>
              <a:rPr lang="en-US" altLang="ko-KR" sz="2000" dirty="0" smtClean="0"/>
              <a:t>Previously untreated patients : </a:t>
            </a:r>
            <a:r>
              <a:rPr lang="en-US" altLang="ko-KR" sz="2000" dirty="0"/>
              <a:t>median </a:t>
            </a:r>
            <a:r>
              <a:rPr lang="en-US" altLang="ko-KR" sz="2000" dirty="0" smtClean="0"/>
              <a:t>progression free survival</a:t>
            </a:r>
            <a:r>
              <a:rPr lang="en-US" altLang="ko-KR" sz="2000" dirty="0"/>
              <a:t>, 10.9 months vs. 7.0 months</a:t>
            </a:r>
            <a:endParaRPr lang="en-US" altLang="ko-KR" sz="2000" dirty="0" smtClean="0"/>
          </a:p>
          <a:p>
            <a:endParaRPr lang="en-US" altLang="ko-KR" sz="2000" dirty="0" smtClean="0"/>
          </a:p>
          <a:p>
            <a:pPr marL="0" indent="0">
              <a:buNone/>
            </a:pPr>
            <a:r>
              <a:rPr lang="ko-KR" altLang="en-US" sz="2000" dirty="0" smtClean="0"/>
              <a:t>▶ </a:t>
            </a:r>
            <a:r>
              <a:rPr lang="en-US" altLang="ko-KR" sz="1800" dirty="0" smtClean="0"/>
              <a:t>Patients </a:t>
            </a:r>
            <a:r>
              <a:rPr lang="en-US" altLang="ko-KR" sz="1800" dirty="0"/>
              <a:t>with </a:t>
            </a:r>
            <a:r>
              <a:rPr lang="en-US" altLang="ko-KR" sz="1800" i="1" dirty="0"/>
              <a:t>ALK </a:t>
            </a:r>
            <a:r>
              <a:rPr lang="en-US" altLang="ko-KR" sz="1800" dirty="0"/>
              <a:t>translocations acquire </a:t>
            </a:r>
            <a:r>
              <a:rPr lang="en-US" altLang="ko-KR" sz="1800" dirty="0" smtClean="0"/>
              <a:t>resistance to </a:t>
            </a:r>
            <a:r>
              <a:rPr lang="en-US" altLang="ko-KR" sz="1800" dirty="0" err="1"/>
              <a:t>crizotinib</a:t>
            </a:r>
            <a:r>
              <a:rPr lang="en-US" altLang="ko-KR" sz="1800" dirty="0"/>
              <a:t> during treatment</a:t>
            </a:r>
          </a:p>
        </p:txBody>
      </p:sp>
    </p:spTree>
    <p:extLst>
      <p:ext uri="{BB962C8B-B14F-4D97-AF65-F5344CB8AC3E}">
        <p14:creationId xmlns:p14="http://schemas.microsoft.com/office/powerpoint/2010/main" val="930481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 smtClean="0"/>
              <a:t>2) </a:t>
            </a:r>
            <a:r>
              <a:rPr lang="en-US" altLang="ko-KR" sz="2400" b="1" i="1" dirty="0"/>
              <a:t>ALK </a:t>
            </a:r>
            <a:r>
              <a:rPr lang="en-US" altLang="ko-KR" sz="2400" b="1" dirty="0"/>
              <a:t>and </a:t>
            </a:r>
            <a:r>
              <a:rPr lang="en-US" altLang="ko-KR" sz="2400" i="1" dirty="0"/>
              <a:t>ROS1</a:t>
            </a:r>
            <a:r>
              <a:rPr lang="en-US" altLang="ko-KR" sz="2400" b="1" i="1" dirty="0"/>
              <a:t> </a:t>
            </a:r>
            <a:r>
              <a:rPr lang="en-US" altLang="ko-KR" sz="2400" b="1" dirty="0" smtClean="0"/>
              <a:t>Translocations</a:t>
            </a:r>
          </a:p>
          <a:p>
            <a:pPr marL="0" indent="0">
              <a:buNone/>
            </a:pP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2000" b="1" dirty="0" err="1" smtClean="0"/>
              <a:t>Ceritinib</a:t>
            </a:r>
            <a:r>
              <a:rPr lang="en-US" altLang="ko-KR" sz="2000" b="1" dirty="0" smtClean="0"/>
              <a:t> or </a:t>
            </a:r>
            <a:r>
              <a:rPr lang="en-US" altLang="ko-KR" sz="2000" b="1" dirty="0" err="1" smtClean="0"/>
              <a:t>alectinib</a:t>
            </a:r>
            <a:r>
              <a:rPr lang="en-US" altLang="ko-KR" sz="2000" b="1" dirty="0" smtClean="0"/>
              <a:t> </a:t>
            </a:r>
            <a:r>
              <a:rPr lang="en-US" altLang="ko-KR" sz="1800" dirty="0" smtClean="0"/>
              <a:t>(second-generation ALK tyrosine kinase inhibitors)</a:t>
            </a:r>
            <a:endParaRPr lang="en-US" altLang="ko-KR" sz="2400" dirty="0" smtClean="0"/>
          </a:p>
          <a:p>
            <a:r>
              <a:rPr lang="en-US" altLang="ko-KR" sz="2000" dirty="0" smtClean="0"/>
              <a:t>response rates have been 38 to 56%,</a:t>
            </a:r>
          </a:p>
          <a:p>
            <a:r>
              <a:rPr lang="en-US" altLang="ko-KR" sz="2000" dirty="0" smtClean="0"/>
              <a:t>median progression-free survival of 5.7 to 8.0 months</a:t>
            </a:r>
          </a:p>
          <a:p>
            <a:r>
              <a:rPr lang="en-US" altLang="ko-KR" sz="2000" dirty="0" smtClean="0"/>
              <a:t>brain response rate, 33 to 57%</a:t>
            </a:r>
          </a:p>
          <a:p>
            <a:endParaRPr lang="en-US" altLang="ko-KR" sz="2000" dirty="0"/>
          </a:p>
          <a:p>
            <a:pPr marL="0" indent="0">
              <a:buNone/>
            </a:pPr>
            <a:r>
              <a:rPr lang="en-US" altLang="ko-KR" sz="2000" b="1" dirty="0"/>
              <a:t>ASCEND-4 </a:t>
            </a:r>
            <a:r>
              <a:rPr lang="en-US" altLang="ko-KR" sz="2000" b="1" dirty="0" smtClean="0"/>
              <a:t>trial (</a:t>
            </a:r>
            <a:r>
              <a:rPr lang="en-US" altLang="ko-KR" sz="2000" dirty="0"/>
              <a:t>untreated </a:t>
            </a:r>
            <a:r>
              <a:rPr lang="en-US" altLang="ko-KR" sz="2000" dirty="0" smtClean="0"/>
              <a:t>patients with </a:t>
            </a:r>
            <a:r>
              <a:rPr lang="en-US" altLang="ko-KR" sz="2000" i="1" dirty="0"/>
              <a:t>ALK </a:t>
            </a:r>
            <a:r>
              <a:rPr lang="en-US" altLang="ko-KR" sz="2000" dirty="0" smtClean="0"/>
              <a:t>alterations)</a:t>
            </a:r>
          </a:p>
          <a:p>
            <a:pPr marL="0" indent="0">
              <a:buNone/>
            </a:pPr>
            <a:r>
              <a:rPr lang="en-US" altLang="ko-KR" sz="2000" dirty="0" smtClean="0"/>
              <a:t> - </a:t>
            </a:r>
            <a:r>
              <a:rPr lang="en-US" altLang="ko-KR" sz="2000" dirty="0" err="1" smtClean="0"/>
              <a:t>Ceritinib</a:t>
            </a:r>
            <a:r>
              <a:rPr lang="en-US" altLang="ko-KR" sz="2000" dirty="0" smtClean="0"/>
              <a:t> VS chemotherapy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median progression-free </a:t>
            </a:r>
            <a:r>
              <a:rPr lang="en-US" altLang="ko-KR" sz="2000" dirty="0"/>
              <a:t>survival, 16.6 months vs. </a:t>
            </a:r>
            <a:r>
              <a:rPr lang="en-US" altLang="ko-KR" sz="2000" dirty="0" smtClean="0"/>
              <a:t>8.1 months</a:t>
            </a:r>
            <a:r>
              <a:rPr lang="en-US" altLang="ko-KR" sz="2000" dirty="0"/>
              <a:t>; </a:t>
            </a:r>
            <a:r>
              <a:rPr lang="en-US" altLang="ko-KR" sz="2000" dirty="0" smtClean="0"/>
              <a:t> 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hazard </a:t>
            </a:r>
            <a:r>
              <a:rPr lang="en-US" altLang="ko-KR" sz="2000" dirty="0"/>
              <a:t>ratio for progression or death</a:t>
            </a:r>
            <a:r>
              <a:rPr lang="en-US" altLang="ko-KR" sz="2000" dirty="0" smtClean="0"/>
              <a:t>, 0.55</a:t>
            </a:r>
          </a:p>
          <a:p>
            <a:pPr marL="0" indent="0">
              <a:buNone/>
            </a:pPr>
            <a:endParaRPr lang="en-US" altLang="ko-KR" sz="2000" b="1" dirty="0"/>
          </a:p>
          <a:p>
            <a:pPr marL="0" indent="0">
              <a:buNone/>
            </a:pPr>
            <a:r>
              <a:rPr lang="en-US" altLang="ko-KR" sz="2000" b="1" dirty="0" smtClean="0"/>
              <a:t>J-ALEX trial &amp; </a:t>
            </a:r>
            <a:r>
              <a:rPr lang="en-US" altLang="ko-KR" sz="2000" b="1" dirty="0"/>
              <a:t>ALEX </a:t>
            </a:r>
            <a:r>
              <a:rPr lang="en-US" altLang="ko-KR" sz="2000" b="1" dirty="0" smtClean="0"/>
              <a:t>trial </a:t>
            </a:r>
            <a:r>
              <a:rPr lang="en-US" altLang="ko-KR" sz="2000" dirty="0" smtClean="0"/>
              <a:t>: </a:t>
            </a:r>
            <a:r>
              <a:rPr lang="en-US" altLang="ko-KR" sz="2000" dirty="0" err="1" smtClean="0"/>
              <a:t>Alectinib</a:t>
            </a:r>
            <a:r>
              <a:rPr lang="en-US" altLang="ko-KR" sz="2000" dirty="0" smtClean="0"/>
              <a:t> was </a:t>
            </a:r>
            <a:r>
              <a:rPr lang="en-US" altLang="ko-KR" sz="2000" dirty="0"/>
              <a:t>superior to </a:t>
            </a:r>
            <a:r>
              <a:rPr lang="en-US" altLang="ko-KR" sz="2000" dirty="0" err="1"/>
              <a:t>crizotinib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3021404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b="1" dirty="0" smtClean="0"/>
              <a:t>2) </a:t>
            </a:r>
            <a:r>
              <a:rPr lang="en-US" altLang="ko-KR" sz="2400" i="1" dirty="0"/>
              <a:t>ALK</a:t>
            </a:r>
            <a:r>
              <a:rPr lang="en-US" altLang="ko-KR" sz="2400" b="1" i="1" dirty="0"/>
              <a:t> </a:t>
            </a:r>
            <a:r>
              <a:rPr lang="en-US" altLang="ko-KR" sz="2400" b="1" dirty="0"/>
              <a:t>and </a:t>
            </a:r>
            <a:r>
              <a:rPr lang="en-US" altLang="ko-KR" sz="2400" b="1" i="1" dirty="0"/>
              <a:t>ROS1 </a:t>
            </a:r>
            <a:r>
              <a:rPr lang="en-US" altLang="ko-KR" sz="2400" b="1" dirty="0" smtClean="0"/>
              <a:t>Translocations</a:t>
            </a:r>
          </a:p>
          <a:p>
            <a:pPr marL="0" indent="0">
              <a:buNone/>
            </a:pP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</a:t>
            </a:r>
            <a:r>
              <a:rPr lang="en-US" altLang="ko-KR" sz="2400" b="1" dirty="0" err="1"/>
              <a:t>C</a:t>
            </a:r>
            <a:r>
              <a:rPr lang="en-US" altLang="ko-KR" sz="2400" b="1" dirty="0" err="1" smtClean="0"/>
              <a:t>rizotinib</a:t>
            </a:r>
            <a:r>
              <a:rPr lang="en-US" altLang="ko-KR" sz="2400" b="1" dirty="0" smtClean="0"/>
              <a:t> </a:t>
            </a:r>
            <a:endParaRPr lang="en-US" altLang="ko-KR" sz="2400" b="1" dirty="0"/>
          </a:p>
          <a:p>
            <a:pPr marL="0" indent="0">
              <a:buNone/>
            </a:pPr>
            <a:r>
              <a:rPr lang="en-US" altLang="ko-KR" sz="2000" dirty="0" smtClean="0"/>
              <a:t> - response </a:t>
            </a:r>
            <a:r>
              <a:rPr lang="en-US" altLang="ko-KR" sz="2000" dirty="0"/>
              <a:t>rate, 72%;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median progression-free survival</a:t>
            </a:r>
            <a:r>
              <a:rPr lang="en-US" altLang="ko-KR" sz="2000" dirty="0"/>
              <a:t>, 19.2 </a:t>
            </a:r>
            <a:r>
              <a:rPr lang="en-US" altLang="ko-KR" sz="2000" dirty="0" smtClean="0"/>
              <a:t>months</a:t>
            </a:r>
          </a:p>
          <a:p>
            <a:pPr marL="0" indent="0">
              <a:buNone/>
            </a:pPr>
            <a:endParaRPr lang="en-US" altLang="ko-KR" sz="2000" b="1" dirty="0"/>
          </a:p>
          <a:p>
            <a:pPr marL="0" indent="0">
              <a:buNone/>
            </a:pPr>
            <a:r>
              <a:rPr lang="en-US" altLang="ko-KR" sz="2400" b="1" dirty="0" smtClean="0"/>
              <a:t>3) </a:t>
            </a:r>
            <a:r>
              <a:rPr lang="en-US" altLang="ko-KR" sz="2400" b="1" dirty="0"/>
              <a:t>Other Targetable Alterations</a:t>
            </a:r>
            <a:endParaRPr lang="en-US" altLang="ko-KR" sz="2400" b="1" dirty="0" smtClean="0"/>
          </a:p>
          <a:p>
            <a:r>
              <a:rPr lang="en-US" altLang="ko-KR" sz="2000" dirty="0" smtClean="0"/>
              <a:t>Targeting </a:t>
            </a:r>
            <a:r>
              <a:rPr lang="en-US" altLang="ko-KR" sz="2000" i="1" dirty="0" smtClean="0"/>
              <a:t>KRAS : </a:t>
            </a:r>
            <a:r>
              <a:rPr lang="en-US" altLang="ko-KR" sz="2000" dirty="0" smtClean="0"/>
              <a:t>failed </a:t>
            </a:r>
          </a:p>
          <a:p>
            <a:pPr marL="0" indent="0">
              <a:buNone/>
            </a:pPr>
            <a:r>
              <a:rPr lang="en-US" altLang="ko-KR" sz="2000" dirty="0" err="1" smtClean="0"/>
              <a:t>Selumetinib</a:t>
            </a:r>
            <a:r>
              <a:rPr lang="en-US" altLang="ko-KR" sz="2000" dirty="0" smtClean="0"/>
              <a:t> </a:t>
            </a:r>
            <a:r>
              <a:rPr lang="en-US" altLang="ko-KR" sz="1600" dirty="0" smtClean="0"/>
              <a:t>(</a:t>
            </a:r>
            <a:r>
              <a:rPr lang="en-US" altLang="ko-KR" sz="1600" dirty="0"/>
              <a:t>MEK (MAPK–ERK kinase) </a:t>
            </a:r>
            <a:r>
              <a:rPr lang="en-US" altLang="ko-KR" sz="1600" dirty="0" smtClean="0"/>
              <a:t>inhibitor) </a:t>
            </a:r>
            <a:r>
              <a:rPr lang="en-US" altLang="ko-KR" sz="2000" dirty="0" smtClean="0"/>
              <a:t>+ </a:t>
            </a:r>
            <a:r>
              <a:rPr lang="en-US" altLang="ko-KR" sz="2000" dirty="0" err="1" smtClean="0"/>
              <a:t>Docetaxel</a:t>
            </a:r>
            <a:r>
              <a:rPr lang="en-US" altLang="ko-KR" sz="2000" dirty="0" smtClean="0"/>
              <a:t> VS </a:t>
            </a:r>
            <a:r>
              <a:rPr lang="en-US" altLang="ko-KR" sz="2000" dirty="0" err="1" smtClean="0"/>
              <a:t>Docetaxel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ko-KR" altLang="en-US" sz="2000" dirty="0" smtClean="0"/>
              <a:t> → </a:t>
            </a:r>
            <a:r>
              <a:rPr lang="en-US" altLang="ko-KR" sz="2000" dirty="0"/>
              <a:t>failed to improve the </a:t>
            </a:r>
            <a:r>
              <a:rPr lang="en-US" altLang="ko-KR" sz="2000" dirty="0" smtClean="0"/>
              <a:t>outcome</a:t>
            </a:r>
          </a:p>
          <a:p>
            <a:pPr marL="0" indent="0">
              <a:buNone/>
            </a:pPr>
            <a:endParaRPr lang="en-US" altLang="ko-KR" sz="1000" dirty="0"/>
          </a:p>
          <a:p>
            <a:r>
              <a:rPr lang="en-US" altLang="ko-KR" sz="2000" i="1" dirty="0" smtClean="0"/>
              <a:t>BRAF </a:t>
            </a:r>
            <a:r>
              <a:rPr lang="en-US" altLang="ko-KR" sz="2000" dirty="0" smtClean="0"/>
              <a:t>mutations </a:t>
            </a:r>
          </a:p>
          <a:p>
            <a:pPr marL="0" indent="0">
              <a:buNone/>
            </a:pPr>
            <a:r>
              <a:rPr lang="en-US" altLang="ko-KR" sz="2000" dirty="0" err="1" smtClean="0"/>
              <a:t>Dabrafenib</a:t>
            </a:r>
            <a:r>
              <a:rPr lang="en-US" altLang="ko-KR" sz="2000" dirty="0" smtClean="0"/>
              <a:t>(</a:t>
            </a:r>
            <a:r>
              <a:rPr lang="en-US" altLang="ko-KR" sz="2000" dirty="0"/>
              <a:t>BRAF </a:t>
            </a:r>
            <a:r>
              <a:rPr lang="en-US" altLang="ko-KR" sz="2000" dirty="0" smtClean="0"/>
              <a:t>inhibitor) + </a:t>
            </a:r>
            <a:r>
              <a:rPr lang="en-US" altLang="ko-KR" sz="2000" dirty="0" err="1" smtClean="0"/>
              <a:t>Trametinib</a:t>
            </a:r>
            <a:r>
              <a:rPr lang="en-US" altLang="ko-KR" sz="2000" dirty="0" smtClean="0"/>
              <a:t>(MEK Inhibitor)</a:t>
            </a:r>
          </a:p>
          <a:p>
            <a:pPr marL="0" indent="0">
              <a:buNone/>
            </a:pPr>
            <a:r>
              <a:rPr lang="en-US" altLang="ko-KR" sz="2000" dirty="0" smtClean="0"/>
              <a:t>- Response </a:t>
            </a:r>
            <a:r>
              <a:rPr lang="en-US" altLang="ko-KR" sz="2000" dirty="0"/>
              <a:t>rate </a:t>
            </a:r>
            <a:r>
              <a:rPr lang="en-US" altLang="ko-KR" sz="2000" dirty="0" smtClean="0"/>
              <a:t>was 63.2%</a:t>
            </a:r>
          </a:p>
          <a:p>
            <a:pPr marL="0" indent="0">
              <a:buNone/>
            </a:pPr>
            <a:r>
              <a:rPr lang="en-US" altLang="ko-KR" sz="2000" dirty="0" smtClean="0"/>
              <a:t>- median </a:t>
            </a:r>
            <a:r>
              <a:rPr lang="en-US" altLang="ko-KR" sz="2000" dirty="0"/>
              <a:t>progression-free </a:t>
            </a:r>
            <a:r>
              <a:rPr lang="en-US" altLang="ko-KR" sz="2000" dirty="0" smtClean="0"/>
              <a:t>survival was </a:t>
            </a:r>
            <a:r>
              <a:rPr lang="en-US" altLang="ko-KR" sz="2000" dirty="0"/>
              <a:t>9.7 months.</a:t>
            </a:r>
          </a:p>
        </p:txBody>
      </p:sp>
    </p:spTree>
    <p:extLst>
      <p:ext uri="{BB962C8B-B14F-4D97-AF65-F5344CB8AC3E}">
        <p14:creationId xmlns:p14="http://schemas.microsoft.com/office/powerpoint/2010/main" val="2036612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Treatment Based on </a:t>
            </a:r>
            <a:r>
              <a:rPr lang="en-US" altLang="ko-KR" sz="3200" b="1" dirty="0" smtClean="0"/>
              <a:t>Targetable 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Oncogenic </a:t>
            </a:r>
            <a:r>
              <a:rPr lang="en-US" altLang="ko-KR" sz="3200" b="1" dirty="0"/>
              <a:t>Alterations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/>
              <a:t>4</a:t>
            </a:r>
            <a:r>
              <a:rPr lang="en-US" altLang="ko-KR" sz="2400" b="1" dirty="0" smtClean="0"/>
              <a:t>)</a:t>
            </a:r>
            <a:r>
              <a:rPr lang="en-US" altLang="ko-KR" sz="2000" b="1" dirty="0" smtClean="0"/>
              <a:t> </a:t>
            </a:r>
            <a:r>
              <a:rPr lang="en-US" altLang="ko-KR" sz="2000" b="1" dirty="0"/>
              <a:t>The Problem of Targeted </a:t>
            </a:r>
            <a:r>
              <a:rPr lang="en-US" altLang="ko-KR" sz="2000" b="1" dirty="0" smtClean="0"/>
              <a:t>Therapies in Squamous-Cell NSCLC</a:t>
            </a:r>
          </a:p>
          <a:p>
            <a:pPr marL="0" indent="0">
              <a:buNone/>
            </a:pPr>
            <a:endParaRPr lang="en-US" altLang="ko-KR" sz="2000" b="1" dirty="0"/>
          </a:p>
          <a:p>
            <a:r>
              <a:rPr lang="en-US" altLang="ko-KR" sz="2000" dirty="0" smtClean="0"/>
              <a:t>Fibroblast growth </a:t>
            </a:r>
            <a:r>
              <a:rPr lang="en-US" altLang="ko-KR" sz="2000" dirty="0"/>
              <a:t>factor </a:t>
            </a:r>
            <a:r>
              <a:rPr lang="en-US" altLang="ko-KR" sz="2000" dirty="0" smtClean="0"/>
              <a:t>1</a:t>
            </a:r>
          </a:p>
          <a:p>
            <a:r>
              <a:rPr lang="en-US" altLang="ko-KR" sz="2000" dirty="0" err="1"/>
              <a:t>phosphoinositide</a:t>
            </a:r>
            <a:r>
              <a:rPr lang="en-US" altLang="ko-KR" sz="2000" dirty="0"/>
              <a:t> 3–kinase </a:t>
            </a:r>
            <a:r>
              <a:rPr lang="en-US" altLang="ko-KR" sz="2000" dirty="0" smtClean="0"/>
              <a:t>pathway modifications</a:t>
            </a:r>
          </a:p>
          <a:p>
            <a:r>
              <a:rPr lang="en-US" altLang="ko-KR" sz="2000" dirty="0" err="1" smtClean="0"/>
              <a:t>Discoidin</a:t>
            </a:r>
            <a:r>
              <a:rPr lang="en-US" altLang="ko-KR" sz="2000" dirty="0" smtClean="0"/>
              <a:t> domain </a:t>
            </a:r>
            <a:r>
              <a:rPr lang="en-US" altLang="ko-KR" sz="2000" dirty="0"/>
              <a:t>receptor 2 </a:t>
            </a:r>
            <a:r>
              <a:rPr lang="en-US" altLang="ko-KR" sz="2000" dirty="0" smtClean="0"/>
              <a:t>(</a:t>
            </a:r>
            <a:r>
              <a:rPr lang="en-US" altLang="ko-KR" sz="2000" i="1" dirty="0" smtClean="0"/>
              <a:t>DDR2)</a:t>
            </a:r>
          </a:p>
          <a:p>
            <a:r>
              <a:rPr lang="en-US" altLang="ko-KR" sz="2000" i="1" dirty="0"/>
              <a:t>ErB2 </a:t>
            </a:r>
            <a:r>
              <a:rPr lang="en-US" altLang="ko-KR" sz="2000" dirty="0"/>
              <a:t>amplification</a:t>
            </a:r>
          </a:p>
        </p:txBody>
      </p:sp>
    </p:spTree>
    <p:extLst>
      <p:ext uri="{BB962C8B-B14F-4D97-AF65-F5344CB8AC3E}">
        <p14:creationId xmlns:p14="http://schemas.microsoft.com/office/powerpoint/2010/main" val="1267660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/>
              <a:t>Immunotherapies for NSCLC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2000" dirty="0"/>
              <a:t>Specific antibodies </a:t>
            </a:r>
            <a:r>
              <a:rPr lang="en-US" altLang="ko-KR" sz="2000" dirty="0" smtClean="0"/>
              <a:t>interacting either </a:t>
            </a:r>
            <a:r>
              <a:rPr lang="en-US" altLang="ko-KR" sz="2000" dirty="0"/>
              <a:t>with cytotoxic </a:t>
            </a:r>
            <a:r>
              <a:rPr lang="en-US" altLang="ko-KR" sz="2000" dirty="0" smtClean="0"/>
              <a:t>T-lymphocyte–associated antigen </a:t>
            </a:r>
            <a:r>
              <a:rPr lang="en-US" altLang="ko-KR" sz="2000" dirty="0"/>
              <a:t>4 or with programmed death 1 (PD-1) </a:t>
            </a:r>
            <a:r>
              <a:rPr lang="en-US" altLang="ko-KR" sz="2000" dirty="0" smtClean="0"/>
              <a:t>or PD-L1 </a:t>
            </a:r>
            <a:r>
              <a:rPr lang="en-US" altLang="ko-KR" sz="2000" dirty="0"/>
              <a:t>have shown clinical activity and </a:t>
            </a:r>
            <a:r>
              <a:rPr lang="en-US" altLang="ko-KR" sz="2000" dirty="0" smtClean="0"/>
              <a:t>have opened </a:t>
            </a:r>
            <a:r>
              <a:rPr lang="en-US" altLang="ko-KR" sz="2000" dirty="0"/>
              <a:t>a completely new treatment </a:t>
            </a:r>
            <a:r>
              <a:rPr lang="en-US" altLang="ko-KR" sz="2000" dirty="0" smtClean="0"/>
              <a:t>option.</a:t>
            </a:r>
          </a:p>
          <a:p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b="1" dirty="0" smtClean="0"/>
              <a:t>Five </a:t>
            </a:r>
            <a:r>
              <a:rPr lang="en-US" altLang="ko-KR" sz="2000" b="1" dirty="0"/>
              <a:t>randomized, phase 2–3 </a:t>
            </a:r>
            <a:r>
              <a:rPr lang="en-US" altLang="ko-KR" sz="2000" b="1" dirty="0" smtClean="0"/>
              <a:t>trials</a:t>
            </a:r>
          </a:p>
          <a:p>
            <a:pPr>
              <a:buFontTx/>
              <a:buChar char="-"/>
            </a:pPr>
            <a:r>
              <a:rPr lang="en-US" altLang="ko-KR" sz="1800" b="1" dirty="0" err="1" smtClean="0"/>
              <a:t>Monotherapies</a:t>
            </a:r>
            <a:r>
              <a:rPr lang="en-US" altLang="ko-KR" sz="1800" b="1" dirty="0" smtClean="0"/>
              <a:t> </a:t>
            </a:r>
            <a:r>
              <a:rPr lang="en-US" altLang="ko-KR" sz="1800" b="1" dirty="0"/>
              <a:t>with </a:t>
            </a:r>
            <a:r>
              <a:rPr lang="en-US" altLang="ko-KR" sz="1800" b="1" dirty="0" err="1" smtClean="0"/>
              <a:t>Ab</a:t>
            </a:r>
            <a:r>
              <a:rPr lang="en-US" altLang="ko-KR" sz="1800" b="1" dirty="0" smtClean="0"/>
              <a:t> </a:t>
            </a:r>
            <a:r>
              <a:rPr lang="en-US" altLang="ko-KR" sz="1800" b="1" dirty="0"/>
              <a:t>against </a:t>
            </a:r>
            <a:r>
              <a:rPr lang="en-US" altLang="ko-KR" sz="1800" b="1" dirty="0" smtClean="0"/>
              <a:t>PD-1 or PD-L1 </a:t>
            </a:r>
            <a:r>
              <a:rPr lang="en-US" altLang="ko-KR" sz="2000" dirty="0" smtClean="0"/>
              <a:t>VS </a:t>
            </a:r>
            <a:r>
              <a:rPr lang="en-US" altLang="ko-KR" sz="2000" b="1" dirty="0" smtClean="0"/>
              <a:t>chemotherapy</a:t>
            </a:r>
          </a:p>
          <a:p>
            <a:pPr marL="0" indent="0">
              <a:buNone/>
            </a:pPr>
            <a:r>
              <a:rPr lang="en-US" altLang="ko-KR" sz="2000" dirty="0" smtClean="0"/>
              <a:t>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Overall </a:t>
            </a:r>
            <a:r>
              <a:rPr lang="en-US" altLang="ko-KR" sz="2000" dirty="0"/>
              <a:t>survival (9.2 to 13.8 months vs. 6.0 to </a:t>
            </a:r>
            <a:r>
              <a:rPr lang="en-US" altLang="ko-KR" sz="2000" dirty="0" smtClean="0"/>
              <a:t>9.7 months)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ko-KR" altLang="en-US" sz="2000" dirty="0" smtClean="0"/>
              <a:t>→</a:t>
            </a:r>
            <a:r>
              <a:rPr lang="en-US" altLang="ko-KR" sz="2000" dirty="0" smtClean="0"/>
              <a:t> Hazard </a:t>
            </a:r>
            <a:r>
              <a:rPr lang="en-US" altLang="ko-KR" sz="2000" dirty="0"/>
              <a:t>ratio </a:t>
            </a:r>
            <a:r>
              <a:rPr lang="en-US" altLang="ko-KR" sz="2000" dirty="0" smtClean="0"/>
              <a:t>for death </a:t>
            </a:r>
            <a:r>
              <a:rPr lang="en-US" altLang="ko-KR" sz="2000" dirty="0"/>
              <a:t>of </a:t>
            </a:r>
            <a:r>
              <a:rPr lang="en-US" altLang="ko-KR" sz="2000" dirty="0" smtClean="0"/>
              <a:t>0.59 </a:t>
            </a:r>
            <a:r>
              <a:rPr lang="en-US" altLang="ko-KR" sz="2000" dirty="0"/>
              <a:t>to </a:t>
            </a:r>
            <a:r>
              <a:rPr lang="en-US" altLang="ko-KR" sz="2000" dirty="0" smtClean="0"/>
              <a:t>0.73</a:t>
            </a:r>
          </a:p>
          <a:p>
            <a:pPr marL="0" indent="0">
              <a:buNone/>
            </a:pPr>
            <a:endParaRPr lang="en-US" altLang="ko-KR" sz="2000" b="1" dirty="0"/>
          </a:p>
          <a:p>
            <a:r>
              <a:rPr lang="en-US" altLang="ko-KR" sz="2000" dirty="0" smtClean="0"/>
              <a:t>Specific adverse events : </a:t>
            </a:r>
            <a:r>
              <a:rPr lang="en-US" altLang="ko-KR" sz="2000" dirty="0"/>
              <a:t>activation of the </a:t>
            </a:r>
            <a:r>
              <a:rPr lang="en-US" altLang="ko-KR" sz="2000" dirty="0" smtClean="0"/>
              <a:t>immune system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37672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Pathological Features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/>
              <a:t>SCLC : 15%</a:t>
            </a:r>
          </a:p>
          <a:p>
            <a:pPr marL="0" indent="0">
              <a:buNone/>
            </a:pPr>
            <a:r>
              <a:rPr lang="en-US" altLang="ko-KR" dirty="0" smtClean="0"/>
              <a:t>NSCLC : 85%</a:t>
            </a:r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- adenocarcinoma</a:t>
            </a:r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- </a:t>
            </a:r>
            <a:r>
              <a:rPr lang="en-US" altLang="ko-KR" sz="2800" dirty="0"/>
              <a:t>squamous-cell </a:t>
            </a:r>
            <a:r>
              <a:rPr lang="en-US" altLang="ko-KR" sz="2800" dirty="0" smtClean="0"/>
              <a:t>carcinoma</a:t>
            </a:r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- </a:t>
            </a:r>
            <a:r>
              <a:rPr lang="en-US" altLang="ko-KR" sz="2800" dirty="0"/>
              <a:t>NSCLC, not otherwise specified (NOS</a:t>
            </a:r>
            <a:r>
              <a:rPr lang="en-US" altLang="ko-KR" sz="2800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 smtClean="0"/>
              <a:t>    1) </a:t>
            </a:r>
            <a:r>
              <a:rPr lang="en-US" altLang="ko-KR" sz="2000" dirty="0"/>
              <a:t>NSCLC favoring </a:t>
            </a:r>
            <a:r>
              <a:rPr lang="en-US" altLang="ko-KR" sz="2000" dirty="0" smtClean="0"/>
              <a:t>adenocarcinoma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2) </a:t>
            </a:r>
            <a:r>
              <a:rPr lang="en-US" altLang="ko-KR" sz="2000" dirty="0"/>
              <a:t>NSCLC favoring </a:t>
            </a:r>
            <a:r>
              <a:rPr lang="en-US" altLang="ko-KR" sz="2000" dirty="0" smtClean="0"/>
              <a:t>squamous-cell carcinoma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3) </a:t>
            </a:r>
            <a:r>
              <a:rPr lang="en-US" altLang="ko-KR" sz="2000" dirty="0"/>
              <a:t>NSCLC </a:t>
            </a:r>
            <a:r>
              <a:rPr lang="en-US" altLang="ko-KR" sz="2000" dirty="0" smtClean="0"/>
              <a:t>NOS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* squamous-cell cancer markers : </a:t>
            </a:r>
            <a:r>
              <a:rPr lang="en-US" altLang="ko-KR" sz="2000" dirty="0"/>
              <a:t>p63, cytokeratin </a:t>
            </a:r>
            <a:r>
              <a:rPr lang="en-US" altLang="ko-KR" sz="2000" dirty="0" smtClean="0"/>
              <a:t>5, cytokeratin </a:t>
            </a:r>
            <a:r>
              <a:rPr lang="en-US" altLang="ko-KR" sz="2000" dirty="0"/>
              <a:t>6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* adenocarcinoma markers : </a:t>
            </a:r>
            <a:r>
              <a:rPr lang="en-US" altLang="ko-KR" sz="2000" dirty="0"/>
              <a:t>cytokeratin </a:t>
            </a:r>
            <a:r>
              <a:rPr lang="en-US" altLang="ko-KR" sz="2000" dirty="0" smtClean="0"/>
              <a:t>7, thyroid transcription </a:t>
            </a:r>
            <a:r>
              <a:rPr lang="en-US" altLang="ko-KR" sz="2000" dirty="0"/>
              <a:t>factor 1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2270501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/>
              <a:t>Immunotherapies for NSCLC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en-US" altLang="ko-KR" sz="2400" b="1" dirty="0" smtClean="0"/>
              <a:t>PD-L1 </a:t>
            </a:r>
            <a:r>
              <a:rPr lang="en-US" altLang="ko-KR" sz="2400" b="1" dirty="0"/>
              <a:t>Expression as a Predictive </a:t>
            </a:r>
            <a:r>
              <a:rPr lang="en-US" altLang="ko-KR" sz="2400" b="1" dirty="0" smtClean="0"/>
              <a:t>Marker</a:t>
            </a:r>
          </a:p>
          <a:p>
            <a:pPr marL="0" indent="0">
              <a:buNone/>
            </a:pP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dirty="0" smtClean="0"/>
              <a:t>FDA </a:t>
            </a:r>
            <a:r>
              <a:rPr lang="en-US" altLang="ko-KR" sz="2400" dirty="0"/>
              <a:t>and European Medicines Agency </a:t>
            </a:r>
            <a:r>
              <a:rPr lang="en-US" altLang="ko-KR" sz="2400" dirty="0" smtClean="0"/>
              <a:t>labels</a:t>
            </a:r>
          </a:p>
          <a:p>
            <a:r>
              <a:rPr lang="en-US" altLang="ko-KR" sz="2400" b="1" dirty="0" smtClean="0"/>
              <a:t>High </a:t>
            </a:r>
            <a:r>
              <a:rPr lang="en-US" altLang="ko-KR" sz="2400" b="1" dirty="0"/>
              <a:t>PD-L1 expression</a:t>
            </a:r>
            <a:r>
              <a:rPr lang="en-US" altLang="ko-KR" sz="2400" dirty="0"/>
              <a:t> </a:t>
            </a:r>
            <a:r>
              <a:rPr lang="en-US" altLang="ko-KR" sz="2000" dirty="0"/>
              <a:t>(</a:t>
            </a:r>
            <a:r>
              <a:rPr lang="en-US" altLang="ko-KR" sz="2000" dirty="0" smtClean="0"/>
              <a:t>tumor proportion </a:t>
            </a:r>
            <a:r>
              <a:rPr lang="en-US" altLang="ko-KR" sz="2000" dirty="0"/>
              <a:t>score ≥50</a:t>
            </a:r>
            <a:r>
              <a:rPr lang="en-US" altLang="ko-KR" sz="2000" dirty="0" smtClean="0"/>
              <a:t>%)</a:t>
            </a:r>
            <a:r>
              <a:rPr lang="en-US" altLang="ko-KR" sz="2400" dirty="0" smtClean="0"/>
              <a:t>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: required </a:t>
            </a:r>
            <a:r>
              <a:rPr lang="en-US" altLang="ko-KR" sz="2400" dirty="0"/>
              <a:t>for </a:t>
            </a:r>
            <a:r>
              <a:rPr lang="en-US" altLang="ko-KR" sz="2400" dirty="0" smtClean="0"/>
              <a:t>initial treatment </a:t>
            </a:r>
            <a:r>
              <a:rPr lang="en-US" altLang="ko-KR" sz="2400" dirty="0"/>
              <a:t>with </a:t>
            </a:r>
            <a:r>
              <a:rPr lang="en-US" altLang="ko-KR" sz="2400" dirty="0" err="1" smtClean="0"/>
              <a:t>pembrolizumab</a:t>
            </a:r>
            <a:endParaRPr lang="en-US" altLang="ko-KR" sz="2400" dirty="0" smtClean="0"/>
          </a:p>
          <a:p>
            <a:r>
              <a:rPr lang="en-US" altLang="ko-KR" sz="2400" b="1" dirty="0" smtClean="0"/>
              <a:t>PD-L1–negative tumors</a:t>
            </a:r>
          </a:p>
          <a:p>
            <a:pPr marL="0" indent="0">
              <a:buNone/>
            </a:pPr>
            <a:r>
              <a:rPr lang="en-US" altLang="ko-KR" sz="2400" b="1" dirty="0"/>
              <a:t>  </a:t>
            </a:r>
            <a:r>
              <a:rPr lang="en-US" altLang="ko-KR" sz="2400" b="1" dirty="0" smtClean="0"/>
              <a:t> : </a:t>
            </a:r>
            <a:r>
              <a:rPr lang="en-US" altLang="ko-KR" sz="2400" dirty="0" smtClean="0"/>
              <a:t>May </a:t>
            </a:r>
            <a:r>
              <a:rPr lang="en-US" altLang="ko-KR" sz="2400" dirty="0"/>
              <a:t>receive </a:t>
            </a:r>
            <a:r>
              <a:rPr lang="en-US" altLang="ko-KR" sz="2400" dirty="0" smtClean="0"/>
              <a:t>immunotherapies such </a:t>
            </a:r>
            <a:r>
              <a:rPr lang="en-US" altLang="ko-KR" sz="2400" dirty="0"/>
              <a:t>as </a:t>
            </a:r>
            <a:r>
              <a:rPr lang="en-US" altLang="ko-KR" sz="2400" dirty="0" err="1"/>
              <a:t>nivolumab</a:t>
            </a:r>
            <a:r>
              <a:rPr lang="en-US" altLang="ko-KR" sz="2400" dirty="0"/>
              <a:t> or </a:t>
            </a:r>
            <a:r>
              <a:rPr lang="en-US" altLang="ko-KR" sz="2400" dirty="0" smtClean="0"/>
              <a:t>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</a:t>
            </a:r>
            <a:r>
              <a:rPr lang="en-US" altLang="ko-KR" sz="2400" dirty="0" err="1" smtClean="0"/>
              <a:t>atezolizumab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(tumor </a:t>
            </a:r>
            <a:r>
              <a:rPr lang="en-US" altLang="ko-KR" sz="2000" dirty="0"/>
              <a:t>burden, tumor </a:t>
            </a:r>
            <a:r>
              <a:rPr lang="en-US" altLang="ko-KR" sz="2000" dirty="0" smtClean="0"/>
              <a:t>growth rate</a:t>
            </a:r>
            <a:r>
              <a:rPr lang="en-US" altLang="ko-KR" sz="2000" dirty="0"/>
              <a:t>, </a:t>
            </a:r>
            <a:r>
              <a:rPr lang="en-US" altLang="ko-KR" sz="2000" dirty="0" smtClean="0"/>
              <a:t>performance </a:t>
            </a:r>
            <a:r>
              <a:rPr lang="en-US" altLang="ko-KR" sz="2000" dirty="0"/>
              <a:t>status may be taken </a:t>
            </a:r>
            <a:r>
              <a:rPr lang="en-US" altLang="ko-KR" sz="2000" dirty="0" smtClean="0"/>
              <a:t>into account </a:t>
            </a:r>
            <a:r>
              <a:rPr lang="en-US" altLang="ko-KR" sz="2000" dirty="0"/>
              <a:t>for the selection of treatment</a:t>
            </a:r>
            <a:r>
              <a:rPr lang="en-US" altLang="ko-KR" sz="2000" dirty="0" smtClean="0"/>
              <a:t>.)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738000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/>
              <a:t>Immunotherapies for NSCLC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 smtClean="0"/>
              <a:t>2) First-Line </a:t>
            </a:r>
            <a:r>
              <a:rPr lang="en-US" altLang="ko-KR" sz="2400" b="1" dirty="0" err="1"/>
              <a:t>Monotherapy</a:t>
            </a:r>
            <a:r>
              <a:rPr lang="en-US" altLang="ko-KR" sz="2400" b="1" dirty="0"/>
              <a:t> and Future </a:t>
            </a:r>
            <a:r>
              <a:rPr lang="en-US" altLang="ko-KR" sz="2400" b="1" dirty="0" smtClean="0"/>
              <a:t>Trials</a:t>
            </a:r>
          </a:p>
          <a:p>
            <a:pPr marL="0" indent="0">
              <a:buNone/>
            </a:pPr>
            <a:endParaRPr lang="en-US" altLang="ko-KR" sz="2400" b="1" dirty="0"/>
          </a:p>
          <a:p>
            <a:pPr marL="0" indent="0">
              <a:buNone/>
            </a:pPr>
            <a:r>
              <a:rPr lang="en-US" altLang="ko-KR" sz="2400" b="1" dirty="0" smtClean="0"/>
              <a:t>KEYNOTE-024 trial </a:t>
            </a:r>
          </a:p>
          <a:p>
            <a:r>
              <a:rPr lang="en-US" altLang="ko-KR" sz="1600" dirty="0"/>
              <a:t>untreated </a:t>
            </a:r>
            <a:r>
              <a:rPr lang="en-US" altLang="ko-KR" sz="1600" dirty="0" smtClean="0"/>
              <a:t>patients with </a:t>
            </a:r>
            <a:r>
              <a:rPr lang="en-US" altLang="ko-KR" sz="1600" dirty="0"/>
              <a:t>advanced NSCLC </a:t>
            </a:r>
            <a:r>
              <a:rPr lang="en-US" altLang="ko-KR" sz="1600" dirty="0" smtClean="0"/>
              <a:t>&amp; high </a:t>
            </a:r>
            <a:r>
              <a:rPr lang="en-US" altLang="ko-KR" sz="1600" dirty="0"/>
              <a:t>level </a:t>
            </a:r>
            <a:r>
              <a:rPr lang="en-US" altLang="ko-KR" sz="1600" dirty="0" smtClean="0"/>
              <a:t>of PD-L1 expression</a:t>
            </a:r>
          </a:p>
          <a:p>
            <a:endParaRPr lang="en-US" altLang="ko-KR" sz="1600" b="1" dirty="0"/>
          </a:p>
          <a:p>
            <a:pPr marL="0" indent="0">
              <a:buNone/>
            </a:pPr>
            <a:r>
              <a:rPr lang="en-US" altLang="ko-KR" sz="1800" b="1" dirty="0" err="1" smtClean="0"/>
              <a:t>Pembrolizumab</a:t>
            </a:r>
            <a:r>
              <a:rPr lang="en-US" altLang="ko-KR" sz="1800" b="1" dirty="0" smtClean="0"/>
              <a:t> </a:t>
            </a:r>
            <a:r>
              <a:rPr lang="en-US" altLang="ko-KR" sz="1800" dirty="0" smtClean="0"/>
              <a:t>(anti–PD-1 antibody) VS </a:t>
            </a:r>
            <a:r>
              <a:rPr lang="en-US" altLang="ko-KR" sz="1800" b="1" dirty="0"/>
              <a:t>P</a:t>
            </a:r>
            <a:r>
              <a:rPr lang="en-US" altLang="ko-KR" sz="1800" b="1" dirty="0" smtClean="0"/>
              <a:t>latinum-based chemotherapy</a:t>
            </a:r>
          </a:p>
          <a:p>
            <a:r>
              <a:rPr lang="en-US" altLang="ko-KR" sz="1800" dirty="0" smtClean="0"/>
              <a:t>Median survival, 10.3 </a:t>
            </a:r>
            <a:r>
              <a:rPr lang="en-US" altLang="ko-KR" sz="1800" dirty="0"/>
              <a:t>months vs. 6.0 months; </a:t>
            </a:r>
            <a:r>
              <a:rPr lang="en-US" altLang="ko-KR" sz="1800" dirty="0" smtClean="0"/>
              <a:t>P&lt;0.001</a:t>
            </a:r>
          </a:p>
          <a:p>
            <a:r>
              <a:rPr lang="en-US" altLang="ko-KR" sz="1800" dirty="0"/>
              <a:t>overall survival (hazard ratio for death, 0.60</a:t>
            </a:r>
            <a:r>
              <a:rPr lang="en-US" altLang="ko-KR" sz="1800" dirty="0" smtClean="0"/>
              <a:t>; P </a:t>
            </a:r>
            <a:r>
              <a:rPr lang="en-US" altLang="ko-KR" sz="1800" dirty="0"/>
              <a:t>= </a:t>
            </a:r>
            <a:r>
              <a:rPr lang="en-US" altLang="ko-KR" sz="1800" dirty="0" smtClean="0"/>
              <a:t>0.005</a:t>
            </a:r>
          </a:p>
          <a:p>
            <a:r>
              <a:rPr lang="en-US" altLang="ko-KR" sz="1800" dirty="0"/>
              <a:t>higher response rate (44.8% vs</a:t>
            </a:r>
            <a:r>
              <a:rPr lang="en-US" altLang="ko-KR" sz="1800" dirty="0" smtClean="0"/>
              <a:t>. 27.8%)</a:t>
            </a:r>
          </a:p>
          <a:p>
            <a:r>
              <a:rPr lang="en-US" altLang="ko-KR" sz="1800" dirty="0"/>
              <a:t>lower rate of </a:t>
            </a:r>
            <a:r>
              <a:rPr lang="en-US" altLang="ko-KR" sz="1800" dirty="0" smtClean="0"/>
              <a:t>treatment-related grade </a:t>
            </a:r>
            <a:r>
              <a:rPr lang="en-US" altLang="ko-KR" sz="1800" dirty="0"/>
              <a:t>3 or 4 adverse events (26.6% vs. 53.3%</a:t>
            </a:r>
            <a:endParaRPr lang="en-US" altLang="ko-KR" sz="1800" b="1" dirty="0"/>
          </a:p>
        </p:txBody>
      </p:sp>
    </p:spTree>
    <p:extLst>
      <p:ext uri="{BB962C8B-B14F-4D97-AF65-F5344CB8AC3E}">
        <p14:creationId xmlns:p14="http://schemas.microsoft.com/office/powerpoint/2010/main" val="1738000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07111" y="-900218"/>
            <a:ext cx="4752527" cy="6946003"/>
          </a:xfrm>
        </p:spPr>
      </p:pic>
      <p:pic>
        <p:nvPicPr>
          <p:cNvPr id="5" name="그림 4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3648" y="2380203"/>
            <a:ext cx="1720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07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052736"/>
            <a:ext cx="8778849" cy="4320480"/>
          </a:xfrm>
        </p:spPr>
      </p:pic>
    </p:spTree>
    <p:extLst>
      <p:ext uri="{BB962C8B-B14F-4D97-AF65-F5344CB8AC3E}">
        <p14:creationId xmlns:p14="http://schemas.microsoft.com/office/powerpoint/2010/main" val="1336754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In </a:t>
            </a:r>
            <a:r>
              <a:rPr lang="en-US" altLang="ko-KR" sz="1800" dirty="0" smtClean="0"/>
              <a:t>addition to </a:t>
            </a:r>
            <a:r>
              <a:rPr lang="en-US" altLang="ko-KR" sz="1800" dirty="0"/>
              <a:t>a precise description of histologic </a:t>
            </a:r>
            <a:r>
              <a:rPr lang="en-US" altLang="ko-KR" sz="1800" dirty="0" smtClean="0"/>
              <a:t>features</a:t>
            </a:r>
            <a:r>
              <a:rPr lang="en-US" altLang="ko-KR" sz="1800" dirty="0"/>
              <a:t>, rational use of </a:t>
            </a:r>
            <a:r>
              <a:rPr lang="en-US" altLang="ko-KR" sz="1800" dirty="0" err="1" smtClean="0"/>
              <a:t>immunohistochemical</a:t>
            </a:r>
            <a:r>
              <a:rPr lang="en-US" altLang="ko-KR" sz="1800" dirty="0" smtClean="0"/>
              <a:t> markers </a:t>
            </a:r>
            <a:r>
              <a:rPr lang="en-US" altLang="ko-KR" sz="1800" dirty="0"/>
              <a:t>is recommended</a:t>
            </a:r>
            <a:r>
              <a:rPr lang="en-US" altLang="ko-KR" sz="1800" dirty="0" smtClean="0"/>
              <a:t>.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non–squamous-cell NSCLC </a:t>
            </a:r>
            <a:r>
              <a:rPr lang="en-US" altLang="ko-KR" sz="1800" dirty="0"/>
              <a:t>screened for </a:t>
            </a:r>
            <a:r>
              <a:rPr lang="en-US" altLang="ko-KR" sz="1800" dirty="0" smtClean="0"/>
              <a:t>treatable oncogenic alterations (</a:t>
            </a:r>
            <a:r>
              <a:rPr lang="en-US" altLang="ko-KR" sz="1800" i="1" dirty="0" smtClean="0"/>
              <a:t>EGFR </a:t>
            </a:r>
            <a:r>
              <a:rPr lang="en-US" altLang="ko-KR" sz="1800" dirty="0"/>
              <a:t>mutations</a:t>
            </a:r>
            <a:r>
              <a:rPr lang="en-US" altLang="ko-KR" sz="1800" dirty="0" smtClean="0"/>
              <a:t>, </a:t>
            </a:r>
            <a:r>
              <a:rPr lang="en-US" altLang="ko-KR" sz="1800" i="1" dirty="0" smtClean="0"/>
              <a:t>BRAF </a:t>
            </a:r>
            <a:r>
              <a:rPr lang="en-US" altLang="ko-KR" sz="1800" dirty="0"/>
              <a:t>V600E mutations, and </a:t>
            </a:r>
            <a:r>
              <a:rPr lang="en-US" altLang="ko-KR" sz="1800" i="1" dirty="0"/>
              <a:t>ALK </a:t>
            </a:r>
            <a:r>
              <a:rPr lang="en-US" altLang="ko-KR" sz="1800" dirty="0"/>
              <a:t>or </a:t>
            </a:r>
            <a:r>
              <a:rPr lang="en-US" altLang="ko-KR" sz="1800" i="1" dirty="0" smtClean="0"/>
              <a:t>ROS1 </a:t>
            </a:r>
            <a:r>
              <a:rPr lang="en-US" altLang="ko-KR" sz="1800" dirty="0" smtClean="0"/>
              <a:t>Translocations)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Adenocarcinoma </a:t>
            </a:r>
            <a:r>
              <a:rPr lang="en-US" altLang="ko-KR" sz="1800" dirty="0"/>
              <a:t>who do not </a:t>
            </a:r>
            <a:r>
              <a:rPr lang="en-US" altLang="ko-KR" sz="1800" dirty="0" smtClean="0"/>
              <a:t>have a </a:t>
            </a:r>
            <a:r>
              <a:rPr lang="en-US" altLang="ko-KR" sz="1800" dirty="0"/>
              <a:t>history of </a:t>
            </a:r>
            <a:r>
              <a:rPr lang="en-US" altLang="ko-KR" sz="1800" dirty="0" smtClean="0"/>
              <a:t>smoking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      </a:t>
            </a:r>
            <a:r>
              <a:rPr lang="ko-KR" altLang="en-US" sz="1800" dirty="0" smtClean="0"/>
              <a:t>▶</a:t>
            </a:r>
            <a:r>
              <a:rPr lang="en-US" altLang="ko-KR" sz="1800" dirty="0" smtClean="0"/>
              <a:t> Further </a:t>
            </a:r>
            <a:r>
              <a:rPr lang="en-US" altLang="ko-KR" sz="1800" dirty="0"/>
              <a:t>molecular screening </a:t>
            </a:r>
            <a:r>
              <a:rPr lang="en-US" altLang="ko-KR" sz="1800" dirty="0" smtClean="0"/>
              <a:t>for rare </a:t>
            </a:r>
            <a:r>
              <a:rPr lang="en-US" altLang="ko-KR" sz="1800" dirty="0"/>
              <a:t>treatable </a:t>
            </a:r>
            <a:r>
              <a:rPr lang="en-US" altLang="ko-KR" sz="1800" dirty="0" smtClean="0"/>
              <a:t>alterations</a:t>
            </a:r>
          </a:p>
          <a:p>
            <a:endParaRPr lang="en-US" altLang="ko-KR" sz="1800" dirty="0" smtClean="0"/>
          </a:p>
          <a:p>
            <a:r>
              <a:rPr lang="en-US" altLang="ko-KR" sz="1800" dirty="0"/>
              <a:t>PD-L1 expression should </a:t>
            </a:r>
            <a:r>
              <a:rPr lang="en-US" altLang="ko-KR" sz="1800" dirty="0" smtClean="0"/>
              <a:t>be assessed </a:t>
            </a:r>
            <a:r>
              <a:rPr lang="en-US" altLang="ko-KR" sz="1800" dirty="0"/>
              <a:t>in patients without known oncogenic </a:t>
            </a:r>
            <a:r>
              <a:rPr lang="en-US" altLang="ko-KR" sz="1800" dirty="0" smtClean="0"/>
              <a:t>alterations</a:t>
            </a:r>
          </a:p>
          <a:p>
            <a:endParaRPr lang="en-US" altLang="ko-KR" sz="1800" dirty="0" smtClean="0"/>
          </a:p>
          <a:p>
            <a:r>
              <a:rPr lang="en-US" altLang="ko-KR" sz="1800" dirty="0"/>
              <a:t>Adequate tumor-biopsy samples </a:t>
            </a:r>
            <a:r>
              <a:rPr lang="en-US" altLang="ko-KR" sz="1800" dirty="0" smtClean="0"/>
              <a:t>obtained </a:t>
            </a:r>
            <a:r>
              <a:rPr lang="en-US" altLang="ko-KR" sz="1800" b="1" dirty="0" smtClean="0"/>
              <a:t>at </a:t>
            </a:r>
            <a:r>
              <a:rPr lang="en-US" altLang="ko-KR" sz="1800" b="1" dirty="0"/>
              <a:t>the time of progression </a:t>
            </a:r>
            <a:r>
              <a:rPr lang="en-US" altLang="ko-KR" sz="1800" dirty="0"/>
              <a:t>are crucial for </a:t>
            </a:r>
            <a:r>
              <a:rPr lang="en-US" altLang="ko-KR" sz="1800" dirty="0" smtClean="0"/>
              <a:t>the determination </a:t>
            </a:r>
            <a:r>
              <a:rPr lang="en-US" altLang="ko-KR" sz="1800" dirty="0"/>
              <a:t>of the specific resistance mechanism</a:t>
            </a:r>
            <a:endParaRPr lang="en-US" altLang="ko-KR" sz="1800" b="1" dirty="0"/>
          </a:p>
        </p:txBody>
      </p:sp>
    </p:spTree>
    <p:extLst>
      <p:ext uri="{BB962C8B-B14F-4D97-AF65-F5344CB8AC3E}">
        <p14:creationId xmlns:p14="http://schemas.microsoft.com/office/powerpoint/2010/main" val="2684820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Pathological Features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800" dirty="0" smtClean="0"/>
              <a:t>Molecular testing in the standard approach </a:t>
            </a:r>
          </a:p>
          <a:p>
            <a:pPr marL="0" indent="0">
              <a:buNone/>
            </a:pPr>
            <a:r>
              <a:rPr lang="en-US" altLang="ko-KR" sz="2000" dirty="0" smtClean="0"/>
              <a:t> - Mutations in the gene epidermal growth </a:t>
            </a:r>
            <a:r>
              <a:rPr lang="en-US" altLang="ko-KR" sz="2000" dirty="0"/>
              <a:t>factor </a:t>
            </a:r>
            <a:r>
              <a:rPr lang="en-US" altLang="ko-KR" sz="2000" dirty="0" smtClean="0"/>
              <a:t>receptor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</a:t>
            </a:r>
            <a:r>
              <a:rPr lang="en-US" altLang="ko-KR" sz="2000" i="1" dirty="0"/>
              <a:t>BRAF </a:t>
            </a:r>
            <a:r>
              <a:rPr lang="en-US" altLang="ko-KR" sz="2000" dirty="0" smtClean="0"/>
              <a:t>V600E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Translocations </a:t>
            </a:r>
            <a:r>
              <a:rPr lang="en-US" altLang="ko-KR" sz="2000" dirty="0"/>
              <a:t>in the genes </a:t>
            </a:r>
            <a:r>
              <a:rPr lang="en-US" altLang="ko-KR" sz="2000" dirty="0" smtClean="0"/>
              <a:t>encoding anaplastic </a:t>
            </a:r>
            <a:r>
              <a:rPr lang="en-US" altLang="ko-KR" sz="2000" dirty="0"/>
              <a:t>lymphoma kinase (</a:t>
            </a:r>
            <a:r>
              <a:rPr lang="en-US" altLang="ko-KR" sz="2000" i="1" dirty="0"/>
              <a:t>ALK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 smtClean="0"/>
              <a:t> - Rat osteosarcoma </a:t>
            </a:r>
            <a:r>
              <a:rPr lang="en-US" altLang="ko-KR" sz="2000" dirty="0"/>
              <a:t>(</a:t>
            </a:r>
            <a:r>
              <a:rPr lang="en-US" altLang="ko-KR" sz="2000" i="1" dirty="0"/>
              <a:t>ROS1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 smtClean="0"/>
              <a:t> - Expression </a:t>
            </a:r>
            <a:r>
              <a:rPr lang="en-US" altLang="ko-KR" sz="2000" dirty="0"/>
              <a:t>of programmed death ligand </a:t>
            </a:r>
            <a:r>
              <a:rPr lang="en-US" altLang="ko-KR" sz="2000" dirty="0" smtClean="0"/>
              <a:t>1 (PD-L1)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 </a:t>
            </a:r>
            <a:r>
              <a:rPr lang="ko-KR" altLang="en-US" sz="2000" dirty="0" smtClean="0"/>
              <a:t>▶ </a:t>
            </a:r>
            <a:r>
              <a:rPr lang="en-US" altLang="ko-KR" sz="2400" b="1" dirty="0" smtClean="0"/>
              <a:t>Genetic heterogeneity </a:t>
            </a:r>
            <a:r>
              <a:rPr lang="en-US" altLang="ko-KR" sz="2000" dirty="0"/>
              <a:t>associated with several </a:t>
            </a:r>
            <a:r>
              <a:rPr lang="en-US" altLang="ko-KR" sz="2000" dirty="0" smtClean="0"/>
              <a:t>processes</a:t>
            </a:r>
          </a:p>
          <a:p>
            <a:pPr marL="0" indent="0">
              <a:buNone/>
            </a:pPr>
            <a:r>
              <a:rPr lang="en-US" altLang="ko-KR" sz="2000" dirty="0" smtClean="0"/>
              <a:t>     (</a:t>
            </a:r>
            <a:r>
              <a:rPr lang="en-US" altLang="ko-KR" sz="2000" dirty="0"/>
              <a:t>chromosomal instability, genome </a:t>
            </a:r>
            <a:r>
              <a:rPr lang="en-US" altLang="ko-KR" sz="2000" dirty="0" smtClean="0"/>
              <a:t>duplications, and </a:t>
            </a:r>
            <a:r>
              <a:rPr lang="en-US" altLang="ko-KR" sz="2000" dirty="0"/>
              <a:t>additional </a:t>
            </a:r>
            <a:r>
              <a:rPr lang="en-US" altLang="ko-KR" sz="2000" dirty="0" err="1"/>
              <a:t>subclonal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mutations)</a:t>
            </a:r>
          </a:p>
          <a:p>
            <a:pPr marL="0" indent="0">
              <a:buNone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359164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88640"/>
            <a:ext cx="5925305" cy="6542187"/>
          </a:xfrm>
        </p:spPr>
      </p:pic>
    </p:spTree>
    <p:extLst>
      <p:ext uri="{BB962C8B-B14F-4D97-AF65-F5344CB8AC3E}">
        <p14:creationId xmlns:p14="http://schemas.microsoft.com/office/powerpoint/2010/main" val="1018291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Staging of Lung Cancer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/>
              <a:t>The </a:t>
            </a:r>
            <a:r>
              <a:rPr lang="en-US" altLang="ko-KR" sz="2400" b="1" dirty="0" smtClean="0"/>
              <a:t>8th </a:t>
            </a:r>
            <a:r>
              <a:rPr lang="en-US" altLang="ko-KR" sz="2400" b="1" dirty="0"/>
              <a:t>edition of the lung cancer stage </a:t>
            </a:r>
            <a:r>
              <a:rPr lang="en-US" altLang="ko-KR" sz="2400" b="1" dirty="0" smtClean="0"/>
              <a:t>classification</a:t>
            </a:r>
          </a:p>
          <a:p>
            <a:pPr marL="0" indent="0">
              <a:buNone/>
            </a:pPr>
            <a:r>
              <a:rPr lang="en-US" altLang="ko-KR" sz="2000" dirty="0" smtClean="0"/>
              <a:t>: Need </a:t>
            </a:r>
            <a:r>
              <a:rPr lang="en-US" altLang="ko-KR" sz="2000" dirty="0"/>
              <a:t>for a </a:t>
            </a:r>
            <a:r>
              <a:rPr lang="en-US" altLang="ko-KR" sz="2000" dirty="0" smtClean="0"/>
              <a:t>correct tumor–node–metastasis </a:t>
            </a:r>
            <a:r>
              <a:rPr lang="en-US" altLang="ko-KR" sz="2000" dirty="0"/>
              <a:t>(TNM)–based staging </a:t>
            </a:r>
            <a:r>
              <a:rPr lang="en-US" altLang="ko-KR" sz="2000" dirty="0" smtClean="0"/>
              <a:t>of lung cancer.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1) CT : Powerful </a:t>
            </a:r>
            <a:r>
              <a:rPr lang="en-US" altLang="ko-KR" sz="2000" dirty="0"/>
              <a:t>tool for the staging </a:t>
            </a:r>
            <a:r>
              <a:rPr lang="en-US" altLang="ko-KR" sz="2000" dirty="0" smtClean="0"/>
              <a:t>of lung </a:t>
            </a:r>
            <a:r>
              <a:rPr lang="en-US" altLang="ko-KR" sz="2000" dirty="0"/>
              <a:t>cancer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 PET-CT : evaluating lymph </a:t>
            </a:r>
            <a:r>
              <a:rPr lang="en-US" altLang="ko-KR" sz="2000" dirty="0"/>
              <a:t>nodes and other soft </a:t>
            </a:r>
            <a:r>
              <a:rPr lang="en-US" altLang="ko-KR" sz="2000" dirty="0" smtClean="0"/>
              <a:t>tissues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3) MRI : Visualizing brain </a:t>
            </a:r>
            <a:r>
              <a:rPr lang="en-US" altLang="ko-KR" sz="2000" dirty="0"/>
              <a:t>and liver </a:t>
            </a:r>
            <a:r>
              <a:rPr lang="en-US" altLang="ko-KR" sz="2000" dirty="0" smtClean="0"/>
              <a:t>metastases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ko-KR" altLang="en-US" sz="2000" dirty="0" smtClean="0"/>
              <a:t>▶ </a:t>
            </a:r>
            <a:r>
              <a:rPr lang="en-US" altLang="ko-KR" sz="2000" b="1" dirty="0" smtClean="0"/>
              <a:t>Tissue </a:t>
            </a:r>
            <a:r>
              <a:rPr lang="en-US" altLang="ko-KR" sz="2000" b="1" dirty="0"/>
              <a:t>diagnosis </a:t>
            </a:r>
            <a:r>
              <a:rPr lang="en-US" altLang="ko-KR" sz="2000" dirty="0"/>
              <a:t>remains the </a:t>
            </a:r>
            <a:r>
              <a:rPr lang="en-US" altLang="ko-KR" sz="2000" dirty="0" smtClean="0"/>
              <a:t>standard essential element.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ko-KR" altLang="en-US" sz="2000" dirty="0" smtClean="0"/>
              <a:t>▶ </a:t>
            </a:r>
            <a:r>
              <a:rPr lang="en-US" altLang="ko-KR" sz="2000" b="1" dirty="0" err="1" smtClean="0"/>
              <a:t>Endosonography</a:t>
            </a:r>
            <a:r>
              <a:rPr lang="en-US" altLang="ko-KR" sz="2000" b="1" dirty="0" smtClean="0"/>
              <a:t> </a:t>
            </a:r>
            <a:r>
              <a:rPr lang="en-US" altLang="ko-KR" sz="2000" b="1" dirty="0"/>
              <a:t>with </a:t>
            </a:r>
            <a:r>
              <a:rPr lang="en-US" altLang="ko-KR" sz="2000" b="1" dirty="0" smtClean="0"/>
              <a:t>needle aspiration </a:t>
            </a:r>
            <a:r>
              <a:rPr lang="en-US" altLang="ko-KR" sz="2000" dirty="0" smtClean="0"/>
              <a:t>: </a:t>
            </a:r>
          </a:p>
          <a:p>
            <a:pPr marL="0" indent="0">
              <a:buNone/>
            </a:pPr>
            <a:r>
              <a:rPr lang="en-US" altLang="ko-KR" sz="2000" dirty="0" smtClean="0"/>
              <a:t>                               </a:t>
            </a:r>
            <a:r>
              <a:rPr lang="en-US" altLang="ko-KR" sz="2000" dirty="0" err="1" smtClean="0"/>
              <a:t>Mediastinal</a:t>
            </a:r>
            <a:r>
              <a:rPr lang="en-US" altLang="ko-KR" sz="2000" dirty="0" smtClean="0"/>
              <a:t> or </a:t>
            </a:r>
            <a:r>
              <a:rPr lang="en-US" altLang="ko-KR" sz="2000" dirty="0" err="1"/>
              <a:t>hilar</a:t>
            </a:r>
            <a:r>
              <a:rPr lang="en-US" altLang="ko-KR" sz="2000" dirty="0"/>
              <a:t> lymph-node involvement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610582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6632"/>
            <a:ext cx="5976664" cy="6596347"/>
          </a:xfrm>
        </p:spPr>
      </p:pic>
    </p:spTree>
    <p:extLst>
      <p:ext uri="{BB962C8B-B14F-4D97-AF65-F5344CB8AC3E}">
        <p14:creationId xmlns:p14="http://schemas.microsoft.com/office/powerpoint/2010/main" val="1728539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Current </a:t>
            </a:r>
            <a:r>
              <a:rPr lang="en-US" altLang="ko-KR" dirty="0" smtClean="0"/>
              <a:t>Landscape of </a:t>
            </a:r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b="1" dirty="0" smtClean="0"/>
              <a:t>Advanced </a:t>
            </a:r>
            <a:r>
              <a:rPr lang="en-US" altLang="ko-KR" sz="2000" b="1" dirty="0"/>
              <a:t>NSCLC </a:t>
            </a:r>
            <a:r>
              <a:rPr lang="en-US" altLang="ko-KR" sz="2000" b="1" dirty="0" smtClean="0"/>
              <a:t>without treatable </a:t>
            </a:r>
            <a:r>
              <a:rPr lang="en-US" altLang="ko-KR" sz="2000" b="1" dirty="0"/>
              <a:t>oncogenic </a:t>
            </a:r>
            <a:r>
              <a:rPr lang="en-US" altLang="ko-KR" sz="2000" b="1" dirty="0" smtClean="0"/>
              <a:t>alterations </a:t>
            </a:r>
            <a:r>
              <a:rPr lang="en-US" altLang="ko-KR" sz="2000" dirty="0" smtClean="0"/>
              <a:t>: 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                         platinum-based chemotherapy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Rate of response (RECIST) : 25-30%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Median survival : 8-12 months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- 1-year survival rate : 30-40%</a:t>
            </a:r>
          </a:p>
          <a:p>
            <a:pPr marL="0" indent="0">
              <a:buNone/>
            </a:pP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000" dirty="0" smtClean="0"/>
              <a:t>Maintenance </a:t>
            </a:r>
            <a:r>
              <a:rPr lang="en-US" altLang="ko-KR" sz="2000" dirty="0"/>
              <a:t>therapy and </a:t>
            </a:r>
            <a:r>
              <a:rPr lang="en-US" altLang="ko-KR" sz="2000" dirty="0" smtClean="0"/>
              <a:t>second-line </a:t>
            </a:r>
            <a:r>
              <a:rPr lang="en-US" altLang="ko-KR" sz="2000" dirty="0"/>
              <a:t>chemotherapies have further </a:t>
            </a:r>
            <a:r>
              <a:rPr lang="en-US" altLang="ko-KR" sz="2000" dirty="0" smtClean="0"/>
              <a:t>improved outcomes </a:t>
            </a:r>
            <a:r>
              <a:rPr lang="en-US" altLang="ko-KR" sz="2000" dirty="0"/>
              <a:t>in patients with advanced </a:t>
            </a:r>
            <a:r>
              <a:rPr lang="en-US" altLang="ko-KR" sz="2000" dirty="0" smtClean="0"/>
              <a:t>NSCLC.</a:t>
            </a:r>
          </a:p>
          <a:p>
            <a:pPr marL="0" indent="0">
              <a:buNone/>
            </a:pP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000" dirty="0" smtClean="0"/>
              <a:t>Local treatment </a:t>
            </a:r>
            <a:r>
              <a:rPr lang="en-US" altLang="ko-KR" sz="2000" dirty="0" err="1" smtClean="0"/>
              <a:t>apporaches</a:t>
            </a:r>
            <a:r>
              <a:rPr lang="en-US" altLang="ko-KR" sz="2000" dirty="0" smtClean="0"/>
              <a:t>, Radiotherapy :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                        Pain and symptom management </a:t>
            </a:r>
          </a:p>
        </p:txBody>
      </p:sp>
    </p:spTree>
    <p:extLst>
      <p:ext uri="{BB962C8B-B14F-4D97-AF65-F5344CB8AC3E}">
        <p14:creationId xmlns:p14="http://schemas.microsoft.com/office/powerpoint/2010/main" val="1845516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err="1"/>
              <a:t>Antiangiogenic</a:t>
            </a:r>
            <a:r>
              <a:rPr lang="en-US" altLang="ko-KR" sz="3200" b="1" dirty="0"/>
              <a:t> </a:t>
            </a:r>
            <a:r>
              <a:rPr lang="en-US" altLang="ko-KR" sz="3200" b="1" dirty="0" smtClean="0"/>
              <a:t>Therapies and </a:t>
            </a:r>
            <a:r>
              <a:rPr lang="en-US" altLang="ko-KR" sz="3200" b="1" dirty="0"/>
              <a:t>Treatment </a:t>
            </a:r>
            <a:r>
              <a:rPr lang="en-US" altLang="ko-KR" sz="3200" b="1" dirty="0" smtClean="0"/>
              <a:t>Based on Histologic Features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 err="1" smtClean="0"/>
              <a:t>Bevacizumab</a:t>
            </a:r>
            <a:r>
              <a:rPr lang="en-US" altLang="ko-KR" sz="2000" dirty="0" smtClean="0"/>
              <a:t> (</a:t>
            </a:r>
            <a:r>
              <a:rPr lang="en-US" altLang="ko-KR" sz="1800" dirty="0" smtClean="0"/>
              <a:t>anti–vascular endothelial growth factor (VEGF) antibody) </a:t>
            </a:r>
            <a:endParaRPr lang="en-US" altLang="ko-KR" sz="1400" dirty="0" smtClean="0"/>
          </a:p>
          <a:p>
            <a:pPr>
              <a:buFontTx/>
              <a:buChar char="-"/>
            </a:pPr>
            <a:r>
              <a:rPr lang="en-US" altLang="ko-KR" sz="2000" b="1" dirty="0" smtClean="0"/>
              <a:t>Combination with platinum based chemotherapy </a:t>
            </a:r>
            <a:r>
              <a:rPr lang="en-US" altLang="ko-KR" sz="2000" dirty="0" smtClean="0"/>
              <a:t>(in non-squamous cell NSCLC)</a:t>
            </a: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Improve the response rate and progression-free survival</a:t>
            </a:r>
          </a:p>
          <a:p>
            <a:pPr marL="0" indent="0">
              <a:buNone/>
            </a:pPr>
            <a:r>
              <a:rPr lang="ko-KR" altLang="en-US" sz="2000" dirty="0" smtClean="0"/>
              <a:t>    → </a:t>
            </a:r>
            <a:r>
              <a:rPr lang="en-US" altLang="ko-KR" sz="2000" dirty="0" smtClean="0"/>
              <a:t>More frequency </a:t>
            </a:r>
            <a:r>
              <a:rPr lang="en-US" altLang="ko-KR" sz="2000" dirty="0"/>
              <a:t>of adverse </a:t>
            </a:r>
            <a:r>
              <a:rPr lang="en-US" altLang="ko-KR" sz="2000" dirty="0" smtClean="0"/>
              <a:t>events (</a:t>
            </a:r>
            <a:r>
              <a:rPr lang="en-US" altLang="ko-KR" sz="2000" dirty="0"/>
              <a:t>hypertension, proteinuria,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and thromboembolic and </a:t>
            </a:r>
            <a:r>
              <a:rPr lang="en-US" altLang="ko-KR" sz="2000" dirty="0"/>
              <a:t>bleeding </a:t>
            </a:r>
            <a:r>
              <a:rPr lang="en-US" altLang="ko-KR" sz="2000" dirty="0" smtClean="0"/>
              <a:t>events)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400" b="1" dirty="0" err="1" smtClean="0"/>
              <a:t>Necitumumab</a:t>
            </a:r>
            <a:r>
              <a:rPr lang="en-US" altLang="ko-KR" sz="2400" b="1" dirty="0" smtClean="0"/>
              <a:t> </a:t>
            </a:r>
            <a:r>
              <a:rPr lang="en-US" altLang="ko-KR" sz="2000" dirty="0" smtClean="0"/>
              <a:t>(</a:t>
            </a:r>
            <a:r>
              <a:rPr lang="en-US" altLang="ko-KR" sz="2000" dirty="0"/>
              <a:t>EGFR </a:t>
            </a:r>
            <a:r>
              <a:rPr lang="en-US" altLang="ko-KR" sz="2000" dirty="0" smtClean="0"/>
              <a:t>antibody)</a:t>
            </a:r>
          </a:p>
          <a:p>
            <a:pPr>
              <a:buFontTx/>
              <a:buChar char="-"/>
            </a:pPr>
            <a:r>
              <a:rPr lang="en-US" altLang="ko-KR" sz="2000" b="1" dirty="0" smtClean="0"/>
              <a:t>Combination with </a:t>
            </a:r>
            <a:r>
              <a:rPr lang="en-US" altLang="ko-KR" sz="2000" b="1" dirty="0" err="1" smtClean="0"/>
              <a:t>cisplatin</a:t>
            </a:r>
            <a:r>
              <a:rPr lang="en-US" altLang="ko-KR" sz="2000" b="1" dirty="0" smtClean="0"/>
              <a:t> and gemcitabine </a:t>
            </a:r>
            <a:r>
              <a:rPr lang="en-US" altLang="ko-KR" sz="2000" dirty="0" smtClean="0"/>
              <a:t>(in EGFR -                expressing squamous-cell NSCLC)</a:t>
            </a:r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Median overall </a:t>
            </a:r>
            <a:r>
              <a:rPr lang="en-US" altLang="ko-KR" sz="2000" dirty="0"/>
              <a:t>survival, 11.7 vs. 10.0 </a:t>
            </a:r>
            <a:r>
              <a:rPr lang="en-US" altLang="ko-KR" sz="2000" dirty="0" smtClean="0"/>
              <a:t>months</a:t>
            </a:r>
          </a:p>
          <a:p>
            <a:pPr marL="0" indent="0">
              <a:buNone/>
            </a:pPr>
            <a:r>
              <a:rPr lang="ko-KR" altLang="en-US" sz="2000" dirty="0" smtClean="0"/>
              <a:t>    → </a:t>
            </a:r>
            <a:r>
              <a:rPr lang="en-US" altLang="ko-KR" sz="2000" dirty="0" smtClean="0"/>
              <a:t>Hazard ratio </a:t>
            </a:r>
            <a:r>
              <a:rPr lang="en-US" altLang="ko-KR" sz="2000" dirty="0"/>
              <a:t>for death, 0.79</a:t>
            </a:r>
            <a:endParaRPr lang="en-US" altLang="ko-KR" sz="2000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4369861" y="3244334"/>
            <a:ext cx="404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/>
              <a:t>→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11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err="1"/>
              <a:t>Antiangiogenic</a:t>
            </a:r>
            <a:r>
              <a:rPr lang="en-US" altLang="ko-KR" sz="3200" b="1" dirty="0"/>
              <a:t> </a:t>
            </a:r>
            <a:r>
              <a:rPr lang="en-US" altLang="ko-KR" sz="3200" b="1" dirty="0" smtClean="0"/>
              <a:t>Therapies and </a:t>
            </a:r>
            <a:r>
              <a:rPr lang="en-US" altLang="ko-KR" sz="3200" b="1" dirty="0"/>
              <a:t>Treatment </a:t>
            </a:r>
            <a:r>
              <a:rPr lang="en-US" altLang="ko-KR" sz="3200" b="1" dirty="0" smtClean="0"/>
              <a:t>Based on Histologic Features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b="1" dirty="0" err="1" smtClean="0"/>
              <a:t>Ramucirumab</a:t>
            </a:r>
            <a:r>
              <a:rPr lang="en-US" altLang="ko-KR" sz="2000" dirty="0" smtClean="0"/>
              <a:t> (</a:t>
            </a:r>
            <a:r>
              <a:rPr lang="en-US" altLang="ko-KR" sz="1800" dirty="0"/>
              <a:t>anti–VEGF receptor 2 antibody</a:t>
            </a:r>
            <a:r>
              <a:rPr lang="en-US" altLang="ko-KR" sz="1800" dirty="0" smtClean="0"/>
              <a:t>) </a:t>
            </a:r>
            <a:endParaRPr lang="en-US" altLang="ko-KR" sz="1400" dirty="0" smtClean="0"/>
          </a:p>
          <a:p>
            <a:r>
              <a:rPr lang="en-US" altLang="ko-KR" sz="2000" b="1" dirty="0" smtClean="0"/>
              <a:t>REVEL trial (</a:t>
            </a:r>
            <a:r>
              <a:rPr lang="en-US" altLang="ko-KR" sz="2000" dirty="0" err="1" smtClean="0"/>
              <a:t>ramucirumab</a:t>
            </a:r>
            <a:r>
              <a:rPr lang="en-US" altLang="ko-KR" sz="2000" dirty="0" smtClean="0"/>
              <a:t> + </a:t>
            </a:r>
            <a:r>
              <a:rPr lang="en-US" altLang="ko-KR" sz="2000" dirty="0" err="1" smtClean="0"/>
              <a:t>docetaxel</a:t>
            </a:r>
            <a:r>
              <a:rPr lang="en-US" altLang="ko-KR" sz="2000" dirty="0" smtClean="0"/>
              <a:t>  VS  </a:t>
            </a:r>
            <a:r>
              <a:rPr lang="en-US" altLang="ko-KR" sz="2000" dirty="0" err="1" smtClean="0"/>
              <a:t>docetaxel</a:t>
            </a:r>
            <a:r>
              <a:rPr lang="en-US" altLang="ko-KR" sz="2000" dirty="0" smtClean="0"/>
              <a:t> alone)</a:t>
            </a:r>
            <a:endParaRPr lang="en-US" altLang="ko-KR" sz="2000" b="1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ko-KR" altLang="en-US" sz="2000" dirty="0" smtClean="0"/>
              <a:t>→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progression-free </a:t>
            </a:r>
            <a:r>
              <a:rPr lang="en-US" altLang="ko-KR" sz="2000" dirty="0" smtClean="0"/>
              <a:t>survival, 4.5 </a:t>
            </a:r>
            <a:r>
              <a:rPr lang="en-US" altLang="ko-KR" sz="2000" dirty="0"/>
              <a:t>vs. 3.0 </a:t>
            </a:r>
            <a:r>
              <a:rPr lang="en-US" altLang="ko-KR" sz="2000" dirty="0" smtClean="0"/>
              <a:t>months</a:t>
            </a:r>
          </a:p>
          <a:p>
            <a:pPr marL="0" indent="0">
              <a:buNone/>
            </a:pPr>
            <a:r>
              <a:rPr lang="en-US" altLang="ko-KR" sz="2000" dirty="0" smtClean="0"/>
              <a:t>        hazard </a:t>
            </a:r>
            <a:r>
              <a:rPr lang="en-US" altLang="ko-KR" sz="2000" dirty="0"/>
              <a:t>ratio for </a:t>
            </a:r>
            <a:r>
              <a:rPr lang="en-US" altLang="ko-KR" sz="2000" dirty="0" smtClean="0"/>
              <a:t>progression or </a:t>
            </a:r>
            <a:r>
              <a:rPr lang="en-US" altLang="ko-KR" sz="2000" dirty="0"/>
              <a:t>death, </a:t>
            </a:r>
            <a:r>
              <a:rPr lang="en-US" altLang="ko-KR" sz="2000" dirty="0" smtClean="0"/>
              <a:t>0.76 </a:t>
            </a:r>
            <a:r>
              <a:rPr lang="en-US" altLang="ko-KR" sz="1200" dirty="0" smtClean="0"/>
              <a:t>(</a:t>
            </a:r>
            <a:r>
              <a:rPr lang="pl-PL" altLang="ko-KR" sz="1200" dirty="0"/>
              <a:t>95% CI, 0.68 to 0.86</a:t>
            </a:r>
            <a:r>
              <a:rPr lang="pl-PL" altLang="ko-KR" sz="1200" dirty="0" smtClean="0"/>
              <a:t>;</a:t>
            </a:r>
            <a:r>
              <a:rPr lang="en-US" altLang="ko-KR" sz="1200" dirty="0" smtClean="0"/>
              <a:t> P&lt;0.001)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    overall </a:t>
            </a:r>
            <a:r>
              <a:rPr lang="en-US" altLang="ko-KR" sz="2000" dirty="0"/>
              <a:t>survival, 10.5 vs. 9.1 months;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hazard </a:t>
            </a:r>
            <a:r>
              <a:rPr lang="en-US" altLang="ko-KR" sz="2000" dirty="0"/>
              <a:t>ratio for death, </a:t>
            </a:r>
            <a:r>
              <a:rPr lang="en-US" altLang="ko-KR" sz="2000" dirty="0" smtClean="0"/>
              <a:t>0.86 ; </a:t>
            </a:r>
            <a:r>
              <a:rPr lang="en-US" altLang="ko-KR" sz="1200" dirty="0" smtClean="0"/>
              <a:t>(95</a:t>
            </a:r>
            <a:r>
              <a:rPr lang="en-US" altLang="ko-KR" sz="1200" dirty="0"/>
              <a:t>% CI, 0.75 </a:t>
            </a:r>
            <a:r>
              <a:rPr lang="en-US" altLang="ko-KR" sz="1200" dirty="0" smtClean="0"/>
              <a:t>to 0.98</a:t>
            </a:r>
            <a:r>
              <a:rPr lang="en-US" altLang="ko-KR" sz="1200" dirty="0"/>
              <a:t>; P = </a:t>
            </a:r>
            <a:r>
              <a:rPr lang="en-US" altLang="ko-KR" sz="1200" dirty="0" smtClean="0"/>
              <a:t>0.02)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400" b="1" dirty="0" err="1" smtClean="0"/>
              <a:t>Nintedanib</a:t>
            </a:r>
            <a:r>
              <a:rPr lang="en-US" altLang="ko-KR" sz="2400" b="1" dirty="0" smtClean="0"/>
              <a:t> </a:t>
            </a:r>
            <a:r>
              <a:rPr lang="en-US" altLang="ko-KR" sz="2000" dirty="0" smtClean="0"/>
              <a:t>(</a:t>
            </a:r>
            <a:r>
              <a:rPr lang="en-US" altLang="ko-KR" sz="2000" dirty="0" err="1"/>
              <a:t>antiangiogenic</a:t>
            </a:r>
            <a:r>
              <a:rPr lang="en-US" altLang="ko-KR" sz="2000" dirty="0"/>
              <a:t> tyrosine kinase inhibitor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b="1" dirty="0" smtClean="0"/>
              <a:t>LUME–Lung 1 trial 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nintedanib</a:t>
            </a:r>
            <a:r>
              <a:rPr lang="en-US" altLang="ko-KR" sz="2000" dirty="0" smtClean="0"/>
              <a:t> + </a:t>
            </a:r>
            <a:r>
              <a:rPr lang="en-US" altLang="ko-KR" sz="2000" dirty="0" err="1" smtClean="0"/>
              <a:t>docetaxel</a:t>
            </a:r>
            <a:r>
              <a:rPr lang="en-US" altLang="ko-KR" sz="2000" dirty="0" smtClean="0"/>
              <a:t>  VS </a:t>
            </a:r>
            <a:r>
              <a:rPr lang="en-US" altLang="ko-KR" sz="2000" dirty="0" err="1" smtClean="0"/>
              <a:t>docetaxel</a:t>
            </a:r>
            <a:r>
              <a:rPr lang="en-US" altLang="ko-KR" sz="2000" dirty="0" smtClean="0"/>
              <a:t> alone)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</a:t>
            </a:r>
            <a:r>
              <a:rPr lang="ko-KR" altLang="en-US" sz="2000" dirty="0" smtClean="0"/>
              <a:t>→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progression-free survival, 3.4 </a:t>
            </a:r>
            <a:r>
              <a:rPr lang="en-US" altLang="ko-KR" sz="2000" dirty="0" smtClean="0"/>
              <a:t>vs. 2.7 </a:t>
            </a:r>
            <a:r>
              <a:rPr lang="en-US" altLang="ko-KR" sz="2000" dirty="0"/>
              <a:t>months;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hazard </a:t>
            </a:r>
            <a:r>
              <a:rPr lang="en-US" altLang="ko-KR" sz="2000" dirty="0"/>
              <a:t>ratio for progression or </a:t>
            </a:r>
            <a:r>
              <a:rPr lang="en-US" altLang="ko-KR" sz="2000" dirty="0" smtClean="0"/>
              <a:t>death, 0.79</a:t>
            </a:r>
            <a:r>
              <a:rPr lang="en-US" altLang="ko-KR" sz="2000" dirty="0"/>
              <a:t>; </a:t>
            </a:r>
            <a:r>
              <a:rPr lang="en-US" altLang="ko-KR" sz="1500" dirty="0" smtClean="0"/>
              <a:t>(95</a:t>
            </a:r>
            <a:r>
              <a:rPr lang="en-US" altLang="ko-KR" sz="1500" dirty="0"/>
              <a:t>% CI, 0.68 to 0.92; P = </a:t>
            </a:r>
            <a:r>
              <a:rPr lang="en-US" altLang="ko-KR" sz="1500" dirty="0" smtClean="0"/>
              <a:t>0.002)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</a:t>
            </a:r>
            <a:r>
              <a:rPr lang="en-US" altLang="ko-KR" sz="2000" dirty="0"/>
              <a:t>overall </a:t>
            </a:r>
            <a:r>
              <a:rPr lang="en-US" altLang="ko-KR" sz="2000" dirty="0" smtClean="0"/>
              <a:t>survival, 12.6 </a:t>
            </a:r>
            <a:r>
              <a:rPr lang="en-US" altLang="ko-KR" sz="2000" dirty="0"/>
              <a:t>vs. 10.3 months;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hazard </a:t>
            </a:r>
            <a:r>
              <a:rPr lang="en-US" altLang="ko-KR" sz="2000" dirty="0"/>
              <a:t>ratio </a:t>
            </a:r>
            <a:r>
              <a:rPr lang="en-US" altLang="ko-KR" sz="2000" dirty="0" smtClean="0"/>
              <a:t>for death</a:t>
            </a:r>
            <a:r>
              <a:rPr lang="en-US" altLang="ko-KR" sz="2000" dirty="0"/>
              <a:t>, 0.83; </a:t>
            </a:r>
            <a:r>
              <a:rPr lang="en-US" altLang="ko-KR" sz="1300" dirty="0" smtClean="0"/>
              <a:t>(95</a:t>
            </a:r>
            <a:r>
              <a:rPr lang="en-US" altLang="ko-KR" sz="1300" dirty="0"/>
              <a:t>% CI, 0.70 to 0.99; P = </a:t>
            </a:r>
            <a:r>
              <a:rPr lang="en-US" altLang="ko-KR" sz="1300" dirty="0" smtClean="0"/>
              <a:t>0.04)</a:t>
            </a:r>
          </a:p>
        </p:txBody>
      </p:sp>
      <p:sp>
        <p:nvSpPr>
          <p:cNvPr id="5" name="오른쪽 화살표 4"/>
          <p:cNvSpPr/>
          <p:nvPr/>
        </p:nvSpPr>
        <p:spPr>
          <a:xfrm>
            <a:off x="539552" y="6165304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131621" y="602215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Efficacy </a:t>
            </a:r>
            <a:r>
              <a:rPr lang="en-US" altLang="ko-KR" dirty="0"/>
              <a:t>of </a:t>
            </a:r>
            <a:r>
              <a:rPr lang="en-US" altLang="ko-KR" dirty="0" err="1"/>
              <a:t>nintedanib</a:t>
            </a:r>
            <a:r>
              <a:rPr lang="en-US" altLang="ko-KR" dirty="0"/>
              <a:t> and </a:t>
            </a:r>
            <a:r>
              <a:rPr lang="en-US" altLang="ko-KR" dirty="0" smtClean="0"/>
              <a:t>of </a:t>
            </a:r>
            <a:r>
              <a:rPr lang="en-US" altLang="ko-KR" dirty="0" err="1" smtClean="0"/>
              <a:t>ramucirumab</a:t>
            </a:r>
            <a:r>
              <a:rPr lang="en-US" altLang="ko-KR" dirty="0" smtClean="0"/>
              <a:t> </a:t>
            </a:r>
            <a:r>
              <a:rPr lang="en-US" altLang="ko-KR" dirty="0"/>
              <a:t>was greater in </a:t>
            </a:r>
            <a:r>
              <a:rPr lang="en-US" altLang="ko-KR" dirty="0" smtClean="0"/>
              <a:t>rapidly</a:t>
            </a:r>
            <a:endParaRPr lang="en-US" altLang="ko-KR" dirty="0"/>
          </a:p>
          <a:p>
            <a:r>
              <a:rPr lang="en-US" altLang="ko-KR" dirty="0"/>
              <a:t>progressing tumors and </a:t>
            </a:r>
            <a:r>
              <a:rPr lang="en-US" altLang="ko-KR" dirty="0" err="1" smtClean="0"/>
              <a:t>nintedanib</a:t>
            </a:r>
            <a:r>
              <a:rPr lang="en-US" altLang="ko-KR" dirty="0" smtClean="0"/>
              <a:t> was greater </a:t>
            </a:r>
            <a:r>
              <a:rPr lang="en-US" altLang="ko-KR" dirty="0"/>
              <a:t>in </a:t>
            </a:r>
            <a:r>
              <a:rPr lang="en-US" altLang="ko-KR" dirty="0" smtClean="0"/>
              <a:t>refractory tumors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287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1332</Words>
  <Application>Microsoft Office PowerPoint</Application>
  <PresentationFormat>화면 슬라이드 쇼(4:3)</PresentationFormat>
  <Paragraphs>211</Paragraphs>
  <Slides>24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Office 테마</vt:lpstr>
      <vt:lpstr>PowerPoint 프레젠테이션</vt:lpstr>
      <vt:lpstr>Pathological Features</vt:lpstr>
      <vt:lpstr>Pathological Features</vt:lpstr>
      <vt:lpstr>PowerPoint 프레젠테이션</vt:lpstr>
      <vt:lpstr>Staging of Lung Cancer</vt:lpstr>
      <vt:lpstr>PowerPoint 프레젠테이션</vt:lpstr>
      <vt:lpstr>Current Landscape of Treatment</vt:lpstr>
      <vt:lpstr>Antiangiogenic Therapies and Treatment Based on Histologic Features</vt:lpstr>
      <vt:lpstr>Antiangiogenic Therapies and Treatment Based on Histologic Features</vt:lpstr>
      <vt:lpstr>Antiangiogenic Therapies and Treatment Based on Histologic Features</vt:lpstr>
      <vt:lpstr>Treatment Based on Targetable  Oncogenic Alterations</vt:lpstr>
      <vt:lpstr>Treatment Based on Targetable  Oncogenic Alterations</vt:lpstr>
      <vt:lpstr>Treatment Based on Targetable  Oncogenic Alterations</vt:lpstr>
      <vt:lpstr>Treatment Based on Targetable  Oncogenic Alterations</vt:lpstr>
      <vt:lpstr>Treatment Based on Targetable  Oncogenic Alterations</vt:lpstr>
      <vt:lpstr>Treatment Based on Targetable  Oncogenic Alterations</vt:lpstr>
      <vt:lpstr>Treatment Based on Targetable  Oncogenic Alterations</vt:lpstr>
      <vt:lpstr>Treatment Based on Targetable  Oncogenic Alterations</vt:lpstr>
      <vt:lpstr>Immunotherapies for NSCLC</vt:lpstr>
      <vt:lpstr>Immunotherapies for NSCLC</vt:lpstr>
      <vt:lpstr>Immunotherapies for NSCLC</vt:lpstr>
      <vt:lpstr>PowerPoint 프레젠테이션</vt:lpstr>
      <vt:lpstr>PowerPoint 프레젠테이션</vt:lpstr>
      <vt:lpstr>Summary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SV34BO4WDS004</dc:creator>
  <cp:lastModifiedBy>SV34BO4WDS004</cp:lastModifiedBy>
  <cp:revision>18</cp:revision>
  <dcterms:created xsi:type="dcterms:W3CDTF">2018-05-07T06:28:18Z</dcterms:created>
  <dcterms:modified xsi:type="dcterms:W3CDTF">2018-05-07T22:02:28Z</dcterms:modified>
</cp:coreProperties>
</file>