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89" r:id="rId3"/>
    <p:sldId id="257" r:id="rId4"/>
    <p:sldId id="272" r:id="rId5"/>
    <p:sldId id="274" r:id="rId6"/>
    <p:sldId id="273" r:id="rId7"/>
    <p:sldId id="258" r:id="rId8"/>
    <p:sldId id="286" r:id="rId9"/>
    <p:sldId id="287" r:id="rId10"/>
    <p:sldId id="259" r:id="rId11"/>
    <p:sldId id="275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76" r:id="rId20"/>
    <p:sldId id="277" r:id="rId21"/>
    <p:sldId id="278" r:id="rId22"/>
    <p:sldId id="281" r:id="rId23"/>
    <p:sldId id="279" r:id="rId24"/>
    <p:sldId id="291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>
        <p:scale>
          <a:sx n="90" d="100"/>
          <a:sy n="90" d="100"/>
        </p:scale>
        <p:origin x="-2244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B333-9828-4914-A831-403B9881961C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2B5E1-0978-40FC-9B2F-1F4D85AD64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5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4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62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25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1911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35428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2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>
              <a:lnSpc>
                <a:spcPct val="150000"/>
              </a:lnSpc>
              <a:defRPr sz="18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>
              <a:lnSpc>
                <a:spcPct val="150000"/>
              </a:lnSpc>
              <a:defRPr sz="16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46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53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958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79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508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10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378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6076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17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0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6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265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96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592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87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85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407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86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432CD-7FC1-4035-BED7-481A4B0E81A5}" type="datetimeFigureOut">
              <a:rPr lang="ko-KR" altLang="en-US" smtClean="0"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ABFF7-5077-4344-8ADC-B5CC50046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11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2017-04-20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0016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2"/>
          <p:cNvSpPr>
            <a:spLocks noGrp="1"/>
          </p:cNvSpPr>
          <p:nvPr>
            <p:ph type="subTitle" idx="1"/>
          </p:nvPr>
        </p:nvSpPr>
        <p:spPr>
          <a:xfrm>
            <a:off x="539552" y="4221088"/>
            <a:ext cx="4752528" cy="2232248"/>
          </a:xfrm>
        </p:spPr>
        <p:txBody>
          <a:bodyPr>
            <a:normAutofit/>
          </a:bodyPr>
          <a:lstStyle/>
          <a:p>
            <a:pPr algn="l">
              <a:defRPr/>
            </a:pPr>
            <a:endParaRPr lang="en-US" altLang="ko-KR" sz="1400" b="1" baseline="30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defRPr/>
            </a:pPr>
            <a:r>
              <a:rPr lang="en-US" altLang="ko-KR" sz="2400" b="1" dirty="0" err="1">
                <a:solidFill>
                  <a:schemeClr val="tx2">
                    <a:lumMod val="75000"/>
                  </a:schemeClr>
                </a:solidFill>
              </a:rPr>
              <a:t>Ji-Eun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</a:rPr>
              <a:t> Park</a:t>
            </a:r>
            <a:endParaRPr lang="en-US" altLang="ko-KR" sz="2400" baseline="30000" dirty="0">
              <a:solidFill>
                <a:schemeClr val="tx2">
                  <a:lumMod val="75000"/>
                </a:schemeClr>
              </a:solidFill>
            </a:endParaRPr>
          </a:p>
          <a:p>
            <a:pPr algn="l">
              <a:defRPr/>
            </a:pPr>
            <a:endParaRPr lang="en-US" altLang="ko-KR" sz="1800" b="1" baseline="30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defRPr/>
            </a:pPr>
            <a:r>
              <a:rPr lang="en-US" altLang="ko-KR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Division of Pulmonology </a:t>
            </a:r>
          </a:p>
          <a:p>
            <a:pPr algn="l">
              <a:defRPr/>
            </a:pPr>
            <a:r>
              <a:rPr lang="en-US" altLang="ko-KR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Department of Internal Medicine</a:t>
            </a:r>
          </a:p>
          <a:p>
            <a:pPr algn="l">
              <a:defRPr/>
            </a:pPr>
            <a:r>
              <a:rPr lang="en-US" altLang="ko-KR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Yonsei</a:t>
            </a:r>
            <a:r>
              <a:rPr lang="en-US" altLang="ko-KR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University College of Medicine</a:t>
            </a: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043658"/>
          </a:xfrm>
        </p:spPr>
        <p:txBody>
          <a:bodyPr/>
          <a:lstStyle/>
          <a:p>
            <a:r>
              <a:rPr lang="en-US" altLang="ko-KR" b="1" dirty="0" err="1">
                <a:solidFill>
                  <a:schemeClr val="bg1"/>
                </a:solidFill>
              </a:rPr>
              <a:t>Castleman's</a:t>
            </a:r>
            <a:r>
              <a:rPr lang="en-US" altLang="ko-KR" b="1" dirty="0">
                <a:solidFill>
                  <a:schemeClr val="bg1"/>
                </a:solidFill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</a:rPr>
              <a:t>disease, </a:t>
            </a:r>
            <a:r>
              <a:rPr lang="en-US" altLang="ko-KR" b="1" dirty="0">
                <a:solidFill>
                  <a:schemeClr val="bg1"/>
                </a:solidFill>
              </a:rPr>
              <a:t/>
            </a:r>
            <a:br>
              <a:rPr lang="en-US" altLang="ko-KR" b="1" dirty="0">
                <a:solidFill>
                  <a:schemeClr val="bg1"/>
                </a:solidFill>
              </a:rPr>
            </a:br>
            <a:r>
              <a:rPr lang="en-US" altLang="ko-KR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Pleural effusion in SLE</a:t>
            </a:r>
            <a:endParaRPr lang="ko-KR" altLang="en-US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1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err="1" smtClean="0"/>
              <a:t>Unicentric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Castleman’s</a:t>
            </a:r>
            <a:r>
              <a:rPr lang="en-US" altLang="ko-KR" b="1" dirty="0" smtClean="0"/>
              <a:t> disease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Median size: 5.5cm</a:t>
            </a:r>
          </a:p>
          <a:p>
            <a:r>
              <a:rPr lang="en-US" altLang="ko-KR" sz="2400" dirty="0"/>
              <a:t>S</a:t>
            </a:r>
            <a:r>
              <a:rPr lang="en-US" altLang="ko-KR" sz="2400" dirty="0" smtClean="0"/>
              <a:t>ites: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- </a:t>
            </a:r>
            <a:r>
              <a:rPr lang="en-US" altLang="ko-KR" sz="2400" b="1" dirty="0" smtClean="0"/>
              <a:t>chest (24~70%)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- abdomen, </a:t>
            </a:r>
            <a:r>
              <a:rPr lang="en-US" altLang="ko-KR" sz="2400" dirty="0" err="1" smtClean="0"/>
              <a:t>retroperitoneum</a:t>
            </a:r>
            <a:r>
              <a:rPr lang="en-US" altLang="ko-KR" sz="2400" dirty="0" smtClean="0"/>
              <a:t> and pelvis (10~20%)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- neck (10~20%)</a:t>
            </a:r>
          </a:p>
          <a:p>
            <a:pPr marL="0" indent="0">
              <a:buNone/>
            </a:pPr>
            <a:r>
              <a:rPr lang="en-US" altLang="ko-KR" sz="2400" dirty="0" smtClean="0"/>
              <a:t>     - axilla, groin..</a:t>
            </a:r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/>
              <a:t>Not associated with progression to malignancy</a:t>
            </a:r>
          </a:p>
          <a:p>
            <a:r>
              <a:rPr lang="en-US" altLang="ko-KR" sz="2400" dirty="0"/>
              <a:t>Treated by surgical resection with excellent results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0725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800" b="1" dirty="0" err="1"/>
              <a:t>M</a:t>
            </a:r>
            <a:r>
              <a:rPr lang="en-US" altLang="ko-KR" sz="3800" b="1" dirty="0" err="1" smtClean="0"/>
              <a:t>ulticentric</a:t>
            </a:r>
            <a:r>
              <a:rPr lang="en-US" altLang="ko-KR" sz="3800" b="1" dirty="0" smtClean="0"/>
              <a:t> </a:t>
            </a:r>
            <a:r>
              <a:rPr lang="en-US" altLang="ko-KR" sz="3800" b="1" dirty="0" err="1" smtClean="0"/>
              <a:t>Castleman’s</a:t>
            </a:r>
            <a:r>
              <a:rPr lang="en-US" altLang="ko-KR" sz="3800" b="1" dirty="0" smtClean="0"/>
              <a:t> disease(1)</a:t>
            </a:r>
            <a:endParaRPr lang="ko-KR" altLang="en-US" sz="38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Median age </a:t>
            </a:r>
            <a:r>
              <a:rPr lang="en-US" altLang="ko-KR" sz="2400" b="1" dirty="0" smtClean="0"/>
              <a:t>50-65</a:t>
            </a:r>
            <a:r>
              <a:rPr lang="en-US" altLang="ko-KR" sz="2400" dirty="0" smtClean="0"/>
              <a:t>, younger if HIV+</a:t>
            </a:r>
          </a:p>
          <a:p>
            <a:r>
              <a:rPr lang="en-US" altLang="ko-KR" sz="2400" dirty="0" smtClean="0"/>
              <a:t>HIV associated MCD: 8.3 cases/10,000 patient-</a:t>
            </a:r>
            <a:r>
              <a:rPr lang="en-US" altLang="ko-KR" sz="2400" dirty="0" err="1" smtClean="0"/>
              <a:t>yrs</a:t>
            </a:r>
            <a:endParaRPr lang="en-US" altLang="ko-KR" sz="2400" dirty="0" smtClean="0"/>
          </a:p>
          <a:p>
            <a:r>
              <a:rPr lang="en-US" altLang="ko-KR" sz="2400" dirty="0" smtClean="0"/>
              <a:t>Male &gt; Female </a:t>
            </a:r>
          </a:p>
          <a:p>
            <a:r>
              <a:rPr lang="en-US" altLang="ko-KR" sz="2400" b="1" dirty="0" err="1" smtClean="0"/>
              <a:t>Plasmacytic</a:t>
            </a:r>
            <a:r>
              <a:rPr lang="en-US" altLang="ko-KR" sz="2400" b="1" dirty="0" smtClean="0"/>
              <a:t> type </a:t>
            </a:r>
            <a:r>
              <a:rPr lang="en-US" altLang="ko-KR" sz="2400" dirty="0" smtClean="0"/>
              <a:t>or mixed cellularity variety</a:t>
            </a:r>
          </a:p>
          <a:p>
            <a:r>
              <a:rPr lang="en-US" altLang="ko-KR" sz="2400" dirty="0" smtClean="0"/>
              <a:t>Widespread lymphadenopathy, Hepatosplenomegaly</a:t>
            </a:r>
          </a:p>
          <a:p>
            <a:r>
              <a:rPr lang="en-US" altLang="ko-KR" sz="2400" dirty="0" smtClean="0"/>
              <a:t>systemic symptoms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  <a:r>
              <a:rPr lang="en-US" altLang="ko-KR" sz="2000" dirty="0" smtClean="0"/>
              <a:t>: fatigue, fever, </a:t>
            </a:r>
            <a:r>
              <a:rPr lang="en-US" altLang="ko-KR" sz="2000" dirty="0" err="1" smtClean="0"/>
              <a:t>Wt</a:t>
            </a:r>
            <a:r>
              <a:rPr lang="en-US" altLang="ko-KR" sz="2000" dirty="0" smtClean="0"/>
              <a:t> loss, night sweats, </a:t>
            </a:r>
            <a:r>
              <a:rPr lang="en-US" altLang="ko-KR" sz="2000" dirty="0"/>
              <a:t>s</a:t>
            </a:r>
            <a:r>
              <a:rPr lang="en-US" altLang="ko-KR" sz="2000" dirty="0" smtClean="0"/>
              <a:t>evere peripheral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edema, anemia, hypoalbuminemia, peripheral neuropathy</a:t>
            </a:r>
          </a:p>
          <a:p>
            <a:r>
              <a:rPr lang="en-US" altLang="ko-KR" sz="2400" dirty="0" smtClean="0"/>
              <a:t>HHV-8 infection, overproduction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IL-6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995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800" b="1" dirty="0" err="1" smtClean="0"/>
              <a:t>Multicentric</a:t>
            </a:r>
            <a:r>
              <a:rPr lang="en-US" altLang="ko-KR" sz="3800" b="1" dirty="0" smtClean="0"/>
              <a:t> </a:t>
            </a:r>
            <a:r>
              <a:rPr lang="en-US" altLang="ko-KR" sz="3800" b="1" dirty="0" err="1" smtClean="0"/>
              <a:t>Castleman’s</a:t>
            </a:r>
            <a:r>
              <a:rPr lang="en-US" altLang="ko-KR" sz="3800" b="1" dirty="0" smtClean="0"/>
              <a:t> disease(2)</a:t>
            </a:r>
            <a:endParaRPr lang="ko-KR" altLang="en-US" sz="38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200" dirty="0" smtClean="0"/>
              <a:t>Anemia, thrombocytosis, hypoalbuminemia, polyclonal </a:t>
            </a:r>
            <a:r>
              <a:rPr lang="en-US" altLang="ko-KR" sz="2200" dirty="0" err="1" smtClean="0"/>
              <a:t>hypergammaglobulinemia</a:t>
            </a:r>
            <a:endParaRPr lang="en-US" altLang="ko-KR" sz="2200" dirty="0" smtClean="0"/>
          </a:p>
          <a:p>
            <a:r>
              <a:rPr lang="en-US" altLang="ko-KR" sz="2200" dirty="0" smtClean="0"/>
              <a:t>ESR, IL-6, VEGF, LDH, and CRP </a:t>
            </a:r>
            <a:r>
              <a:rPr lang="en-US" altLang="ko-KR" sz="2200" b="1" dirty="0" smtClean="0"/>
              <a:t>↑</a:t>
            </a:r>
          </a:p>
          <a:p>
            <a:endParaRPr lang="en-US" altLang="ko-KR" sz="1000" b="1" dirty="0" smtClean="0"/>
          </a:p>
          <a:p>
            <a:r>
              <a:rPr lang="en-US" altLang="ko-KR" sz="2200" dirty="0" smtClean="0"/>
              <a:t>Can be associated with</a:t>
            </a:r>
          </a:p>
          <a:p>
            <a:pPr lvl="1"/>
            <a:r>
              <a:rPr lang="en-US" altLang="ko-KR" sz="2000" dirty="0" smtClean="0"/>
              <a:t>Autoimmune hemolytic anemia</a:t>
            </a:r>
          </a:p>
          <a:p>
            <a:pPr lvl="1"/>
            <a:r>
              <a:rPr lang="en-US" altLang="ko-KR" sz="2000" dirty="0" smtClean="0"/>
              <a:t>Multiple myeloma</a:t>
            </a:r>
          </a:p>
          <a:p>
            <a:pPr lvl="1"/>
            <a:r>
              <a:rPr lang="en-US" altLang="ko-KR" sz="2000" dirty="0" smtClean="0"/>
              <a:t>Amyloidosis</a:t>
            </a:r>
          </a:p>
          <a:p>
            <a:pPr lvl="1"/>
            <a:r>
              <a:rPr lang="en-US" altLang="ko-KR" sz="2000" dirty="0" smtClean="0"/>
              <a:t>Pemphigus</a:t>
            </a:r>
          </a:p>
          <a:p>
            <a:pPr lvl="1"/>
            <a:r>
              <a:rPr lang="en-US" altLang="ko-KR" sz="2000" dirty="0" smtClean="0"/>
              <a:t>POEMS (polyneuropathy, </a:t>
            </a:r>
            <a:r>
              <a:rPr lang="en-US" altLang="ko-KR" sz="2000" dirty="0" err="1" smtClean="0"/>
              <a:t>organomegaly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endocrinopathy</a:t>
            </a:r>
            <a:r>
              <a:rPr lang="en-US" altLang="ko-KR" sz="2000" dirty="0" smtClean="0"/>
              <a:t>, monoclonal </a:t>
            </a:r>
            <a:r>
              <a:rPr lang="en-US" altLang="ko-KR" sz="2000" dirty="0" err="1" smtClean="0"/>
              <a:t>gammopathy</a:t>
            </a:r>
            <a:r>
              <a:rPr lang="en-US" altLang="ko-KR" sz="2000" dirty="0" smtClean="0"/>
              <a:t>, skin changes)</a:t>
            </a:r>
          </a:p>
          <a:p>
            <a:endParaRPr lang="en-US" altLang="ko-KR" sz="1000" dirty="0"/>
          </a:p>
          <a:p>
            <a:r>
              <a:rPr lang="en-US" altLang="ko-KR" sz="2200" dirty="0" smtClean="0"/>
              <a:t>Rapidly progressive form can lead to death within weeks</a:t>
            </a:r>
          </a:p>
          <a:p>
            <a:r>
              <a:rPr lang="en-US" altLang="ko-KR" sz="2200" dirty="0" smtClean="0"/>
              <a:t>Chronic persistent form with relapses is more common</a:t>
            </a:r>
            <a:endParaRPr lang="ko-KR" altLang="en-US" sz="2200" dirty="0"/>
          </a:p>
        </p:txBody>
      </p:sp>
      <p:sp>
        <p:nvSpPr>
          <p:cNvPr id="4" name="AutoShape 2" descr="pemphigus에 대한 이미지 검색결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30627" t="43279" r="61726" b="37401"/>
          <a:stretch/>
        </p:blipFill>
        <p:spPr>
          <a:xfrm>
            <a:off x="6228184" y="2348880"/>
            <a:ext cx="244201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5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HIV association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More likely to be associated with </a:t>
            </a:r>
            <a:r>
              <a:rPr lang="en-US" altLang="ko-KR" sz="2400" b="1" dirty="0" smtClean="0"/>
              <a:t>MCD</a:t>
            </a:r>
          </a:p>
          <a:p>
            <a:r>
              <a:rPr lang="en-US" altLang="ko-KR" sz="2400" dirty="0" smtClean="0"/>
              <a:t>More likely to be caused by </a:t>
            </a:r>
            <a:r>
              <a:rPr lang="en-US" altLang="ko-KR" sz="2400" b="1" dirty="0" smtClean="0"/>
              <a:t>HHV-8</a:t>
            </a:r>
          </a:p>
          <a:p>
            <a:r>
              <a:rPr lang="en-US" altLang="ko-KR" sz="2400" dirty="0" smtClean="0"/>
              <a:t>Tend to pursue an </a:t>
            </a:r>
            <a:r>
              <a:rPr lang="en-US" altLang="ko-KR" sz="2400" b="1" dirty="0" smtClean="0"/>
              <a:t>acute </a:t>
            </a:r>
            <a:r>
              <a:rPr lang="en-US" altLang="ko-KR" sz="2400" b="1" dirty="0" smtClean="0"/>
              <a:t>course</a:t>
            </a:r>
          </a:p>
          <a:p>
            <a:r>
              <a:rPr lang="en-US" altLang="ko-KR" sz="2400" dirty="0" smtClean="0"/>
              <a:t>Poor </a:t>
            </a:r>
            <a:r>
              <a:rPr lang="en-US" altLang="ko-KR" sz="2400" dirty="0" smtClean="0"/>
              <a:t>prognosis and progression to malignancy</a:t>
            </a:r>
          </a:p>
          <a:p>
            <a:r>
              <a:rPr lang="en-US" altLang="ko-KR" sz="2400" dirty="0" smtClean="0"/>
              <a:t>Initiation of HAART may lead to fulminant MCD</a:t>
            </a:r>
          </a:p>
        </p:txBody>
      </p:sp>
    </p:spTree>
    <p:extLst>
      <p:ext uri="{BB962C8B-B14F-4D97-AF65-F5344CB8AC3E}">
        <p14:creationId xmlns:p14="http://schemas.microsoft.com/office/powerpoint/2010/main" val="5058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Role of HHV-8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HHV-8 + in significant number of MCD</a:t>
            </a:r>
          </a:p>
          <a:p>
            <a:r>
              <a:rPr lang="en-US" altLang="ko-KR" sz="2400" dirty="0" smtClean="0"/>
              <a:t>HHV-8 is universally found in HIV+ MCD, but only in 40-50% of HIV- MCD</a:t>
            </a:r>
          </a:p>
          <a:p>
            <a:r>
              <a:rPr lang="en-US" altLang="ko-KR" sz="2400" dirty="0" smtClean="0"/>
              <a:t>HHV-8 infected </a:t>
            </a:r>
            <a:r>
              <a:rPr lang="en-US" altLang="ko-KR" sz="2400" dirty="0" err="1" smtClean="0"/>
              <a:t>immunoblasts</a:t>
            </a:r>
            <a:r>
              <a:rPr lang="en-US" altLang="ko-KR" sz="2400" dirty="0" smtClean="0"/>
              <a:t> are highly proliferative and may coalesce to form so-called “</a:t>
            </a:r>
            <a:r>
              <a:rPr lang="en-US" altLang="ko-KR" sz="2400" dirty="0" err="1" smtClean="0"/>
              <a:t>microlymphomas</a:t>
            </a:r>
            <a:r>
              <a:rPr lang="en-US" altLang="ko-KR" sz="2400" dirty="0" smtClean="0"/>
              <a:t>”, or develop into frank lymphoma</a:t>
            </a:r>
          </a:p>
          <a:p>
            <a:r>
              <a:rPr lang="en-US" altLang="ko-KR" sz="2400" dirty="0" smtClean="0"/>
              <a:t>It is hypothesized that the </a:t>
            </a:r>
            <a:r>
              <a:rPr lang="en-US" altLang="ko-KR" sz="2400" b="1" dirty="0" err="1" smtClean="0"/>
              <a:t>hyperproliferative</a:t>
            </a:r>
            <a:r>
              <a:rPr lang="en-US" altLang="ko-KR" sz="2400" b="1" dirty="0" smtClean="0"/>
              <a:t> state induced by HHV-8</a:t>
            </a:r>
            <a:r>
              <a:rPr lang="en-US" altLang="ko-KR" sz="2400" dirty="0" smtClean="0"/>
              <a:t> permits the accumulation of new mutations in the genomes of the infected B </a:t>
            </a:r>
            <a:r>
              <a:rPr lang="en-US" altLang="ko-KR" sz="2400" dirty="0" err="1" smtClean="0"/>
              <a:t>immunoblasts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2023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Role of IL-6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Possible link between </a:t>
            </a:r>
            <a:r>
              <a:rPr lang="en-US" altLang="ko-KR" sz="2400" b="1" dirty="0" smtClean="0"/>
              <a:t>overexpression of IL-6 </a:t>
            </a:r>
            <a:r>
              <a:rPr lang="en-US" altLang="ko-KR" sz="2400" dirty="0" smtClean="0"/>
              <a:t>to the </a:t>
            </a:r>
            <a:r>
              <a:rPr lang="en-US" altLang="ko-KR" sz="2400" b="1" dirty="0" smtClean="0"/>
              <a:t>systemic manifestations </a:t>
            </a:r>
            <a:r>
              <a:rPr lang="en-US" altLang="ko-KR" sz="2400" dirty="0" smtClean="0"/>
              <a:t>of both UCD and MCD</a:t>
            </a:r>
          </a:p>
          <a:p>
            <a:r>
              <a:rPr lang="en-US" altLang="ko-KR" sz="2400" dirty="0" smtClean="0"/>
              <a:t>HHV-8 expresses a </a:t>
            </a:r>
            <a:r>
              <a:rPr lang="en-US" altLang="ko-KR" sz="2400" b="1" dirty="0" smtClean="0"/>
              <a:t>viral IL-6 gene </a:t>
            </a:r>
            <a:r>
              <a:rPr lang="en-US" altLang="ko-KR" sz="2400" dirty="0" smtClean="0"/>
              <a:t>that activates the </a:t>
            </a:r>
            <a:r>
              <a:rPr lang="en-US" altLang="ko-KR" sz="2400" b="1" dirty="0" smtClean="0"/>
              <a:t>human IL-6 receptor</a:t>
            </a:r>
          </a:p>
          <a:p>
            <a:r>
              <a:rPr lang="en-US" altLang="ko-KR" sz="2400" dirty="0" smtClean="0"/>
              <a:t>This can induce proliferation of human myeloma cell lines</a:t>
            </a:r>
          </a:p>
          <a:p>
            <a:pPr marL="0" indent="0">
              <a:buNone/>
            </a:pPr>
            <a:r>
              <a:rPr lang="en-US" altLang="ko-KR" sz="2400" dirty="0" smtClean="0"/>
              <a:t>   → Treatment with antibodies that specifically </a:t>
            </a:r>
            <a:r>
              <a:rPr lang="en-US" altLang="ko-KR" sz="2400" b="1" dirty="0" smtClean="0"/>
              <a:t>inhibit </a:t>
            </a:r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   human IL-6 </a:t>
            </a:r>
            <a:r>
              <a:rPr lang="en-US" altLang="ko-KR" sz="2400" dirty="0" smtClean="0"/>
              <a:t>can result in the resolution of the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systemic symptoms and </a:t>
            </a:r>
            <a:r>
              <a:rPr lang="en-US" altLang="ko-KR" sz="2400" dirty="0" err="1" smtClean="0"/>
              <a:t>hypergammaglobulinemia</a:t>
            </a:r>
            <a:r>
              <a:rPr lang="en-US" altLang="ko-KR" sz="2400" dirty="0" smtClean="0"/>
              <a:t>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of MCD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675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M</a:t>
            </a:r>
            <a:r>
              <a:rPr lang="en-US" altLang="ko-KR" b="1" dirty="0" smtClean="0"/>
              <a:t>alignancy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Kaposi’s sarcoma</a:t>
            </a:r>
            <a:r>
              <a:rPr lang="en-US" altLang="ko-KR" sz="2400" dirty="0" smtClean="0"/>
              <a:t>: up to 70% in HIV+/HHV+</a:t>
            </a:r>
          </a:p>
          <a:p>
            <a:r>
              <a:rPr lang="en-US" altLang="ko-KR" sz="2400" b="1" dirty="0" smtClean="0"/>
              <a:t>Non-Hodgkin’s lymphoma</a:t>
            </a:r>
            <a:r>
              <a:rPr lang="en-US" altLang="ko-KR" sz="2400" dirty="0" smtClean="0"/>
              <a:t>: 15-20% of patients</a:t>
            </a:r>
          </a:p>
          <a:p>
            <a:r>
              <a:rPr lang="en-US" altLang="ko-KR" sz="2400" b="1" dirty="0" smtClean="0"/>
              <a:t>Hodgkin’s lymphoma</a:t>
            </a:r>
            <a:r>
              <a:rPr lang="en-US" altLang="ko-KR" sz="2400" dirty="0" smtClean="0"/>
              <a:t>: both MCD &amp; UCD</a:t>
            </a:r>
          </a:p>
          <a:p>
            <a:r>
              <a:rPr lang="en-US" altLang="ko-KR" sz="2400" b="1" dirty="0" smtClean="0"/>
              <a:t>POEMS syndrome</a:t>
            </a:r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</a:t>
            </a:r>
            <a:r>
              <a:rPr lang="en-US" altLang="ko-KR" sz="2400" dirty="0" smtClean="0"/>
              <a:t>: polyneuropathy, </a:t>
            </a:r>
            <a:r>
              <a:rPr lang="en-US" altLang="ko-KR" sz="2400" dirty="0" err="1" smtClean="0"/>
              <a:t>organomegaly</a:t>
            </a:r>
            <a:r>
              <a:rPr lang="en-US" altLang="ko-KR" sz="2400" dirty="0" smtClean="0"/>
              <a:t>, </a:t>
            </a:r>
            <a:r>
              <a:rPr lang="en-US" altLang="ko-KR" sz="2400" dirty="0" err="1" smtClean="0"/>
              <a:t>endocrinopathy</a:t>
            </a:r>
            <a:r>
              <a:rPr lang="en-US" altLang="ko-KR" sz="2400" dirty="0" smtClean="0"/>
              <a:t>,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monoclonal </a:t>
            </a:r>
            <a:r>
              <a:rPr lang="en-US" altLang="ko-KR" sz="2400" dirty="0" err="1" smtClean="0"/>
              <a:t>gammopathy</a:t>
            </a:r>
            <a:r>
              <a:rPr lang="en-US" altLang="ko-KR" sz="2400" dirty="0" smtClean="0"/>
              <a:t>, and skin changes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7462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T</a:t>
            </a:r>
            <a:r>
              <a:rPr lang="en-US" altLang="ko-KR" b="1" dirty="0" smtClean="0"/>
              <a:t>reatment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No standard therapy and clinical practice varies</a:t>
            </a:r>
          </a:p>
          <a:p>
            <a:r>
              <a:rPr lang="en-US" altLang="ko-KR" sz="2400" dirty="0" smtClean="0"/>
              <a:t>Depends upon </a:t>
            </a:r>
            <a:r>
              <a:rPr lang="en-US" altLang="ko-KR" sz="2400" dirty="0"/>
              <a:t>w</a:t>
            </a:r>
            <a:r>
              <a:rPr lang="en-US" altLang="ko-KR" sz="2400" dirty="0" smtClean="0"/>
              <a:t>hether </a:t>
            </a:r>
            <a:r>
              <a:rPr lang="en-US" altLang="ko-KR" sz="2400" b="1" dirty="0" smtClean="0"/>
              <a:t>HIV/HHV-8</a:t>
            </a:r>
            <a:r>
              <a:rPr lang="en-US" altLang="ko-KR" sz="2400" dirty="0" smtClean="0"/>
              <a:t> positive?</a:t>
            </a:r>
          </a:p>
          <a:p>
            <a:endParaRPr lang="en-US" altLang="ko-KR" sz="1100" dirty="0" smtClean="0"/>
          </a:p>
          <a:p>
            <a:pPr lvl="1"/>
            <a:r>
              <a:rPr lang="en-US" altLang="ko-KR" sz="2000" b="1" dirty="0" smtClean="0"/>
              <a:t>Steroids</a:t>
            </a:r>
            <a:r>
              <a:rPr lang="en-US" altLang="ko-KR" sz="2000" dirty="0" smtClean="0"/>
              <a:t>: 15-20%, not in HIV</a:t>
            </a:r>
            <a:r>
              <a:rPr lang="en-US" altLang="ko-KR" sz="2000" dirty="0" smtClean="0"/>
              <a:t>+</a:t>
            </a:r>
            <a:endParaRPr lang="en-US" altLang="ko-KR" sz="2000" b="1" dirty="0" smtClean="0"/>
          </a:p>
          <a:p>
            <a:pPr lvl="1"/>
            <a:r>
              <a:rPr lang="en-US" altLang="ko-KR" sz="2000" b="1" dirty="0" smtClean="0"/>
              <a:t>Antiviral agent</a:t>
            </a:r>
            <a:r>
              <a:rPr lang="en-US" altLang="ko-KR" sz="2000" dirty="0" smtClean="0"/>
              <a:t>: acyclovir, ganciclovir, </a:t>
            </a:r>
            <a:r>
              <a:rPr lang="en-US" altLang="ko-KR" sz="2000" dirty="0" err="1" smtClean="0"/>
              <a:t>foscarnet</a:t>
            </a:r>
            <a:r>
              <a:rPr lang="en-US" altLang="ko-KR" sz="2000" dirty="0" smtClean="0"/>
              <a:t> </a:t>
            </a:r>
          </a:p>
          <a:p>
            <a:pPr marL="400050" lvl="1" indent="0">
              <a:buNone/>
            </a:pPr>
            <a:r>
              <a:rPr lang="en-US" altLang="ko-KR" sz="2000" dirty="0" smtClean="0"/>
              <a:t>                          – in HIV+ and HHV-8+</a:t>
            </a:r>
          </a:p>
          <a:p>
            <a:pPr lvl="1"/>
            <a:r>
              <a:rPr lang="en-US" altLang="ko-KR" sz="2000" b="1" dirty="0" smtClean="0"/>
              <a:t>Rituximab</a:t>
            </a:r>
            <a:r>
              <a:rPr lang="en-US" altLang="ko-KR" sz="2000" dirty="0" smtClean="0"/>
              <a:t>: anti-CD20 monoclonal Ab</a:t>
            </a:r>
          </a:p>
          <a:p>
            <a:pPr marL="400050" lvl="1" indent="0">
              <a:buNone/>
            </a:pPr>
            <a:r>
              <a:rPr lang="en-US" altLang="ko-KR" sz="2000" dirty="0" smtClean="0"/>
              <a:t>                    → complete remission in few cases</a:t>
            </a:r>
          </a:p>
          <a:p>
            <a:pPr lvl="1"/>
            <a:r>
              <a:rPr lang="en-US" altLang="ko-KR" sz="2000" b="1" dirty="0" smtClean="0"/>
              <a:t>CHOP</a:t>
            </a:r>
            <a:r>
              <a:rPr lang="en-US" altLang="ko-KR" sz="2000" dirty="0" smtClean="0"/>
              <a:t> or </a:t>
            </a:r>
            <a:r>
              <a:rPr lang="en-US" altLang="ko-KR" sz="2000" b="1" dirty="0" smtClean="0"/>
              <a:t>CVAD</a:t>
            </a:r>
            <a:r>
              <a:rPr lang="en-US" altLang="ko-KR" sz="2000" dirty="0" smtClean="0"/>
              <a:t>: 90%</a:t>
            </a:r>
          </a:p>
          <a:p>
            <a:pPr marL="400050" lvl="1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</a:t>
            </a:r>
            <a:r>
              <a:rPr lang="en-US" altLang="ko-KR" sz="1500" dirty="0" smtClean="0"/>
              <a:t>* cyclophosphamide, doxorubicin, vincristine, prednisone</a:t>
            </a:r>
          </a:p>
          <a:p>
            <a:pPr marL="400050" lvl="1" indent="0">
              <a:buNone/>
            </a:pPr>
            <a:r>
              <a:rPr lang="en-US" altLang="ko-KR" sz="1500" dirty="0" smtClean="0"/>
              <a:t>    ** cyclophosphamide, vincristine, doxorubicin, dexamethasone</a:t>
            </a:r>
          </a:p>
          <a:p>
            <a:pPr lvl="1"/>
            <a:r>
              <a:rPr lang="en-US" altLang="ko-KR" sz="2000" b="1" dirty="0" smtClean="0"/>
              <a:t>Anti-IL 6</a:t>
            </a:r>
            <a:r>
              <a:rPr lang="en-US" altLang="ko-KR" sz="2000" dirty="0" smtClean="0"/>
              <a:t> or </a:t>
            </a:r>
            <a:r>
              <a:rPr lang="en-US" altLang="ko-KR" sz="2000" b="1" dirty="0" smtClean="0"/>
              <a:t>Anti-IL6 receptor antibody</a:t>
            </a:r>
          </a:p>
        </p:txBody>
      </p:sp>
    </p:spTree>
    <p:extLst>
      <p:ext uri="{BB962C8B-B14F-4D97-AF65-F5344CB8AC3E}">
        <p14:creationId xmlns:p14="http://schemas.microsoft.com/office/powerpoint/2010/main" val="209569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/>
              <a:t>Pulmonary manifestations of SLE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Pleural disease</a:t>
            </a:r>
          </a:p>
          <a:p>
            <a:pPr marL="0" indent="0">
              <a:buNone/>
            </a:pPr>
            <a:r>
              <a:rPr lang="en-US" altLang="ko-KR" sz="2400" dirty="0" smtClean="0"/>
              <a:t>   : </a:t>
            </a:r>
            <a:r>
              <a:rPr lang="en-US" altLang="ko-KR" sz="2400" b="1" dirty="0" smtClean="0"/>
              <a:t>pleural effusion</a:t>
            </a:r>
            <a:r>
              <a:rPr lang="en-US" altLang="ko-KR" sz="2400" dirty="0" smtClean="0"/>
              <a:t>, pneumothorax, </a:t>
            </a:r>
            <a:r>
              <a:rPr lang="en-US" altLang="ko-KR" sz="2400" dirty="0" err="1" smtClean="0"/>
              <a:t>fibrothorax</a:t>
            </a:r>
            <a:r>
              <a:rPr lang="en-US" altLang="ko-KR" sz="2400" dirty="0" smtClean="0"/>
              <a:t> </a:t>
            </a:r>
          </a:p>
          <a:p>
            <a:r>
              <a:rPr lang="en-US" altLang="ko-KR" sz="2400" dirty="0" smtClean="0"/>
              <a:t>Acute pneumonitis</a:t>
            </a:r>
          </a:p>
          <a:p>
            <a:r>
              <a:rPr lang="en-US" altLang="ko-KR" sz="2400" dirty="0" smtClean="0"/>
              <a:t>Pulmonary hemorrhage</a:t>
            </a:r>
          </a:p>
          <a:p>
            <a:r>
              <a:rPr lang="en-US" altLang="ko-KR" sz="2400" dirty="0" smtClean="0"/>
              <a:t>Interstitial lung disease</a:t>
            </a:r>
          </a:p>
          <a:p>
            <a:r>
              <a:rPr lang="en-US" altLang="ko-KR" sz="2400" dirty="0" smtClean="0"/>
              <a:t>Thromboembolic disease</a:t>
            </a:r>
          </a:p>
          <a:p>
            <a:r>
              <a:rPr lang="en-US" altLang="ko-KR" sz="2400" dirty="0" smtClean="0"/>
              <a:t>Pulmonary hypertension</a:t>
            </a:r>
          </a:p>
          <a:p>
            <a:r>
              <a:rPr lang="en-US" altLang="ko-KR" sz="2400" dirty="0" smtClean="0"/>
              <a:t>Shrinking lung syndrome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8201" t="26452" r="78799" b="30708"/>
          <a:stretch/>
        </p:blipFill>
        <p:spPr>
          <a:xfrm>
            <a:off x="4860032" y="2601105"/>
            <a:ext cx="3960440" cy="396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Pleural effusion in SLE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2400" b="1" dirty="0" smtClean="0"/>
              <a:t>Pleural involvement </a:t>
            </a:r>
            <a:r>
              <a:rPr lang="en-US" altLang="ko-KR" sz="2400" dirty="0" smtClean="0"/>
              <a:t>is common, </a:t>
            </a:r>
            <a:r>
              <a:rPr lang="en-US" altLang="ko-KR" sz="2400" b="1" dirty="0" smtClean="0"/>
              <a:t>93%</a:t>
            </a:r>
            <a:r>
              <a:rPr lang="en-US" altLang="ko-KR" sz="2400" dirty="0" smtClean="0"/>
              <a:t> (autopsy)</a:t>
            </a:r>
          </a:p>
          <a:p>
            <a:r>
              <a:rPr lang="en-US" altLang="ko-KR" sz="2400" dirty="0" smtClean="0"/>
              <a:t>Bilateral (50%) / Exudative / LDH↑</a:t>
            </a:r>
          </a:p>
          <a:p>
            <a:r>
              <a:rPr lang="en-US" altLang="ko-KR" sz="2400" dirty="0" smtClean="0"/>
              <a:t>Clear, serous, </a:t>
            </a:r>
            <a:r>
              <a:rPr lang="en-US" altLang="ko-KR" sz="2400" dirty="0" err="1" smtClean="0"/>
              <a:t>sero</a:t>
            </a:r>
            <a:r>
              <a:rPr lang="en-US" altLang="ko-KR" sz="2400" dirty="0" smtClean="0"/>
              <a:t>-sanguineous, bloody</a:t>
            </a:r>
          </a:p>
          <a:p>
            <a:r>
              <a:rPr lang="en-US" altLang="ko-KR" sz="2400" b="1" dirty="0" smtClean="0"/>
              <a:t>Exclusion of other causes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: drug induced </a:t>
            </a:r>
            <a:r>
              <a:rPr lang="en-US" altLang="ko-KR" sz="2400" dirty="0" err="1" smtClean="0"/>
              <a:t>pleuritis</a:t>
            </a:r>
            <a:r>
              <a:rPr lang="en-US" altLang="ko-KR" sz="2400" dirty="0" smtClean="0"/>
              <a:t>, infection, heart failure, nephrotic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syndrome, uremia or malignancy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→ </a:t>
            </a:r>
            <a:r>
              <a:rPr lang="en-US" altLang="ko-KR" sz="2400" dirty="0" err="1" smtClean="0"/>
              <a:t>Hx</a:t>
            </a:r>
            <a:r>
              <a:rPr lang="en-US" altLang="ko-KR" sz="2400" dirty="0" smtClean="0"/>
              <a:t> taking, P/E: </a:t>
            </a:r>
            <a:r>
              <a:rPr lang="en-US" altLang="ko-KR" sz="2400" b="1" dirty="0" smtClean="0"/>
              <a:t>flare of SLE </a:t>
            </a:r>
            <a:r>
              <a:rPr lang="en-US" altLang="ko-KR" sz="2400" i="1" dirty="0" smtClean="0"/>
              <a:t>vs. </a:t>
            </a:r>
            <a:r>
              <a:rPr lang="en-US" altLang="ko-KR" sz="2400" dirty="0" smtClean="0"/>
              <a:t>other causes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r>
              <a:rPr lang="en-US" altLang="ko-KR" sz="2400" b="1" dirty="0" smtClean="0"/>
              <a:t>ANA+</a:t>
            </a:r>
            <a:r>
              <a:rPr lang="en-US" altLang="ko-KR" sz="2400" dirty="0" smtClean="0"/>
              <a:t> in pleural fluid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→ no additional diagnostic information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* if sufficient pleural fluid is present,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</a:t>
            </a:r>
            <a:r>
              <a:rPr lang="en-US" altLang="ko-KR" sz="2400" u="sng" dirty="0" smtClean="0"/>
              <a:t>→ exudative? Microbiologic and </a:t>
            </a:r>
            <a:r>
              <a:rPr lang="en-US" altLang="ko-KR" sz="2400" u="sng" dirty="0" err="1"/>
              <a:t>C</a:t>
            </a:r>
            <a:r>
              <a:rPr lang="en-US" altLang="ko-KR" sz="2400" u="sng" dirty="0" err="1" smtClean="0"/>
              <a:t>ytologic</a:t>
            </a:r>
            <a:r>
              <a:rPr lang="en-US" altLang="ko-KR" sz="2400" u="sng" dirty="0" smtClean="0"/>
              <a:t> analysis</a:t>
            </a:r>
            <a:endParaRPr lang="en-US" altLang="ko-KR" sz="2400" u="sng" dirty="0"/>
          </a:p>
          <a:p>
            <a:pPr marL="0" indent="0">
              <a:buNone/>
            </a:pPr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9832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Background (1)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3" y="1600200"/>
            <a:ext cx="8460797" cy="4525963"/>
          </a:xfrm>
        </p:spPr>
        <p:txBody>
          <a:bodyPr>
            <a:normAutofit/>
          </a:bodyPr>
          <a:lstStyle/>
          <a:p>
            <a:r>
              <a:rPr lang="en-US" altLang="ko-KR" sz="2400" dirty="0" err="1" smtClean="0">
                <a:effectLst/>
              </a:rPr>
              <a:t>heterogenous</a:t>
            </a:r>
            <a:r>
              <a:rPr lang="en-US" altLang="ko-KR" sz="2400" dirty="0" smtClean="0">
                <a:effectLst/>
              </a:rPr>
              <a:t> group of </a:t>
            </a:r>
            <a:r>
              <a:rPr lang="en-US" altLang="ko-KR" sz="2400" b="1" dirty="0" err="1" smtClean="0">
                <a:effectLst/>
              </a:rPr>
              <a:t>lymphoproliferative</a:t>
            </a:r>
            <a:r>
              <a:rPr lang="en-US" altLang="ko-KR" sz="2400" b="1" dirty="0" smtClean="0">
                <a:effectLst/>
              </a:rPr>
              <a:t> disorders</a:t>
            </a:r>
          </a:p>
          <a:p>
            <a:r>
              <a:rPr lang="en-US" altLang="ko-KR" sz="2400" dirty="0" smtClean="0"/>
              <a:t>Follicular hyperplasia of lymph nodes with abnormally increased </a:t>
            </a:r>
            <a:r>
              <a:rPr lang="en-US" altLang="ko-KR" sz="2400" dirty="0" err="1" smtClean="0"/>
              <a:t>interfollicular</a:t>
            </a:r>
            <a:r>
              <a:rPr lang="en-US" altLang="ko-KR" sz="2400" dirty="0" smtClean="0"/>
              <a:t> vascularity</a:t>
            </a:r>
          </a:p>
          <a:p>
            <a:r>
              <a:rPr lang="en-US" altLang="ko-KR" sz="2400" b="1" dirty="0" err="1"/>
              <a:t>Angiofollicular</a:t>
            </a:r>
            <a:r>
              <a:rPr lang="en-US" altLang="ko-KR" sz="2400" b="1" dirty="0"/>
              <a:t> lymph node hyperplasia</a:t>
            </a:r>
          </a:p>
          <a:p>
            <a:endParaRPr lang="en-US" altLang="ko-KR" sz="2400" dirty="0" smtClean="0">
              <a:effectLst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07"/>
          <a:stretch/>
        </p:blipFill>
        <p:spPr bwMode="auto">
          <a:xfrm>
            <a:off x="359213" y="3679239"/>
            <a:ext cx="2592288" cy="251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" r="2449"/>
          <a:stretch/>
        </p:blipFill>
        <p:spPr bwMode="auto">
          <a:xfrm>
            <a:off x="2915729" y="3679239"/>
            <a:ext cx="6012612" cy="251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76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Pleural effusion in SLE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Treatment</a:t>
            </a:r>
          </a:p>
          <a:p>
            <a:pPr lvl="1"/>
            <a:r>
              <a:rPr lang="en-US" altLang="ko-KR" sz="2400" b="1" dirty="0" smtClean="0"/>
              <a:t>NSAIDs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  : contraindicated by GI trouble, renal disease, 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heart failure</a:t>
            </a:r>
          </a:p>
          <a:p>
            <a:pPr marL="457200" lvl="1" indent="0">
              <a:buNone/>
            </a:pPr>
            <a:endParaRPr lang="en-US" altLang="ko-KR" sz="2400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→ if no response within 1-2 weeks,</a:t>
            </a:r>
          </a:p>
          <a:p>
            <a:pPr lvl="1" indent="-342900"/>
            <a:r>
              <a:rPr lang="en-US" altLang="ko-KR" sz="2400" b="1" dirty="0" smtClean="0"/>
              <a:t>Systemic glucocorticoids </a:t>
            </a:r>
          </a:p>
          <a:p>
            <a:pPr marL="400050" lvl="1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</a:t>
            </a:r>
            <a:r>
              <a:rPr lang="en-US" altLang="ko-KR" sz="2400" dirty="0" smtClean="0"/>
              <a:t>(</a:t>
            </a:r>
            <a:r>
              <a:rPr lang="en-US" altLang="ko-KR" sz="2400" dirty="0" err="1" smtClean="0"/>
              <a:t>eg</a:t>
            </a:r>
            <a:r>
              <a:rPr lang="en-US" altLang="ko-KR" sz="2400" dirty="0" smtClean="0"/>
              <a:t>. Prednisone 20mg/d, by a taper over 2-3 weeks)</a:t>
            </a:r>
          </a:p>
          <a:p>
            <a:pPr marL="400050" lvl="1" indent="0">
              <a:buNone/>
            </a:pPr>
            <a:endParaRPr lang="en-US" altLang="ko-KR" sz="2400" dirty="0" smtClean="0"/>
          </a:p>
          <a:p>
            <a:pPr lvl="1" indent="-342900"/>
            <a:r>
              <a:rPr lang="en-US" altLang="ko-KR" sz="2400" b="1" dirty="0" smtClean="0"/>
              <a:t>Immunosuppressive agents</a:t>
            </a:r>
            <a:r>
              <a:rPr lang="en-US" altLang="ko-KR" sz="2400" dirty="0" smtClean="0"/>
              <a:t>: rarely indicated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9753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altLang="ko-KR" b="1" dirty="0" smtClean="0"/>
              <a:t>Review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r>
              <a:rPr lang="en-US" altLang="ko-KR" sz="2400" b="1" dirty="0"/>
              <a:t>Antinuclear antibody testing in pleural fluid for the diagnosis of lupus </a:t>
            </a:r>
            <a:r>
              <a:rPr lang="en-US" altLang="ko-KR" sz="2400" b="1" dirty="0" err="1"/>
              <a:t>pleuritis</a:t>
            </a:r>
            <a:r>
              <a:rPr lang="en-US" altLang="ko-KR" sz="2400" b="1" dirty="0" smtClean="0"/>
              <a:t>. </a:t>
            </a:r>
            <a:r>
              <a:rPr lang="en-US" altLang="ko-KR" sz="1600" b="1" i="1" dirty="0" smtClean="0"/>
              <a:t>- </a:t>
            </a:r>
            <a:r>
              <a:rPr lang="en-US" altLang="ko-KR" sz="1600" i="1" dirty="0" err="1" smtClean="0"/>
              <a:t>Porcel</a:t>
            </a:r>
            <a:r>
              <a:rPr lang="en-US" altLang="ko-KR" sz="1600" i="1" dirty="0" smtClean="0"/>
              <a:t> JM et al, Lupus, 2007</a:t>
            </a:r>
          </a:p>
          <a:p>
            <a:pPr lvl="1"/>
            <a:r>
              <a:rPr lang="en-US" altLang="ko-KR" sz="1600" dirty="0"/>
              <a:t>266 patients with effusions </a:t>
            </a:r>
            <a:endParaRPr lang="en-US" altLang="ko-KR" sz="1600" dirty="0" smtClean="0"/>
          </a:p>
          <a:p>
            <a:pPr lvl="1"/>
            <a:r>
              <a:rPr lang="en-US" altLang="ko-KR" sz="1600" dirty="0" smtClean="0"/>
              <a:t>ANA, dsDNA</a:t>
            </a:r>
            <a:r>
              <a:rPr lang="en-US" altLang="ko-KR" sz="1600" dirty="0"/>
              <a:t>, extractable nuclear </a:t>
            </a:r>
            <a:r>
              <a:rPr lang="en-US" altLang="ko-KR" sz="1600" dirty="0" smtClean="0"/>
              <a:t>antigens(ENA) </a:t>
            </a:r>
            <a:r>
              <a:rPr lang="en-US" altLang="ko-KR" sz="1600" dirty="0"/>
              <a:t>on pleural </a:t>
            </a:r>
            <a:r>
              <a:rPr lang="en-US" altLang="ko-KR" sz="1600" dirty="0" smtClean="0"/>
              <a:t>fluid</a:t>
            </a:r>
          </a:p>
          <a:p>
            <a:pPr lvl="1"/>
            <a:r>
              <a:rPr lang="en-US" altLang="ko-KR" sz="1600" b="1" dirty="0"/>
              <a:t>ANA staining patterns in pleural fluid did not help </a:t>
            </a:r>
            <a:r>
              <a:rPr lang="en-US" altLang="ko-KR" sz="1600" dirty="0"/>
              <a:t>to discriminate lupus </a:t>
            </a:r>
            <a:r>
              <a:rPr lang="en-US" altLang="ko-KR" sz="1600" dirty="0" err="1"/>
              <a:t>pleuritis</a:t>
            </a:r>
            <a:r>
              <a:rPr lang="en-US" altLang="ko-KR" sz="1600" dirty="0"/>
              <a:t> from non-lupus </a:t>
            </a:r>
            <a:r>
              <a:rPr lang="en-US" altLang="ko-KR" sz="1600" dirty="0" smtClean="0"/>
              <a:t>etiologies.</a:t>
            </a:r>
          </a:p>
          <a:p>
            <a:pPr lvl="1"/>
            <a:endParaRPr lang="en-US" altLang="ko-KR" sz="1600" dirty="0"/>
          </a:p>
          <a:p>
            <a:r>
              <a:rPr lang="en-US" altLang="ko-KR" sz="2400" b="1" dirty="0"/>
              <a:t>Usefulness of pleural effusion antinuclear antibodies in the diagnosis of lupus pleuritic </a:t>
            </a:r>
          </a:p>
          <a:p>
            <a:pPr marL="0" indent="0">
              <a:buNone/>
            </a:pPr>
            <a:r>
              <a:rPr lang="en-US" altLang="ko-KR" sz="2400" b="1" dirty="0"/>
              <a:t>   </a:t>
            </a:r>
            <a:r>
              <a:rPr lang="en-US" altLang="ko-KR" sz="1600" b="1" i="1" dirty="0"/>
              <a:t>- </a:t>
            </a:r>
            <a:r>
              <a:rPr lang="en-US" altLang="ko-KR" sz="1600" i="1" dirty="0"/>
              <a:t>C </a:t>
            </a:r>
            <a:r>
              <a:rPr lang="en-US" altLang="ko-KR" sz="1600" i="1" dirty="0" err="1"/>
              <a:t>Toworakul</a:t>
            </a:r>
            <a:r>
              <a:rPr lang="en-US" altLang="ko-KR" sz="1600" i="1" dirty="0"/>
              <a:t> et al, Lupus, 2011</a:t>
            </a:r>
          </a:p>
          <a:p>
            <a:pPr lvl="1"/>
            <a:r>
              <a:rPr lang="en-US" altLang="ko-KR" sz="1600" dirty="0"/>
              <a:t>A prospective study of 54 patients with pleural effusion (12 lupus </a:t>
            </a:r>
            <a:r>
              <a:rPr lang="en-US" altLang="ko-KR" sz="1600" dirty="0" err="1"/>
              <a:t>pleuritis</a:t>
            </a:r>
            <a:r>
              <a:rPr lang="en-US" altLang="ko-KR" sz="1600" dirty="0"/>
              <a:t>, seven </a:t>
            </a:r>
            <a:r>
              <a:rPr lang="en-US" altLang="ko-KR" sz="1600" dirty="0" err="1"/>
              <a:t>parapneumonic</a:t>
            </a:r>
            <a:r>
              <a:rPr lang="en-US" altLang="ko-KR" sz="1600" dirty="0"/>
              <a:t> effusion, 26 malignancy-associated pleural effusions, nine </a:t>
            </a:r>
            <a:r>
              <a:rPr lang="en-US" altLang="ko-KR" sz="1600" dirty="0" err="1"/>
              <a:t>transudative</a:t>
            </a:r>
            <a:r>
              <a:rPr lang="en-US" altLang="ko-KR" sz="1600" dirty="0"/>
              <a:t> effusions) was performed. </a:t>
            </a:r>
          </a:p>
          <a:p>
            <a:pPr lvl="1"/>
            <a:r>
              <a:rPr lang="en-US" altLang="ko-KR" sz="1600" b="1" dirty="0"/>
              <a:t>the pleural effusion ANA </a:t>
            </a:r>
            <a:r>
              <a:rPr lang="en-US" altLang="ko-KR" sz="1600" dirty="0"/>
              <a:t>at a titer of ≥1 : 160 is </a:t>
            </a:r>
            <a:r>
              <a:rPr lang="en-US" altLang="ko-KR" sz="1600" b="1" dirty="0"/>
              <a:t>a sensitive and specific diagnostic biomarker for lupus </a:t>
            </a:r>
            <a:r>
              <a:rPr lang="en-US" altLang="ko-KR" sz="1600" b="1" dirty="0" err="1"/>
              <a:t>pleuritis</a:t>
            </a:r>
            <a:r>
              <a:rPr lang="en-US" altLang="ko-KR" sz="1600" b="1" dirty="0"/>
              <a:t> </a:t>
            </a:r>
            <a:r>
              <a:rPr lang="en-US" altLang="ko-KR" sz="1600" dirty="0"/>
              <a:t>in patients with lupus. However, pleural effusion ANA can occasionally be found in other conditions.</a:t>
            </a:r>
            <a:endParaRPr lang="ko-KR" altLang="en-US" sz="1600" dirty="0"/>
          </a:p>
          <a:p>
            <a:pPr lvl="1"/>
            <a:endParaRPr lang="en-US" altLang="ko-KR" sz="1600" dirty="0" smtClean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8255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Review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/>
              <a:t>Characteristics of pleural effusions in systemic lupus erythematosus: differential diagnosis of lupus </a:t>
            </a:r>
            <a:r>
              <a:rPr lang="en-US" altLang="ko-KR" sz="2400" b="1" dirty="0" smtClean="0"/>
              <a:t>pleuritic </a:t>
            </a:r>
            <a:r>
              <a:rPr lang="en-US" altLang="ko-KR" sz="1600" b="1" i="1" dirty="0" smtClean="0"/>
              <a:t>- </a:t>
            </a:r>
            <a:r>
              <a:rPr lang="en-US" altLang="ko-KR" sz="1600" i="1" dirty="0" smtClean="0"/>
              <a:t>BY Choi et al, Lupus, 2014</a:t>
            </a:r>
            <a:endParaRPr lang="en-US" altLang="ko-KR" sz="2400" dirty="0"/>
          </a:p>
          <a:p>
            <a:pPr lvl="1"/>
            <a:r>
              <a:rPr lang="en-US" altLang="ko-KR" sz="2000" dirty="0"/>
              <a:t>A prospective analysis of 17 SLE patients  with pleural </a:t>
            </a:r>
            <a:r>
              <a:rPr lang="en-US" altLang="ko-KR" sz="2000" dirty="0" smtClean="0"/>
              <a:t>effusion. 30 </a:t>
            </a:r>
            <a:r>
              <a:rPr lang="en-US" altLang="ko-KR" sz="2000" dirty="0"/>
              <a:t>non-SLE patients with pleural </a:t>
            </a:r>
            <a:r>
              <a:rPr lang="en-US" altLang="ko-KR" sz="2000" dirty="0" smtClean="0"/>
              <a:t>effusion (control)</a:t>
            </a:r>
          </a:p>
          <a:p>
            <a:pPr lvl="1"/>
            <a:r>
              <a:rPr lang="en-US" altLang="ko-KR" sz="2000" b="1" dirty="0" smtClean="0"/>
              <a:t>pleural </a:t>
            </a:r>
            <a:r>
              <a:rPr lang="en-US" altLang="ko-KR" sz="2000" b="1" dirty="0"/>
              <a:t>fluid ANA titer and serum CRP levels</a:t>
            </a:r>
            <a:r>
              <a:rPr lang="en-US" altLang="ko-KR" sz="2000" dirty="0"/>
              <a:t> are significantly increased in lupus </a:t>
            </a:r>
            <a:r>
              <a:rPr lang="en-US" altLang="ko-KR" sz="2000" dirty="0" err="1"/>
              <a:t>pleuritis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0679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377" y="1556792"/>
            <a:ext cx="9257714" cy="461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89828" y="1566823"/>
            <a:ext cx="6984776" cy="11430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Thank you for your attention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8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Background (2)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err="1" smtClean="0"/>
              <a:t>Castleman</a:t>
            </a:r>
            <a:r>
              <a:rPr lang="en-US" altLang="ko-KR" sz="2400" dirty="0" smtClean="0"/>
              <a:t> disease is a rare disease in which </a:t>
            </a:r>
          </a:p>
          <a:p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  the body’s disease-fighting network (lymphatic system)    </a:t>
            </a:r>
          </a:p>
          <a:p>
            <a:pPr marL="0" indent="0">
              <a:buNone/>
            </a:pP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  </a:t>
            </a:r>
            <a:r>
              <a:rPr lang="en-US" altLang="ko-KR" sz="2400" dirty="0" smtClean="0"/>
              <a:t>contains </a:t>
            </a:r>
            <a:r>
              <a:rPr lang="en-US" altLang="ko-KR" sz="2400" dirty="0" smtClean="0">
                <a:solidFill>
                  <a:srgbClr val="FF0000"/>
                </a:solidFill>
              </a:rPr>
              <a:t>more than required cells (overgrowth of cells).</a:t>
            </a:r>
          </a:p>
          <a:p>
            <a:pPr marL="0" indent="0">
              <a:buNone/>
            </a:pPr>
            <a:endParaRPr lang="en-US" altLang="ko-K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→ It is also known as giant lymph node hyperplasia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and </a:t>
            </a:r>
            <a:r>
              <a:rPr lang="en-US" altLang="ko-KR" sz="2400" dirty="0" err="1" smtClean="0"/>
              <a:t>angiofollicular</a:t>
            </a:r>
            <a:r>
              <a:rPr lang="en-US" altLang="ko-KR" sz="2400" dirty="0" smtClean="0"/>
              <a:t> lymph node hyperplasia.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1155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Background (3)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First described by Benjamin </a:t>
            </a:r>
            <a:r>
              <a:rPr lang="en-US" altLang="ko-KR" sz="2400" dirty="0" err="1" smtClean="0">
                <a:effectLst/>
              </a:rPr>
              <a:t>Castleman</a:t>
            </a:r>
            <a:r>
              <a:rPr lang="en-US" altLang="ko-KR" sz="2400" dirty="0" smtClean="0">
                <a:effectLst/>
              </a:rPr>
              <a:t> in 1956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8" r="-1818" b="-2729"/>
          <a:stretch/>
        </p:blipFill>
        <p:spPr bwMode="auto">
          <a:xfrm>
            <a:off x="655608" y="2348880"/>
            <a:ext cx="7651630" cy="400878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226" y="3972635"/>
            <a:ext cx="3726174" cy="227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115616" y="3499691"/>
            <a:ext cx="23042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3419872" y="5111902"/>
            <a:ext cx="9361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827584" y="5301208"/>
            <a:ext cx="17281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445217" y="4653136"/>
            <a:ext cx="26551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5076056" y="5013176"/>
            <a:ext cx="302433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481423" y="5229200"/>
            <a:ext cx="361896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4499828" y="5445224"/>
            <a:ext cx="361896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4"/>
          <a:srcRect l="16865" t="21440" r="70391" b="24800"/>
          <a:stretch/>
        </p:blipFill>
        <p:spPr>
          <a:xfrm>
            <a:off x="5220072" y="401500"/>
            <a:ext cx="3149989" cy="403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Background (4)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/>
              <a:t>All of the patients described in these early papers had localized </a:t>
            </a:r>
            <a:r>
              <a:rPr lang="en-US" altLang="ko-KR" sz="2400" dirty="0" smtClean="0"/>
              <a:t>disease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→ </a:t>
            </a:r>
            <a:r>
              <a:rPr lang="en-US" altLang="ko-KR" sz="2400" b="1" dirty="0" err="1"/>
              <a:t>U</a:t>
            </a:r>
            <a:r>
              <a:rPr lang="en-US" altLang="ko-KR" sz="2400" b="1" dirty="0" err="1" smtClean="0"/>
              <a:t>nicentric</a:t>
            </a:r>
            <a:r>
              <a:rPr lang="en-US" altLang="ko-KR" sz="2400" b="1" dirty="0" smtClean="0"/>
              <a:t> </a:t>
            </a:r>
            <a:r>
              <a:rPr lang="en-US" altLang="ko-KR" sz="2400" b="1" dirty="0" err="1"/>
              <a:t>Castleman's</a:t>
            </a:r>
            <a:r>
              <a:rPr lang="en-US" altLang="ko-KR" sz="2400" b="1" dirty="0"/>
              <a:t> disease (UCD</a:t>
            </a:r>
            <a:r>
              <a:rPr lang="en-US" altLang="ko-KR" sz="2400" b="1" dirty="0" smtClean="0"/>
              <a:t>) </a:t>
            </a:r>
          </a:p>
          <a:p>
            <a:r>
              <a:rPr lang="en-US" altLang="ko-KR" sz="2400" dirty="0"/>
              <a:t>G</a:t>
            </a:r>
            <a:r>
              <a:rPr lang="en-US" altLang="ko-KR" sz="2400" dirty="0" smtClean="0"/>
              <a:t>eneralized </a:t>
            </a:r>
            <a:r>
              <a:rPr lang="en-US" altLang="ko-KR" sz="2400" dirty="0"/>
              <a:t>peripheral lymphadenopathy, hepatosplenomegaly, frequent fevers, </a:t>
            </a:r>
            <a:r>
              <a:rPr lang="en-US" altLang="ko-KR" sz="2400" dirty="0" smtClean="0"/>
              <a:t>night sweats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→ </a:t>
            </a:r>
            <a:r>
              <a:rPr lang="en-US" altLang="ko-KR" sz="2400" b="1" dirty="0" err="1" smtClean="0"/>
              <a:t>Multicentric</a:t>
            </a:r>
            <a:r>
              <a:rPr lang="en-US" altLang="ko-KR" sz="2400" b="1" dirty="0" smtClean="0"/>
              <a:t> </a:t>
            </a:r>
            <a:r>
              <a:rPr lang="en-US" altLang="ko-KR" sz="2400" b="1" dirty="0" err="1"/>
              <a:t>Castleman's</a:t>
            </a:r>
            <a:r>
              <a:rPr lang="en-US" altLang="ko-KR" sz="2400" b="1" dirty="0"/>
              <a:t> disease (MCD</a:t>
            </a:r>
            <a:r>
              <a:rPr lang="en-US" altLang="ko-KR" sz="2400" b="1" dirty="0" smtClean="0"/>
              <a:t>)</a:t>
            </a:r>
          </a:p>
          <a:p>
            <a:pPr marL="0" indent="0">
              <a:buNone/>
            </a:pPr>
            <a:endParaRPr lang="en-US" altLang="ko-KR" sz="2400" b="1" dirty="0" smtClean="0"/>
          </a:p>
          <a:p>
            <a:r>
              <a:rPr lang="en-US" altLang="ko-KR" sz="2400" dirty="0" smtClean="0"/>
              <a:t>Viral infection: human </a:t>
            </a:r>
            <a:r>
              <a:rPr lang="en-US" altLang="ko-KR" sz="2400" dirty="0"/>
              <a:t>herpesvirus 8 (HHV-8</a:t>
            </a:r>
            <a:r>
              <a:rPr lang="en-US" altLang="ko-KR" sz="2400" dirty="0" smtClean="0"/>
              <a:t>), </a:t>
            </a:r>
          </a:p>
          <a:p>
            <a:pPr marL="0" indent="0">
              <a:buNone/>
            </a:pPr>
            <a:r>
              <a:rPr lang="en-US" altLang="ko-KR" sz="2400" dirty="0" smtClean="0"/>
              <a:t>                       </a:t>
            </a:r>
            <a:r>
              <a:rPr lang="en-US" altLang="ko-KR" sz="2400" dirty="0" smtClean="0">
                <a:effectLst/>
              </a:rPr>
              <a:t>human immunodeficiency virus (HIV)</a:t>
            </a:r>
          </a:p>
          <a:p>
            <a:r>
              <a:rPr lang="en-US" altLang="ko-KR" sz="2400" dirty="0" smtClean="0">
                <a:effectLst/>
              </a:rPr>
              <a:t>Malignancies: </a:t>
            </a:r>
            <a:r>
              <a:rPr lang="en-US" altLang="ko-KR" sz="2300" dirty="0" smtClean="0">
                <a:effectLst/>
              </a:rPr>
              <a:t>Kaposi sarcoma, non-Hodgkin lymphoma, </a:t>
            </a:r>
          </a:p>
          <a:p>
            <a:pPr marL="0" indent="0"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                  </a:t>
            </a:r>
            <a:r>
              <a:rPr lang="en-US" altLang="ko-KR" sz="2300" dirty="0" smtClean="0">
                <a:effectLst/>
              </a:rPr>
              <a:t>Hodgkin lymphoma, and POEMS syndrome.</a:t>
            </a:r>
            <a:endParaRPr lang="ko-KR" altLang="en-US" sz="2300" dirty="0"/>
          </a:p>
        </p:txBody>
      </p:sp>
    </p:spTree>
    <p:extLst>
      <p:ext uri="{BB962C8B-B14F-4D97-AF65-F5344CB8AC3E}">
        <p14:creationId xmlns:p14="http://schemas.microsoft.com/office/powerpoint/2010/main" val="156529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Types of </a:t>
            </a:r>
            <a:r>
              <a:rPr lang="en-US" altLang="ko-KR" b="1" dirty="0" err="1" smtClean="0"/>
              <a:t>Castleman’s</a:t>
            </a:r>
            <a:r>
              <a:rPr lang="en-US" altLang="ko-KR" b="1" dirty="0" smtClean="0"/>
              <a:t> disease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sz="2400" dirty="0" smtClean="0">
              <a:effectLst/>
            </a:endParaRPr>
          </a:p>
          <a:p>
            <a:r>
              <a:rPr lang="en-US" altLang="ko-KR" sz="2400" dirty="0" smtClean="0">
                <a:effectLst/>
              </a:rPr>
              <a:t>Clinically,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  <a:r>
              <a:rPr lang="en-US" altLang="ko-KR" sz="2400" b="1" dirty="0" err="1" smtClean="0">
                <a:effectLst/>
              </a:rPr>
              <a:t>Unicentric</a:t>
            </a:r>
            <a:r>
              <a:rPr lang="en-US" altLang="ko-KR" sz="2400" dirty="0" smtClean="0">
                <a:effectLst/>
              </a:rPr>
              <a:t> (localized) </a:t>
            </a:r>
            <a:r>
              <a:rPr lang="en-US" altLang="ko-KR" sz="2400" i="1" dirty="0" smtClean="0">
                <a:effectLst/>
              </a:rPr>
              <a:t>vs</a:t>
            </a:r>
            <a:r>
              <a:rPr lang="en-US" altLang="ko-KR" sz="2400" i="1" dirty="0" smtClean="0"/>
              <a:t>.</a:t>
            </a:r>
            <a:r>
              <a:rPr lang="en-US" altLang="ko-KR" sz="2400" dirty="0" smtClean="0"/>
              <a:t> </a:t>
            </a:r>
            <a:r>
              <a:rPr lang="en-US" altLang="ko-KR" sz="2400" b="1" dirty="0" err="1" smtClean="0">
                <a:effectLst/>
              </a:rPr>
              <a:t>Multicentric</a:t>
            </a:r>
            <a:r>
              <a:rPr lang="en-US" altLang="ko-KR" sz="2400" dirty="0" smtClean="0">
                <a:effectLst/>
              </a:rPr>
              <a:t> (widespread)</a:t>
            </a:r>
          </a:p>
          <a:p>
            <a:pPr marL="0" indent="0">
              <a:buNone/>
            </a:pPr>
            <a:endParaRPr lang="en-US" altLang="ko-KR" sz="2400" dirty="0" smtClean="0">
              <a:effectLst/>
            </a:endParaRPr>
          </a:p>
          <a:p>
            <a:r>
              <a:rPr lang="en-US" altLang="ko-KR" sz="2400" dirty="0" err="1" smtClean="0"/>
              <a:t>histopathologically</a:t>
            </a:r>
            <a:r>
              <a:rPr lang="en-US" altLang="ko-KR" sz="2400" dirty="0" smtClean="0"/>
              <a:t>,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   </a:t>
            </a:r>
            <a:r>
              <a:rPr lang="en-US" altLang="ko-KR" sz="2400" b="1" dirty="0" smtClean="0"/>
              <a:t>Hyaline vascular </a:t>
            </a:r>
            <a:r>
              <a:rPr lang="en-US" altLang="ko-KR" sz="2400" i="1" dirty="0" smtClean="0"/>
              <a:t>vs</a:t>
            </a:r>
            <a:r>
              <a:rPr lang="en-US" altLang="ko-KR" sz="2400" dirty="0" smtClean="0"/>
              <a:t>. </a:t>
            </a:r>
            <a:r>
              <a:rPr lang="en-US" altLang="ko-KR" sz="2400" b="1" dirty="0" err="1" smtClean="0"/>
              <a:t>Plasmacytic</a:t>
            </a:r>
            <a:r>
              <a:rPr lang="en-US" altLang="ko-KR" sz="2400" b="1" dirty="0" smtClean="0"/>
              <a:t> </a:t>
            </a:r>
            <a:r>
              <a:rPr lang="en-US" altLang="ko-KR" sz="2400" i="1" dirty="0" smtClean="0"/>
              <a:t>vs.</a:t>
            </a:r>
            <a:r>
              <a:rPr lang="en-US" altLang="ko-KR" sz="2400" dirty="0" smtClean="0"/>
              <a:t> </a:t>
            </a:r>
            <a:r>
              <a:rPr lang="en-US" altLang="ko-KR" sz="2400" b="1" dirty="0" smtClean="0"/>
              <a:t>Mixed cellularity</a:t>
            </a:r>
          </a:p>
          <a:p>
            <a:pPr marL="0" indent="0">
              <a:buNone/>
            </a:pPr>
            <a:endParaRPr lang="en-US" altLang="ko-KR" sz="2400" dirty="0"/>
          </a:p>
          <a:p>
            <a:r>
              <a:rPr lang="en-US" altLang="ko-KR" sz="2400" b="1" dirty="0" smtClean="0"/>
              <a:t>HIV +</a:t>
            </a:r>
            <a:r>
              <a:rPr lang="en-US" altLang="ko-KR" sz="2400" dirty="0" smtClean="0"/>
              <a:t> </a:t>
            </a:r>
            <a:r>
              <a:rPr lang="en-US" altLang="ko-KR" sz="2400" i="1" dirty="0" smtClean="0"/>
              <a:t>vs.</a:t>
            </a:r>
            <a:r>
              <a:rPr lang="en-US" altLang="ko-KR" sz="2400" dirty="0" smtClean="0"/>
              <a:t> </a:t>
            </a:r>
            <a:r>
              <a:rPr lang="en-US" altLang="ko-KR" sz="2400" b="1" dirty="0" smtClean="0"/>
              <a:t>HIV -</a:t>
            </a:r>
          </a:p>
          <a:p>
            <a:pPr marL="0" indent="0">
              <a:buNone/>
            </a:pP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32189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Pathologic features of CD (1)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Hyaline-vascular variant 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28" y="2276872"/>
            <a:ext cx="5328592" cy="3975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72200" y="2316067"/>
            <a:ext cx="2448272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1500" dirty="0" smtClean="0"/>
              <a:t>Hyaline </a:t>
            </a:r>
            <a:r>
              <a:rPr lang="en-US" altLang="ko-KR" sz="1500" dirty="0"/>
              <a:t>deposits are present within the germinal </a:t>
            </a:r>
            <a:r>
              <a:rPr lang="en-US" altLang="ko-KR" sz="1500" dirty="0" smtClean="0"/>
              <a:t>center</a:t>
            </a:r>
          </a:p>
          <a:p>
            <a:pPr marL="285750" indent="-285750">
              <a:buFontTx/>
              <a:buChar char="-"/>
            </a:pPr>
            <a:endParaRPr lang="en-US" altLang="ko-KR" sz="1500" dirty="0" smtClean="0"/>
          </a:p>
          <a:p>
            <a:pPr marL="285750" indent="-285750">
              <a:buFontTx/>
              <a:buChar char="-"/>
            </a:pPr>
            <a:r>
              <a:rPr lang="en-US" altLang="ko-KR" sz="1500" dirty="0"/>
              <a:t>Hyaline vascular ("lollipop") </a:t>
            </a:r>
            <a:r>
              <a:rPr lang="en-US" altLang="ko-KR" sz="1500" dirty="0" smtClean="0"/>
              <a:t>lesion, a </a:t>
            </a:r>
            <a:r>
              <a:rPr lang="en-US" altLang="ko-KR" sz="1500" dirty="0"/>
              <a:t>follicle is radially penetrated by a sclerotic blood </a:t>
            </a:r>
            <a:r>
              <a:rPr lang="en-US" altLang="ko-KR" sz="1500" dirty="0" smtClean="0"/>
              <a:t>vessel</a:t>
            </a:r>
          </a:p>
          <a:p>
            <a:pPr marL="285750" indent="-285750">
              <a:buFontTx/>
              <a:buChar char="-"/>
            </a:pPr>
            <a:endParaRPr lang="en-US" altLang="ko-KR" sz="1500" dirty="0" smtClean="0"/>
          </a:p>
          <a:p>
            <a:pPr marL="285750" indent="-285750">
              <a:buFontTx/>
              <a:buChar char="-"/>
            </a:pPr>
            <a:r>
              <a:rPr lang="en-US" altLang="ko-KR" sz="1500" dirty="0"/>
              <a:t>The follicle is surrounded by a broad mantle zone composed of concentric rings of small lymphocytes (so-called "onion skin")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3113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Pathologic features of CD (2)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Plasma cell variant 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541146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11054" y="2204864"/>
            <a:ext cx="24482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1500" dirty="0"/>
              <a:t>Reactive lymphoid follicles and </a:t>
            </a:r>
            <a:r>
              <a:rPr lang="en-US" altLang="ko-KR" sz="1500" dirty="0" err="1"/>
              <a:t>interfollicular</a:t>
            </a:r>
            <a:r>
              <a:rPr lang="en-US" altLang="ko-KR" sz="1500" dirty="0"/>
              <a:t> </a:t>
            </a:r>
            <a:r>
              <a:rPr lang="en-US" altLang="ko-KR" sz="1500" dirty="0" err="1"/>
              <a:t>plasmacytosis</a:t>
            </a:r>
            <a:r>
              <a:rPr lang="en-US" altLang="ko-KR" sz="1500" dirty="0"/>
              <a:t> are </a:t>
            </a:r>
            <a:r>
              <a:rPr lang="en-US" altLang="ko-KR" sz="1500" dirty="0" smtClean="0"/>
              <a:t>present</a:t>
            </a:r>
          </a:p>
          <a:p>
            <a:pPr marL="285750" indent="-285750">
              <a:buFontTx/>
              <a:buChar char="-"/>
            </a:pPr>
            <a:endParaRPr lang="en-US" altLang="ko-KR" sz="1500" dirty="0" smtClean="0"/>
          </a:p>
          <a:p>
            <a:pPr marL="285750" indent="-285750">
              <a:buFontTx/>
              <a:buChar char="-"/>
            </a:pPr>
            <a:r>
              <a:rPr lang="en-US" altLang="ko-KR" sz="1500" dirty="0"/>
              <a:t>the reactive germinal center is radially penetrated by a prominent blood vessel</a:t>
            </a:r>
            <a:r>
              <a:rPr lang="en-US" altLang="ko-KR" sz="1500" dirty="0" smtClean="0"/>
              <a:t>.</a:t>
            </a:r>
          </a:p>
          <a:p>
            <a:pPr marL="285750" indent="-285750">
              <a:buFontTx/>
              <a:buChar char="-"/>
            </a:pPr>
            <a:endParaRPr lang="en-US" altLang="ko-KR" sz="1500" dirty="0" smtClean="0"/>
          </a:p>
          <a:p>
            <a:pPr marL="285750" indent="-285750">
              <a:buFontTx/>
              <a:buChar char="-"/>
            </a:pPr>
            <a:r>
              <a:rPr lang="en-US" altLang="ko-KR" sz="1500" dirty="0"/>
              <a:t>Sheets of </a:t>
            </a:r>
            <a:r>
              <a:rPr lang="en-US" altLang="ko-KR" sz="1500" dirty="0" err="1"/>
              <a:t>cytologically</a:t>
            </a:r>
            <a:r>
              <a:rPr lang="en-US" altLang="ko-KR" sz="1500" dirty="0"/>
              <a:t> mature plasma cells are present within the </a:t>
            </a:r>
            <a:r>
              <a:rPr lang="en-US" altLang="ko-KR" sz="1500" dirty="0" err="1"/>
              <a:t>interfollicular</a:t>
            </a:r>
            <a:r>
              <a:rPr lang="en-US" altLang="ko-KR" sz="1500" dirty="0"/>
              <a:t> region.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39564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err="1" smtClean="0"/>
              <a:t>Unicentric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Castleman’s</a:t>
            </a:r>
            <a:r>
              <a:rPr lang="en-US" altLang="ko-KR" b="1" dirty="0" smtClean="0"/>
              <a:t> disease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Rare</a:t>
            </a:r>
            <a:r>
              <a:rPr lang="en-US" altLang="ko-KR" sz="2400" dirty="0" smtClean="0"/>
              <a:t>, no reliable estimates of its incidence</a:t>
            </a:r>
          </a:p>
          <a:p>
            <a:r>
              <a:rPr lang="en-US" altLang="ko-KR" sz="2400" dirty="0" smtClean="0"/>
              <a:t>At any age, generally </a:t>
            </a:r>
            <a:r>
              <a:rPr lang="en-US" altLang="ko-KR" sz="2400" b="1" dirty="0" smtClean="0"/>
              <a:t>younger</a:t>
            </a:r>
            <a:r>
              <a:rPr lang="en-US" altLang="ko-KR" sz="2400" dirty="0" smtClean="0"/>
              <a:t> adults (median 35 years)</a:t>
            </a:r>
          </a:p>
          <a:p>
            <a:r>
              <a:rPr lang="en-US" altLang="ko-KR" sz="2400" dirty="0" smtClean="0"/>
              <a:t>Male = Female</a:t>
            </a:r>
          </a:p>
          <a:p>
            <a:r>
              <a:rPr lang="en-US" altLang="ko-KR" sz="2400" u="sng" dirty="0" smtClean="0"/>
              <a:t>Hyaline vascular variety</a:t>
            </a:r>
            <a:r>
              <a:rPr lang="en-US" altLang="ko-KR" sz="2400" dirty="0" smtClean="0"/>
              <a:t>: common, asymptomatic</a:t>
            </a:r>
          </a:p>
          <a:p>
            <a:pPr marL="0" indent="0">
              <a:buNone/>
            </a:pPr>
            <a:r>
              <a:rPr lang="en-US" altLang="ko-KR" sz="2400" dirty="0" smtClean="0"/>
              <a:t>   : presents as slow growing solitary mass typically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located in the mediastinum or mesenteries</a:t>
            </a:r>
          </a:p>
          <a:p>
            <a:r>
              <a:rPr lang="en-US" altLang="ko-KR" sz="2400" u="sng" dirty="0" smtClean="0"/>
              <a:t>Plasma cell variety</a:t>
            </a:r>
            <a:r>
              <a:rPr lang="en-US" altLang="ko-KR" sz="2400" dirty="0" smtClean="0"/>
              <a:t>: less common,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: systemic </a:t>
            </a:r>
            <a:r>
              <a:rPr lang="en-US" altLang="ko-KR" sz="2400" dirty="0" err="1" smtClean="0"/>
              <a:t>Sx</a:t>
            </a:r>
            <a:r>
              <a:rPr lang="en-US" altLang="ko-KR" sz="2400" dirty="0" smtClean="0"/>
              <a:t> - fever, night sweats, </a:t>
            </a:r>
            <a:r>
              <a:rPr lang="en-US" altLang="ko-KR" sz="2400" dirty="0" err="1" smtClean="0"/>
              <a:t>Wt</a:t>
            </a:r>
            <a:r>
              <a:rPr lang="en-US" altLang="ko-KR" sz="2400" dirty="0" smtClean="0"/>
              <a:t> loss</a:t>
            </a:r>
          </a:p>
        </p:txBody>
      </p:sp>
    </p:spTree>
    <p:extLst>
      <p:ext uri="{BB962C8B-B14F-4D97-AF65-F5344CB8AC3E}">
        <p14:creationId xmlns:p14="http://schemas.microsoft.com/office/powerpoint/2010/main" val="271193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1088</Words>
  <Application>Microsoft Office PowerPoint</Application>
  <PresentationFormat>화면 슬라이드 쇼(4:3)</PresentationFormat>
  <Paragraphs>186</Paragraphs>
  <Slides>23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25" baseType="lpstr">
      <vt:lpstr>Office 테마</vt:lpstr>
      <vt:lpstr>1_Office 테마</vt:lpstr>
      <vt:lpstr>Castleman's disease,  Pleural effusion in SLE</vt:lpstr>
      <vt:lpstr>Background (1)</vt:lpstr>
      <vt:lpstr>Background (2)</vt:lpstr>
      <vt:lpstr>Background (3)</vt:lpstr>
      <vt:lpstr>Background (4)</vt:lpstr>
      <vt:lpstr>Types of Castleman’s disease</vt:lpstr>
      <vt:lpstr>Pathologic features of CD (1)</vt:lpstr>
      <vt:lpstr>Pathologic features of CD (2)</vt:lpstr>
      <vt:lpstr>Unicentric Castleman’s disease</vt:lpstr>
      <vt:lpstr>Unicentric Castleman’s disease</vt:lpstr>
      <vt:lpstr>Multicentric Castleman’s disease(1)</vt:lpstr>
      <vt:lpstr>Multicentric Castleman’s disease(2)</vt:lpstr>
      <vt:lpstr>HIV association</vt:lpstr>
      <vt:lpstr>Role of HHV-8</vt:lpstr>
      <vt:lpstr>Role of IL-6</vt:lpstr>
      <vt:lpstr>Malignancy</vt:lpstr>
      <vt:lpstr>Treatment</vt:lpstr>
      <vt:lpstr>Pulmonary manifestations of SLE</vt:lpstr>
      <vt:lpstr>Pleural effusion in SLE</vt:lpstr>
      <vt:lpstr>Pleural effusion in SLE</vt:lpstr>
      <vt:lpstr>Review</vt:lpstr>
      <vt:lpstr>Review</vt:lpstr>
      <vt:lpstr>Thank you for your attention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박지은(내과부)</dc:creator>
  <cp:lastModifiedBy>박지은(내과부)</cp:lastModifiedBy>
  <cp:revision>52</cp:revision>
  <dcterms:created xsi:type="dcterms:W3CDTF">2017-04-19T07:08:23Z</dcterms:created>
  <dcterms:modified xsi:type="dcterms:W3CDTF">2017-04-19T22:25:53Z</dcterms:modified>
</cp:coreProperties>
</file>