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5" r:id="rId3"/>
    <p:sldId id="276" r:id="rId4"/>
    <p:sldId id="280" r:id="rId5"/>
    <p:sldId id="281" r:id="rId6"/>
    <p:sldId id="282" r:id="rId7"/>
    <p:sldId id="283" r:id="rId8"/>
    <p:sldId id="290" r:id="rId9"/>
    <p:sldId id="291" r:id="rId10"/>
    <p:sldId id="292" r:id="rId11"/>
    <p:sldId id="284" r:id="rId12"/>
    <p:sldId id="287" r:id="rId13"/>
    <p:sldId id="288" r:id="rId14"/>
    <p:sldId id="289" r:id="rId15"/>
    <p:sldId id="285" r:id="rId16"/>
    <p:sldId id="277" r:id="rId17"/>
    <p:sldId id="278" r:id="rId18"/>
    <p:sldId id="279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1"/>
    <a:srgbClr val="D0D9F0"/>
    <a:srgbClr val="B30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2887" autoAdjust="0"/>
  </p:normalViewPr>
  <p:slideViewPr>
    <p:cSldViewPr snapToGrid="0">
      <p:cViewPr varScale="1">
        <p:scale>
          <a:sx n="92" d="100"/>
          <a:sy n="92" d="100"/>
        </p:scale>
        <p:origin x="11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4ACFC-4485-4573-8E2B-380DC081F309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F93347-0397-4F09-8AB1-2230250BDB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572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발표 시작하겠습니다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저는 발표를 맡은 내과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년차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백승진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입니다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제가 발표할 논문은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Intensive care medicine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2022 5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월호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개제된 논문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cytomegalovirus blood reactivation in COVID=-19 critically ill patients : risk factors and impact on mortality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입니다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8260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</a:t>
            </a:r>
            <a:r>
              <a:rPr lang="en-US" altLang="ko-KR" baseline="0" dirty="0" smtClean="0"/>
              <a:t> reactivation </a:t>
            </a:r>
            <a:r>
              <a:rPr lang="ko-KR" altLang="en-US" baseline="0" dirty="0" smtClean="0"/>
              <a:t>군과 </a:t>
            </a:r>
            <a:r>
              <a:rPr lang="en-US" altLang="ko-KR" baseline="0" dirty="0" smtClean="0"/>
              <a:t>no CMV reactivation </a:t>
            </a:r>
            <a:r>
              <a:rPr lang="ko-KR" altLang="en-US" baseline="0" dirty="0" smtClean="0"/>
              <a:t>군을 </a:t>
            </a:r>
            <a:r>
              <a:rPr lang="en-US" altLang="ko-KR" baseline="0" dirty="0" err="1" smtClean="0"/>
              <a:t>matchin</a:t>
            </a:r>
            <a:r>
              <a:rPr lang="ko-KR" altLang="en-US" baseline="0" dirty="0" smtClean="0"/>
              <a:t>하여 비교하였을 대에도</a:t>
            </a:r>
            <a:r>
              <a:rPr lang="en-US" altLang="ko-KR" baseline="0" dirty="0" smtClean="0"/>
              <a:t>, mortality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CMV reactivation</a:t>
            </a:r>
            <a:r>
              <a:rPr lang="ko-KR" altLang="en-US" baseline="0" dirty="0" smtClean="0"/>
              <a:t>은 관계가 없는 것으로 나타났습니다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8074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/>
              <a:t>Discussion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/>
              <a:t>CMV </a:t>
            </a:r>
            <a:r>
              <a:rPr lang="en-US" altLang="ko-KR" dirty="0" err="1" smtClean="0"/>
              <a:t>reactivatio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COVID-19 </a:t>
            </a:r>
            <a:r>
              <a:rPr lang="ko-KR" altLang="en-US" dirty="0" smtClean="0"/>
              <a:t>환자의 대략 </a:t>
            </a:r>
            <a:r>
              <a:rPr lang="en-US" altLang="ko-KR" dirty="0" smtClean="0"/>
              <a:t>20%</a:t>
            </a:r>
            <a:r>
              <a:rPr lang="ko-KR" altLang="en-US" dirty="0" smtClean="0"/>
              <a:t>에서 나타났으며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중 </a:t>
            </a:r>
            <a:r>
              <a:rPr lang="en-US" altLang="ko-KR" dirty="0" smtClean="0"/>
              <a:t>30%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CMV </a:t>
            </a:r>
            <a:r>
              <a:rPr lang="en-US" altLang="ko-KR" dirty="0" err="1" smtClean="0"/>
              <a:t>pneumoni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ganciclovir </a:t>
            </a:r>
            <a:r>
              <a:rPr lang="ko-KR" altLang="en-US" dirty="0" smtClean="0"/>
              <a:t>치료를 받았습니다</a:t>
            </a:r>
            <a:r>
              <a:rPr lang="en-US" altLang="ko-KR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/>
              <a:t>CMV reactivation risk</a:t>
            </a:r>
            <a:r>
              <a:rPr lang="ko-KR" altLang="en-US" dirty="0" smtClean="0"/>
              <a:t>를 분석하였을 때 </a:t>
            </a:r>
            <a:r>
              <a:rPr lang="en-US" altLang="ko-KR" dirty="0" smtClean="0"/>
              <a:t>mechanical ventilation, bacterial infection, platelet count</a:t>
            </a:r>
            <a:r>
              <a:rPr lang="ko-KR" altLang="en-US" dirty="0" smtClean="0"/>
              <a:t>와 연관이 있는 것으로 나타났습니다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중 </a:t>
            </a:r>
            <a:r>
              <a:rPr lang="en-US" altLang="ko-KR" dirty="0" smtClean="0"/>
              <a:t>platelet count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endothelium</a:t>
            </a:r>
            <a:r>
              <a:rPr lang="en-US" altLang="ko-KR" baseline="0" dirty="0" smtClean="0"/>
              <a:t> involvement </a:t>
            </a:r>
            <a:r>
              <a:rPr lang="ko-KR" altLang="en-US" baseline="0" dirty="0" smtClean="0"/>
              <a:t>에 의한 </a:t>
            </a:r>
            <a:r>
              <a:rPr lang="en-US" altLang="ko-KR" baseline="0" dirty="0" smtClean="0"/>
              <a:t>coagulation process</a:t>
            </a:r>
            <a:r>
              <a:rPr lang="ko-KR" altLang="en-US" baseline="0" dirty="0" smtClean="0"/>
              <a:t>의 간섭을 통해 연관 이 있을 것으로 추정됩니다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4378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20%</a:t>
            </a:r>
            <a:r>
              <a:rPr lang="ko-KR" altLang="en-US" dirty="0" smtClean="0"/>
              <a:t>는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기존에 다른 </a:t>
            </a:r>
            <a:r>
              <a:rPr lang="en-US" altLang="ko-KR" baseline="0" dirty="0" smtClean="0"/>
              <a:t>immunocompetent 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critically ill </a:t>
            </a:r>
            <a:r>
              <a:rPr lang="en-US" altLang="ko-KR" baseline="0" dirty="0" err="1" smtClean="0"/>
              <a:t>patien</a:t>
            </a:r>
            <a:r>
              <a:rPr lang="ko-KR" altLang="en-US" baseline="0" dirty="0" smtClean="0"/>
              <a:t>에서 보고되던 </a:t>
            </a:r>
            <a:r>
              <a:rPr lang="en-US" altLang="ko-KR" baseline="0" dirty="0" smtClean="0"/>
              <a:t>30~60%</a:t>
            </a:r>
            <a:r>
              <a:rPr lang="ko-KR" altLang="en-US" baseline="0" dirty="0" smtClean="0"/>
              <a:t>보다 낮은 수치입니다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이는 </a:t>
            </a:r>
            <a:r>
              <a:rPr lang="en-US" altLang="ko-KR" baseline="0" dirty="0" err="1" smtClean="0"/>
              <a:t>sars</a:t>
            </a:r>
            <a:r>
              <a:rPr lang="en-US" altLang="ko-KR" baseline="0" dirty="0" smtClean="0"/>
              <a:t> virus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immune response</a:t>
            </a:r>
            <a:r>
              <a:rPr lang="ko-KR" altLang="en-US" baseline="0" dirty="0" smtClean="0"/>
              <a:t>에 미치는 영향이 </a:t>
            </a:r>
            <a:r>
              <a:rPr lang="en-US" altLang="ko-KR" baseline="0" dirty="0" smtClean="0"/>
              <a:t>severe bacterial infection</a:t>
            </a:r>
            <a:r>
              <a:rPr lang="ko-KR" altLang="en-US" baseline="0" dirty="0" smtClean="0"/>
              <a:t>보다 적다는 점에서 설명할 수 있으며 그 외에 나이가 어리고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기저질환이 적으며</a:t>
            </a:r>
            <a:r>
              <a:rPr lang="en-US" altLang="ko-KR" baseline="0" dirty="0" smtClean="0"/>
              <a:t>, ICU </a:t>
            </a:r>
            <a:r>
              <a:rPr lang="ko-KR" altLang="en-US" baseline="0" dirty="0" smtClean="0"/>
              <a:t>재실 일자가 적은 점에서도 설명할 수 있겠습니다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7310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Steroid </a:t>
            </a:r>
            <a:r>
              <a:rPr lang="ko-KR" altLang="en-US" dirty="0" smtClean="0"/>
              <a:t>치료가 </a:t>
            </a:r>
            <a:r>
              <a:rPr lang="en-US" altLang="ko-KR" dirty="0" smtClean="0"/>
              <a:t>CMV reactivation</a:t>
            </a:r>
            <a:r>
              <a:rPr lang="ko-KR" altLang="en-US" dirty="0" smtClean="0"/>
              <a:t>과 연관이 있을 것으로 생각하였지만</a:t>
            </a:r>
            <a:r>
              <a:rPr lang="en-US" altLang="ko-KR" dirty="0" smtClean="0"/>
              <a:t>, adjusted</a:t>
            </a:r>
            <a:r>
              <a:rPr lang="en-US" altLang="ko-KR" baseline="0" dirty="0" smtClean="0"/>
              <a:t> analysis</a:t>
            </a:r>
            <a:r>
              <a:rPr lang="ko-KR" altLang="en-US" baseline="0" dirty="0" smtClean="0"/>
              <a:t>에서 입증되지는 않았습니다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Bacterial infection</a:t>
            </a:r>
            <a:r>
              <a:rPr lang="ko-KR" altLang="en-US" baseline="0" dirty="0" smtClean="0"/>
              <a:t>은 다양한 기전으로 </a:t>
            </a:r>
            <a:r>
              <a:rPr lang="en-US" altLang="ko-KR" baseline="0" dirty="0" smtClean="0"/>
              <a:t>CMV</a:t>
            </a:r>
            <a:r>
              <a:rPr lang="ko-KR" altLang="en-US" baseline="0" dirty="0" smtClean="0"/>
              <a:t>와 연관이 있는 것으로 알려져 있습니다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Bacterial infection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IL-10 </a:t>
            </a:r>
            <a:r>
              <a:rPr lang="ko-KR" altLang="en-US" baseline="0" dirty="0" smtClean="0"/>
              <a:t>증가</a:t>
            </a:r>
            <a:r>
              <a:rPr lang="en-US" altLang="ko-KR" baseline="0" dirty="0" smtClean="0"/>
              <a:t>,. </a:t>
            </a:r>
            <a:r>
              <a:rPr lang="en-US" altLang="ko-KR" baseline="0" dirty="0" err="1" smtClean="0"/>
              <a:t>Lymphopenia</a:t>
            </a:r>
            <a:r>
              <a:rPr lang="en-US" altLang="ko-KR" baseline="0" dirty="0" smtClean="0"/>
              <a:t>, T cell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NK cell</a:t>
            </a:r>
            <a:r>
              <a:rPr lang="ko-KR" altLang="en-US" baseline="0" dirty="0" smtClean="0"/>
              <a:t>의 기능을 떨어뜨려 </a:t>
            </a:r>
            <a:r>
              <a:rPr lang="en-US" altLang="ko-KR" baseline="0" dirty="0" smtClean="0"/>
              <a:t>CMV activation</a:t>
            </a:r>
            <a:r>
              <a:rPr lang="ko-KR" altLang="en-US" baseline="0" dirty="0" smtClean="0"/>
              <a:t>을 유발할 수 있는 기전이 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반대로</a:t>
            </a:r>
            <a:r>
              <a:rPr lang="en-US" altLang="ko-KR" baseline="0" dirty="0" smtClean="0"/>
              <a:t>, CMV reactivation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TNF alpha, interleukin 1 beta, cellular mediated response</a:t>
            </a:r>
            <a:r>
              <a:rPr lang="ko-KR" altLang="en-US" baseline="0" dirty="0" smtClean="0"/>
              <a:t>에 영향을 끼쳐 </a:t>
            </a:r>
            <a:r>
              <a:rPr lang="en-US" altLang="ko-KR" baseline="0" dirty="0" smtClean="0"/>
              <a:t>infection</a:t>
            </a:r>
            <a:r>
              <a:rPr lang="ko-KR" altLang="en-US" baseline="0" dirty="0" smtClean="0"/>
              <a:t>에 더 취약하게 만듭니다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err="1" smtClean="0"/>
              <a:t>본연구의</a:t>
            </a:r>
            <a:r>
              <a:rPr lang="ko-KR" altLang="en-US" baseline="0" dirty="0" smtClean="0"/>
              <a:t> 대부분의 환자들에서는 </a:t>
            </a:r>
            <a:r>
              <a:rPr lang="en-US" altLang="ko-KR" baseline="0" dirty="0" smtClean="0"/>
              <a:t>secondary bacterial </a:t>
            </a:r>
            <a:r>
              <a:rPr lang="en-US" altLang="ko-KR" baseline="0" dirty="0" err="1" smtClean="0"/>
              <a:t>infectio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CMV </a:t>
            </a:r>
            <a:r>
              <a:rPr lang="en-US" altLang="ko-KR" baseline="0" dirty="0" err="1" smtClean="0"/>
              <a:t>reactivatio</a:t>
            </a:r>
            <a:r>
              <a:rPr lang="ko-KR" altLang="en-US" baseline="0" dirty="0" smtClean="0"/>
              <a:t>보다 더 빨리 발견되었기 때문에 </a:t>
            </a:r>
            <a:r>
              <a:rPr lang="en-US" altLang="ko-KR" baseline="0" dirty="0" smtClean="0"/>
              <a:t>bacterial </a:t>
            </a:r>
            <a:r>
              <a:rPr lang="en-US" altLang="ko-KR" baseline="0" dirty="0" err="1" smtClean="0"/>
              <a:t>infectio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CMV reactivation risk</a:t>
            </a:r>
            <a:r>
              <a:rPr lang="ko-KR" altLang="en-US" baseline="0" dirty="0" smtClean="0"/>
              <a:t>를 높이는 것으로 설명됩니다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Probable IPA</a:t>
            </a:r>
            <a:r>
              <a:rPr lang="ko-KR" altLang="en-US" baseline="0" dirty="0" smtClean="0"/>
              <a:t>와의 연관성 역시 </a:t>
            </a:r>
            <a:r>
              <a:rPr lang="en-US" altLang="ko-KR" baseline="0" dirty="0" smtClean="0"/>
              <a:t>adjusted analysis</a:t>
            </a:r>
            <a:r>
              <a:rPr lang="ko-KR" altLang="en-US" baseline="0" dirty="0" smtClean="0"/>
              <a:t>에서 입증되지는 않았습니다</a:t>
            </a:r>
            <a:r>
              <a:rPr lang="en-US" altLang="ko-KR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667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 reactivation</a:t>
            </a:r>
            <a:r>
              <a:rPr lang="ko-KR" altLang="en-US" dirty="0" smtClean="0"/>
              <a:t>은 다양한 측면에서 환자의 예후에 안 좋은 영향을 미칩니다</a:t>
            </a:r>
            <a:r>
              <a:rPr lang="en-US" altLang="ko-KR" dirty="0" smtClean="0"/>
              <a:t>.</a:t>
            </a:r>
            <a:r>
              <a:rPr lang="ko-KR" altLang="en-US" baseline="0" dirty="0" smtClean="0"/>
              <a:t> 하지만 </a:t>
            </a:r>
            <a:r>
              <a:rPr lang="en-US" altLang="ko-KR" baseline="0" dirty="0" err="1" smtClean="0"/>
              <a:t>introductio</a:t>
            </a:r>
            <a:r>
              <a:rPr lang="ko-KR" altLang="en-US" baseline="0" dirty="0" smtClean="0"/>
              <a:t>에서 </a:t>
            </a:r>
            <a:r>
              <a:rPr lang="ko-KR" altLang="en-US" baseline="0" dirty="0" err="1" smtClean="0"/>
              <a:t>설명하였듯</a:t>
            </a:r>
            <a:r>
              <a:rPr lang="ko-KR" altLang="en-US" baseline="0" dirty="0" smtClean="0"/>
              <a:t> 아직 </a:t>
            </a:r>
            <a:r>
              <a:rPr lang="en-US" altLang="ko-KR" baseline="0" dirty="0" smtClean="0"/>
              <a:t>anti-CMV </a:t>
            </a:r>
            <a:r>
              <a:rPr lang="en-US" altLang="ko-KR" baseline="0" dirty="0" err="1" smtClean="0"/>
              <a:t>treatmen</a:t>
            </a:r>
            <a:r>
              <a:rPr lang="ko-KR" altLang="en-US" baseline="0" dirty="0" smtClean="0"/>
              <a:t>의 생존율 증가는 명확하지 않습니다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본 연구에서 </a:t>
            </a:r>
            <a:r>
              <a:rPr lang="en-US" altLang="ko-KR" baseline="0" dirty="0" smtClean="0"/>
              <a:t>ganciclovir</a:t>
            </a:r>
            <a:r>
              <a:rPr lang="ko-KR" altLang="en-US" baseline="0" dirty="0" smtClean="0"/>
              <a:t>로 치료받은 </a:t>
            </a:r>
            <a:r>
              <a:rPr lang="en-US" altLang="ko-KR" baseline="0" dirty="0" smtClean="0"/>
              <a:t>subgroup</a:t>
            </a:r>
            <a:r>
              <a:rPr lang="ko-KR" altLang="en-US" baseline="0" dirty="0" smtClean="0"/>
              <a:t>을 분석하였을 때에도 </a:t>
            </a:r>
            <a:r>
              <a:rPr lang="en-US" altLang="ko-KR" baseline="0" dirty="0" smtClean="0"/>
              <a:t>adjusted analysis</a:t>
            </a:r>
            <a:r>
              <a:rPr lang="ko-KR" altLang="en-US" baseline="0" dirty="0" smtClean="0"/>
              <a:t>에서 입증되지 않았습니다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따라서 </a:t>
            </a:r>
            <a:r>
              <a:rPr lang="en-US" altLang="ko-KR" baseline="0" dirty="0" smtClean="0"/>
              <a:t>CMV </a:t>
            </a:r>
            <a:r>
              <a:rPr lang="en-US" altLang="ko-KR" baseline="0" dirty="0" err="1" smtClean="0"/>
              <a:t>reactivatio</a:t>
            </a:r>
            <a:r>
              <a:rPr lang="ko-KR" altLang="en-US" baseline="0" dirty="0" smtClean="0"/>
              <a:t>은 예후에 영향을 줄 수 있는 </a:t>
            </a:r>
            <a:r>
              <a:rPr lang="ko-KR" altLang="en-US" baseline="0" dirty="0" err="1" smtClean="0"/>
              <a:t>타겟이라기</a:t>
            </a:r>
            <a:r>
              <a:rPr lang="ko-KR" altLang="en-US" baseline="0" dirty="0" smtClean="0"/>
              <a:t> 보단 </a:t>
            </a:r>
            <a:r>
              <a:rPr lang="en-US" altLang="ko-KR" baseline="0" dirty="0" smtClean="0"/>
              <a:t>disease severity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marker</a:t>
            </a:r>
            <a:r>
              <a:rPr lang="ko-KR" altLang="en-US" baseline="0" dirty="0" smtClean="0"/>
              <a:t>로 봐야 하겠습니다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7448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본 연구의 한계점 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우선 같이</a:t>
            </a:r>
            <a:r>
              <a:rPr lang="ko-KR" altLang="en-US" baseline="0" dirty="0" smtClean="0"/>
              <a:t> 빈번하게 </a:t>
            </a:r>
            <a:r>
              <a:rPr lang="en-US" altLang="ko-KR" baseline="0" dirty="0" smtClean="0"/>
              <a:t>reactivation </a:t>
            </a:r>
            <a:r>
              <a:rPr lang="ko-KR" altLang="en-US" baseline="0" dirty="0" smtClean="0"/>
              <a:t>되는 다른 바이러스는 연구에 포함되지 않았습니다</a:t>
            </a:r>
            <a:r>
              <a:rPr lang="en-US" altLang="ko-KR" baseline="0" dirty="0" smtClean="0"/>
              <a:t>. EBV</a:t>
            </a:r>
            <a:r>
              <a:rPr lang="ko-KR" altLang="en-US" baseline="0" dirty="0" smtClean="0"/>
              <a:t>는 </a:t>
            </a:r>
            <a:r>
              <a:rPr lang="en-US" altLang="ko-KR" baseline="0" dirty="0" err="1" smtClean="0"/>
              <a:t>surveillanc</a:t>
            </a:r>
            <a:r>
              <a:rPr lang="ko-KR" altLang="en-US" baseline="0" dirty="0" smtClean="0"/>
              <a:t>에 포함되어 있지 않았고</a:t>
            </a:r>
            <a:r>
              <a:rPr lang="en-US" altLang="ko-KR" baseline="0" dirty="0" smtClean="0"/>
              <a:t>, </a:t>
            </a:r>
            <a:r>
              <a:rPr lang="en-US" altLang="ko-KR" baseline="0" dirty="0" err="1" smtClean="0"/>
              <a:t>icu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protoco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acyclovir prophylaxis</a:t>
            </a:r>
            <a:r>
              <a:rPr lang="ko-KR" altLang="en-US" baseline="0" dirty="0" smtClean="0"/>
              <a:t>가 포함되어 있어 </a:t>
            </a:r>
            <a:r>
              <a:rPr lang="en-US" altLang="ko-KR" baseline="0" dirty="0" smtClean="0"/>
              <a:t>HSV-1</a:t>
            </a:r>
            <a:r>
              <a:rPr lang="ko-KR" altLang="en-US" baseline="0" dirty="0" smtClean="0"/>
              <a:t>도 확인할 수 없었습니다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또한 환자들을 모두 같은 병원에서 모집했다는 점에서 다른 세팅으로 확장이 어렵겠습니다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CMV seropositive </a:t>
            </a:r>
            <a:r>
              <a:rPr lang="ko-KR" altLang="en-US" baseline="0" dirty="0" err="1" smtClean="0"/>
              <a:t>환자군을</a:t>
            </a:r>
            <a:r>
              <a:rPr lang="ko-KR" altLang="en-US" baseline="0" dirty="0" smtClean="0"/>
              <a:t> 구분하지 않았습니다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en-US" altLang="ko-KR" baseline="0" dirty="0" smtClean="0"/>
              <a:t>BAL </a:t>
            </a:r>
            <a:r>
              <a:rPr lang="ko-KR" altLang="en-US" baseline="0" dirty="0" smtClean="0"/>
              <a:t>등 </a:t>
            </a:r>
            <a:r>
              <a:rPr lang="en-US" altLang="ko-KR" baseline="0" dirty="0" smtClean="0"/>
              <a:t>respiratory sample</a:t>
            </a:r>
            <a:r>
              <a:rPr lang="ko-KR" altLang="en-US" baseline="0" dirty="0" smtClean="0"/>
              <a:t>을 </a:t>
            </a:r>
            <a:r>
              <a:rPr lang="en-US" altLang="ko-KR" baseline="0" dirty="0" smtClean="0"/>
              <a:t>CMV viremia</a:t>
            </a:r>
            <a:r>
              <a:rPr lang="ko-KR" altLang="en-US" baseline="0" dirty="0" smtClean="0"/>
              <a:t>가 확인된 환자에서만 수집한 것도 단점으로 꼽았으나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호흡기계에서의 </a:t>
            </a:r>
            <a:r>
              <a:rPr lang="en-US" altLang="ko-KR" baseline="0" dirty="0" smtClean="0"/>
              <a:t>CMV </a:t>
            </a:r>
            <a:r>
              <a:rPr lang="en-US" altLang="ko-KR" baseline="0" dirty="0" err="1" smtClean="0"/>
              <a:t>detectio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significance</a:t>
            </a:r>
            <a:r>
              <a:rPr lang="ko-KR" altLang="en-US" baseline="0" dirty="0" smtClean="0"/>
              <a:t>가 명확하지 않아 </a:t>
            </a:r>
            <a:r>
              <a:rPr lang="en-US" altLang="ko-KR" baseline="0" dirty="0" smtClean="0"/>
              <a:t>CMV viremia</a:t>
            </a:r>
            <a:r>
              <a:rPr lang="ko-KR" altLang="en-US" baseline="0" dirty="0" smtClean="0"/>
              <a:t>만도 자주 사용되는 조건인 점 고려하였을 때 큰 단점은 아니겠습니다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또한 대부분의 환자들에서 </a:t>
            </a:r>
            <a:r>
              <a:rPr lang="en-US" altLang="ko-KR" baseline="0" dirty="0" smtClean="0"/>
              <a:t>immune suppressive </a:t>
            </a:r>
            <a:r>
              <a:rPr lang="en-US" altLang="ko-KR" baseline="0" dirty="0" err="1" smtClean="0"/>
              <a:t>therap</a:t>
            </a:r>
            <a:r>
              <a:rPr lang="ko-KR" altLang="en-US" baseline="0" dirty="0" smtClean="0"/>
              <a:t>를 사용하고 있었으며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따라서 </a:t>
            </a:r>
            <a:r>
              <a:rPr lang="en-US" altLang="ko-KR" baseline="0" dirty="0" err="1" smtClean="0"/>
              <a:t>sensitivit</a:t>
            </a:r>
            <a:r>
              <a:rPr lang="ko-KR" altLang="en-US" baseline="0" dirty="0" smtClean="0"/>
              <a:t>가 떨어질 것으로 생각됩니다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5740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46112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95109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896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Introduction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Critically ill patients</a:t>
            </a:r>
            <a:r>
              <a:rPr lang="ko-KR" altLang="en-US" dirty="0" smtClean="0"/>
              <a:t>에서</a:t>
            </a:r>
            <a:r>
              <a:rPr lang="en-US" altLang="ko-KR" dirty="0" smtClean="0"/>
              <a:t>,</a:t>
            </a:r>
            <a:r>
              <a:rPr lang="en-US" altLang="ko-KR" baseline="0" dirty="0" smtClean="0"/>
              <a:t> CMV </a:t>
            </a:r>
            <a:r>
              <a:rPr lang="ko-KR" altLang="en-US" baseline="0" dirty="0" smtClean="0"/>
              <a:t>바이러스나 다른 </a:t>
            </a:r>
            <a:r>
              <a:rPr lang="en-US" altLang="ko-KR" baseline="0" dirty="0" err="1" smtClean="0"/>
              <a:t>herpesviridae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바이러스의 </a:t>
            </a:r>
            <a:r>
              <a:rPr lang="en-US" altLang="ko-KR" baseline="0" dirty="0" smtClean="0"/>
              <a:t>reactivation </a:t>
            </a:r>
            <a:r>
              <a:rPr lang="ko-KR" altLang="en-US" baseline="0" dirty="0" smtClean="0"/>
              <a:t>이 보고되고 있으며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이는 </a:t>
            </a:r>
            <a:r>
              <a:rPr lang="en-US" altLang="ko-KR" baseline="0" dirty="0" smtClean="0"/>
              <a:t>secondary infection </a:t>
            </a:r>
            <a:r>
              <a:rPr lang="ko-KR" altLang="en-US" baseline="0" dirty="0" smtClean="0"/>
              <a:t>과 </a:t>
            </a:r>
            <a:r>
              <a:rPr lang="en-US" altLang="ko-KR" baseline="0" dirty="0" err="1" smtClean="0"/>
              <a:t>mortalit</a:t>
            </a:r>
            <a:r>
              <a:rPr lang="ko-KR" altLang="en-US" baseline="0" dirty="0" smtClean="0"/>
              <a:t>의 증가와 연관되어 있는 것으로 알려져 있습니다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기존 </a:t>
            </a:r>
            <a:r>
              <a:rPr lang="en-US" altLang="ko-KR" baseline="0" dirty="0" smtClean="0"/>
              <a:t>immunocompetent </a:t>
            </a:r>
            <a:r>
              <a:rPr lang="ko-KR" altLang="en-US" baseline="0" dirty="0" smtClean="0"/>
              <a:t>한 환자들에서</a:t>
            </a:r>
            <a:r>
              <a:rPr lang="en-US" altLang="ko-KR" baseline="0" dirty="0" smtClean="0"/>
              <a:t>, immune </a:t>
            </a:r>
            <a:r>
              <a:rPr lang="en-US" altLang="ko-KR" baseline="0" dirty="0" err="1" smtClean="0"/>
              <a:t>respons</a:t>
            </a:r>
            <a:r>
              <a:rPr lang="ko-KR" altLang="en-US" baseline="0" dirty="0" smtClean="0"/>
              <a:t>의 저하가 </a:t>
            </a:r>
            <a:r>
              <a:rPr lang="en-US" altLang="ko-KR" baseline="0" dirty="0" smtClean="0"/>
              <a:t>viral </a:t>
            </a:r>
            <a:r>
              <a:rPr lang="en-US" altLang="ko-KR" baseline="0" dirty="0" err="1" smtClean="0"/>
              <a:t>reactivatio</a:t>
            </a:r>
            <a:r>
              <a:rPr lang="ko-KR" altLang="en-US" baseline="0" dirty="0" smtClean="0"/>
              <a:t>을 일으키는 것으로 알려져 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한편</a:t>
            </a:r>
            <a:r>
              <a:rPr lang="en-US" altLang="ko-KR" baseline="0" dirty="0" smtClean="0"/>
              <a:t>, Coronavirus 19</a:t>
            </a:r>
            <a:r>
              <a:rPr lang="ko-KR" altLang="en-US" baseline="0" dirty="0" smtClean="0"/>
              <a:t>는 다양한 기전으로 </a:t>
            </a:r>
            <a:r>
              <a:rPr lang="en-US" altLang="ko-KR" baseline="0" dirty="0" smtClean="0"/>
              <a:t>immunosuppression</a:t>
            </a:r>
            <a:r>
              <a:rPr lang="ko-KR" altLang="en-US" baseline="0" dirty="0" smtClean="0"/>
              <a:t>을 일으키므로</a:t>
            </a:r>
            <a:r>
              <a:rPr lang="en-US" altLang="ko-KR" baseline="0" dirty="0" smtClean="0"/>
              <a:t>, viral </a:t>
            </a:r>
            <a:r>
              <a:rPr lang="en-US" altLang="ko-KR" baseline="0" dirty="0" err="1" smtClean="0"/>
              <a:t>infectio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high risk</a:t>
            </a:r>
            <a:r>
              <a:rPr lang="ko-KR" altLang="en-US" baseline="0" dirty="0" smtClean="0"/>
              <a:t>일 것으로 예상할 수 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dirty="0" smtClean="0"/>
              <a:t>동물 모델과 </a:t>
            </a:r>
            <a:r>
              <a:rPr lang="en-US" altLang="ko-KR" dirty="0" smtClean="0"/>
              <a:t>in</a:t>
            </a:r>
            <a:r>
              <a:rPr lang="en-US" altLang="ko-KR" baseline="0" dirty="0" smtClean="0"/>
              <a:t> vivo </a:t>
            </a:r>
            <a:r>
              <a:rPr lang="ko-KR" altLang="en-US" baseline="0" dirty="0" smtClean="0"/>
              <a:t>연구에서</a:t>
            </a:r>
            <a:r>
              <a:rPr lang="en-US" altLang="ko-KR" baseline="0" dirty="0" smtClean="0"/>
              <a:t>, CMV reactivation</a:t>
            </a:r>
            <a:r>
              <a:rPr lang="ko-KR" altLang="en-US" baseline="0" dirty="0" smtClean="0"/>
              <a:t>은 다양한 기전으로 기저의 염증 과정을 악화시키게 되지만</a:t>
            </a:r>
            <a:r>
              <a:rPr lang="en-US" altLang="ko-KR" baseline="0" dirty="0" smtClean="0"/>
              <a:t>, CMV </a:t>
            </a:r>
            <a:r>
              <a:rPr lang="ko-KR" altLang="en-US" baseline="0" dirty="0" smtClean="0"/>
              <a:t>타겟의 치료에서 생존율 이득이 증명된 바는 없습니다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따라서 본 논문에서는 </a:t>
            </a:r>
            <a:r>
              <a:rPr lang="en-US" altLang="ko-KR" baseline="0" dirty="0" smtClean="0"/>
              <a:t>observational study</a:t>
            </a:r>
            <a:r>
              <a:rPr lang="ko-KR" altLang="en-US" baseline="0" dirty="0" smtClean="0"/>
              <a:t>를 통해 </a:t>
            </a:r>
            <a:r>
              <a:rPr lang="en-US" altLang="ko-KR" baseline="0" dirty="0" smtClean="0"/>
              <a:t>COVID-19 </a:t>
            </a:r>
            <a:r>
              <a:rPr lang="ko-KR" altLang="en-US" baseline="0" dirty="0" smtClean="0"/>
              <a:t>환자들에서 </a:t>
            </a:r>
            <a:r>
              <a:rPr lang="en-US" altLang="ko-KR" baseline="0" dirty="0" smtClean="0"/>
              <a:t>CMV reactivation</a:t>
            </a:r>
            <a:r>
              <a:rPr lang="ko-KR" altLang="en-US" baseline="0" dirty="0" smtClean="0"/>
              <a:t>의 </a:t>
            </a:r>
            <a:r>
              <a:rPr lang="ko-KR" altLang="en-US" baseline="0" dirty="0" err="1" smtClean="0"/>
              <a:t>유병율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위험인자 및 사망률 등을 분석하고자 하였습니다</a:t>
            </a:r>
            <a:r>
              <a:rPr lang="en-US" altLang="ko-KR" baseline="0" dirty="0" smtClean="0"/>
              <a:t>.</a:t>
            </a:r>
            <a:endParaRPr lang="ko-KR" altLang="en-US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0162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Method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 논문은 </a:t>
            </a:r>
            <a:r>
              <a:rPr lang="en-US" altLang="ko-KR" dirty="0" smtClean="0"/>
              <a:t>observational study 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1</a:t>
            </a:r>
            <a:r>
              <a:rPr lang="ko-KR" altLang="en-US" dirty="0" smtClean="0"/>
              <a:t>년 </a:t>
            </a:r>
            <a:r>
              <a:rPr lang="ko-KR" altLang="en-US" dirty="0" err="1" smtClean="0"/>
              <a:t>반동안</a:t>
            </a:r>
            <a:r>
              <a:rPr lang="en-US" altLang="ko-KR" dirty="0" smtClean="0"/>
              <a:t>, University</a:t>
            </a:r>
            <a:r>
              <a:rPr lang="en-US" altLang="ko-KR" baseline="0" dirty="0" smtClean="0"/>
              <a:t> Hospital of Modena </a:t>
            </a:r>
            <a:r>
              <a:rPr lang="ko-KR" altLang="en-US" baseline="0" dirty="0" smtClean="0"/>
              <a:t>에 있는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개의 </a:t>
            </a:r>
            <a:r>
              <a:rPr lang="en-US" altLang="ko-KR" baseline="0" dirty="0" smtClean="0"/>
              <a:t>ICU</a:t>
            </a:r>
            <a:r>
              <a:rPr lang="ko-KR" altLang="en-US" baseline="0" dirty="0" smtClean="0"/>
              <a:t>에 입실한 </a:t>
            </a:r>
            <a:r>
              <a:rPr lang="en-US" altLang="ko-KR" baseline="0" dirty="0" err="1" smtClean="0"/>
              <a:t>covid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환자들을 대상으로 연구를 진행하였습니다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18</a:t>
            </a:r>
            <a:r>
              <a:rPr lang="ko-KR" altLang="en-US" baseline="0" dirty="0" smtClean="0"/>
              <a:t>세 미만이거나</a:t>
            </a:r>
            <a:r>
              <a:rPr lang="en-US" altLang="ko-KR" baseline="0" dirty="0" smtClean="0"/>
              <a:t>, 24</a:t>
            </a:r>
            <a:r>
              <a:rPr lang="ko-KR" altLang="en-US" baseline="0" dirty="0" smtClean="0"/>
              <a:t>시간 이내로 </a:t>
            </a:r>
            <a:r>
              <a:rPr lang="en-US" altLang="ko-KR" baseline="0" dirty="0" smtClean="0"/>
              <a:t>ICU</a:t>
            </a:r>
            <a:r>
              <a:rPr lang="ko-KR" altLang="en-US" baseline="0" dirty="0" smtClean="0"/>
              <a:t>에 </a:t>
            </a:r>
            <a:r>
              <a:rPr lang="ko-KR" altLang="en-US" baseline="0" dirty="0" err="1" smtClean="0"/>
              <a:t>재원했거나</a:t>
            </a:r>
            <a:r>
              <a:rPr lang="en-US" altLang="ko-KR" baseline="0" dirty="0" smtClean="0"/>
              <a:t>, DNR </a:t>
            </a:r>
            <a:r>
              <a:rPr lang="ko-KR" altLang="en-US" baseline="0" dirty="0" smtClean="0"/>
              <a:t>환자들은 연구에서 제외하였습니다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3206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Result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입니다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총 </a:t>
            </a:r>
            <a:r>
              <a:rPr lang="en-US" altLang="ko-KR" baseline="0" dirty="0" smtClean="0"/>
              <a:t>431</a:t>
            </a:r>
            <a:r>
              <a:rPr lang="ko-KR" altLang="en-US" baseline="0" dirty="0" smtClean="0"/>
              <a:t>명의 환자를 분석하였으며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이 중 </a:t>
            </a:r>
            <a:r>
              <a:rPr lang="en-US" altLang="ko-KR" baseline="0" dirty="0" smtClean="0"/>
              <a:t>88</a:t>
            </a:r>
            <a:r>
              <a:rPr lang="ko-KR" altLang="en-US" baseline="0" dirty="0" smtClean="0"/>
              <a:t>명에서 </a:t>
            </a:r>
            <a:r>
              <a:rPr lang="en-US" altLang="ko-KR" baseline="0" dirty="0" smtClean="0"/>
              <a:t>CMV reactivation </a:t>
            </a:r>
            <a:r>
              <a:rPr lang="ko-KR" altLang="en-US" baseline="0" dirty="0" smtClean="0"/>
              <a:t>을 확인하였습니다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88</a:t>
            </a:r>
            <a:r>
              <a:rPr lang="ko-KR" altLang="en-US" baseline="0" dirty="0" smtClean="0"/>
              <a:t>명의 </a:t>
            </a:r>
            <a:r>
              <a:rPr lang="en-US" altLang="ko-KR" baseline="0" dirty="0" smtClean="0"/>
              <a:t>reactivation </a:t>
            </a:r>
            <a:r>
              <a:rPr lang="ko-KR" altLang="en-US" baseline="0" dirty="0" smtClean="0"/>
              <a:t>환자 중 </a:t>
            </a:r>
            <a:r>
              <a:rPr lang="en-US" altLang="ko-KR" baseline="0" dirty="0" smtClean="0"/>
              <a:t>30</a:t>
            </a:r>
            <a:r>
              <a:rPr lang="ko-KR" altLang="en-US" baseline="0" dirty="0" smtClean="0"/>
              <a:t>명에서는 </a:t>
            </a:r>
            <a:r>
              <a:rPr lang="en-US" altLang="ko-KR" baseline="0" dirty="0" smtClean="0"/>
              <a:t>CMV </a:t>
            </a:r>
            <a:r>
              <a:rPr lang="en-US" altLang="ko-KR" baseline="0" dirty="0" err="1" smtClean="0"/>
              <a:t>pneumoni</a:t>
            </a:r>
            <a:r>
              <a:rPr lang="ko-KR" altLang="en-US" baseline="0" dirty="0" smtClean="0"/>
              <a:t>를 확인하여 </a:t>
            </a:r>
            <a:r>
              <a:rPr lang="en-US" altLang="ko-KR" baseline="0" dirty="0" smtClean="0"/>
              <a:t>ganciclovir </a:t>
            </a:r>
            <a:r>
              <a:rPr lang="ko-KR" altLang="en-US" baseline="0" dirty="0" smtClean="0"/>
              <a:t>치료를 진행하였습니다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96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 reactivation</a:t>
            </a:r>
            <a:r>
              <a:rPr lang="ko-KR" altLang="en-US" dirty="0" smtClean="0"/>
              <a:t>이 있었던 환자들은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비교적 고령이었으며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질병 </a:t>
            </a:r>
            <a:r>
              <a:rPr lang="ko-KR" altLang="en-US" dirty="0" err="1" smtClean="0"/>
              <a:t>심각도가</a:t>
            </a:r>
            <a:r>
              <a:rPr lang="ko-KR" altLang="en-US" dirty="0" smtClean="0"/>
              <a:t> 높았고</a:t>
            </a:r>
            <a:r>
              <a:rPr lang="en-US" altLang="ko-KR" dirty="0" smtClean="0"/>
              <a:t>, platelet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수치가 낮았으며 </a:t>
            </a:r>
            <a:r>
              <a:rPr lang="en-US" altLang="ko-KR" baseline="0" dirty="0" err="1" smtClean="0"/>
              <a:t>procalcitonin</a:t>
            </a:r>
            <a:r>
              <a:rPr lang="ko-KR" altLang="en-US" baseline="0" dirty="0" smtClean="0"/>
              <a:t>이 높았습니다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645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 reactivation </a:t>
            </a:r>
            <a:r>
              <a:rPr lang="ko-KR" altLang="en-US" dirty="0" smtClean="0"/>
              <a:t>환자들은 </a:t>
            </a:r>
            <a:r>
              <a:rPr lang="en-US" altLang="ko-KR" dirty="0" smtClean="0"/>
              <a:t>invasive mechanical ventilation, steroid </a:t>
            </a:r>
            <a:r>
              <a:rPr lang="ko-KR" altLang="en-US" dirty="0" smtClean="0"/>
              <a:t>치료를 받는 비율이 높았고</a:t>
            </a:r>
            <a:r>
              <a:rPr lang="en-US" altLang="ko-KR" dirty="0" smtClean="0"/>
              <a:t>, new bacterial infection</a:t>
            </a:r>
            <a:r>
              <a:rPr lang="ko-KR" altLang="en-US" dirty="0" smtClean="0"/>
              <a:t>도 더 많이 생겼습니다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2243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Probable IPA</a:t>
            </a:r>
            <a:r>
              <a:rPr lang="ko-KR" altLang="en-US" baseline="0" dirty="0" smtClean="0"/>
              <a:t> 도 더 많았고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결론적으로 </a:t>
            </a:r>
            <a:r>
              <a:rPr lang="en-US" altLang="ko-KR" baseline="0" dirty="0" smtClean="0"/>
              <a:t>ICU mortality</a:t>
            </a:r>
            <a:r>
              <a:rPr lang="ko-KR" altLang="en-US" baseline="0" dirty="0" smtClean="0"/>
              <a:t>도 더 높았습니다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963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언급된 항목들을 </a:t>
            </a:r>
            <a:r>
              <a:rPr lang="en-US" altLang="ko-KR" dirty="0" smtClean="0"/>
              <a:t>Cox regression model</a:t>
            </a:r>
            <a:r>
              <a:rPr lang="ko-KR" altLang="en-US" dirty="0" smtClean="0"/>
              <a:t>을 통하여 </a:t>
            </a:r>
            <a:r>
              <a:rPr lang="en-US" altLang="ko-KR" dirty="0" smtClean="0"/>
              <a:t>adjusted analysis </a:t>
            </a:r>
            <a:r>
              <a:rPr lang="ko-KR" altLang="en-US" dirty="0" smtClean="0"/>
              <a:t>하였을 때</a:t>
            </a:r>
            <a:r>
              <a:rPr lang="en-US" altLang="ko-KR" dirty="0" smtClean="0"/>
              <a:t>, disease</a:t>
            </a:r>
            <a:r>
              <a:rPr lang="en-US" altLang="ko-KR" baseline="0" dirty="0" smtClean="0"/>
              <a:t> severity, </a:t>
            </a:r>
            <a:r>
              <a:rPr lang="ko-KR" altLang="en-US" baseline="0" dirty="0" smtClean="0"/>
              <a:t>혈소판</a:t>
            </a:r>
            <a:r>
              <a:rPr lang="en-US" altLang="ko-KR" baseline="0" dirty="0" smtClean="0"/>
              <a:t>, mechanical ventilation, secondary infection </a:t>
            </a:r>
            <a:r>
              <a:rPr lang="ko-KR" altLang="en-US" baseline="0" dirty="0" smtClean="0"/>
              <a:t>만이 </a:t>
            </a:r>
            <a:r>
              <a:rPr lang="en-US" altLang="ko-KR" baseline="0" dirty="0" smtClean="0"/>
              <a:t>CMV</a:t>
            </a:r>
            <a:r>
              <a:rPr lang="ko-KR" altLang="en-US" baseline="0" dirty="0" smtClean="0"/>
              <a:t>와 유의미하게 연관된 것을 확인할 수 있었습니다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2905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사망률과의 관계를 </a:t>
            </a:r>
            <a:r>
              <a:rPr lang="en-US" altLang="ko-KR" dirty="0" smtClean="0"/>
              <a:t>adjusted analysis </a:t>
            </a:r>
            <a:r>
              <a:rPr lang="ko-KR" altLang="en-US" dirty="0" smtClean="0"/>
              <a:t>한 표입니다</a:t>
            </a:r>
            <a:r>
              <a:rPr lang="en-US" altLang="ko-KR" dirty="0" smtClean="0"/>
              <a:t>. CMV reactivation</a:t>
            </a:r>
            <a:r>
              <a:rPr lang="ko-KR" altLang="en-US" dirty="0" smtClean="0"/>
              <a:t>은 보정하였을 때 사망률과 관계가 없는 것으로 나타났으며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기존에 언급되었던 </a:t>
            </a:r>
            <a:r>
              <a:rPr lang="en-US" altLang="ko-KR" dirty="0" smtClean="0"/>
              <a:t>disease</a:t>
            </a:r>
            <a:r>
              <a:rPr lang="en-US" altLang="ko-KR" baseline="0" dirty="0" smtClean="0"/>
              <a:t> severity, platelet, mechanical ventilation, bacterial infection</a:t>
            </a:r>
            <a:r>
              <a:rPr lang="ko-KR" altLang="en-US" baseline="0" dirty="0" smtClean="0"/>
              <a:t>이 연관이 있는 것으로 나타났</a:t>
            </a:r>
            <a:r>
              <a:rPr lang="ko-KR" altLang="en-US" dirty="0" smtClean="0"/>
              <a:t>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93347-0397-4F09-8AB1-2230250BDBCB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8849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906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52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67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31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2388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303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57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983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2085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066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05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7D5C9-1BA7-4DD9-9582-2B373ACDCBA4}" type="datetimeFigureOut">
              <a:rPr lang="ko-KR" altLang="en-US" smtClean="0"/>
              <a:t>2022-06-12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AE407-86C9-4E4D-8EB4-0558CD640E1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83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75" y="610900"/>
            <a:ext cx="7193107" cy="26098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57275" y="3816129"/>
            <a:ext cx="10554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pc="-150" dirty="0" smtClean="0">
                <a:latin typeface="Arial" panose="020B0604020202020204" pitchFamily="34" charset="0"/>
                <a:cs typeface="Arial" panose="020B0604020202020204" pitchFamily="34" charset="0"/>
              </a:rPr>
              <a:t>호흡기내과</a:t>
            </a:r>
            <a:r>
              <a:rPr lang="ko-KR" alt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R2 </a:t>
            </a:r>
            <a:r>
              <a:rPr lang="ko-KR" alt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백승진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7275" y="4403701"/>
            <a:ext cx="105543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2022.06.14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75" y="3220788"/>
            <a:ext cx="2486025" cy="27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9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399309"/>
            <a:ext cx="6438900" cy="22098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412" y="3703493"/>
            <a:ext cx="6477000" cy="2381250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4254166" y="5396165"/>
            <a:ext cx="3009079" cy="252954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95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Discussion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 blood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reactivation occurs in about 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COVID-19 patients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admitted to ICU for respiratory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failure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these patients received anti-CMV treatment for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suspected CMV pneumonia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Risk of CMV reactivation during ICU stay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After adjusted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Invasive 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mechanical ventilation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Occurrence of 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bacterial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platelet count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Persistent viral replication/viremia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Uncontrolled inflammation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Immune system impairment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Progressive involvement of the endothelium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Severe disturbances of coagulation processes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Multiple thrombotic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1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Discussion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Incidence of CMV reactivation in COVID-19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(20%)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appears to be lower than that reported in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no-COVID-19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immunocompetent critically ill patients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with sepsis, in whom it ranges between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30~60%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Impact on immune response is usually less severe than bacterial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Younger 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Fewer pre-existing comorbidities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Shorter duration of ICU stay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551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Discussion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Therapy with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steroids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Suggested as potential risk for CMV reactivation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confirmed by adjusted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Bacterial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Sepsis &gt; Increased levels of IL-10,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lymphopenia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, reduced activity of T cells, natural killer and Th1 T cells &gt; CMV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 infection &gt; TNF-alpha, interleukin1-beta, cellular mediated response &gt; secondary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 COVID-19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patients, the development of secondary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bacterial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infections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 the risk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ko-KR" dirty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CMV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reactivation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Not confirmed by adjusted analysis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641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Discussion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Negative impact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CMV reactivation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2.5-fold increase in ICU mortality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Prolonged duration of mechanical ventilation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length of ICU stay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No survival improvement of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Anti-CMV-specific therapeutic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Sub-group of patients with CMV-suspected pneumonia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treated with ganciclovir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mortality at ICU and hospital discharge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confirmed by adjusted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solidFill>
                <a:srgbClr val="00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solidFill>
                <a:srgbClr val="00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 reactivation as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marker of disease severity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rather than factor capable of modifying outcomes</a:t>
            </a:r>
          </a:p>
        </p:txBody>
      </p:sp>
    </p:spTree>
    <p:extLst>
      <p:ext uri="{BB962C8B-B14F-4D97-AF65-F5344CB8AC3E}">
        <p14:creationId xmlns:p14="http://schemas.microsoft.com/office/powerpoint/2010/main" val="3474214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232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Discussion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Limitations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EBV was the most frequent reactivated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Herpesviridae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– not included in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No data on HSV-1 reactivation – acyclovir prophylaxis in all the ICU patients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from same hospital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CMV-seropositive population included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Respiratory sample analyzed only in patients with high suspicion of CMV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 viremia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Large number of patients using immune-suppressive therapies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Steroids (91%),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Tocilizumab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(84%) – limited sensitivity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911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38974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Take home message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In critically ill patients affected by coronavirus disease 2019 (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COVID-19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), the Cytomegalovirus (CMV) blood reactivation is frequent,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depends on the severity of illness and the development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of secondary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bacterial infections.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reactivation is associated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with prolonged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hospital stay and higher mortality, 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its role in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worsening patient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outcomes and the appropriate strategy for its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remain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to be clarified</a:t>
            </a: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49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38364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Take home message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29" y="1681595"/>
            <a:ext cx="5353050" cy="43053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719" y="486420"/>
            <a:ext cx="53435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52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639" y="0"/>
            <a:ext cx="5286375" cy="689610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135638" y="5265700"/>
            <a:ext cx="5286375" cy="1093536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6380" y="269730"/>
            <a:ext cx="526732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02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Introduction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 critically ill patients, the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reactivation of Cytomegalovirus (CMV)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and other </a:t>
            </a:r>
            <a:r>
              <a:rPr lang="en-US" altLang="ko-K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Herpesviridae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 has been reported with a rate ranging between 20 and 70%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associated with increased risk of secondary infections and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Profound dysfunction of the immune response is the key mechanism leading to viral reactivation in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immunocompetent patients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with critical illness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Immunosuppression induced by SARS-CoV-2 1) direct pathogenic effects, 2) the unregulated host response and 3) the use of drugs to modulate such response make critically ill patients affected by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coronavirus 2019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risk for viral infection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 animal model and in vivo studies,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CMV reactivation may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Direct organ damage, down-regulation of the immune response and boosting hyper inflammatory response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Further aggravate ongoing inflammatory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But Prophylactic or pre-emptive </a:t>
            </a:r>
            <a:r>
              <a:rPr lang="en-US" altLang="ko-KR" dirty="0" smtClean="0">
                <a:solidFill>
                  <a:srgbClr val="0066B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anti-CMV strategies lack survival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solidFill>
                <a:srgbClr val="0066B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Large Observational study to evaluated incidence, risk factors, mortality risk of CMV reactivation in COVID-19 patients in ICU for severe respiratory failure</a:t>
            </a:r>
          </a:p>
        </p:txBody>
      </p:sp>
    </p:spTree>
    <p:extLst>
      <p:ext uri="{BB962C8B-B14F-4D97-AF65-F5344CB8AC3E}">
        <p14:creationId xmlns:p14="http://schemas.microsoft.com/office/powerpoint/2010/main" val="2473916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963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Methods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2194" y="1367358"/>
            <a:ext cx="105543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Observational study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All patients admitted to the three COVID-19 ICUs of the University Hospital of Modena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aboratory confirmed SARS-CoV-2 infection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Moderate to severe 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From Feb, 22</a:t>
            </a:r>
            <a:r>
              <a:rPr lang="en-US" altLang="ko-K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, 2020 ~ Jul, 21</a:t>
            </a:r>
            <a:r>
              <a:rPr lang="en-US" altLang="ko-KR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,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Exclusion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Age &lt; 18 years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ICU length of stay &lt; 24hrs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DNR</a:t>
            </a:r>
          </a:p>
        </p:txBody>
      </p:sp>
    </p:spTree>
    <p:extLst>
      <p:ext uri="{BB962C8B-B14F-4D97-AF65-F5344CB8AC3E}">
        <p14:creationId xmlns:p14="http://schemas.microsoft.com/office/powerpoint/2010/main" val="324936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134120"/>
            <a:ext cx="10721083" cy="5536844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4204066" y="932691"/>
            <a:ext cx="5656907" cy="1457217"/>
          </a:xfrm>
          <a:prstGeom prst="rect">
            <a:avLst/>
          </a:prstGeom>
          <a:noFill/>
          <a:ln w="38100">
            <a:solidFill>
              <a:srgbClr val="D0D9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204066" y="363682"/>
            <a:ext cx="7391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88/431 = 21.6% of CMV reactivation, 30/88 = 34.1% of ganciclovir treatment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282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134120"/>
            <a:ext cx="10721083" cy="5536844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006370" y="2356246"/>
            <a:ext cx="5656907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006370" y="3954497"/>
            <a:ext cx="5656907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006370" y="5552748"/>
            <a:ext cx="5656907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204066" y="363682"/>
            <a:ext cx="72292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Older Age, Higher SAPS II Score, Thrombocytopenia, Higher </a:t>
            </a:r>
            <a:r>
              <a:rPr lang="en-US" altLang="ko-K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Procalcitonin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006370" y="5012197"/>
            <a:ext cx="5656907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721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134120"/>
            <a:ext cx="10715625" cy="5534025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7626927" y="2356246"/>
            <a:ext cx="4036350" cy="573990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7626927" y="3977227"/>
            <a:ext cx="4036350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4204066" y="363682"/>
            <a:ext cx="7538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Mechanical ventilation, steroid, new bacterial infection, probable IPA, Mortality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1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134120"/>
            <a:ext cx="10715625" cy="553402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056" y="2752509"/>
            <a:ext cx="10629900" cy="2647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04066" y="363682"/>
            <a:ext cx="7538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Mechanical ventilation, steroid, new bacterial infection, probable IPA, Mortality</a:t>
            </a:r>
            <a:endParaRPr lang="ko-KR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600038" y="3312209"/>
            <a:ext cx="4036350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7600038" y="4097965"/>
            <a:ext cx="4036350" cy="303827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6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134120"/>
            <a:ext cx="10687050" cy="5172075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1995055" y="3117274"/>
            <a:ext cx="6380018" cy="1714500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80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/>
        </p:nvCxnSpPr>
        <p:spPr>
          <a:xfrm>
            <a:off x="831272" y="610900"/>
            <a:ext cx="0" cy="4283218"/>
          </a:xfrm>
          <a:prstGeom prst="line">
            <a:avLst/>
          </a:prstGeom>
          <a:ln w="38100">
            <a:solidFill>
              <a:srgbClr val="0066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42194" y="610900"/>
            <a:ext cx="17828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altLang="ko-K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ko-KR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94" y="1277725"/>
            <a:ext cx="9978651" cy="4208502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l="9365" t="37138" r="69244" b="27302"/>
          <a:stretch/>
        </p:blipFill>
        <p:spPr>
          <a:xfrm>
            <a:off x="9843653" y="5018809"/>
            <a:ext cx="2286001" cy="1839191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9895608" y="5032528"/>
            <a:ext cx="2234046" cy="1714500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618347" y="2427901"/>
            <a:ext cx="2167417" cy="252954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8618347" y="2931824"/>
            <a:ext cx="2167417" cy="252954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618347" y="3596878"/>
            <a:ext cx="2167417" cy="252954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8618347" y="4014174"/>
            <a:ext cx="2167417" cy="252954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1018309" y="4694053"/>
            <a:ext cx="9767455" cy="252954"/>
          </a:xfrm>
          <a:prstGeom prst="rect">
            <a:avLst/>
          </a:prstGeom>
          <a:noFill/>
          <a:ln w="38100">
            <a:solidFill>
              <a:srgbClr val="0066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ㅁ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042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2278</TotalTime>
  <Words>1512</Words>
  <Application>Microsoft Office PowerPoint</Application>
  <PresentationFormat>와이드스크린</PresentationFormat>
  <Paragraphs>183</Paragraphs>
  <Slides>18</Slides>
  <Notes>18</Notes>
  <HiddenSlides>2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YONSEI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SV418MIWDS014</dc:creator>
  <cp:lastModifiedBy>SV603O4WDS039</cp:lastModifiedBy>
  <cp:revision>84</cp:revision>
  <dcterms:created xsi:type="dcterms:W3CDTF">2021-10-13T07:17:15Z</dcterms:created>
  <dcterms:modified xsi:type="dcterms:W3CDTF">2022-06-13T13:32:34Z</dcterms:modified>
</cp:coreProperties>
</file>