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662" r:id="rId3"/>
    <p:sldId id="668" r:id="rId4"/>
    <p:sldId id="581" r:id="rId5"/>
    <p:sldId id="676" r:id="rId6"/>
    <p:sldId id="675" r:id="rId7"/>
    <p:sldId id="683" r:id="rId8"/>
    <p:sldId id="687" r:id="rId9"/>
    <p:sldId id="684" r:id="rId10"/>
    <p:sldId id="686" r:id="rId11"/>
    <p:sldId id="701" r:id="rId12"/>
    <p:sldId id="689" r:id="rId13"/>
    <p:sldId id="690" r:id="rId14"/>
    <p:sldId id="671" r:id="rId15"/>
    <p:sldId id="691" r:id="rId16"/>
    <p:sldId id="681" r:id="rId17"/>
    <p:sldId id="588" r:id="rId18"/>
    <p:sldId id="673" r:id="rId19"/>
    <p:sldId id="692" r:id="rId20"/>
    <p:sldId id="693" r:id="rId21"/>
    <p:sldId id="694" r:id="rId22"/>
    <p:sldId id="695" r:id="rId23"/>
    <p:sldId id="696" r:id="rId24"/>
    <p:sldId id="704" r:id="rId25"/>
    <p:sldId id="705" r:id="rId26"/>
    <p:sldId id="697" r:id="rId27"/>
    <p:sldId id="698" r:id="rId28"/>
    <p:sldId id="699" r:id="rId29"/>
    <p:sldId id="700" r:id="rId30"/>
    <p:sldId id="678" r:id="rId31"/>
    <p:sldId id="679" r:id="rId3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88" autoAdjust="0"/>
    <p:restoredTop sz="93694" autoAdjust="0"/>
  </p:normalViewPr>
  <p:slideViewPr>
    <p:cSldViewPr>
      <p:cViewPr>
        <p:scale>
          <a:sx n="75" d="100"/>
          <a:sy n="75" d="100"/>
        </p:scale>
        <p:origin x="-11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2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465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032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사실  </a:t>
            </a:r>
            <a:r>
              <a:rPr lang="en-US" altLang="ko-KR" dirty="0" smtClean="0"/>
              <a:t>SLE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 거의 대부분 다른 임상 증상들을 동반하고 있기 때문에 후에 말씀 드릴 다른  </a:t>
            </a:r>
            <a:r>
              <a:rPr lang="en-US" altLang="ko-KR" baseline="0" dirty="0" smtClean="0"/>
              <a:t>CTD </a:t>
            </a:r>
            <a:r>
              <a:rPr lang="ko-KR" altLang="en-US" baseline="0" dirty="0" smtClean="0"/>
              <a:t>에 비해서는 </a:t>
            </a:r>
            <a:r>
              <a:rPr lang="en-US" altLang="ko-KR" baseline="0" dirty="0" smtClean="0"/>
              <a:t>CTD-ILD </a:t>
            </a:r>
            <a:r>
              <a:rPr lang="ko-KR" altLang="en-US" baseline="0" dirty="0" smtClean="0"/>
              <a:t>라고 구별하기가 쉬운 편이기도 하고</a:t>
            </a:r>
            <a:r>
              <a:rPr lang="en-US" altLang="ko-KR" baseline="0" dirty="0" smtClean="0"/>
              <a:t>, </a:t>
            </a:r>
            <a:r>
              <a:rPr lang="en-US" altLang="ko-KR" dirty="0" smtClean="0"/>
              <a:t>SLE related ILD </a:t>
            </a:r>
            <a:r>
              <a:rPr lang="ko-KR" altLang="en-US" dirty="0" smtClean="0"/>
              <a:t>가 다른  </a:t>
            </a:r>
            <a:r>
              <a:rPr lang="en-US" altLang="ko-KR" dirty="0" smtClean="0"/>
              <a:t>CTD-ILD </a:t>
            </a:r>
            <a:r>
              <a:rPr lang="ko-KR" altLang="en-US" dirty="0" smtClean="0"/>
              <a:t>보다 드물다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r>
              <a:rPr lang="en-US" altLang="ko-KR" baseline="0" dirty="0" smtClean="0"/>
              <a:t>Pleural , lung </a:t>
            </a:r>
            <a:r>
              <a:rPr lang="ko-KR" altLang="en-US" baseline="0" dirty="0" smtClean="0"/>
              <a:t>실질</a:t>
            </a:r>
            <a:r>
              <a:rPr lang="en-US" altLang="ko-KR" baseline="0" dirty="0" smtClean="0"/>
              <a:t>,  </a:t>
            </a:r>
            <a:r>
              <a:rPr lang="ko-KR" altLang="en-US" baseline="0" dirty="0" smtClean="0"/>
              <a:t>호흡근</a:t>
            </a:r>
            <a:r>
              <a:rPr lang="en-US" altLang="ko-KR" baseline="0" dirty="0" smtClean="0"/>
              <a:t>,  vascular involvement </a:t>
            </a:r>
            <a:r>
              <a:rPr lang="ko-KR" altLang="en-US" baseline="0" dirty="0" smtClean="0"/>
              <a:t>등 다양하게 </a:t>
            </a:r>
            <a:r>
              <a:rPr lang="en-US" altLang="ko-KR" baseline="0" dirty="0" smtClean="0"/>
              <a:t>involve </a:t>
            </a:r>
            <a:r>
              <a:rPr lang="ko-KR" altLang="en-US" baseline="0" dirty="0" smtClean="0"/>
              <a:t>하는 것에 비해 </a:t>
            </a:r>
            <a:endParaRPr lang="en-US" altLang="ko-KR" baseline="0" dirty="0" smtClean="0"/>
          </a:p>
          <a:p>
            <a:r>
              <a:rPr lang="ko-KR" altLang="en-US" baseline="0" dirty="0" smtClean="0"/>
              <a:t>치료를 요하는 환자는 </a:t>
            </a:r>
            <a:r>
              <a:rPr lang="en-US" altLang="ko-KR" baseline="0" dirty="0" smtClean="0"/>
              <a:t>SLE </a:t>
            </a:r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3~8% </a:t>
            </a:r>
            <a:r>
              <a:rPr lang="ko-KR" altLang="en-US" baseline="0" dirty="0" smtClean="0"/>
              <a:t>정도입니다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하지만 증상이 없어도 </a:t>
            </a:r>
            <a:r>
              <a:rPr lang="en-US" altLang="ko-KR" baseline="0" dirty="0" smtClean="0"/>
              <a:t>PFT </a:t>
            </a:r>
            <a:r>
              <a:rPr lang="ko-KR" altLang="en-US" baseline="0" dirty="0" smtClean="0"/>
              <a:t>와  </a:t>
            </a:r>
            <a:r>
              <a:rPr lang="en-US" altLang="ko-KR" baseline="0" dirty="0" smtClean="0"/>
              <a:t>HR-CT </a:t>
            </a:r>
            <a:r>
              <a:rPr lang="ko-KR" altLang="en-US" baseline="0" dirty="0" smtClean="0"/>
              <a:t>상에 이상을 보이는 경우는 흔합니다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나타나는 형태는  </a:t>
            </a:r>
            <a:r>
              <a:rPr lang="en-US" altLang="ko-KR" baseline="0" dirty="0" err="1" smtClean="0"/>
              <a:t>pul</a:t>
            </a:r>
            <a:r>
              <a:rPr lang="en-US" altLang="ko-KR" baseline="0" dirty="0" smtClean="0"/>
              <a:t> h, edema, DAD , chronic </a:t>
            </a:r>
            <a:r>
              <a:rPr lang="ko-KR" altLang="en-US" baseline="0" dirty="0" smtClean="0"/>
              <a:t>하게는  </a:t>
            </a:r>
            <a:r>
              <a:rPr lang="en-US" altLang="ko-KR" baseline="0" dirty="0" smtClean="0"/>
              <a:t>IP </a:t>
            </a:r>
            <a:r>
              <a:rPr lang="ko-KR" altLang="en-US" baseline="0" dirty="0" smtClean="0"/>
              <a:t>와  </a:t>
            </a:r>
            <a:r>
              <a:rPr lang="en-US" altLang="ko-KR" baseline="0" dirty="0" smtClean="0"/>
              <a:t>fibrosis </a:t>
            </a:r>
            <a:r>
              <a:rPr lang="ko-KR" altLang="en-US" baseline="0" dirty="0" smtClean="0"/>
              <a:t>등으로 </a:t>
            </a:r>
            <a:r>
              <a:rPr lang="ko-KR" altLang="en-US" baseline="0" dirty="0" err="1" smtClean="0"/>
              <a:t>나타날수</a:t>
            </a:r>
            <a:r>
              <a:rPr lang="ko-KR" altLang="en-US" baseline="0" dirty="0" smtClean="0"/>
              <a:t> 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5515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774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 smtClean="0"/>
              <a:t> bilateral ground glass opacities and/or consolidation are observed.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457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861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2014-01-17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3645024"/>
            <a:ext cx="8176992" cy="2311096"/>
          </a:xfrm>
        </p:spPr>
        <p:txBody>
          <a:bodyPr/>
          <a:lstStyle/>
          <a:p>
            <a:pPr eaLnBrk="1" hangingPunct="1"/>
            <a:r>
              <a:rPr lang="en-US" altLang="ko-KR" sz="2800" b="1" dirty="0">
                <a:solidFill>
                  <a:schemeClr val="tx1"/>
                </a:solidFill>
                <a:latin typeface="Arial" charset="0"/>
                <a:cs typeface="Arial" charset="0"/>
              </a:rPr>
              <a:t>Kim</a:t>
            </a:r>
            <a:r>
              <a:rPr lang="ko-KR" altLang="en-US" sz="280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  <a:cs typeface="Arial" charset="0"/>
              </a:rPr>
              <a:t>Young </a:t>
            </a:r>
          </a:p>
          <a:p>
            <a:pPr eaLnBrk="1" hangingPunct="1"/>
            <a:endParaRPr lang="en-US" altLang="ko-KR" sz="24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Division of Pulmonology</a:t>
            </a:r>
          </a:p>
          <a:p>
            <a:pPr eaLnBrk="1" hangingPunct="1"/>
            <a:r>
              <a:rPr lang="en-US" altLang="ko-KR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400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1886967"/>
            <a:ext cx="9144000" cy="1470025"/>
          </a:xfrm>
        </p:spPr>
        <p:txBody>
          <a:bodyPr/>
          <a:lstStyle/>
          <a:p>
            <a:pPr latinLnBrk="0"/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>Pulmonary </a:t>
            </a:r>
            <a:r>
              <a:rPr lang="en-US" altLang="ko-KR" sz="3600" dirty="0"/>
              <a:t>Manifestations of SLE</a:t>
            </a:r>
            <a:br>
              <a:rPr lang="en-US" altLang="ko-KR" sz="3600" dirty="0"/>
            </a:br>
            <a:endParaRPr lang="ko-KR" altLang="en-US" sz="3600" dirty="0" smtClean="0">
              <a:solidFill>
                <a:srgbClr val="FCD5B5"/>
              </a:solidFill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Histopathology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Pathologic </a:t>
            </a:r>
            <a:r>
              <a:rPr lang="en-US" altLang="ko-KR" b="1" dirty="0">
                <a:solidFill>
                  <a:schemeClr val="tx1"/>
                </a:solidFill>
              </a:rPr>
              <a:t>examination in lupus pneumonitis reveals acute alveolar wall injury, alveolar hemorrhage, alveolar edema, hyaline membrane formation, and immunoglobulin and complement </a:t>
            </a:r>
            <a:r>
              <a:rPr lang="en-US" altLang="ko-KR" b="1" dirty="0" smtClean="0">
                <a:solidFill>
                  <a:schemeClr val="tx1"/>
                </a:solidFill>
              </a:rPr>
              <a:t>deposition. 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interstitial </a:t>
            </a:r>
            <a:r>
              <a:rPr lang="en-US" altLang="ko-KR" b="1" dirty="0">
                <a:solidFill>
                  <a:schemeClr val="tx1"/>
                </a:solidFill>
              </a:rPr>
              <a:t>fibrosis, </a:t>
            </a:r>
            <a:r>
              <a:rPr lang="en-US" altLang="ko-KR" b="1" dirty="0" err="1">
                <a:solidFill>
                  <a:schemeClr val="tx1"/>
                </a:solidFill>
              </a:rPr>
              <a:t>vasculitis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en-US" altLang="ko-KR" b="1" dirty="0" err="1">
                <a:solidFill>
                  <a:schemeClr val="tx1"/>
                </a:solidFill>
              </a:rPr>
              <a:t>hematoxylin</a:t>
            </a:r>
            <a:r>
              <a:rPr lang="en-US" altLang="ko-KR" b="1" dirty="0">
                <a:solidFill>
                  <a:schemeClr val="tx1"/>
                </a:solidFill>
              </a:rPr>
              <a:t> bodies, interstitial pneumonitis, </a:t>
            </a:r>
            <a:r>
              <a:rPr lang="en-US" altLang="ko-KR" b="1" dirty="0" err="1">
                <a:solidFill>
                  <a:schemeClr val="tx1"/>
                </a:solidFill>
              </a:rPr>
              <a:t>alveolitis</a:t>
            </a:r>
            <a:r>
              <a:rPr lang="en-US" altLang="ko-KR" b="1" dirty="0">
                <a:solidFill>
                  <a:schemeClr val="tx1"/>
                </a:solidFill>
              </a:rPr>
              <a:t>, or </a:t>
            </a:r>
            <a:r>
              <a:rPr lang="en-US" altLang="ko-KR" b="1" dirty="0" err="1" smtClean="0">
                <a:solidFill>
                  <a:schemeClr val="tx1"/>
                </a:solidFill>
              </a:rPr>
              <a:t>pleuritis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/>
            </a:r>
            <a:br>
              <a:rPr lang="en-US" altLang="ko-KR" b="1" dirty="0">
                <a:solidFill>
                  <a:schemeClr val="tx1"/>
                </a:solidFill>
              </a:rPr>
            </a:b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  <a:ea typeface="Arial Unicode MS" pitchFamily="50" charset="-127"/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/>
            </a:r>
            <a:br>
              <a:rPr lang="en-US" altLang="ko-KR" b="1" dirty="0">
                <a:solidFill>
                  <a:schemeClr val="tx1"/>
                </a:solidFill>
              </a:rPr>
            </a:b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917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Histopathology</a:t>
            </a:r>
            <a:endParaRPr lang="ko-KR" altLang="en-US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57" y="1567644"/>
            <a:ext cx="4031335" cy="3930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51520" y="5517232"/>
            <a:ext cx="4392488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SzPct val="45000"/>
            </a:pPr>
            <a:r>
              <a:rPr lang="en-GB" altLang="ko-KR" dirty="0">
                <a:latin typeface="Arial" charset="0"/>
                <a:ea typeface="msgothic" charset="0"/>
                <a:cs typeface="msgothic" charset="0"/>
              </a:rPr>
              <a:t>prominent interstitial fibroblastic proliferation and alveolar type 2 </a:t>
            </a:r>
            <a:r>
              <a:rPr lang="en-GB" altLang="ko-KR" dirty="0" err="1">
                <a:latin typeface="Arial" charset="0"/>
                <a:ea typeface="msgothic" charset="0"/>
                <a:cs typeface="msgothic" charset="0"/>
              </a:rPr>
              <a:t>pneumocyte</a:t>
            </a:r>
            <a:r>
              <a:rPr lang="en-GB" altLang="ko-KR" dirty="0">
                <a:latin typeface="Arial" charset="0"/>
                <a:ea typeface="msgothic" charset="0"/>
                <a:cs typeface="msgothic" charset="0"/>
              </a:rPr>
              <a:t> hyperplasia </a:t>
            </a:r>
            <a:r>
              <a:rPr lang="en-GB" altLang="ko-KR" dirty="0" smtClean="0">
                <a:latin typeface="Arial" charset="0"/>
                <a:ea typeface="msgothic" charset="0"/>
                <a:cs typeface="msgothic" charset="0"/>
              </a:rPr>
              <a:t>. </a:t>
            </a:r>
            <a:r>
              <a:rPr lang="en-GB" altLang="ko-KR" dirty="0">
                <a:latin typeface="Arial" charset="0"/>
                <a:ea typeface="msgothic" charset="0"/>
                <a:cs typeface="msgothic" charset="0"/>
              </a:rPr>
              <a:t>These findings are compatible with the organizing stage of diffuse alveolar damage.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140" y="1567644"/>
            <a:ext cx="3925292" cy="392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572000" y="5445224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acute lung injury </a:t>
            </a:r>
            <a:r>
              <a:rPr lang="en-US" altLang="ko-KR" b="1" dirty="0" smtClean="0"/>
              <a:t> with </a:t>
            </a:r>
            <a:r>
              <a:rPr lang="en-US" altLang="ko-KR" b="1" dirty="0"/>
              <a:t>or without hyaline membranes. Diffuse pulmonary hemorrhage also may occur, usually accompanied by </a:t>
            </a:r>
            <a:r>
              <a:rPr lang="en-US" altLang="ko-KR" b="1" dirty="0" err="1"/>
              <a:t>vasculitis</a:t>
            </a: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en-US" altLang="ko-KR" b="1" dirty="0"/>
              <a:t>and </a:t>
            </a:r>
            <a:r>
              <a:rPr lang="en-US" altLang="ko-KR" b="1" dirty="0" err="1"/>
              <a:t>capillaritis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49673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There </a:t>
            </a:r>
            <a:r>
              <a:rPr lang="en-US" altLang="ko-KR" b="1" dirty="0">
                <a:solidFill>
                  <a:schemeClr val="tx1"/>
                </a:solidFill>
              </a:rPr>
              <a:t>have been no controlled trials addressing treatment of lupus pneumonitis.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 </a:t>
            </a:r>
            <a:r>
              <a:rPr lang="en-US" altLang="ko-KR" b="1" dirty="0">
                <a:solidFill>
                  <a:schemeClr val="tx1"/>
                </a:solidFill>
              </a:rPr>
              <a:t>following recommendations are based on personal experience and case reports.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Acute lupus pneumonitis needs prompt intervention if the outcome is to be improved.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Broad </a:t>
            </a:r>
            <a:r>
              <a:rPr lang="en-US" altLang="ko-KR" b="1" dirty="0">
                <a:solidFill>
                  <a:schemeClr val="tx1"/>
                </a:solidFill>
              </a:rPr>
              <a:t>spectrum antibiotic coverage should be given pending culture results. </a:t>
            </a:r>
            <a:endParaRPr lang="ko-KR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26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 </a:t>
            </a:r>
            <a:r>
              <a:rPr lang="en-US" altLang="ko-KR" b="1" dirty="0">
                <a:solidFill>
                  <a:schemeClr val="tx1"/>
                </a:solidFill>
              </a:rPr>
              <a:t>mainstay of therapy is systemic prednisone (1 to 1.5 mg/kg per day in divided doses).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If </a:t>
            </a:r>
            <a:r>
              <a:rPr lang="en-US" altLang="ko-KR" b="1" dirty="0">
                <a:solidFill>
                  <a:schemeClr val="tx1"/>
                </a:solidFill>
              </a:rPr>
              <a:t>no response is seen within 72 hours,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 </a:t>
            </a:r>
            <a:r>
              <a:rPr lang="en-US" altLang="ko-KR" b="1" dirty="0">
                <a:solidFill>
                  <a:schemeClr val="tx1"/>
                </a:solidFill>
              </a:rPr>
              <a:t>administration of </a:t>
            </a:r>
            <a:r>
              <a:rPr lang="en-US" altLang="ko-KR" b="1" dirty="0" smtClean="0">
                <a:solidFill>
                  <a:schemeClr val="tx1"/>
                </a:solidFill>
              </a:rPr>
              <a:t>IV </a:t>
            </a:r>
            <a:r>
              <a:rPr lang="en-US" altLang="ko-KR" b="1" dirty="0">
                <a:solidFill>
                  <a:schemeClr val="tx1"/>
                </a:solidFill>
              </a:rPr>
              <a:t>pulse glucocorticoids </a:t>
            </a:r>
            <a:r>
              <a:rPr lang="en-US" altLang="ko-KR" b="1" dirty="0" smtClean="0">
                <a:solidFill>
                  <a:schemeClr val="tx1"/>
                </a:solidFill>
              </a:rPr>
              <a:t>(up </a:t>
            </a:r>
            <a:r>
              <a:rPr lang="en-US" altLang="ko-KR" b="1" dirty="0">
                <a:solidFill>
                  <a:schemeClr val="tx1"/>
                </a:solidFill>
              </a:rPr>
              <a:t>to 1 gram of methylprednisolone per day for three days) and the addition of slower-acting immunosuppressive drugs such as cyclophosphamide should be considered 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3200" b="1" dirty="0" smtClean="0">
                <a:solidFill>
                  <a:schemeClr val="tx1"/>
                </a:solidFill>
              </a:rPr>
              <a:t>  </a:t>
            </a:r>
          </a:p>
          <a:p>
            <a:pPr marL="0" indent="0">
              <a:buNone/>
            </a:pPr>
            <a:endParaRPr lang="ko-KR" alt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Patients with marked tachypnea or hypoxemia and those in whom diffuse alveolar hemorrhage is suspected may benefit from immediate use of </a:t>
            </a:r>
            <a:r>
              <a:rPr lang="en-US" altLang="ko-KR" b="1" dirty="0" smtClean="0">
                <a:solidFill>
                  <a:schemeClr val="tx1"/>
                </a:solidFill>
              </a:rPr>
              <a:t>IV </a:t>
            </a:r>
            <a:r>
              <a:rPr lang="en-US" altLang="ko-KR" b="1" dirty="0">
                <a:solidFill>
                  <a:schemeClr val="tx1"/>
                </a:solidFill>
              </a:rPr>
              <a:t>high-dose methylprednisolone rather than a trial of oral glucocorticoids.</a:t>
            </a:r>
          </a:p>
          <a:p>
            <a:pPr marL="0" indent="0">
              <a:buNone/>
            </a:pPr>
            <a:r>
              <a:rPr lang="en-US" altLang="ko-KR" sz="3200" b="1" dirty="0" smtClean="0">
                <a:solidFill>
                  <a:schemeClr val="tx1"/>
                </a:solidFill>
              </a:rPr>
              <a:t>In </a:t>
            </a:r>
            <a:r>
              <a:rPr lang="en-US" altLang="ko-KR" sz="3200" b="1" dirty="0">
                <a:solidFill>
                  <a:schemeClr val="tx1"/>
                </a:solidFill>
              </a:rPr>
              <a:t>refractory cases of DAH 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-</a:t>
            </a: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r>
              <a:rPr lang="en-US" altLang="ko-KR" sz="3200" b="1" dirty="0" err="1" smtClean="0">
                <a:solidFill>
                  <a:schemeClr val="tx1"/>
                </a:solidFill>
              </a:rPr>
              <a:t>plasmapheresis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 , IV IG</a:t>
            </a:r>
            <a:r>
              <a:rPr lang="en-US" altLang="ko-KR" b="1" dirty="0" smtClean="0">
                <a:solidFill>
                  <a:schemeClr val="tx1"/>
                </a:solidFill>
              </a:rPr>
              <a:t>, and s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uccess </a:t>
            </a:r>
            <a:r>
              <a:rPr lang="en-US" altLang="ko-KR" sz="3200" b="1" dirty="0">
                <a:solidFill>
                  <a:schemeClr val="tx1"/>
                </a:solidFill>
              </a:rPr>
              <a:t>with rituximab has also been 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reported.  </a:t>
            </a: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  <a:p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7509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446449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Survival </a:t>
            </a:r>
            <a:r>
              <a:rPr lang="en-US" altLang="ko-KR" b="1" dirty="0">
                <a:solidFill>
                  <a:schemeClr val="tx1"/>
                </a:solidFill>
              </a:rPr>
              <a:t>may have improved </a:t>
            </a:r>
            <a:r>
              <a:rPr lang="en-US" altLang="ko-KR" b="1" dirty="0" smtClean="0">
                <a:solidFill>
                  <a:schemeClr val="tx1"/>
                </a:solidFill>
              </a:rPr>
              <a:t>in recent </a:t>
            </a:r>
            <a:r>
              <a:rPr lang="en-US" altLang="ko-KR" b="1" dirty="0">
                <a:solidFill>
                  <a:schemeClr val="tx1"/>
                </a:solidFill>
              </a:rPr>
              <a:t>years, thanks to advances in </a:t>
            </a:r>
            <a:r>
              <a:rPr lang="en-US" altLang="ko-KR" b="1" dirty="0" err="1">
                <a:solidFill>
                  <a:schemeClr val="tx1"/>
                </a:solidFill>
              </a:rPr>
              <a:t>ventilatory</a:t>
            </a: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care and </a:t>
            </a:r>
            <a:r>
              <a:rPr lang="en-US" altLang="ko-KR" b="1" dirty="0">
                <a:solidFill>
                  <a:schemeClr val="tx1"/>
                </a:solidFill>
              </a:rPr>
              <a:t>the prompt use of high dose </a:t>
            </a:r>
            <a:r>
              <a:rPr lang="en-US" altLang="ko-KR" b="1" dirty="0" smtClean="0">
                <a:solidFill>
                  <a:schemeClr val="tx1"/>
                </a:solidFill>
              </a:rPr>
              <a:t>corticosteroids.</a:t>
            </a:r>
          </a:p>
          <a:p>
            <a:pPr marL="0" lvl="1" indent="0">
              <a:buNone/>
            </a:pPr>
            <a:r>
              <a:rPr lang="en-US" altLang="ko-KR" sz="3200" b="1" dirty="0"/>
              <a:t>Prognosis is poor, with reported mortality rates of approximately 50%.</a:t>
            </a: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0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Diffuse </a:t>
            </a:r>
            <a:r>
              <a:rPr lang="en-US" altLang="ko-KR" dirty="0"/>
              <a:t>alveolar hemorrhage</a:t>
            </a:r>
            <a:r>
              <a:rPr lang="en-US" altLang="ko-KR" dirty="0" smtClean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Diffuse </a:t>
            </a:r>
            <a:r>
              <a:rPr lang="en-US" altLang="ko-KR" b="1" dirty="0">
                <a:solidFill>
                  <a:schemeClr val="tx1"/>
                </a:solidFill>
              </a:rPr>
              <a:t>alveolar hemorrhage: Fairly uncommon; in one series, 3.7% of patients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Pathology </a:t>
            </a:r>
            <a:r>
              <a:rPr lang="en-US" altLang="ko-KR" b="1" dirty="0">
                <a:solidFill>
                  <a:schemeClr val="tx1"/>
                </a:solidFill>
              </a:rPr>
              <a:t>may demonstrate either </a:t>
            </a:r>
            <a:r>
              <a:rPr lang="en-US" altLang="ko-KR" b="1" dirty="0" err="1">
                <a:solidFill>
                  <a:schemeClr val="tx1"/>
                </a:solidFill>
              </a:rPr>
              <a:t>capillaritis</a:t>
            </a:r>
            <a:r>
              <a:rPr lang="en-US" altLang="ko-KR" b="1" dirty="0">
                <a:solidFill>
                  <a:schemeClr val="tx1"/>
                </a:solidFill>
              </a:rPr>
              <a:t> or “bland hemorrhage”</a:t>
            </a:r>
          </a:p>
          <a:p>
            <a:pPr marL="0" indent="0">
              <a:buNone/>
            </a:pP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65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Chronic </a:t>
            </a:r>
            <a:r>
              <a:rPr lang="en-US" altLang="ko-KR" dirty="0"/>
              <a:t>lupus pneumonitis</a:t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17840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Chronic </a:t>
            </a:r>
            <a:r>
              <a:rPr lang="en-US" altLang="ko-KR" dirty="0">
                <a:solidFill>
                  <a:schemeClr val="tx1"/>
                </a:solidFill>
              </a:rPr>
              <a:t>lupus pneumonitis: Sometimes follows an acute episode; prevalence &lt; 5%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• Clinically similar to IPF with bibasilar crackles and </a:t>
            </a:r>
            <a:r>
              <a:rPr lang="en-US" altLang="ko-KR" dirty="0" smtClean="0">
                <a:solidFill>
                  <a:schemeClr val="tx1"/>
                </a:solidFill>
              </a:rPr>
              <a:t>infiltrates.</a:t>
            </a: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• PFTs with restrictive </a:t>
            </a:r>
            <a:r>
              <a:rPr lang="en-US" altLang="ko-KR" dirty="0" smtClean="0">
                <a:solidFill>
                  <a:schemeClr val="tx1"/>
                </a:solidFill>
              </a:rPr>
              <a:t>pattern.</a:t>
            </a: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• Chest CT may demonstrate a ground glass appearance (consistent with biopsy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showing cellular inflammation) or a </a:t>
            </a:r>
            <a:r>
              <a:rPr lang="en-US" altLang="ko-KR" dirty="0" err="1">
                <a:solidFill>
                  <a:schemeClr val="tx1"/>
                </a:solidFill>
              </a:rPr>
              <a:t>reticulonodular</a:t>
            </a:r>
            <a:r>
              <a:rPr lang="en-US" altLang="ko-KR" dirty="0">
                <a:solidFill>
                  <a:schemeClr val="tx1"/>
                </a:solidFill>
              </a:rPr>
              <a:t> appearance (consistent with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biopsy showing fibrotic pattern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en-US" altLang="ko-KR" dirty="0"/>
              <a:t>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85834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SLE related 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</a:rPr>
              <a:t>Interstitial lung diseases (ILD) are frequently seen in CTDs, particularly systemic sclerosis (</a:t>
            </a:r>
            <a:r>
              <a:rPr lang="en-US" altLang="ko-KR" sz="1800" b="1" dirty="0" err="1">
                <a:solidFill>
                  <a:schemeClr val="tx1"/>
                </a:solidFill>
              </a:rPr>
              <a:t>SSc</a:t>
            </a:r>
            <a:r>
              <a:rPr lang="en-US" altLang="ko-KR" sz="1800" b="1" dirty="0">
                <a:solidFill>
                  <a:schemeClr val="tx1"/>
                </a:solidFill>
              </a:rPr>
              <a:t>), </a:t>
            </a:r>
            <a:r>
              <a:rPr lang="en-US" altLang="ko-KR" sz="1800" b="1" dirty="0" err="1">
                <a:solidFill>
                  <a:schemeClr val="tx1"/>
                </a:solidFill>
              </a:rPr>
              <a:t>polymyositis</a:t>
            </a:r>
            <a:r>
              <a:rPr lang="en-US" altLang="ko-KR" sz="1800" b="1" dirty="0">
                <a:solidFill>
                  <a:schemeClr val="tx1"/>
                </a:solidFill>
              </a:rPr>
              <a:t>/</a:t>
            </a:r>
            <a:r>
              <a:rPr lang="en-US" altLang="ko-KR" sz="1800" b="1" dirty="0" err="1">
                <a:solidFill>
                  <a:schemeClr val="tx1"/>
                </a:solidFill>
              </a:rPr>
              <a:t>dermatomyositis</a:t>
            </a:r>
            <a:r>
              <a:rPr lang="en-US" altLang="ko-KR" sz="1800" b="1" dirty="0">
                <a:solidFill>
                  <a:schemeClr val="tx1"/>
                </a:solidFill>
              </a:rPr>
              <a:t> (PM/DM) rheumatoid arthritis (RA),  accounting for a significant proportion of deaths. </a:t>
            </a:r>
          </a:p>
          <a:p>
            <a:endParaRPr lang="ko-KR" altLang="en-US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817037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29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SLE related ILD</a:t>
            </a:r>
            <a:endParaRPr lang="ko-KR" altLang="en-US" dirty="0"/>
          </a:p>
        </p:txBody>
      </p:sp>
      <p:sp>
        <p:nvSpPr>
          <p:cNvPr id="5" name="내용 개체 틀 3"/>
          <p:cNvSpPr txBox="1">
            <a:spLocks/>
          </p:cNvSpPr>
          <p:nvPr/>
        </p:nvSpPr>
        <p:spPr bwMode="auto">
          <a:xfrm>
            <a:off x="467544" y="1440160"/>
            <a:ext cx="82296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Interstitial lung disease (ILD) has been noted in up to 9% of patients with SLE in some series.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Clinical and pathophysiologic characteristics — Patients with ILD present with insidious onset of chronic nonproductive cough, dyspnea, and decreased exercise </a:t>
            </a:r>
            <a:r>
              <a:rPr lang="en-US" altLang="ko-KR" b="1" dirty="0" smtClean="0">
                <a:solidFill>
                  <a:schemeClr val="tx1"/>
                </a:solidFill>
              </a:rPr>
              <a:t>tolerance.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9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r>
              <a:rPr lang="en-US" altLang="ko-KR" sz="4000" dirty="0" smtClean="0"/>
              <a:t>Pulmonary </a:t>
            </a:r>
            <a:r>
              <a:rPr lang="en-US" altLang="ko-KR" sz="4000" dirty="0"/>
              <a:t>Manifestations of SLE</a:t>
            </a:r>
            <a:endParaRPr lang="ko-KR" altLang="en-US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798"/>
            <a:ext cx="5760640" cy="502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5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Diagnosis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17840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 </a:t>
            </a:r>
            <a:r>
              <a:rPr lang="en-US" altLang="ko-KR" b="1" dirty="0">
                <a:solidFill>
                  <a:schemeClr val="tx1"/>
                </a:solidFill>
              </a:rPr>
              <a:t>clinical and pathological findings in ILD in SLE are similar to those in other rheumatic diseases with ILD and in idiopathic pulmonary fibrosis (IPF).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 </a:t>
            </a:r>
            <a:r>
              <a:rPr lang="en-US" altLang="ko-KR" b="1" dirty="0">
                <a:solidFill>
                  <a:schemeClr val="tx1"/>
                </a:solidFill>
              </a:rPr>
              <a:t>presence of lupus is suggested by the characteristic </a:t>
            </a:r>
            <a:r>
              <a:rPr lang="en-US" altLang="ko-KR" b="1" dirty="0" err="1">
                <a:solidFill>
                  <a:schemeClr val="tx1"/>
                </a:solidFill>
              </a:rPr>
              <a:t>extrapulmonary</a:t>
            </a:r>
            <a:r>
              <a:rPr lang="en-US" altLang="ko-KR" b="1" dirty="0">
                <a:solidFill>
                  <a:schemeClr val="tx1"/>
                </a:solidFill>
              </a:rPr>
              <a:t> and serological manifestations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PFT </a:t>
            </a:r>
            <a:r>
              <a:rPr lang="en-US" altLang="ko-KR" b="1" dirty="0">
                <a:solidFill>
                  <a:schemeClr val="tx1"/>
                </a:solidFill>
              </a:rPr>
              <a:t>typically reveal a restrictive pattern with reduction in total lung capacity and also diminished </a:t>
            </a:r>
            <a:r>
              <a:rPr lang="en-US" altLang="ko-KR" b="1" dirty="0" smtClean="0">
                <a:solidFill>
                  <a:schemeClr val="tx1"/>
                </a:solidFill>
              </a:rPr>
              <a:t>DLCO. </a:t>
            </a:r>
            <a:endParaRPr lang="en-US" altLang="ko-K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Diagnosis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17840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Although </a:t>
            </a:r>
            <a:r>
              <a:rPr lang="en-US" altLang="ko-KR" b="1" dirty="0">
                <a:solidFill>
                  <a:schemeClr val="tx1"/>
                </a:solidFill>
              </a:rPr>
              <a:t>chest radiographs </a:t>
            </a:r>
            <a:r>
              <a:rPr lang="en-US" altLang="ko-KR" b="1" dirty="0" smtClean="0">
                <a:solidFill>
                  <a:schemeClr val="tx1"/>
                </a:solidFill>
              </a:rPr>
              <a:t>may </a:t>
            </a:r>
            <a:r>
              <a:rPr lang="en-US" altLang="ko-KR" b="1" dirty="0">
                <a:solidFill>
                  <a:schemeClr val="tx1"/>
                </a:solidFill>
              </a:rPr>
              <a:t>reveal evidence of </a:t>
            </a:r>
            <a:r>
              <a:rPr lang="en-US" altLang="ko-KR" b="1" dirty="0" smtClean="0">
                <a:solidFill>
                  <a:schemeClr val="tx1"/>
                </a:solidFill>
              </a:rPr>
              <a:t>ILD.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HRCT </a:t>
            </a:r>
            <a:r>
              <a:rPr lang="en-US" altLang="ko-KR" b="1" dirty="0">
                <a:solidFill>
                  <a:schemeClr val="tx1"/>
                </a:solidFill>
              </a:rPr>
              <a:t>scanning is the standard for defining the presence and type of pattern of ILD that may correlate with specific a pathologic diagnosis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A ground-glass appearance is associated with predominant cellular infiltration which, on lung biopsy, is most consistent with nonspecific pneumonia (NSIP</a:t>
            </a:r>
            <a:r>
              <a:rPr lang="en-US" altLang="ko-KR" b="1" dirty="0" smtClean="0">
                <a:solidFill>
                  <a:schemeClr val="tx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252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Diagnosis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17840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In </a:t>
            </a:r>
            <a:r>
              <a:rPr lang="en-US" altLang="ko-KR" b="1" dirty="0">
                <a:solidFill>
                  <a:schemeClr val="tx1"/>
                </a:solidFill>
              </a:rPr>
              <a:t>comparison, a reticular pattern is associated with primarily fibrotic disease which, on lung biopsy, is most consistent with usual interstitial pneumonia (UIP</a:t>
            </a:r>
            <a:r>
              <a:rPr lang="en-US" altLang="ko-KR" b="1" dirty="0" smtClean="0">
                <a:solidFill>
                  <a:schemeClr val="tx1"/>
                </a:solidFill>
              </a:rPr>
              <a:t>).</a:t>
            </a:r>
          </a:p>
          <a:p>
            <a:pPr marL="0" indent="0">
              <a:buNone/>
            </a:pPr>
            <a:r>
              <a:rPr lang="en-US" altLang="ko-KR" b="1" dirty="0" err="1">
                <a:solidFill>
                  <a:schemeClr val="tx1"/>
                </a:solidFill>
              </a:rPr>
              <a:t>Bronchoalveolar</a:t>
            </a:r>
            <a:r>
              <a:rPr lang="en-US" altLang="ko-KR" b="1" dirty="0">
                <a:solidFill>
                  <a:schemeClr val="tx1"/>
                </a:solidFill>
              </a:rPr>
              <a:t> lavage — </a:t>
            </a:r>
            <a:r>
              <a:rPr lang="en-US" altLang="ko-KR" b="1" dirty="0" smtClean="0">
                <a:solidFill>
                  <a:schemeClr val="tx1"/>
                </a:solidFill>
              </a:rPr>
              <a:t>BAL </a:t>
            </a:r>
            <a:r>
              <a:rPr lang="en-US" altLang="ko-KR" b="1" dirty="0">
                <a:solidFill>
                  <a:schemeClr val="tx1"/>
                </a:solidFill>
              </a:rPr>
              <a:t>can also be useful to exclude infection, hemorrhage, malignancy, and granulomatous disease.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7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Diagnosis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17840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Lung </a:t>
            </a:r>
            <a:r>
              <a:rPr lang="en-US" altLang="ko-KR" b="1" dirty="0">
                <a:solidFill>
                  <a:schemeClr val="tx1"/>
                </a:solidFill>
              </a:rPr>
              <a:t>biopsy — Lung biopsy may be required if the diagnosis is still in doubt despite the less invasive tests described above </a:t>
            </a:r>
            <a:r>
              <a:rPr lang="en-US" altLang="ko-KR" b="1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 </a:t>
            </a:r>
            <a:r>
              <a:rPr lang="en-US" altLang="ko-KR" b="1" dirty="0">
                <a:solidFill>
                  <a:schemeClr val="tx1"/>
                </a:solidFill>
              </a:rPr>
              <a:t>most common pathologic patterns seen include nonspecific interstitial pneumonia (NSIP), UIP, lymphocytic interstitial pneumonia (LIP), and, on occasion, cryptogenic organizing pneumonia and amyloidosis 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4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Diagnosis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67693"/>
            <a:ext cx="4617242" cy="347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39552" y="5373216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b="1" dirty="0" smtClean="0">
                <a:latin typeface="Arial" charset="0"/>
                <a:ea typeface="msgothic" charset="0"/>
                <a:cs typeface="msgothic" charset="0"/>
              </a:rPr>
              <a:t>SLE and NSIP </a:t>
            </a:r>
            <a:r>
              <a:rPr lang="en-GB" altLang="ko-KR" b="1" dirty="0">
                <a:latin typeface="Arial" charset="0"/>
                <a:ea typeface="msgothic" charset="0"/>
                <a:cs typeface="msgothic" charset="0"/>
              </a:rPr>
              <a:t>(</a:t>
            </a:r>
            <a:r>
              <a:rPr lang="en-GB" altLang="ko-KR" b="1" dirty="0" err="1">
                <a:latin typeface="Arial" charset="0"/>
                <a:ea typeface="msgothic" charset="0"/>
                <a:cs typeface="msgothic" charset="0"/>
              </a:rPr>
              <a:t>fibrosing</a:t>
            </a:r>
            <a:r>
              <a:rPr lang="en-GB" altLang="ko-KR" b="1" dirty="0">
                <a:latin typeface="Arial" charset="0"/>
                <a:ea typeface="msgothic" charset="0"/>
                <a:cs typeface="msgothic" charset="0"/>
              </a:rPr>
              <a:t> pattern) </a:t>
            </a:r>
            <a:endParaRPr lang="ko-KR" altLang="en-US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1699"/>
            <a:ext cx="4101180" cy="344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788024" y="5229200"/>
            <a:ext cx="4572000" cy="8652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3000"/>
              </a:lnSpc>
              <a:buSzPct val="45000"/>
            </a:pPr>
            <a:r>
              <a:rPr lang="en-GB" altLang="ko-KR" b="1" dirty="0" smtClean="0">
                <a:latin typeface="Arial" charset="0"/>
              </a:rPr>
              <a:t>SLE </a:t>
            </a:r>
            <a:r>
              <a:rPr lang="en-GB" altLang="ko-KR" b="1" dirty="0">
                <a:latin typeface="Arial" charset="0"/>
              </a:rPr>
              <a:t>and </a:t>
            </a:r>
            <a:r>
              <a:rPr lang="en-GB" altLang="ko-KR" b="1" dirty="0" smtClean="0">
                <a:latin typeface="Arial" charset="0"/>
              </a:rPr>
              <a:t>NSIP </a:t>
            </a:r>
            <a:r>
              <a:rPr lang="en-GB" altLang="ko-KR" b="1" dirty="0">
                <a:latin typeface="Arial" charset="0"/>
              </a:rPr>
              <a:t>(</a:t>
            </a:r>
            <a:r>
              <a:rPr lang="en-GB" altLang="ko-KR" b="1" dirty="0" err="1">
                <a:latin typeface="Arial" charset="0"/>
              </a:rPr>
              <a:t>fibrosing</a:t>
            </a:r>
            <a:r>
              <a:rPr lang="en-GB" altLang="ko-KR" b="1" dirty="0">
                <a:latin typeface="Arial" charset="0"/>
              </a:rPr>
              <a:t> pattern) </a:t>
            </a:r>
            <a:endParaRPr lang="en-GB" altLang="ko-KR" b="1" dirty="0" smtClean="0">
              <a:latin typeface="Arial" charset="0"/>
            </a:endParaRPr>
          </a:p>
          <a:p>
            <a:pPr>
              <a:lnSpc>
                <a:spcPct val="93000"/>
              </a:lnSpc>
              <a:buSzPct val="45000"/>
            </a:pPr>
            <a:r>
              <a:rPr lang="en-GB" altLang="ko-KR" dirty="0" smtClean="0">
                <a:latin typeface="Arial" charset="0"/>
                <a:ea typeface="msgothic" charset="0"/>
                <a:cs typeface="msgothic" charset="0"/>
              </a:rPr>
              <a:t>uniform </a:t>
            </a:r>
            <a:r>
              <a:rPr lang="en-GB" altLang="ko-KR" dirty="0">
                <a:latin typeface="Arial" charset="0"/>
                <a:ea typeface="msgothic" charset="0"/>
                <a:cs typeface="msgothic" charset="0"/>
              </a:rPr>
              <a:t>interstitial fibrous thickening with infiltration of a few mononuclear cells.</a:t>
            </a:r>
          </a:p>
        </p:txBody>
      </p:sp>
    </p:spTree>
    <p:extLst>
      <p:ext uri="{BB962C8B-B14F-4D97-AF65-F5344CB8AC3E}">
        <p14:creationId xmlns:p14="http://schemas.microsoft.com/office/powerpoint/2010/main" val="172853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Diagnosis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27784" y="5949280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ko-KR" b="1" dirty="0" smtClean="0">
                <a:latin typeface="Arial" charset="0"/>
                <a:ea typeface="msgothic" charset="0"/>
                <a:cs typeface="msgothic" charset="0"/>
              </a:rPr>
              <a:t>SLE and </a:t>
            </a:r>
            <a:r>
              <a:rPr lang="en-GB" altLang="ko-KR" b="1" dirty="0" err="1" smtClean="0">
                <a:latin typeface="Arial" charset="0"/>
              </a:rPr>
              <a:t>and</a:t>
            </a:r>
            <a:r>
              <a:rPr lang="en-GB" altLang="ko-KR" b="1" dirty="0" smtClean="0">
                <a:latin typeface="Arial" charset="0"/>
              </a:rPr>
              <a:t> UIP</a:t>
            </a:r>
            <a:endParaRPr lang="ko-KR" altLang="en-US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5832648" cy="418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82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As immunosuppressive therapy is unlikely to benefit those patients with established pulmonary fibrosis, it is important to determine, near the time of diagnosis, whether the primary process is inflammatory or fibrotic.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As </a:t>
            </a:r>
            <a:r>
              <a:rPr lang="en-US" altLang="ko-KR" b="1" dirty="0">
                <a:solidFill>
                  <a:schemeClr val="tx1"/>
                </a:solidFill>
              </a:rPr>
              <a:t>with acute pneumonitis in SLE, there have been no controlled trials of treatment for ILD in SLE.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endParaRPr lang="ko-KR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16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Recommendations </a:t>
            </a:r>
            <a:r>
              <a:rPr lang="en-US" altLang="ko-KR" dirty="0">
                <a:solidFill>
                  <a:schemeClr val="tx1"/>
                </a:solidFill>
              </a:rPr>
              <a:t>— Treatment involves the use of a </a:t>
            </a:r>
            <a:r>
              <a:rPr lang="en-US" altLang="ko-KR" u="sng" dirty="0">
                <a:solidFill>
                  <a:schemeClr val="tx1"/>
                </a:solidFill>
              </a:rPr>
              <a:t>glucocorticoid</a:t>
            </a:r>
            <a:r>
              <a:rPr lang="en-US" altLang="ko-KR" dirty="0">
                <a:solidFill>
                  <a:schemeClr val="tx1"/>
                </a:solidFill>
              </a:rPr>
              <a:t>, either alone or, 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in </a:t>
            </a:r>
            <a:r>
              <a:rPr lang="en-US" altLang="ko-KR" u="sng" dirty="0">
                <a:solidFill>
                  <a:schemeClr val="tx1"/>
                </a:solidFill>
              </a:rPr>
              <a:t>combination with an </a:t>
            </a:r>
            <a:r>
              <a:rPr lang="en-US" altLang="ko-KR" u="sng" dirty="0" err="1" smtClean="0">
                <a:solidFill>
                  <a:schemeClr val="tx1"/>
                </a:solidFill>
              </a:rPr>
              <a:t>immunomodulating</a:t>
            </a:r>
            <a:r>
              <a:rPr lang="en-US" altLang="ko-KR" u="sng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agent. Therapy with glucocorticoids alone may be beneficial in some cases, but, typically, </a:t>
            </a:r>
            <a:r>
              <a:rPr lang="en-US" altLang="ko-KR" dirty="0" smtClean="0">
                <a:solidFill>
                  <a:schemeClr val="tx1"/>
                </a:solidFill>
              </a:rPr>
              <a:t>combination </a:t>
            </a:r>
            <a:r>
              <a:rPr lang="en-US" altLang="ko-KR" dirty="0">
                <a:solidFill>
                  <a:schemeClr val="tx1"/>
                </a:solidFill>
              </a:rPr>
              <a:t>therapy is used with a gradual taper of glucocorticoids over a period of several months to low doses, 10 mg per day or below 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en-US" altLang="ko-KR" dirty="0">
                <a:solidFill>
                  <a:schemeClr val="tx1"/>
                </a:solidFill>
              </a:rPr>
              <a:t>However, it should be noted that others have noted no improvement in DLCO with glucocorticoid treatment 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endParaRPr lang="ko-KR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49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In </a:t>
            </a:r>
            <a:r>
              <a:rPr lang="en-US" altLang="ko-KR" b="1" dirty="0">
                <a:solidFill>
                  <a:schemeClr val="tx1"/>
                </a:solidFill>
              </a:rPr>
              <a:t>patients with progressive and severe disease, therapy is initiated with </a:t>
            </a:r>
            <a:r>
              <a:rPr lang="en-US" altLang="ko-KR" b="1" u="sng" dirty="0">
                <a:solidFill>
                  <a:schemeClr val="tx1"/>
                </a:solidFill>
              </a:rPr>
              <a:t>high doses of glucocorticoids (</a:t>
            </a:r>
            <a:r>
              <a:rPr lang="en-US" altLang="ko-KR" b="1" u="sng" dirty="0" err="1">
                <a:solidFill>
                  <a:schemeClr val="tx1"/>
                </a:solidFill>
              </a:rPr>
              <a:t>eg</a:t>
            </a:r>
            <a:r>
              <a:rPr lang="en-US" altLang="ko-KR" b="1" u="sng" dirty="0">
                <a:solidFill>
                  <a:schemeClr val="tx1"/>
                </a:solidFill>
              </a:rPr>
              <a:t>, prednisone 1 to 2 mg/kg/day)</a:t>
            </a:r>
            <a:r>
              <a:rPr lang="en-US" altLang="ko-KR" b="1" dirty="0">
                <a:solidFill>
                  <a:schemeClr val="tx1"/>
                </a:solidFill>
              </a:rPr>
              <a:t> and cyclophosphamide (usually intravenously) with transition to either </a:t>
            </a:r>
            <a:r>
              <a:rPr lang="en-US" altLang="ko-KR" b="1" u="sng" dirty="0">
                <a:solidFill>
                  <a:schemeClr val="tx1"/>
                </a:solidFill>
              </a:rPr>
              <a:t>azathioprine or </a:t>
            </a:r>
            <a:r>
              <a:rPr lang="en-US" altLang="ko-KR" b="1" u="sng" dirty="0" err="1">
                <a:solidFill>
                  <a:schemeClr val="tx1"/>
                </a:solidFill>
              </a:rPr>
              <a:t>mycophenolate</a:t>
            </a:r>
            <a:r>
              <a:rPr lang="en-US" altLang="ko-KR" b="1" u="sng" dirty="0">
                <a:solidFill>
                  <a:schemeClr val="tx1"/>
                </a:solidFill>
              </a:rPr>
              <a:t> </a:t>
            </a:r>
            <a:r>
              <a:rPr lang="en-US" altLang="ko-KR" b="1" dirty="0" err="1">
                <a:solidFill>
                  <a:schemeClr val="tx1"/>
                </a:solidFill>
              </a:rPr>
              <a:t>mofetil</a:t>
            </a:r>
            <a:r>
              <a:rPr lang="en-US" altLang="ko-KR" b="1" dirty="0">
                <a:solidFill>
                  <a:schemeClr val="tx1"/>
                </a:solidFill>
              </a:rPr>
              <a:t> after 6 to 12 months; for those who have less severe disease or in whom cyclophosphamide is not well-tolerated, azathioprine or </a:t>
            </a:r>
            <a:r>
              <a:rPr lang="en-US" altLang="ko-KR" b="1" dirty="0" err="1">
                <a:solidFill>
                  <a:schemeClr val="tx1"/>
                </a:solidFill>
              </a:rPr>
              <a:t>mycophenolate</a:t>
            </a:r>
            <a:r>
              <a:rPr lang="en-US" altLang="ko-KR" b="1" dirty="0">
                <a:solidFill>
                  <a:schemeClr val="tx1"/>
                </a:solidFill>
              </a:rPr>
              <a:t> may be used as initial treatment 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endParaRPr lang="ko-KR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56184"/>
            <a:ext cx="8640960" cy="5213176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There </a:t>
            </a:r>
            <a:r>
              <a:rPr lang="en-US" altLang="ko-KR" b="1" dirty="0">
                <a:solidFill>
                  <a:schemeClr val="tx1"/>
                </a:solidFill>
              </a:rPr>
              <a:t>is no established treatment for fibrotic lung disease, though agents such as </a:t>
            </a:r>
            <a:r>
              <a:rPr lang="en-US" altLang="ko-KR" b="1" u="sng" dirty="0" err="1">
                <a:solidFill>
                  <a:schemeClr val="tx1"/>
                </a:solidFill>
              </a:rPr>
              <a:t>pirfenidone</a:t>
            </a:r>
            <a:r>
              <a:rPr lang="en-US" altLang="ko-KR" b="1" u="sng" dirty="0">
                <a:solidFill>
                  <a:schemeClr val="tx1"/>
                </a:solidFill>
              </a:rPr>
              <a:t> </a:t>
            </a:r>
            <a:r>
              <a:rPr lang="en-US" altLang="ko-KR" b="1" dirty="0">
                <a:solidFill>
                  <a:schemeClr val="tx1"/>
                </a:solidFill>
              </a:rPr>
              <a:t>and agents that target tyrosine kinase inhibition and transforming growth factor beta are being actively investigated.</a:t>
            </a: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endParaRPr lang="ko-KR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1. Pleurisy </a:t>
            </a:r>
            <a:r>
              <a:rPr lang="en-US" altLang="ko-KR" b="1" dirty="0">
                <a:solidFill>
                  <a:schemeClr val="tx1"/>
                </a:solidFill>
              </a:rPr>
              <a:t>is the most common form of pulmonary disease in </a:t>
            </a:r>
            <a:r>
              <a:rPr lang="en-US" altLang="ko-KR" b="1" dirty="0" smtClean="0">
                <a:solidFill>
                  <a:schemeClr val="tx1"/>
                </a:solidFill>
              </a:rPr>
              <a:t>SLE.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2. </a:t>
            </a:r>
            <a:r>
              <a:rPr lang="en-US" altLang="ko-KR" b="1" dirty="0">
                <a:solidFill>
                  <a:schemeClr val="tx1"/>
                </a:solidFill>
              </a:rPr>
              <a:t>Both acute lupus pneumonitis and diffuse alveolar hemorrhage are fairly uncommon but have </a:t>
            </a:r>
            <a:r>
              <a:rPr lang="en-US" altLang="ko-KR" b="1" dirty="0" smtClean="0">
                <a:solidFill>
                  <a:schemeClr val="tx1"/>
                </a:solidFill>
              </a:rPr>
              <a:t>a high mortality.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3. </a:t>
            </a:r>
            <a:r>
              <a:rPr lang="en-US" altLang="ko-KR" b="1" dirty="0">
                <a:solidFill>
                  <a:schemeClr val="tx1"/>
                </a:solidFill>
              </a:rPr>
              <a:t>Chronic lupus pneumonitis/lupus-associated ILD resembles IPF </a:t>
            </a:r>
            <a:r>
              <a:rPr lang="en-US" altLang="ko-KR" b="1" dirty="0" smtClean="0">
                <a:solidFill>
                  <a:schemeClr val="tx1"/>
                </a:solidFill>
              </a:rPr>
              <a:t>clinically.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4. </a:t>
            </a:r>
            <a:r>
              <a:rPr lang="en-US" altLang="ko-KR" b="1" dirty="0">
                <a:solidFill>
                  <a:schemeClr val="tx1"/>
                </a:solidFill>
              </a:rPr>
              <a:t>Don’t forget to exclude </a:t>
            </a:r>
            <a:r>
              <a:rPr lang="en-US" altLang="ko-KR" b="1" dirty="0" smtClean="0">
                <a:solidFill>
                  <a:schemeClr val="tx1"/>
                </a:solidFill>
              </a:rPr>
              <a:t>infection</a:t>
            </a:r>
            <a:r>
              <a:rPr lang="en-US" altLang="ko-KR" b="1" dirty="0">
                <a:solidFill>
                  <a:schemeClr val="tx1"/>
                </a:solidFill>
              </a:rPr>
              <a:t>.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35280" cy="1143000"/>
          </a:xfrm>
        </p:spPr>
        <p:txBody>
          <a:bodyPr/>
          <a:lstStyle/>
          <a:p>
            <a:r>
              <a:rPr lang="en-US" altLang="ko-KR" sz="4000" dirty="0" smtClean="0"/>
              <a:t>Pulmonary </a:t>
            </a:r>
            <a:r>
              <a:rPr lang="en-US" altLang="ko-KR" sz="4000" dirty="0"/>
              <a:t>Manifestations of SLE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14116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/>
              <a:t>Treatment of </a:t>
            </a:r>
            <a:r>
              <a:rPr lang="en-US" altLang="ko-KR" sz="4000" dirty="0" smtClean="0"/>
              <a:t>CTD-related </a:t>
            </a:r>
            <a:r>
              <a:rPr lang="en-US" altLang="ko-KR" sz="4000" dirty="0"/>
              <a:t>ILD; comparison with IPF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800" b="1" u="sng" dirty="0">
                <a:solidFill>
                  <a:schemeClr val="tx1"/>
                </a:solidFill>
              </a:rPr>
              <a:t>C</a:t>
            </a:r>
            <a:r>
              <a:rPr lang="en-US" altLang="ko-KR" sz="2800" b="1" u="sng" dirty="0" smtClean="0">
                <a:solidFill>
                  <a:schemeClr val="tx1"/>
                </a:solidFill>
              </a:rPr>
              <a:t>orticosteroids</a:t>
            </a:r>
            <a:r>
              <a:rPr lang="en-US" altLang="ko-KR" sz="2800" b="1" u="sng" dirty="0">
                <a:solidFill>
                  <a:schemeClr val="tx1"/>
                </a:solidFill>
              </a:rPr>
              <a:t>, starting with a </a:t>
            </a:r>
            <a:r>
              <a:rPr lang="en-US" altLang="ko-KR" sz="2800" b="1" u="sng" dirty="0" smtClean="0">
                <a:solidFill>
                  <a:schemeClr val="tx1"/>
                </a:solidFill>
              </a:rPr>
              <a:t>dose of </a:t>
            </a:r>
            <a:r>
              <a:rPr lang="en-US" altLang="ko-KR" sz="2800" b="1" u="sng" dirty="0">
                <a:solidFill>
                  <a:schemeClr val="tx1"/>
                </a:solidFill>
              </a:rPr>
              <a:t>0.5-1 mg/kg </a:t>
            </a:r>
            <a:r>
              <a:rPr lang="en-US" altLang="ko-KR" sz="2800" b="1" u="sng" dirty="0" smtClean="0">
                <a:solidFill>
                  <a:schemeClr val="tx1"/>
                </a:solidFill>
              </a:rPr>
              <a:t>often </a:t>
            </a:r>
            <a:r>
              <a:rPr lang="en-US" altLang="ko-KR" sz="2800" b="1" u="sng" dirty="0">
                <a:solidFill>
                  <a:schemeClr val="tx1"/>
                </a:solidFill>
              </a:rPr>
              <a:t>in combination with an oral </a:t>
            </a:r>
            <a:r>
              <a:rPr lang="en-US" altLang="ko-KR" sz="2800" b="1" u="sng" dirty="0" smtClean="0">
                <a:solidFill>
                  <a:schemeClr val="tx1"/>
                </a:solidFill>
              </a:rPr>
              <a:t>immunosuppressant. </a:t>
            </a:r>
          </a:p>
          <a:p>
            <a:pPr marL="0" indent="0">
              <a:buNone/>
            </a:pPr>
            <a:r>
              <a:rPr lang="en-US" altLang="ko-KR" sz="2800" b="1" dirty="0" smtClean="0">
                <a:solidFill>
                  <a:schemeClr val="tx1"/>
                </a:solidFill>
              </a:rPr>
              <a:t>Over time </a:t>
            </a:r>
            <a:r>
              <a:rPr lang="en-US" altLang="ko-KR" sz="2800" b="1" dirty="0">
                <a:solidFill>
                  <a:schemeClr val="tx1"/>
                </a:solidFill>
              </a:rPr>
              <a:t>prednisolone is gradually tapered over the space of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6~12 </a:t>
            </a:r>
            <a:r>
              <a:rPr lang="en-US" altLang="ko-KR" sz="2800" b="1" dirty="0">
                <a:solidFill>
                  <a:schemeClr val="tx1"/>
                </a:solidFill>
              </a:rPr>
              <a:t>months down to a maintenance dose of 10 mg once daily.</a:t>
            </a:r>
            <a:endParaRPr lang="ko-KR" altLang="en-US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800" b="1" u="sng" dirty="0" smtClean="0">
                <a:solidFill>
                  <a:schemeClr val="tx1"/>
                </a:solidFill>
              </a:rPr>
              <a:t>Azathioprine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800" b="1" dirty="0">
                <a:solidFill>
                  <a:schemeClr val="tx1"/>
                </a:solidFill>
              </a:rPr>
              <a:t>is the most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commonly </a:t>
            </a:r>
          </a:p>
          <a:p>
            <a:pPr marL="457200" lvl="1" indent="0">
              <a:buNone/>
            </a:pPr>
            <a:r>
              <a:rPr lang="en-US" altLang="ko-KR" b="1" dirty="0"/>
              <a:t>50 mg once daily for a </a:t>
            </a:r>
            <a:r>
              <a:rPr lang="en-US" altLang="ko-KR" b="1" dirty="0" smtClean="0"/>
              <a:t>month </a:t>
            </a:r>
            <a:r>
              <a:rPr lang="en-US" altLang="ko-KR" b="1" dirty="0" smtClean="0">
                <a:sym typeface="Wingdings" pitchFamily="2" charset="2"/>
              </a:rPr>
              <a:t> dose up </a:t>
            </a:r>
            <a:r>
              <a:rPr lang="en-US" altLang="ko-KR" b="1" dirty="0"/>
              <a:t>to 150 mg once daily (or the equivalent 2 mg/kg, but not more than 200 mg daily</a:t>
            </a:r>
            <a:r>
              <a:rPr lang="en-US" altLang="ko-KR" b="1" dirty="0" smtClean="0"/>
              <a:t>) </a:t>
            </a:r>
          </a:p>
          <a:p>
            <a:pPr marL="0" indent="0">
              <a:buNone/>
            </a:pPr>
            <a:r>
              <a:rPr lang="en-US" altLang="ko-KR" sz="2800" b="1" u="sng" dirty="0" err="1" smtClean="0">
                <a:solidFill>
                  <a:schemeClr val="tx1"/>
                </a:solidFill>
              </a:rPr>
              <a:t>Mycophenolate</a:t>
            </a:r>
            <a:r>
              <a:rPr lang="en-US" altLang="ko-KR" sz="2800" b="1" u="sng" dirty="0" smtClean="0">
                <a:solidFill>
                  <a:schemeClr val="tx1"/>
                </a:solidFill>
              </a:rPr>
              <a:t> </a:t>
            </a:r>
            <a:r>
              <a:rPr lang="en-US" altLang="ko-KR" sz="2800" b="1" dirty="0">
                <a:solidFill>
                  <a:schemeClr val="tx1"/>
                </a:solidFill>
              </a:rPr>
              <a:t>may be better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tolerated.</a:t>
            </a:r>
            <a:endParaRPr lang="en-US" altLang="ko-KR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90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Lung Transplantation recommend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800" b="1" dirty="0">
                <a:solidFill>
                  <a:schemeClr val="tx1"/>
                </a:solidFill>
              </a:rPr>
              <a:t>In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IPF, referral </a:t>
            </a:r>
            <a:r>
              <a:rPr lang="en-US" altLang="ko-KR" sz="2800" b="1" dirty="0">
                <a:solidFill>
                  <a:schemeClr val="tx1"/>
                </a:solidFill>
              </a:rPr>
              <a:t>for lung transplant is suggested when the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disease is </a:t>
            </a:r>
            <a:r>
              <a:rPr lang="en-US" altLang="ko-KR" sz="2800" b="1" dirty="0">
                <a:solidFill>
                  <a:schemeClr val="tx1"/>
                </a:solidFill>
              </a:rPr>
              <a:t>extensive (DLCO &lt;40%) and/or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progressive (&gt;</a:t>
            </a:r>
            <a:r>
              <a:rPr lang="en-US" altLang="ko-KR" sz="2800" b="1" dirty="0">
                <a:solidFill>
                  <a:schemeClr val="tx1"/>
                </a:solidFill>
              </a:rPr>
              <a:t>10% decline in FVC and/or &gt;15% decline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in DLCO).</a:t>
            </a:r>
          </a:p>
          <a:p>
            <a:pPr marL="0" indent="0">
              <a:buNone/>
            </a:pPr>
            <a:endParaRPr lang="en-US" altLang="ko-KR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tx1"/>
                </a:solidFill>
              </a:rPr>
              <a:t>In CTD-ILD, it is only patients with</a:t>
            </a:r>
          </a:p>
          <a:p>
            <a:pPr marL="457200" lvl="1" indent="0">
              <a:buNone/>
            </a:pPr>
            <a:r>
              <a:rPr lang="en-US" altLang="ko-KR" b="1" dirty="0"/>
              <a:t>extensive disease who continue to decline </a:t>
            </a:r>
            <a:r>
              <a:rPr lang="en-US" altLang="ko-KR" b="1" u="sng" dirty="0"/>
              <a:t>despite maximal immunosuppression</a:t>
            </a:r>
            <a:r>
              <a:rPr lang="en-US" altLang="ko-KR" b="1" dirty="0"/>
              <a:t>, for whom lung transplant should be considered.</a:t>
            </a:r>
          </a:p>
          <a:p>
            <a:pPr marL="0" indent="0">
              <a:buNone/>
            </a:pPr>
            <a:endParaRPr lang="en-US" altLang="ko-K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65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Acute </a:t>
            </a:r>
            <a:r>
              <a:rPr lang="en-US" altLang="ko-KR" dirty="0"/>
              <a:t>lupus pneumonitis </a:t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Acute </a:t>
            </a:r>
            <a:r>
              <a:rPr lang="en-US" altLang="ko-KR" b="1" dirty="0">
                <a:solidFill>
                  <a:schemeClr val="tx1"/>
                </a:solidFill>
              </a:rPr>
              <a:t>lupus pneumonitis is </a:t>
            </a:r>
            <a:r>
              <a:rPr lang="en-US" altLang="ko-KR" b="1" dirty="0" smtClean="0">
                <a:solidFill>
                  <a:schemeClr val="tx1"/>
                </a:solidFill>
              </a:rPr>
              <a:t>an </a:t>
            </a:r>
            <a:r>
              <a:rPr lang="en-US" altLang="ko-KR" b="1" dirty="0">
                <a:solidFill>
                  <a:schemeClr val="tx1"/>
                </a:solidFill>
              </a:rPr>
              <a:t>uncommon </a:t>
            </a:r>
            <a:r>
              <a:rPr lang="en-US" altLang="ko-KR" b="1" dirty="0" smtClean="0">
                <a:solidFill>
                  <a:schemeClr val="tx1"/>
                </a:solidFill>
              </a:rPr>
              <a:t>manifestation </a:t>
            </a:r>
            <a:r>
              <a:rPr lang="en-US" altLang="ko-KR" b="1" dirty="0">
                <a:solidFill>
                  <a:schemeClr val="tx1"/>
                </a:solidFill>
              </a:rPr>
              <a:t>of </a:t>
            </a:r>
            <a:r>
              <a:rPr lang="en-US" altLang="ko-KR" b="1" dirty="0" smtClean="0">
                <a:solidFill>
                  <a:schemeClr val="tx1"/>
                </a:solidFill>
              </a:rPr>
              <a:t>SLE </a:t>
            </a:r>
            <a:r>
              <a:rPr lang="en-US" altLang="ko-KR" b="1" dirty="0">
                <a:solidFill>
                  <a:schemeClr val="tx1"/>
                </a:solidFill>
              </a:rPr>
              <a:t>(</a:t>
            </a:r>
            <a:r>
              <a:rPr lang="en-US" altLang="ko-KR" b="1" dirty="0" smtClean="0">
                <a:solidFill>
                  <a:schemeClr val="tx1"/>
                </a:solidFill>
              </a:rPr>
              <a:t>1-12 %)</a:t>
            </a:r>
          </a:p>
          <a:p>
            <a:pPr marL="0" indent="0">
              <a:buNone/>
            </a:pPr>
            <a:r>
              <a:rPr lang="en-US" altLang="ko-KR" sz="3200" b="1" dirty="0" smtClean="0">
                <a:solidFill>
                  <a:schemeClr val="tx1"/>
                </a:solidFill>
                <a:ea typeface="Arial Unicode MS" pitchFamily="50" charset="-127"/>
              </a:rPr>
              <a:t>characterized </a:t>
            </a:r>
            <a:r>
              <a:rPr lang="en-US" altLang="ko-KR" sz="3200" b="1" dirty="0">
                <a:solidFill>
                  <a:schemeClr val="tx1"/>
                </a:solidFill>
                <a:ea typeface="Arial Unicode MS" pitchFamily="50" charset="-127"/>
              </a:rPr>
              <a:t>by focal or diffuse pulmonary consolidation with an autoimmune rather than infectious origin. </a:t>
            </a:r>
            <a:endParaRPr lang="en-US" altLang="ko-KR" sz="3200" b="1" dirty="0" smtClean="0">
              <a:solidFill>
                <a:schemeClr val="tx1"/>
              </a:solidFill>
              <a:ea typeface="Arial Unicode MS" pitchFamily="50" charset="-127"/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Association </a:t>
            </a:r>
            <a:r>
              <a:rPr lang="en-US" altLang="ko-KR" b="1" dirty="0">
                <a:solidFill>
                  <a:schemeClr val="tx1"/>
                </a:solidFill>
              </a:rPr>
              <a:t>with anti-</a:t>
            </a:r>
            <a:r>
              <a:rPr lang="en-US" altLang="ko-KR" b="1" dirty="0" err="1">
                <a:solidFill>
                  <a:schemeClr val="tx1"/>
                </a:solidFill>
              </a:rPr>
              <a:t>dsDNA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anti-Ro/SSA antibodies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en-US" altLang="ko-K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92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Clinical manifestations 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Acute </a:t>
            </a:r>
            <a:r>
              <a:rPr lang="en-US" altLang="ko-KR" b="1" dirty="0">
                <a:solidFill>
                  <a:schemeClr val="tx1"/>
                </a:solidFill>
              </a:rPr>
              <a:t>lupus pneumonitis is characterized by </a:t>
            </a:r>
            <a:r>
              <a:rPr lang="en-US" altLang="ko-KR" b="1" dirty="0">
                <a:solidFill>
                  <a:schemeClr val="tx1"/>
                </a:solidFill>
                <a:ea typeface="Arial Unicode MS" pitchFamily="50" charset="-127"/>
              </a:rPr>
              <a:t>acute onset of </a:t>
            </a:r>
            <a:r>
              <a:rPr lang="en-US" altLang="ko-KR" b="1" dirty="0" smtClean="0">
                <a:solidFill>
                  <a:schemeClr val="tx1"/>
                </a:solidFill>
              </a:rPr>
              <a:t>fever, dyspnea, </a:t>
            </a:r>
            <a:r>
              <a:rPr lang="en-US" altLang="ko-KR" b="1" dirty="0">
                <a:solidFill>
                  <a:schemeClr val="tx1"/>
                </a:solidFill>
              </a:rPr>
              <a:t>cough, </a:t>
            </a:r>
            <a:r>
              <a:rPr lang="en-US" altLang="ko-KR" b="1" dirty="0" smtClean="0">
                <a:solidFill>
                  <a:schemeClr val="tx1"/>
                </a:solidFill>
              </a:rPr>
              <a:t>(</a:t>
            </a:r>
            <a:r>
              <a:rPr lang="en-US" altLang="ko-KR" b="1" dirty="0">
                <a:solidFill>
                  <a:schemeClr val="tx1"/>
                </a:solidFill>
              </a:rPr>
              <a:t>sometimes with hemoptysis</a:t>
            </a:r>
            <a:r>
              <a:rPr lang="en-US" altLang="ko-KR" b="1" dirty="0" smtClean="0">
                <a:solidFill>
                  <a:schemeClr val="tx1"/>
                </a:solidFill>
              </a:rPr>
              <a:t>),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late inspiratory </a:t>
            </a:r>
            <a:r>
              <a:rPr lang="en-US" altLang="ko-KR" b="1" dirty="0" smtClean="0">
                <a:solidFill>
                  <a:schemeClr val="tx1"/>
                </a:solidFill>
              </a:rPr>
              <a:t>crackles, 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hypoxia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en-US" altLang="ko-KR" b="1" dirty="0" smtClean="0">
                <a:solidFill>
                  <a:schemeClr val="tx1"/>
                </a:solidFill>
              </a:rPr>
              <a:t>pleural </a:t>
            </a:r>
            <a:r>
              <a:rPr lang="en-US" altLang="ko-KR" b="1" dirty="0">
                <a:solidFill>
                  <a:schemeClr val="tx1"/>
                </a:solidFill>
              </a:rPr>
              <a:t>effusion (in 50 </a:t>
            </a:r>
            <a:r>
              <a:rPr lang="en-US" altLang="ko-KR" b="1" dirty="0" smtClean="0">
                <a:solidFill>
                  <a:schemeClr val="tx1"/>
                </a:solidFill>
              </a:rPr>
              <a:t>%), 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serum </a:t>
            </a:r>
            <a:r>
              <a:rPr lang="en-US" altLang="ko-KR" b="1" dirty="0">
                <a:solidFill>
                  <a:schemeClr val="tx1"/>
                </a:solidFill>
              </a:rPr>
              <a:t>anti-DNA antibodies, and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no </a:t>
            </a:r>
            <a:r>
              <a:rPr lang="en-US" altLang="ko-KR" b="1" dirty="0">
                <a:solidFill>
                  <a:schemeClr val="tx1"/>
                </a:solidFill>
              </a:rPr>
              <a:t>apparent infection (that is, a pathogen cannot be cultured or isolated</a:t>
            </a:r>
            <a:r>
              <a:rPr lang="en-US" altLang="ko-KR" b="1" dirty="0" smtClean="0">
                <a:solidFill>
                  <a:schemeClr val="tx1"/>
                </a:solidFill>
              </a:rPr>
              <a:t>). 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643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Clinical </a:t>
            </a:r>
            <a:r>
              <a:rPr lang="en-US" altLang="ko-KR" dirty="0"/>
              <a:t>manifestations </a:t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392488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  <a:ea typeface="Arial Unicode MS" pitchFamily="50" charset="-127"/>
              </a:rPr>
              <a:t>Arterial </a:t>
            </a:r>
            <a:r>
              <a:rPr lang="en-US" altLang="ko-KR" b="1" dirty="0">
                <a:solidFill>
                  <a:schemeClr val="tx1"/>
                </a:solidFill>
                <a:ea typeface="Arial Unicode MS" pitchFamily="50" charset="-127"/>
              </a:rPr>
              <a:t>hypoxemia is common  &gt; 50% of </a:t>
            </a:r>
            <a:r>
              <a:rPr lang="en-US" altLang="ko-KR" b="1" dirty="0" smtClean="0">
                <a:solidFill>
                  <a:schemeClr val="tx1"/>
                </a:solidFill>
                <a:ea typeface="Arial Unicode MS" pitchFamily="50" charset="-127"/>
              </a:rPr>
              <a:t>patients </a:t>
            </a:r>
            <a:r>
              <a:rPr lang="en-US" altLang="ko-KR" b="1" dirty="0">
                <a:solidFill>
                  <a:schemeClr val="tx1"/>
                </a:solidFill>
                <a:ea typeface="Arial Unicode MS" pitchFamily="50" charset="-127"/>
              </a:rPr>
              <a:t>will need mechanical  ventilation</a:t>
            </a:r>
            <a:r>
              <a:rPr lang="en-US" altLang="ko-KR" b="1" dirty="0" smtClean="0">
                <a:solidFill>
                  <a:schemeClr val="tx1"/>
                </a:solidFill>
                <a:ea typeface="Arial Unicode MS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Mortality </a:t>
            </a:r>
            <a:r>
              <a:rPr lang="en-US" altLang="ko-KR" b="1" dirty="0" smtClean="0">
                <a:solidFill>
                  <a:schemeClr val="tx1"/>
                </a:solidFill>
              </a:rPr>
              <a:t>50% - Survivors </a:t>
            </a:r>
            <a:r>
              <a:rPr lang="en-US" altLang="ko-KR" b="1" dirty="0">
                <a:solidFill>
                  <a:schemeClr val="tx1"/>
                </a:solidFill>
              </a:rPr>
              <a:t>have persistent pulmonary function abnormalities, including severe restrictive </a:t>
            </a:r>
            <a:r>
              <a:rPr lang="en-US" altLang="ko-KR" b="1" dirty="0" err="1">
                <a:solidFill>
                  <a:schemeClr val="tx1"/>
                </a:solidFill>
              </a:rPr>
              <a:t>ventilatory</a:t>
            </a:r>
            <a:r>
              <a:rPr lang="en-US" altLang="ko-KR" b="1" dirty="0">
                <a:solidFill>
                  <a:schemeClr val="tx1"/>
                </a:solidFill>
              </a:rPr>
              <a:t> defects.</a:t>
            </a: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/>
            </a:r>
            <a:br>
              <a:rPr lang="en-US" altLang="ko-KR" b="1" dirty="0">
                <a:solidFill>
                  <a:schemeClr val="tx1"/>
                </a:solidFill>
              </a:rPr>
            </a:b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  <a:ea typeface="Arial Unicode MS" pitchFamily="50" charset="-127"/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/>
            </a:r>
            <a:br>
              <a:rPr lang="en-US" altLang="ko-KR" b="1" dirty="0">
                <a:solidFill>
                  <a:schemeClr val="tx1"/>
                </a:solidFill>
              </a:rPr>
            </a:b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115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96855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altLang="ko-KR" b="1" dirty="0" smtClean="0">
                <a:solidFill>
                  <a:schemeClr val="tx1"/>
                </a:solidFill>
              </a:rPr>
              <a:t>Chest PA- pulmonary </a:t>
            </a:r>
            <a:r>
              <a:rPr lang="en-US" altLang="ko-KR" b="1" dirty="0">
                <a:solidFill>
                  <a:schemeClr val="tx1"/>
                </a:solidFill>
              </a:rPr>
              <a:t>infiltrates on </a:t>
            </a:r>
            <a:r>
              <a:rPr lang="en-US" altLang="ko-KR" b="1" dirty="0" smtClean="0">
                <a:solidFill>
                  <a:schemeClr val="tx1"/>
                </a:solidFill>
              </a:rPr>
              <a:t>x-ray (diffuse </a:t>
            </a:r>
            <a:r>
              <a:rPr lang="en-US" altLang="ko-KR" b="1" dirty="0" err="1">
                <a:solidFill>
                  <a:schemeClr val="tx1"/>
                </a:solidFill>
              </a:rPr>
              <a:t>acinar</a:t>
            </a:r>
            <a:r>
              <a:rPr lang="en-US" altLang="ko-KR" b="1" dirty="0">
                <a:solidFill>
                  <a:schemeClr val="tx1"/>
                </a:solidFill>
              </a:rPr>
              <a:t> infiltrates especially in the lower lung </a:t>
            </a:r>
            <a:r>
              <a:rPr lang="en-US" altLang="ko-KR" b="1" dirty="0" smtClean="0">
                <a:solidFill>
                  <a:schemeClr val="tx1"/>
                </a:solidFill>
              </a:rPr>
              <a:t>fields).</a:t>
            </a:r>
          </a:p>
          <a:p>
            <a:pPr>
              <a:buFont typeface="Arial" pitchFamily="34" charset="0"/>
              <a:buChar char="•"/>
            </a:pPr>
            <a:r>
              <a:rPr lang="en-US" altLang="ko-KR" b="1" dirty="0" smtClean="0">
                <a:solidFill>
                  <a:schemeClr val="tx1"/>
                </a:solidFill>
              </a:rPr>
              <a:t>Chest CT – </a:t>
            </a:r>
            <a:r>
              <a:rPr lang="en-US" altLang="ko-KR" b="1" dirty="0">
                <a:solidFill>
                  <a:schemeClr val="tx1"/>
                </a:solidFill>
              </a:rPr>
              <a:t> bilateral ground glass opacities and/or consolidation are 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observed</a:t>
            </a:r>
            <a:r>
              <a:rPr lang="en-US" altLang="ko-KR" sz="3200" b="1" dirty="0">
                <a:solidFill>
                  <a:schemeClr val="tx1"/>
                </a:solidFill>
              </a:rPr>
              <a:t>. 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3200" b="1" dirty="0">
                <a:solidFill>
                  <a:schemeClr val="tx1"/>
                </a:solidFill>
              </a:rPr>
              <a:t>Small bilateral pleural effusions are also 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common and  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  fibrosis (</a:t>
            </a:r>
            <a:r>
              <a:rPr lang="en-US" altLang="ko-KR" b="1" dirty="0">
                <a:solidFill>
                  <a:schemeClr val="tx1"/>
                </a:solidFill>
              </a:rPr>
              <a:t>a </a:t>
            </a:r>
            <a:r>
              <a:rPr lang="en-US" altLang="ko-KR" b="1" dirty="0" smtClean="0">
                <a:solidFill>
                  <a:schemeClr val="tx1"/>
                </a:solidFill>
              </a:rPr>
              <a:t>honeycomb appearance).</a:t>
            </a:r>
            <a:endParaRPr lang="en-US" altLang="ko-KR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b="1" dirty="0" smtClean="0">
                <a:solidFill>
                  <a:schemeClr val="tx1"/>
                </a:solidFill>
              </a:rPr>
              <a:t>Gallium </a:t>
            </a:r>
            <a:r>
              <a:rPr lang="en-US" altLang="ko-KR" b="1" dirty="0" err="1" smtClean="0">
                <a:solidFill>
                  <a:schemeClr val="tx1"/>
                </a:solidFill>
              </a:rPr>
              <a:t>scintigraphy</a:t>
            </a:r>
            <a:r>
              <a:rPr lang="en-US" altLang="ko-KR" b="1" dirty="0" smtClean="0">
                <a:solidFill>
                  <a:schemeClr val="tx1"/>
                </a:solidFill>
              </a:rPr>
              <a:t> -Increased uptake.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/>
            </a:r>
            <a:br>
              <a:rPr lang="en-US" altLang="ko-KR" b="1" dirty="0">
                <a:solidFill>
                  <a:schemeClr val="tx1"/>
                </a:solidFill>
              </a:rPr>
            </a:b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5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Acute Lupus pneumonitis</a:t>
            </a:r>
            <a:endParaRPr lang="ko-KR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073749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57200" y="5157192"/>
            <a:ext cx="82296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CT </a:t>
            </a:r>
          </a:p>
          <a:p>
            <a:pPr marL="457200" lvl="1" indent="0">
              <a:buNone/>
            </a:pPr>
            <a:r>
              <a:rPr lang="en-US" altLang="ko-KR" sz="2000" b="1" dirty="0" smtClean="0"/>
              <a:t>bilateral </a:t>
            </a:r>
            <a:r>
              <a:rPr lang="en-US" altLang="ko-KR" sz="2000" b="1" dirty="0"/>
              <a:t>ground glass opacities and/or consolidation are observed. </a:t>
            </a:r>
          </a:p>
          <a:p>
            <a:pPr marL="457200" lvl="1" indent="0">
              <a:buNone/>
            </a:pPr>
            <a:r>
              <a:rPr lang="en-US" altLang="ko-KR" sz="2000" b="1" dirty="0" smtClean="0"/>
              <a:t>Small </a:t>
            </a:r>
            <a:r>
              <a:rPr lang="en-US" altLang="ko-KR" sz="2000" b="1" dirty="0"/>
              <a:t>bilateral pleural effusions are also common.</a:t>
            </a:r>
          </a:p>
          <a:p>
            <a:endParaRPr lang="en-US" altLang="ko-KR" sz="20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0521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96855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altLang="ko-KR" b="1" dirty="0">
                <a:solidFill>
                  <a:schemeClr val="tx1"/>
                </a:solidFill>
              </a:rPr>
              <a:t>BAL fluid analysis was lymphocytosis or </a:t>
            </a:r>
            <a:r>
              <a:rPr lang="en-US" altLang="ko-KR" b="1" dirty="0" err="1">
                <a:solidFill>
                  <a:schemeClr val="tx1"/>
                </a:solidFill>
              </a:rPr>
              <a:t>granulocytosists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altLang="ko-KR" b="1" dirty="0">
                <a:solidFill>
                  <a:schemeClr val="tx1"/>
                </a:solidFill>
              </a:rPr>
              <a:t>Open lung biopsy may be necessary if </a:t>
            </a: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  CT </a:t>
            </a:r>
            <a:r>
              <a:rPr lang="en-US" altLang="ko-KR" b="1" dirty="0">
                <a:solidFill>
                  <a:schemeClr val="tx1"/>
                </a:solidFill>
              </a:rPr>
              <a:t>scan and BAL are equivocal in a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   symptomatic </a:t>
            </a:r>
            <a:r>
              <a:rPr lang="en-US" altLang="ko-KR" b="1" dirty="0">
                <a:solidFill>
                  <a:schemeClr val="tx1"/>
                </a:solidFill>
              </a:rPr>
              <a:t>patient. </a:t>
            </a:r>
          </a:p>
          <a:p>
            <a:pPr>
              <a:buFont typeface="Arial" pitchFamily="34" charset="0"/>
              <a:buChar char="•"/>
            </a:pPr>
            <a:r>
              <a:rPr lang="en-US" altLang="ko-KR" b="1" dirty="0">
                <a:solidFill>
                  <a:schemeClr val="tx1"/>
                </a:solidFill>
              </a:rPr>
              <a:t>Biopsy may also be necessary to exclude an infectious </a:t>
            </a:r>
            <a:r>
              <a:rPr lang="en-US" altLang="ko-KR" b="1" dirty="0" smtClean="0">
                <a:solidFill>
                  <a:schemeClr val="tx1"/>
                </a:solidFill>
              </a:rPr>
              <a:t>etiology</a:t>
            </a: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.(including </a:t>
            </a:r>
            <a:r>
              <a:rPr lang="en-US" altLang="ko-KR" b="1" dirty="0">
                <a:solidFill>
                  <a:schemeClr val="tx1"/>
                </a:solidFill>
              </a:rPr>
              <a:t>PCP and other unusual pathogens in patients </a:t>
            </a:r>
            <a:r>
              <a:rPr lang="en-US" altLang="ko-KR" b="1" dirty="0" smtClean="0">
                <a:solidFill>
                  <a:schemeClr val="tx1"/>
                </a:solidFill>
              </a:rPr>
              <a:t>on high </a:t>
            </a:r>
            <a:r>
              <a:rPr lang="en-US" altLang="ko-KR" b="1" dirty="0">
                <a:solidFill>
                  <a:schemeClr val="tx1"/>
                </a:solidFill>
              </a:rPr>
              <a:t>dose steroids</a:t>
            </a:r>
            <a:r>
              <a:rPr lang="en-US" altLang="ko-KR" b="1" dirty="0" smtClean="0">
                <a:solidFill>
                  <a:schemeClr val="tx1"/>
                </a:solidFill>
              </a:rPr>
              <a:t>).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  <a:ea typeface="Arial Unicode MS" pitchFamily="50" charset="-127"/>
            </a:endParaRPr>
          </a:p>
          <a:p>
            <a:pPr marL="0" indent="0">
              <a:buNone/>
            </a:pP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/>
            </a:r>
            <a:br>
              <a:rPr lang="en-US" altLang="ko-KR" b="1" dirty="0">
                <a:solidFill>
                  <a:schemeClr val="tx1"/>
                </a:solidFill>
              </a:rPr>
            </a:br>
            <a:endParaRPr lang="en-US" altLang="ko-K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64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12385</TotalTime>
  <Words>1551</Words>
  <Application>Microsoft Office PowerPoint</Application>
  <PresentationFormat>화면 슬라이드 쇼(4:3)</PresentationFormat>
  <Paragraphs>218</Paragraphs>
  <Slides>31</Slides>
  <Notes>27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Office 테마</vt:lpstr>
      <vt:lpstr> Pulmonary Manifestations of SLE </vt:lpstr>
      <vt:lpstr>Pulmonary Manifestations of SLE</vt:lpstr>
      <vt:lpstr>Pulmonary Manifestations of SLE</vt:lpstr>
      <vt:lpstr> Acute lupus pneumonitis  </vt:lpstr>
      <vt:lpstr> Clinical manifestations  </vt:lpstr>
      <vt:lpstr> Clinical manifestations  </vt:lpstr>
      <vt:lpstr>Diagnosis</vt:lpstr>
      <vt:lpstr>Acute Lupus pneumonitis</vt:lpstr>
      <vt:lpstr>Diagnosis</vt:lpstr>
      <vt:lpstr>Histopathology</vt:lpstr>
      <vt:lpstr>Histopathology</vt:lpstr>
      <vt:lpstr>Treatment</vt:lpstr>
      <vt:lpstr>Treatment</vt:lpstr>
      <vt:lpstr>Treatment</vt:lpstr>
      <vt:lpstr>Prognosis</vt:lpstr>
      <vt:lpstr> Diffuse alveolar hemorrhage  </vt:lpstr>
      <vt:lpstr>  Chronic lupus pneumonitis  </vt:lpstr>
      <vt:lpstr>SLE related ILD</vt:lpstr>
      <vt:lpstr>SLE related ILD</vt:lpstr>
      <vt:lpstr>  Diagnosis  </vt:lpstr>
      <vt:lpstr>  Diagnosis  </vt:lpstr>
      <vt:lpstr>  Diagnosis  </vt:lpstr>
      <vt:lpstr>  Diagnosis  </vt:lpstr>
      <vt:lpstr>  Diagnosis  </vt:lpstr>
      <vt:lpstr>  Diagnosis  </vt:lpstr>
      <vt:lpstr>Treatment</vt:lpstr>
      <vt:lpstr>Treatment</vt:lpstr>
      <vt:lpstr>Treatment</vt:lpstr>
      <vt:lpstr>Treatment</vt:lpstr>
      <vt:lpstr>Treatment of CTD-related ILD; comparison with IPF</vt:lpstr>
      <vt:lpstr>Lung Transplantation recommend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김영</cp:lastModifiedBy>
  <cp:revision>1555</cp:revision>
  <dcterms:created xsi:type="dcterms:W3CDTF">2002-05-31T16:21:56Z</dcterms:created>
  <dcterms:modified xsi:type="dcterms:W3CDTF">2014-01-16T21:43:40Z</dcterms:modified>
</cp:coreProperties>
</file>