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387" r:id="rId3"/>
    <p:sldId id="388" r:id="rId4"/>
    <p:sldId id="357" r:id="rId5"/>
    <p:sldId id="359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73" r:id="rId19"/>
    <p:sldId id="374" r:id="rId20"/>
    <p:sldId id="375" r:id="rId21"/>
    <p:sldId id="376" r:id="rId22"/>
    <p:sldId id="378" r:id="rId23"/>
    <p:sldId id="379" r:id="rId24"/>
    <p:sldId id="381" r:id="rId25"/>
    <p:sldId id="383" r:id="rId26"/>
    <p:sldId id="382" r:id="rId27"/>
    <p:sldId id="386" r:id="rId28"/>
    <p:sldId id="385" r:id="rId29"/>
    <p:sldId id="389" r:id="rId30"/>
    <p:sldId id="397" r:id="rId31"/>
    <p:sldId id="398" r:id="rId32"/>
    <p:sldId id="399" r:id="rId33"/>
    <p:sldId id="401" r:id="rId34"/>
    <p:sldId id="390" r:id="rId35"/>
    <p:sldId id="400" r:id="rId36"/>
    <p:sldId id="391" r:id="rId37"/>
    <p:sldId id="392" r:id="rId38"/>
    <p:sldId id="396" r:id="rId39"/>
    <p:sldId id="393" r:id="rId40"/>
    <p:sldId id="402" r:id="rId41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050014"/>
    <a:srgbClr val="010135"/>
    <a:srgbClr val="010157"/>
    <a:srgbClr val="010163"/>
    <a:srgbClr val="030355"/>
    <a:srgbClr val="05165F"/>
    <a:srgbClr val="061C78"/>
    <a:srgbClr val="16387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88" autoAdjust="0"/>
    <p:restoredTop sz="82684" autoAdjust="0"/>
  </p:normalViewPr>
  <p:slideViewPr>
    <p:cSldViewPr>
      <p:cViewPr varScale="1">
        <p:scale>
          <a:sx n="88" d="100"/>
          <a:sy n="88" d="100"/>
        </p:scale>
        <p:origin x="-53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AF0D5BA-65E6-4BC7-94FB-77D866C986B0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C418639-CE22-4408-B031-FDE1A4C981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C9EF9ABF-7DC4-423D-9C05-39911B5F2C20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031D69FE-1E9C-4DEF-8E98-BD06537F9FA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256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A0FE0F9-FF72-4D75-ACC2-0B6D51A07E09}" type="slidenum">
              <a:rPr lang="ko-KR" altLang="en-US" smtClean="0"/>
              <a:pPr/>
              <a:t>36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 smtClean="0"/>
              <a:t>마스터 부제목 스타일 편집</a:t>
            </a:r>
            <a:endParaRPr lang="ko-KR" altLang="en-US" dirty="0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8E734-3DFE-481A-8378-C464340476B1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503EFA0-26B8-4273-9A72-931E80D8C308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FA94A-116D-4C74-8958-89CA2272B8FC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423FBF6-8F16-4E7B-9AF7-B07D25CB2CB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591967-A38E-4C8B-B84A-80FD078CE1EB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103C25F-C9DD-4520-BB5E-36674BFA940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 3"/>
          <p:cNvCxnSpPr/>
          <p:nvPr userDrawn="1"/>
        </p:nvCxnSpPr>
        <p:spPr>
          <a:xfrm>
            <a:off x="428625" y="1428750"/>
            <a:ext cx="8286750" cy="1588"/>
          </a:xfrm>
          <a:prstGeom prst="line">
            <a:avLst/>
          </a:prstGeom>
          <a:ln w="635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51888" y="6440488"/>
            <a:ext cx="35718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슬라이드 번호 개체 틀 5"/>
          <p:cNvSpPr txBox="1">
            <a:spLocks/>
          </p:cNvSpPr>
          <p:nvPr userDrawn="1"/>
        </p:nvSpPr>
        <p:spPr bwMode="auto">
          <a:xfrm>
            <a:off x="5500688" y="6492875"/>
            <a:ext cx="3286125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r>
              <a:rPr kumimoji="0" lang="en-US" altLang="ko-KR" sz="1400" dirty="0" smtClean="0">
                <a:solidFill>
                  <a:srgbClr val="FFFFFF"/>
                </a:solidFill>
                <a:latin typeface="Times New Roman" pitchFamily="18" charset="0"/>
                <a:ea typeface="맑은 고딕" pitchFamily="50" charset="-127"/>
                <a:cs typeface="Times New Roman" pitchFamily="18" charset="0"/>
              </a:rPr>
              <a:t>YUMC</a:t>
            </a:r>
            <a:endParaRPr kumimoji="0" lang="ko-KR" altLang="en-US" sz="1400" dirty="0">
              <a:solidFill>
                <a:srgbClr val="FFFFFF"/>
              </a:solidFill>
              <a:latin typeface="Times New Roman" pitchFamily="18" charset="0"/>
              <a:ea typeface="맑은 고딕" pitchFamily="50" charset="-127"/>
              <a:cs typeface="Times New Roman" pitchFamily="18" charset="0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accent6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3">
                    <a:lumMod val="40000"/>
                    <a:lumOff val="6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D94FF-5E89-4FCF-874F-ED0E52A8F38E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06BEA88-A103-422B-A45E-A61A7D6DEC4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D5AB6-761F-475B-9D0D-FF1D183BA8F7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722246B6-998F-4F8D-8599-27C9045815F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0DE58-D665-4D93-BD0B-E3FB509C94F0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85BFD97D-9711-4752-AF35-6F2A84159E9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ymbol_01.jpg"/>
          <p:cNvPicPr>
            <a:picLocks noChangeAspect="1" noChangeArrowheads="1"/>
          </p:cNvPicPr>
          <p:nvPr userDrawn="1"/>
        </p:nvPicPr>
        <p:blipFill>
          <a:blip r:embed="rId2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715375" y="6389688"/>
            <a:ext cx="357188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23168-0139-4495-AB1F-3170D6EA25BF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1138B-B1B8-4E4A-96FD-08FB5F24B630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5BFB250A-112C-45A5-89B4-59701719E3C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DF05B-B3CC-4556-8C18-366DE2D97574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0DADB-82AA-42E7-86BE-1F664EBD6773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4C4D8EC5-78DC-4455-BA44-825445F18E9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C8A49-C07D-4527-A2E8-ACFD37F7A1F5}" type="datetimeFigureOut">
              <a:rPr lang="ko-KR" altLang="en-US"/>
              <a:pPr>
                <a:defRPr/>
              </a:pPr>
              <a:t>2013-01-21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29A63F2D-4B9D-49BF-99CB-23C944CCCE1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rgbClr val="050014"/>
            </a:gs>
            <a:gs pos="0">
              <a:srgbClr val="010157">
                <a:alpha val="72157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 smtClean="0"/>
              <a:t>d</a:t>
            </a:r>
            <a:endParaRPr lang="ko-KR" altLang="en-US" smtClean="0"/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51" r:id="rId1"/>
    <p:sldLayoutId id="2147484552" r:id="rId2"/>
    <p:sldLayoutId id="2147484553" r:id="rId3"/>
    <p:sldLayoutId id="2147484554" r:id="rId4"/>
    <p:sldLayoutId id="2147484555" r:id="rId5"/>
    <p:sldLayoutId id="2147484556" r:id="rId6"/>
    <p:sldLayoutId id="2147484557" r:id="rId7"/>
    <p:sldLayoutId id="2147484558" r:id="rId8"/>
    <p:sldLayoutId id="2147484559" r:id="rId9"/>
    <p:sldLayoutId id="2147484560" r:id="rId10"/>
    <p:sldLayoutId id="21474845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b="1" kern="1200">
          <a:solidFill>
            <a:srgbClr val="FCD5B5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 b="1">
          <a:solidFill>
            <a:srgbClr val="FCD5B5"/>
          </a:solidFill>
          <a:latin typeface="Arial" charset="0"/>
          <a:ea typeface="맑은 고딕" pitchFamily="50" charset="-127"/>
          <a:cs typeface="Arial" charset="0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D7E4BD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r>
              <a:rPr lang="ko-KR" altLang="en-US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호흡기내과 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R3 </a:t>
            </a:r>
            <a:r>
              <a:rPr lang="ko-KR" altLang="en-US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김영재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Division of </a:t>
            </a:r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Pulmonology</a:t>
            </a:r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Department of Internal Medicine</a:t>
            </a:r>
          </a:p>
          <a:p>
            <a:pPr eaLnBrk="1" hangingPunct="1"/>
            <a:r>
              <a:rPr lang="en-US" altLang="ko-KR" sz="2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Yonsei</a:t>
            </a:r>
            <a:r>
              <a:rPr lang="en-US" altLang="ko-KR" sz="2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University College of Medicine</a:t>
            </a: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sz="32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Lung cancer in interstitial lung disease patients</a:t>
            </a:r>
            <a:endParaRPr lang="ko-KR" altLang="en-US" sz="32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  <p:grpSp>
        <p:nvGrpSpPr>
          <p:cNvPr id="13316" name="그룹 10"/>
          <p:cNvGrpSpPr>
            <a:grpSpLocks/>
          </p:cNvGrpSpPr>
          <p:nvPr/>
        </p:nvGrpSpPr>
        <p:grpSpPr bwMode="auto">
          <a:xfrm>
            <a:off x="-1588" y="0"/>
            <a:ext cx="9145588" cy="1362075"/>
            <a:chOff x="-2109" y="-24"/>
            <a:chExt cx="9146141" cy="1362075"/>
          </a:xfrm>
        </p:grpSpPr>
        <p:pic>
          <p:nvPicPr>
            <p:cNvPr id="13317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58016" y="-24"/>
              <a:ext cx="2286016" cy="136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8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572000" y="3175"/>
              <a:ext cx="2286016" cy="1357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19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-2109" y="0"/>
              <a:ext cx="2288093" cy="134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320" name="Picture 5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285984" y="0"/>
              <a:ext cx="2286016" cy="1355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Chest CT (non-contrast)</a:t>
            </a:r>
            <a:br>
              <a:rPr lang="en-US" altLang="ko-KR" sz="3600" dirty="0" smtClean="0"/>
            </a:br>
            <a:r>
              <a:rPr lang="en-US" altLang="ko-KR" sz="3600" dirty="0" smtClean="0"/>
              <a:t>(2012. 12. 6)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857364"/>
            <a:ext cx="5405452" cy="431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857364"/>
            <a:ext cx="5929354" cy="4305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0298" y="1857364"/>
            <a:ext cx="5429288" cy="4318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6117" y="1857364"/>
            <a:ext cx="5572163" cy="4302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Impression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R/O Lung cancer</a:t>
            </a:r>
          </a:p>
          <a:p>
            <a:r>
              <a:rPr lang="en-US" altLang="ko-KR" sz="2600" dirty="0" smtClean="0"/>
              <a:t> Idiopathic pulmonary fibrosis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PAOD</a:t>
            </a:r>
          </a:p>
          <a:p>
            <a:pPr>
              <a:buNone/>
            </a:pPr>
            <a:r>
              <a:rPr lang="en-US" altLang="ko-KR" sz="2600" dirty="0" smtClean="0"/>
              <a:t>      </a:t>
            </a:r>
            <a:r>
              <a:rPr lang="en-US" altLang="ko-KR" sz="2400" dirty="0" smtClean="0"/>
              <a:t>s/p PTA c stent at Lt SFA, PTA at Lt. ATA (2010.8.10)</a:t>
            </a:r>
          </a:p>
          <a:p>
            <a:pPr>
              <a:buNone/>
            </a:pPr>
            <a:r>
              <a:rPr lang="en-US" altLang="ko-KR" sz="2400" dirty="0" smtClean="0"/>
              <a:t>      s/p PTA at Rt.ATA, </a:t>
            </a:r>
            <a:r>
              <a:rPr lang="en-US" altLang="ko-KR" sz="2400" dirty="0" err="1" smtClean="0"/>
              <a:t>Peroneal</a:t>
            </a:r>
            <a:r>
              <a:rPr lang="en-US" altLang="ko-KR" sz="2400" dirty="0" smtClean="0"/>
              <a:t> A (2010.8.11) </a:t>
            </a:r>
          </a:p>
          <a:p>
            <a:r>
              <a:rPr lang="en-US" altLang="ko-KR" sz="2600" dirty="0" smtClean="0"/>
              <a:t> CAOD (2VD)</a:t>
            </a:r>
          </a:p>
          <a:p>
            <a:r>
              <a:rPr lang="en-US" altLang="ko-KR" sz="2600" dirty="0" smtClean="0"/>
              <a:t> Diabetes mellitus</a:t>
            </a:r>
          </a:p>
          <a:p>
            <a:r>
              <a:rPr lang="en-US" altLang="ko-KR" sz="2600" dirty="0" smtClean="0"/>
              <a:t> Dyslipidemia</a:t>
            </a:r>
            <a:endParaRPr lang="ko-KR" altLang="en-US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CT guided lung biopsy</a:t>
            </a:r>
            <a:br>
              <a:rPr lang="en-US" altLang="ko-KR" sz="3600" dirty="0" smtClean="0"/>
            </a:br>
            <a:r>
              <a:rPr lang="en-US" altLang="ko-KR" sz="3600" dirty="0" smtClean="0"/>
              <a:t>(2013. 1. 2)</a:t>
            </a:r>
            <a:endParaRPr lang="ko-KR" altLang="en-US" sz="36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1571612"/>
            <a:ext cx="4286280" cy="4801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Tumor marker</a:t>
            </a:r>
            <a:br>
              <a:rPr lang="en-US" altLang="ko-KR" sz="3600" dirty="0" smtClean="0"/>
            </a:br>
            <a:r>
              <a:rPr lang="en-US" altLang="ko-KR" sz="3600" dirty="0" smtClean="0"/>
              <a:t>&amp; Autoimmune marker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1600" dirty="0" smtClean="0"/>
              <a:t> </a:t>
            </a:r>
            <a:r>
              <a:rPr lang="en-US" altLang="ko-KR" sz="2000" dirty="0" smtClean="0"/>
              <a:t>CEA			</a:t>
            </a:r>
            <a:r>
              <a:rPr lang="en-US" altLang="ko-KR" sz="2000" dirty="0" smtClean="0">
                <a:solidFill>
                  <a:srgbClr val="FFFF00"/>
                </a:solidFill>
              </a:rPr>
              <a:t>246.58</a:t>
            </a:r>
            <a:r>
              <a:rPr lang="en-US" altLang="ko-KR" sz="2000" dirty="0" smtClean="0"/>
              <a:t> (mg/mL)</a:t>
            </a:r>
          </a:p>
          <a:p>
            <a:r>
              <a:rPr lang="en-US" altLang="ko-KR" sz="2000" dirty="0" smtClean="0"/>
              <a:t> CYFRA 21-1		</a:t>
            </a:r>
            <a:r>
              <a:rPr lang="en-US" altLang="ko-KR" sz="2000" dirty="0" smtClean="0">
                <a:solidFill>
                  <a:srgbClr val="FFFF00"/>
                </a:solidFill>
              </a:rPr>
              <a:t>6.38</a:t>
            </a:r>
            <a:r>
              <a:rPr lang="en-US" altLang="ko-KR" sz="2000" dirty="0" smtClean="0"/>
              <a:t> (mg/mL)</a:t>
            </a:r>
          </a:p>
          <a:p>
            <a:endParaRPr lang="en-US" altLang="ko-KR" sz="1600" dirty="0" smtClean="0"/>
          </a:p>
          <a:p>
            <a:r>
              <a:rPr lang="en-US" altLang="ko-KR" sz="1600" dirty="0" smtClean="0"/>
              <a:t>ANA IFA			1:40 negative</a:t>
            </a:r>
          </a:p>
          <a:p>
            <a:r>
              <a:rPr lang="en-US" altLang="ko-KR" sz="1600" dirty="0" smtClean="0"/>
              <a:t>Anti-DNA Screening		1:10 negative</a:t>
            </a:r>
          </a:p>
          <a:p>
            <a:r>
              <a:rPr lang="en-US" altLang="ko-KR" sz="1600" dirty="0" smtClean="0"/>
              <a:t>Anti-</a:t>
            </a:r>
            <a:r>
              <a:rPr lang="en-US" altLang="ko-KR" sz="1600" dirty="0" err="1" smtClean="0"/>
              <a:t>Cardiolipin</a:t>
            </a:r>
            <a:r>
              <a:rPr lang="en-US" altLang="ko-KR" sz="1600" dirty="0" smtClean="0"/>
              <a:t> antibody screening	Negative</a:t>
            </a:r>
          </a:p>
          <a:p>
            <a:r>
              <a:rPr lang="en-US" altLang="ko-KR" sz="1600" dirty="0" smtClean="0"/>
              <a:t>Anti-RNP			Negative</a:t>
            </a:r>
          </a:p>
          <a:p>
            <a:r>
              <a:rPr lang="en-US" altLang="ko-KR" sz="1600" dirty="0" smtClean="0"/>
              <a:t>Anti-</a:t>
            </a:r>
            <a:r>
              <a:rPr lang="en-US" altLang="ko-KR" sz="1600" dirty="0" err="1" smtClean="0"/>
              <a:t>Sm</a:t>
            </a:r>
            <a:r>
              <a:rPr lang="en-US" altLang="ko-KR" sz="1600" dirty="0" smtClean="0"/>
              <a:t>			Negative</a:t>
            </a:r>
          </a:p>
          <a:p>
            <a:r>
              <a:rPr lang="en-US" altLang="ko-KR" sz="1600" dirty="0" smtClean="0"/>
              <a:t>Anti-SS-A/Ro			Negative</a:t>
            </a:r>
          </a:p>
          <a:p>
            <a:r>
              <a:rPr lang="en-US" altLang="ko-KR" sz="1600" dirty="0" smtClean="0"/>
              <a:t>Anti-SS-B/La			Negative</a:t>
            </a:r>
          </a:p>
          <a:p>
            <a:r>
              <a:rPr lang="en-US" altLang="ko-KR" sz="1600" dirty="0" smtClean="0"/>
              <a:t>Anti-</a:t>
            </a:r>
            <a:r>
              <a:rPr lang="en-US" altLang="ko-KR" sz="1600" dirty="0" err="1" smtClean="0"/>
              <a:t>Scl</a:t>
            </a:r>
            <a:r>
              <a:rPr lang="en-US" altLang="ko-KR" sz="1600" dirty="0" smtClean="0"/>
              <a:t> 70			Negative</a:t>
            </a:r>
          </a:p>
          <a:p>
            <a:r>
              <a:rPr lang="en-US" altLang="ko-KR" sz="1600" dirty="0" smtClean="0"/>
              <a:t>Anti-CCP antibody	                Negative</a:t>
            </a:r>
          </a:p>
          <a:p>
            <a:r>
              <a:rPr lang="en-US" altLang="ko-KR" sz="1600" dirty="0" smtClean="0"/>
              <a:t>P-ANCA, IFA			Negative</a:t>
            </a:r>
          </a:p>
          <a:p>
            <a:r>
              <a:rPr lang="en-US" altLang="ko-KR" sz="1600" dirty="0" smtClean="0"/>
              <a:t>C-ANCA, IFA			Negative</a:t>
            </a:r>
          </a:p>
          <a:p>
            <a:r>
              <a:rPr lang="en-US" altLang="ko-KR" sz="1600" dirty="0" smtClean="0"/>
              <a:t>MPO(P-ANCA)			Negative</a:t>
            </a:r>
          </a:p>
          <a:p>
            <a:r>
              <a:rPr lang="en-US" altLang="ko-KR" sz="1600" dirty="0" smtClean="0"/>
              <a:t>PR3(C-ANCA)			Negative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Pathology 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000" dirty="0" smtClean="0"/>
              <a:t> Lung Aspirate Liquid Based Cytology</a:t>
            </a:r>
          </a:p>
          <a:p>
            <a:pPr>
              <a:buNone/>
            </a:pPr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◇ SPECIMEN ADEQUACY</a:t>
            </a:r>
          </a:p>
          <a:p>
            <a:pPr>
              <a:buNone/>
            </a:pPr>
            <a:r>
              <a:rPr lang="en-US" altLang="ko-KR" sz="2000" dirty="0" smtClean="0"/>
              <a:t>Satisfactory for evaluation</a:t>
            </a:r>
          </a:p>
          <a:p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◇ INTERPRETATION/RESULT</a:t>
            </a:r>
          </a:p>
          <a:p>
            <a:pPr>
              <a:buNone/>
            </a:pPr>
            <a:r>
              <a:rPr lang="en-US" altLang="ko-KR" sz="2000" dirty="0" smtClean="0"/>
              <a:t>Positive for malignancy, </a:t>
            </a:r>
            <a:r>
              <a:rPr lang="en-US" altLang="ko-KR" sz="2000" dirty="0" err="1" smtClean="0">
                <a:solidFill>
                  <a:srgbClr val="FFFF00"/>
                </a:solidFill>
              </a:rPr>
              <a:t>adenocarcinoma</a:t>
            </a:r>
            <a:endParaRPr lang="en-US" altLang="ko-KR" sz="2000" dirty="0" smtClean="0">
              <a:solidFill>
                <a:srgbClr val="FFFF00"/>
              </a:solidFill>
            </a:endParaRPr>
          </a:p>
          <a:p>
            <a:endParaRPr lang="en-US" altLang="ko-KR" sz="2000" dirty="0" smtClean="0"/>
          </a:p>
          <a:p>
            <a:pPr>
              <a:buNone/>
            </a:pPr>
            <a:r>
              <a:rPr lang="en-US" altLang="ko-KR" sz="2000" dirty="0" smtClean="0"/>
              <a:t>[Additional report]</a:t>
            </a:r>
          </a:p>
          <a:p>
            <a:pPr>
              <a:buNone/>
            </a:pPr>
            <a:r>
              <a:rPr lang="en-US" altLang="ko-KR" sz="2000" dirty="0" smtClean="0"/>
              <a:t>The results of </a:t>
            </a:r>
            <a:r>
              <a:rPr lang="en-US" altLang="ko-KR" sz="2000" dirty="0" err="1" smtClean="0"/>
              <a:t>immunocytochemical</a:t>
            </a:r>
            <a:r>
              <a:rPr lang="en-US" altLang="ko-KR" sz="2000" dirty="0" smtClean="0"/>
              <a:t> stain:</a:t>
            </a:r>
          </a:p>
          <a:p>
            <a:pPr>
              <a:buNone/>
            </a:pPr>
            <a:r>
              <a:rPr lang="en-US" altLang="ko-KR" sz="2000" dirty="0" smtClean="0"/>
              <a:t>- TTF-1 and </a:t>
            </a:r>
            <a:r>
              <a:rPr lang="en-US" altLang="ko-KR" sz="2000" dirty="0" err="1" smtClean="0"/>
              <a:t>Napsin</a:t>
            </a:r>
            <a:r>
              <a:rPr lang="en-US" altLang="ko-KR" sz="2000" dirty="0" smtClean="0"/>
              <a:t> A: Positive in tumor cells</a:t>
            </a:r>
          </a:p>
          <a:p>
            <a:pPr>
              <a:buNone/>
            </a:pPr>
            <a:r>
              <a:rPr lang="en-US" altLang="ko-KR" sz="2000" dirty="0" smtClean="0"/>
              <a:t>- p40: Negative</a:t>
            </a:r>
            <a:endParaRPr lang="ko-KR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Final diagnosis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sz="2600" dirty="0" smtClean="0">
                <a:solidFill>
                  <a:srgbClr val="FFFF00"/>
                </a:solidFill>
              </a:rPr>
              <a:t>Lung cancer (</a:t>
            </a:r>
            <a:r>
              <a:rPr lang="en-US" altLang="ko-KR" sz="2600" dirty="0" err="1" smtClean="0">
                <a:solidFill>
                  <a:srgbClr val="FFFF00"/>
                </a:solidFill>
              </a:rPr>
              <a:t>Adenocarcinoma</a:t>
            </a:r>
            <a:r>
              <a:rPr lang="en-US" altLang="ko-KR" sz="2600" dirty="0" smtClean="0">
                <a:solidFill>
                  <a:srgbClr val="FFFF00"/>
                </a:solidFill>
              </a:rPr>
              <a:t>)</a:t>
            </a:r>
          </a:p>
          <a:p>
            <a:r>
              <a:rPr lang="en-US" altLang="ko-KR" sz="2600" dirty="0" smtClean="0"/>
              <a:t> </a:t>
            </a:r>
            <a:r>
              <a:rPr lang="en-US" altLang="ko-KR" sz="2600" dirty="0" smtClean="0">
                <a:solidFill>
                  <a:srgbClr val="FFFF00"/>
                </a:solidFill>
              </a:rPr>
              <a:t>Idiopathic pulmonary fibrosis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PAOD</a:t>
            </a:r>
          </a:p>
          <a:p>
            <a:pPr>
              <a:buNone/>
            </a:pPr>
            <a:r>
              <a:rPr lang="en-US" altLang="ko-KR" sz="2600" dirty="0" smtClean="0"/>
              <a:t>      </a:t>
            </a:r>
            <a:r>
              <a:rPr lang="en-US" altLang="ko-KR" sz="2400" dirty="0" smtClean="0"/>
              <a:t>s/p PTA c stent at Lt SFA, PTA at Lt. ATA (2010.8.10)</a:t>
            </a:r>
          </a:p>
          <a:p>
            <a:pPr>
              <a:buNone/>
            </a:pPr>
            <a:r>
              <a:rPr lang="en-US" altLang="ko-KR" sz="2400" dirty="0" smtClean="0"/>
              <a:t>      s/p PTA at Rt.ATA, </a:t>
            </a:r>
            <a:r>
              <a:rPr lang="en-US" altLang="ko-KR" sz="2400" dirty="0" err="1" smtClean="0"/>
              <a:t>Peroneal</a:t>
            </a:r>
            <a:r>
              <a:rPr lang="en-US" altLang="ko-KR" sz="2400" dirty="0" smtClean="0"/>
              <a:t> A (2010.8.11) </a:t>
            </a:r>
          </a:p>
          <a:p>
            <a:r>
              <a:rPr lang="en-US" altLang="ko-KR" sz="2600" dirty="0" smtClean="0"/>
              <a:t> CAOD (2VD)</a:t>
            </a:r>
          </a:p>
          <a:p>
            <a:r>
              <a:rPr lang="en-US" altLang="ko-KR" sz="2600" dirty="0" smtClean="0"/>
              <a:t> Diabetes mellitus</a:t>
            </a:r>
          </a:p>
          <a:p>
            <a:r>
              <a:rPr lang="en-US" altLang="ko-KR" sz="2600" dirty="0" smtClean="0"/>
              <a:t> Dyslipidemia</a:t>
            </a:r>
            <a:endParaRPr lang="ko-KR" altLang="en-US" sz="2600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sz="40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altLang="ko-KR" sz="4000" dirty="0" smtClean="0">
                <a:solidFill>
                  <a:schemeClr val="tx1"/>
                </a:solidFill>
              </a:rPr>
              <a:t>The epidemiology of </a:t>
            </a:r>
            <a:r>
              <a:rPr lang="en-US" altLang="ko-KR" sz="4000" dirty="0" smtClean="0">
                <a:solidFill>
                  <a:srgbClr val="FFFF00"/>
                </a:solidFill>
              </a:rPr>
              <a:t>interstitial lung disease</a:t>
            </a:r>
            <a:r>
              <a:rPr lang="en-US" altLang="ko-KR" sz="4000" dirty="0" smtClean="0">
                <a:solidFill>
                  <a:schemeClr val="tx1"/>
                </a:solidFill>
              </a:rPr>
              <a:t> and its association with </a:t>
            </a:r>
            <a:r>
              <a:rPr lang="en-US" altLang="ko-KR" sz="4000" dirty="0" smtClean="0">
                <a:solidFill>
                  <a:srgbClr val="FFFF00"/>
                </a:solidFill>
              </a:rPr>
              <a:t>lung cancer</a:t>
            </a:r>
          </a:p>
          <a:p>
            <a:endParaRPr lang="en-US" altLang="ko-KR" dirty="0" smtClean="0"/>
          </a:p>
          <a:p>
            <a:pPr algn="ctr">
              <a:buNone/>
            </a:pPr>
            <a:r>
              <a:rPr lang="en-US" altLang="ko-KR" sz="2200" dirty="0" smtClean="0"/>
              <a:t> &lt; British Journal of Cancer (2004) 91(</a:t>
            </a:r>
            <a:r>
              <a:rPr lang="en-US" altLang="ko-KR" sz="2200" dirty="0" err="1" smtClean="0"/>
              <a:t>Suppl</a:t>
            </a:r>
            <a:r>
              <a:rPr lang="en-US" altLang="ko-KR" sz="2200" dirty="0" smtClean="0"/>
              <a:t> 2), S3 – S10 &gt;</a:t>
            </a:r>
            <a:endParaRPr lang="ko-KR" alt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Interstitial lung disease (ILD) refers to a diverse range of pulmonary fibrotic disorders that affect the alveoli of the lungs.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Approximately two-thirds do not have a known cause (idiopathic), while one-third result from known endogenous or exogenous causes, including environmental/occupational factors, infections, drugs and radiation.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Classification of ILD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2400" dirty="0" smtClean="0"/>
              <a:t> IIP (Idiopathic Interstitial Pneumonia)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 IPF (Idiopathic Pulmonary Fibrosis) in the USA</a:t>
            </a:r>
          </a:p>
          <a:p>
            <a:pPr>
              <a:buNone/>
            </a:pPr>
            <a:r>
              <a:rPr lang="en-US" altLang="ko-KR" sz="2400" dirty="0" smtClean="0"/>
              <a:t> = CFA (Cryptogenic </a:t>
            </a:r>
            <a:r>
              <a:rPr lang="en-US" altLang="ko-KR" sz="2400" dirty="0" err="1" smtClean="0"/>
              <a:t>Fibrosing</a:t>
            </a:r>
            <a:r>
              <a:rPr lang="en-US" altLang="ko-KR" sz="2400" dirty="0" smtClean="0"/>
              <a:t> </a:t>
            </a:r>
            <a:r>
              <a:rPr lang="en-US" altLang="ko-KR" sz="2400" dirty="0" err="1" smtClean="0"/>
              <a:t>Aveolitis</a:t>
            </a:r>
            <a:r>
              <a:rPr lang="en-US" altLang="ko-KR" sz="2400" dirty="0" smtClean="0"/>
              <a:t>) in the U.K.</a:t>
            </a:r>
            <a:endParaRPr lang="ko-KR" altLang="en-US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785926"/>
            <a:ext cx="6572296" cy="257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ILD as a </a:t>
            </a:r>
            <a:r>
              <a:rPr lang="en-US" altLang="ko-KR" sz="3600" dirty="0" err="1" smtClean="0"/>
              <a:t>comorbidity</a:t>
            </a:r>
            <a:r>
              <a:rPr lang="en-US" altLang="ko-KR" sz="3600" dirty="0" smtClean="0"/>
              <a:t> of lung cancer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The association between ILD and lung cancer has been recognized since 1952 (Callahan et al, 1952). 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Whether ILD precedes lung cancer or vice versa, or if both sequences are common, remains unclear.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Index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 Case presentation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Interstitial lung disease and lung cancer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Korean data 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Cohort study of Interstitial lung disease in Severance</a:t>
            </a:r>
            <a:endParaRPr lang="ko-KR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Incidence &amp; Prevalence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Idiopathic pulmonary fibrosis patients have a higher incidence of lung cancer than the general population, with relative risks of </a:t>
            </a:r>
            <a:r>
              <a:rPr lang="en-US" altLang="ko-KR" dirty="0" smtClean="0">
                <a:solidFill>
                  <a:srgbClr val="FFFF00"/>
                </a:solidFill>
              </a:rPr>
              <a:t>7.3</a:t>
            </a:r>
            <a:r>
              <a:rPr lang="en-US" altLang="ko-KR" dirty="0" smtClean="0"/>
              <a:t> and </a:t>
            </a:r>
            <a:r>
              <a:rPr lang="en-US" altLang="ko-KR" dirty="0" smtClean="0">
                <a:solidFill>
                  <a:srgbClr val="FFFF00"/>
                </a:solidFill>
              </a:rPr>
              <a:t>14.1</a:t>
            </a:r>
            <a:r>
              <a:rPr lang="en-US" altLang="ko-KR" dirty="0" smtClean="0"/>
              <a:t> being reported in UK follow-up studies and a similar ratio of </a:t>
            </a:r>
            <a:r>
              <a:rPr lang="en-US" altLang="ko-KR" dirty="0" smtClean="0">
                <a:solidFill>
                  <a:srgbClr val="FFFF00"/>
                </a:solidFill>
              </a:rPr>
              <a:t>5.3</a:t>
            </a:r>
            <a:r>
              <a:rPr lang="en-US" altLang="ko-KR" dirty="0" smtClean="0"/>
              <a:t> for prevalence of lung cancer at death in a small Japanese autopsy study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Incidence &amp; Prevalence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sz="2800" dirty="0" smtClean="0"/>
              <a:t>The prevalence of lung cancer at the time of IIP diagnosis has been reported in three Japanese patient series studies as </a:t>
            </a:r>
            <a:r>
              <a:rPr lang="en-US" altLang="ko-KR" sz="2800" dirty="0" smtClean="0">
                <a:solidFill>
                  <a:srgbClr val="FFFF00"/>
                </a:solidFill>
              </a:rPr>
              <a:t>6</a:t>
            </a:r>
            <a:r>
              <a:rPr lang="en-US" altLang="ko-KR" sz="2800" dirty="0" smtClean="0"/>
              <a:t>, </a:t>
            </a:r>
            <a:r>
              <a:rPr lang="en-US" altLang="ko-KR" sz="2800" dirty="0" smtClean="0">
                <a:solidFill>
                  <a:srgbClr val="FFFF00"/>
                </a:solidFill>
              </a:rPr>
              <a:t>17</a:t>
            </a:r>
            <a:r>
              <a:rPr lang="en-US" altLang="ko-KR" sz="2800" dirty="0" smtClean="0"/>
              <a:t> and </a:t>
            </a:r>
            <a:r>
              <a:rPr lang="en-US" altLang="ko-KR" sz="2800" dirty="0" smtClean="0">
                <a:solidFill>
                  <a:srgbClr val="FFFF00"/>
                </a:solidFill>
              </a:rPr>
              <a:t>15</a:t>
            </a:r>
            <a:r>
              <a:rPr lang="en-US" altLang="ko-KR" sz="2800" dirty="0" smtClean="0"/>
              <a:t>%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Among those IIP patients initially free of lung cancer, the approximate cumulative lung cancer incidence over </a:t>
            </a:r>
            <a:r>
              <a:rPr lang="en-US" altLang="ko-KR" sz="2800" dirty="0" smtClean="0">
                <a:solidFill>
                  <a:srgbClr val="FFFF00"/>
                </a:solidFill>
              </a:rPr>
              <a:t>3–10 years</a:t>
            </a:r>
            <a:r>
              <a:rPr lang="en-US" altLang="ko-KR" sz="2800" dirty="0" smtClean="0"/>
              <a:t> of follow-up ranged from </a:t>
            </a:r>
            <a:r>
              <a:rPr lang="en-US" altLang="ko-KR" sz="2800" dirty="0" smtClean="0">
                <a:solidFill>
                  <a:srgbClr val="FFFF00"/>
                </a:solidFill>
              </a:rPr>
              <a:t>6 to 15% </a:t>
            </a:r>
            <a:r>
              <a:rPr lang="en-US" altLang="ko-KR" sz="2800" dirty="0" smtClean="0"/>
              <a:t>in Japanese IIP patient series and from </a:t>
            </a:r>
            <a:r>
              <a:rPr lang="en-US" altLang="ko-KR" sz="2800" dirty="0" smtClean="0">
                <a:solidFill>
                  <a:srgbClr val="FFFF00"/>
                </a:solidFill>
              </a:rPr>
              <a:t>4 to 10% </a:t>
            </a:r>
            <a:r>
              <a:rPr lang="en-US" altLang="ko-KR" sz="2800" dirty="0" smtClean="0"/>
              <a:t>in the UK CFA patient series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Incidence &amp; Prevalence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714488"/>
            <a:ext cx="785076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직선 연결선 5"/>
          <p:cNvCxnSpPr/>
          <p:nvPr/>
        </p:nvCxnSpPr>
        <p:spPr>
          <a:xfrm>
            <a:off x="642910" y="2643182"/>
            <a:ext cx="1357322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642910" y="2928934"/>
            <a:ext cx="107157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642910" y="5500702"/>
            <a:ext cx="1143008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12"/>
          <p:cNvSpPr/>
          <p:nvPr/>
        </p:nvSpPr>
        <p:spPr>
          <a:xfrm>
            <a:off x="7643834" y="2571744"/>
            <a:ext cx="357190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7643834" y="2857496"/>
            <a:ext cx="357190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7429520" y="5429264"/>
            <a:ext cx="357190" cy="21431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642910" y="3429000"/>
            <a:ext cx="928694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642910" y="3571876"/>
            <a:ext cx="107157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642910" y="3857628"/>
            <a:ext cx="928694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타원 20"/>
          <p:cNvSpPr/>
          <p:nvPr/>
        </p:nvSpPr>
        <p:spPr>
          <a:xfrm>
            <a:off x="5143504" y="3286124"/>
            <a:ext cx="285752" cy="14287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5143504" y="3429000"/>
            <a:ext cx="285752" cy="14287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5143504" y="3714752"/>
            <a:ext cx="285752" cy="142876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Explanation of the  association between ILD and lung cancer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</a:t>
            </a:r>
            <a:r>
              <a:rPr lang="en-US" altLang="ko-KR" sz="3000" dirty="0" smtClean="0"/>
              <a:t>Many </a:t>
            </a:r>
            <a:r>
              <a:rPr lang="en-US" altLang="ko-KR" sz="3000" dirty="0" smtClean="0">
                <a:solidFill>
                  <a:srgbClr val="FFFF00"/>
                </a:solidFill>
              </a:rPr>
              <a:t>occupational </a:t>
            </a:r>
            <a:r>
              <a:rPr lang="en-US" altLang="ko-KR" sz="3000" dirty="0" smtClean="0">
                <a:solidFill>
                  <a:schemeClr val="tx1"/>
                </a:solidFill>
              </a:rPr>
              <a:t>and</a:t>
            </a:r>
            <a:r>
              <a:rPr lang="en-US" altLang="ko-KR" sz="3000" dirty="0" smtClean="0">
                <a:solidFill>
                  <a:srgbClr val="FFFF00"/>
                </a:solidFill>
              </a:rPr>
              <a:t> environmental exposures</a:t>
            </a:r>
            <a:r>
              <a:rPr lang="en-US" altLang="ko-KR" sz="3000" dirty="0" smtClean="0"/>
              <a:t> have been associated with an increased risk of both ILD and lung cancer and have been investigated as common mechanisms to explain the association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Many studies report that patients with both IPF and lung cancer are generally </a:t>
            </a:r>
            <a:r>
              <a:rPr lang="en-US" altLang="ko-KR" sz="3000" dirty="0" smtClean="0">
                <a:solidFill>
                  <a:srgbClr val="FFFF00"/>
                </a:solidFill>
              </a:rPr>
              <a:t>heavy smokers</a:t>
            </a:r>
            <a:endParaRPr lang="ko-KR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Explanation of the  association between ILD and lung cancer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3000" dirty="0" smtClean="0"/>
              <a:t> An important hypothesis is that the </a:t>
            </a:r>
            <a:r>
              <a:rPr lang="en-US" altLang="ko-KR" sz="3000" dirty="0" smtClean="0">
                <a:solidFill>
                  <a:srgbClr val="FFFF00"/>
                </a:solidFill>
              </a:rPr>
              <a:t>diffuse inflammatory process </a:t>
            </a:r>
            <a:r>
              <a:rPr lang="en-US" altLang="ko-KR" sz="3000" dirty="0" smtClean="0"/>
              <a:t>of IPF may increase lung cancer risk</a:t>
            </a:r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 IPF produces </a:t>
            </a:r>
            <a:r>
              <a:rPr lang="en-US" altLang="ko-KR" sz="3000" dirty="0" smtClean="0">
                <a:solidFill>
                  <a:srgbClr val="FFFF00"/>
                </a:solidFill>
              </a:rPr>
              <a:t>chronic inflammation </a:t>
            </a:r>
            <a:r>
              <a:rPr lang="en-US" altLang="ko-KR" sz="3000" dirty="0" smtClean="0"/>
              <a:t>resulting in the </a:t>
            </a:r>
            <a:r>
              <a:rPr lang="en-US" altLang="ko-KR" sz="3000" dirty="0" smtClean="0">
                <a:solidFill>
                  <a:srgbClr val="FFFF00"/>
                </a:solidFill>
              </a:rPr>
              <a:t>remodeling</a:t>
            </a:r>
            <a:r>
              <a:rPr lang="en-US" altLang="ko-KR" sz="3000" dirty="0" smtClean="0"/>
              <a:t> of the lung and </a:t>
            </a:r>
            <a:r>
              <a:rPr lang="en-US" altLang="ko-KR" sz="3000" dirty="0" smtClean="0">
                <a:solidFill>
                  <a:srgbClr val="FFFF00"/>
                </a:solidFill>
              </a:rPr>
              <a:t>malignancy</a:t>
            </a:r>
            <a:r>
              <a:rPr lang="en-US" altLang="ko-KR" sz="3000" dirty="0" smtClean="0"/>
              <a:t> may be secondary to these chronic inflammatory and fibrotic processes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Explanation of the  association between ILD and lung cancer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 There have been conflicting reports about the </a:t>
            </a:r>
            <a:r>
              <a:rPr lang="en-US" altLang="ko-KR" dirty="0" smtClean="0">
                <a:solidFill>
                  <a:srgbClr val="FFFF00"/>
                </a:solidFill>
              </a:rPr>
              <a:t>type of lung cancer </a:t>
            </a:r>
            <a:r>
              <a:rPr lang="en-US" altLang="ko-KR" dirty="0" smtClean="0"/>
              <a:t>seen in ILD patients and whether it differs from that seen in the general population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Some authors have reported </a:t>
            </a:r>
            <a:r>
              <a:rPr lang="en-US" altLang="ko-KR" dirty="0" smtClean="0">
                <a:solidFill>
                  <a:srgbClr val="FFFF00"/>
                </a:solidFill>
              </a:rPr>
              <a:t>no difference</a:t>
            </a:r>
            <a:r>
              <a:rPr lang="en-US" altLang="ko-KR" dirty="0" smtClean="0"/>
              <a:t> in the distribution of histological lung cancer types between patients with and without pulmonary fibrosis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Explanation of the  association between ILD and lung cancer</a:t>
            </a:r>
            <a:endParaRPr lang="ko-KR" altLang="en-US" sz="3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</a:t>
            </a:r>
            <a:r>
              <a:rPr lang="en-US" altLang="ko-KR" dirty="0" smtClean="0"/>
              <a:t>Others have reported a distinct anatomical distribution of lung cancer in ILD patients, with most cancers in the </a:t>
            </a:r>
            <a:r>
              <a:rPr lang="en-US" altLang="ko-KR" dirty="0" smtClean="0">
                <a:solidFill>
                  <a:srgbClr val="FFFF00"/>
                </a:solidFill>
              </a:rPr>
              <a:t>peripheral lung </a:t>
            </a:r>
          </a:p>
          <a:p>
            <a:endParaRPr lang="en-US" altLang="ko-KR" sz="1800" dirty="0" smtClean="0"/>
          </a:p>
          <a:p>
            <a:r>
              <a:rPr lang="en-US" altLang="ko-KR" sz="3600" dirty="0" smtClean="0"/>
              <a:t> </a:t>
            </a:r>
            <a:r>
              <a:rPr lang="en-US" altLang="ko-KR" dirty="0" smtClean="0"/>
              <a:t>Some authors have also reported a close relationship between the malignancy and </a:t>
            </a:r>
            <a:r>
              <a:rPr lang="en-US" altLang="ko-KR" dirty="0" smtClean="0">
                <a:solidFill>
                  <a:srgbClr val="FFFF00"/>
                </a:solidFill>
              </a:rPr>
              <a:t>honeycombed fibrotic areas</a:t>
            </a:r>
            <a:endParaRPr lang="ko-KR" alt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altLang="ko-KR" sz="4000" dirty="0" smtClean="0">
              <a:solidFill>
                <a:schemeClr val="tx1"/>
              </a:solidFill>
            </a:endParaRPr>
          </a:p>
          <a:p>
            <a:pPr algn="ctr">
              <a:buNone/>
            </a:pPr>
            <a:r>
              <a:rPr lang="en-US" altLang="ko-KR" sz="4400" dirty="0" smtClean="0">
                <a:solidFill>
                  <a:srgbClr val="FFFF00"/>
                </a:solidFill>
              </a:rPr>
              <a:t>Lung cancer </a:t>
            </a:r>
            <a:r>
              <a:rPr lang="en-US" altLang="ko-KR" sz="4400" dirty="0" smtClean="0">
                <a:solidFill>
                  <a:schemeClr val="tx1"/>
                </a:solidFill>
              </a:rPr>
              <a:t>in patients with </a:t>
            </a:r>
            <a:r>
              <a:rPr lang="en-US" altLang="ko-KR" sz="4400" dirty="0" smtClean="0">
                <a:solidFill>
                  <a:srgbClr val="FFFF00"/>
                </a:solidFill>
              </a:rPr>
              <a:t>idiopathic pulmonary fibrosis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sz="1800" dirty="0" smtClean="0">
                <a:solidFill>
                  <a:schemeClr val="tx1"/>
                </a:solidFill>
              </a:rPr>
              <a:t>J. Park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D.S. Kim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T.S. Shim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C-M. Lim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Y. </a:t>
            </a:r>
            <a:r>
              <a:rPr lang="en-US" altLang="ko-KR" sz="1800" dirty="0" err="1" smtClean="0">
                <a:solidFill>
                  <a:schemeClr val="tx1"/>
                </a:solidFill>
              </a:rPr>
              <a:t>Koh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S.D. Lee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W.S. Kim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W.D. Kim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1</a:t>
            </a:r>
            <a:r>
              <a:rPr lang="en-US" altLang="ko-KR" sz="1800" dirty="0" smtClean="0">
                <a:solidFill>
                  <a:schemeClr val="tx1"/>
                </a:solidFill>
              </a:rPr>
              <a:t> , J.S. Lee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2</a:t>
            </a:r>
            <a:r>
              <a:rPr lang="en-US" altLang="ko-KR" sz="1800" dirty="0" smtClean="0">
                <a:solidFill>
                  <a:schemeClr val="tx1"/>
                </a:solidFill>
              </a:rPr>
              <a:t> and K.S. Song </a:t>
            </a:r>
            <a:r>
              <a:rPr lang="en-US" altLang="ko-KR" sz="1800" baseline="30000" dirty="0" smtClean="0">
                <a:solidFill>
                  <a:schemeClr val="tx1"/>
                </a:solidFill>
              </a:rPr>
              <a:t>2</a:t>
            </a:r>
            <a:r>
              <a:rPr lang="en-US" altLang="ko-KR" sz="1800" dirty="0" smtClean="0">
                <a:solidFill>
                  <a:schemeClr val="tx1"/>
                </a:solidFill>
              </a:rPr>
              <a:t> </a:t>
            </a:r>
          </a:p>
          <a:p>
            <a:pPr algn="ctr">
              <a:buNone/>
            </a:pPr>
            <a:endParaRPr lang="en-US" altLang="ko-KR" dirty="0" smtClean="0"/>
          </a:p>
          <a:p>
            <a:pPr algn="ctr">
              <a:buNone/>
            </a:pPr>
            <a:r>
              <a:rPr lang="en-US" altLang="ko-KR" sz="2200" dirty="0" smtClean="0"/>
              <a:t> &lt; </a:t>
            </a:r>
            <a:r>
              <a:rPr lang="fr-FR" altLang="ko-KR" sz="2400" dirty="0" smtClean="0"/>
              <a:t>Eur Respir J 2001; 17: 1216–1219 &gt;</a:t>
            </a:r>
            <a:endParaRPr lang="ko-KR" altLang="en-US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This </a:t>
            </a:r>
            <a:r>
              <a:rPr lang="en-US" altLang="ko-KR" dirty="0" smtClean="0">
                <a:solidFill>
                  <a:srgbClr val="FFFF00"/>
                </a:solidFill>
              </a:rPr>
              <a:t>retrospective study </a:t>
            </a:r>
            <a:r>
              <a:rPr lang="en-US" altLang="ko-KR" dirty="0" smtClean="0"/>
              <a:t>was performed at </a:t>
            </a:r>
            <a:r>
              <a:rPr lang="en-US" altLang="ko-KR" dirty="0" err="1" smtClean="0"/>
              <a:t>Asan</a:t>
            </a:r>
            <a:r>
              <a:rPr lang="en-US" altLang="ko-KR" dirty="0" smtClean="0"/>
              <a:t> medical Center in Seoul, Korea, which is a university affiliated tertiary referral centre of 2,000 bed-size. All the patients diagnosed as IPF and lung cancer </a:t>
            </a:r>
            <a:r>
              <a:rPr lang="en-US" altLang="ko-KR" dirty="0" smtClean="0">
                <a:solidFill>
                  <a:srgbClr val="FFFF00"/>
                </a:solidFill>
              </a:rPr>
              <a:t>from May, 1989 to August, 1998 </a:t>
            </a:r>
            <a:r>
              <a:rPr lang="en-US" altLang="ko-KR" dirty="0" smtClean="0"/>
              <a:t>were enrolled in the study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000240"/>
            <a:ext cx="7361321" cy="382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타원 5"/>
          <p:cNvSpPr/>
          <p:nvPr/>
        </p:nvSpPr>
        <p:spPr>
          <a:xfrm>
            <a:off x="7143768" y="4286256"/>
            <a:ext cx="100013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" name="직선 연결선 6"/>
          <p:cNvCxnSpPr/>
          <p:nvPr/>
        </p:nvCxnSpPr>
        <p:spPr>
          <a:xfrm>
            <a:off x="928662" y="4572008"/>
            <a:ext cx="192882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928662" y="4857760"/>
            <a:ext cx="1285884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928662" y="5143512"/>
            <a:ext cx="228601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타원 12"/>
          <p:cNvSpPr/>
          <p:nvPr/>
        </p:nvSpPr>
        <p:spPr>
          <a:xfrm>
            <a:off x="7143768" y="4572008"/>
            <a:ext cx="100013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7143768" y="4857760"/>
            <a:ext cx="100013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sz="5400" dirty="0" smtClean="0">
                <a:solidFill>
                  <a:srgbClr val="FCD5B5"/>
                </a:solidFill>
                <a:latin typeface="Arial" charset="0"/>
                <a:cs typeface="Arial" charset="0"/>
              </a:rPr>
              <a:t>Case presentation</a:t>
            </a:r>
            <a:endParaRPr lang="ko-KR" altLang="en-US" sz="54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285992"/>
            <a:ext cx="746130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928662" y="4214818"/>
            <a:ext cx="1643074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타원 5"/>
          <p:cNvSpPr/>
          <p:nvPr/>
        </p:nvSpPr>
        <p:spPr>
          <a:xfrm>
            <a:off x="7286644" y="3929066"/>
            <a:ext cx="1000132" cy="3571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7286644" y="4286256"/>
            <a:ext cx="100013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7286644" y="4572008"/>
            <a:ext cx="100013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2" name="직선 연결선 11"/>
          <p:cNvCxnSpPr/>
          <p:nvPr/>
        </p:nvCxnSpPr>
        <p:spPr>
          <a:xfrm>
            <a:off x="928662" y="4500570"/>
            <a:ext cx="1357322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928662" y="4786322"/>
            <a:ext cx="1000132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785926"/>
            <a:ext cx="5214974" cy="4531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" name="직선 연결선 4"/>
          <p:cNvCxnSpPr/>
          <p:nvPr/>
        </p:nvCxnSpPr>
        <p:spPr>
          <a:xfrm>
            <a:off x="2071670" y="3786190"/>
            <a:ext cx="642942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2071670" y="4000504"/>
            <a:ext cx="85725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/>
          <p:cNvCxnSpPr/>
          <p:nvPr/>
        </p:nvCxnSpPr>
        <p:spPr>
          <a:xfrm>
            <a:off x="2071670" y="4429132"/>
            <a:ext cx="1357322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2071670" y="4214818"/>
            <a:ext cx="157163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Results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714488"/>
            <a:ext cx="3929090" cy="476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타원 4"/>
          <p:cNvSpPr/>
          <p:nvPr/>
        </p:nvSpPr>
        <p:spPr>
          <a:xfrm>
            <a:off x="4929190" y="2357430"/>
            <a:ext cx="1071570" cy="5000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5214942" y="3143248"/>
            <a:ext cx="500066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The </a:t>
            </a:r>
            <a:r>
              <a:rPr lang="en-US" altLang="ko-KR" dirty="0" smtClean="0">
                <a:solidFill>
                  <a:srgbClr val="FFFF00"/>
                </a:solidFill>
              </a:rPr>
              <a:t>age</a:t>
            </a:r>
            <a:r>
              <a:rPr lang="en-US" altLang="ko-KR" dirty="0" smtClean="0"/>
              <a:t>, </a:t>
            </a:r>
            <a:r>
              <a:rPr lang="en-US" altLang="ko-KR" dirty="0" smtClean="0">
                <a:solidFill>
                  <a:srgbClr val="FFFF00"/>
                </a:solidFill>
              </a:rPr>
              <a:t>percentage of smokers</a:t>
            </a:r>
            <a:r>
              <a:rPr lang="en-US" altLang="ko-KR" dirty="0" smtClean="0"/>
              <a:t>, and the </a:t>
            </a:r>
            <a:r>
              <a:rPr lang="en-US" altLang="ko-KR" dirty="0" smtClean="0">
                <a:solidFill>
                  <a:srgbClr val="FFFF00"/>
                </a:solidFill>
              </a:rPr>
              <a:t>male sex </a:t>
            </a:r>
            <a:r>
              <a:rPr lang="en-US" altLang="ko-KR" dirty="0" smtClean="0"/>
              <a:t>were significantly higher in IPF-CA compared with lone IPF.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The odds ratio of smoking was </a:t>
            </a:r>
            <a:r>
              <a:rPr lang="en-US" altLang="ko-KR" dirty="0" smtClean="0">
                <a:solidFill>
                  <a:srgbClr val="FFFF00"/>
                </a:solidFill>
              </a:rPr>
              <a:t>2.71 </a:t>
            </a:r>
            <a:r>
              <a:rPr lang="en-US" altLang="ko-KR" dirty="0" smtClean="0"/>
              <a:t>compared to nonsmoking IPF controls.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In IPF-CA, 56% of the cancer was located in the </a:t>
            </a:r>
            <a:r>
              <a:rPr lang="en-US" altLang="ko-KR" sz="2800" dirty="0" smtClean="0">
                <a:solidFill>
                  <a:srgbClr val="FFFF00"/>
                </a:solidFill>
              </a:rPr>
              <a:t>periphery</a:t>
            </a:r>
            <a:r>
              <a:rPr lang="en-US" altLang="ko-KR" sz="2800" dirty="0" smtClean="0"/>
              <a:t> of the lung and 52% in the </a:t>
            </a:r>
            <a:r>
              <a:rPr lang="en-US" altLang="ko-KR" sz="2800" dirty="0" smtClean="0">
                <a:solidFill>
                  <a:srgbClr val="FFFF00"/>
                </a:solidFill>
              </a:rPr>
              <a:t>upper lobe</a:t>
            </a:r>
            <a:r>
              <a:rPr lang="en-US" altLang="ko-KR" sz="2800" dirty="0" smtClean="0"/>
              <a:t>.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The majority of the cancers (64%) were found in the 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nonfibrotic</a:t>
            </a:r>
            <a:r>
              <a:rPr lang="en-US" altLang="ko-KR" sz="2800" dirty="0" smtClean="0">
                <a:solidFill>
                  <a:srgbClr val="FFFF00"/>
                </a:solidFill>
              </a:rPr>
              <a:t> area </a:t>
            </a:r>
            <a:r>
              <a:rPr lang="en-US" altLang="ko-KR" sz="2800" dirty="0" smtClean="0"/>
              <a:t>at chest CT. 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The most frequent cell type was </a:t>
            </a:r>
            <a:r>
              <a:rPr lang="en-US" altLang="ko-KR" sz="2800" dirty="0" err="1" smtClean="0">
                <a:solidFill>
                  <a:srgbClr val="FFFF00"/>
                </a:solidFill>
              </a:rPr>
              <a:t>squamous</a:t>
            </a:r>
            <a:r>
              <a:rPr lang="en-US" altLang="ko-KR" sz="2800" dirty="0" smtClean="0">
                <a:solidFill>
                  <a:srgbClr val="FFFF00"/>
                </a:solidFill>
              </a:rPr>
              <a:t> cell carcinoma </a:t>
            </a:r>
            <a:r>
              <a:rPr lang="en-US" altLang="ko-KR" sz="2800" dirty="0" smtClean="0"/>
              <a:t>(35%), and there was no significant difference in the cancer cell type between IPF-CA and total lung cancer population.</a:t>
            </a:r>
            <a:endParaRPr lang="ko-KR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Discussion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These findings suggest that in combined lung cancer and idiopathic pulmonary fibrosis patients, the features of the lung cancer are similar to the total lung cancer population.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부제목 2"/>
          <p:cNvSpPr>
            <a:spLocks noGrp="1"/>
          </p:cNvSpPr>
          <p:nvPr>
            <p:ph type="subTitle" idx="1"/>
          </p:nvPr>
        </p:nvSpPr>
        <p:spPr>
          <a:xfrm>
            <a:off x="571472" y="4286256"/>
            <a:ext cx="8001056" cy="1857375"/>
          </a:xfrm>
        </p:spPr>
        <p:txBody>
          <a:bodyPr/>
          <a:lstStyle/>
          <a:p>
            <a:pPr eaLnBrk="1" hangingPunct="1"/>
            <a:endParaRPr lang="en-US" altLang="ko-KR" sz="2000" dirty="0" smtClean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3315" name="제목 6"/>
          <p:cNvSpPr>
            <a:spLocks noGrp="1"/>
          </p:cNvSpPr>
          <p:nvPr>
            <p:ph type="ctrTitle"/>
          </p:nvPr>
        </p:nvSpPr>
        <p:spPr>
          <a:xfrm>
            <a:off x="0" y="2071688"/>
            <a:ext cx="9144000" cy="1785940"/>
          </a:xfrm>
        </p:spPr>
        <p:txBody>
          <a:bodyPr/>
          <a:lstStyle/>
          <a:p>
            <a:pPr latinLnBrk="0"/>
            <a:r>
              <a:rPr lang="en-US" altLang="ko-KR" sz="4800" dirty="0" smtClean="0"/>
              <a:t>Cohort study of</a:t>
            </a:r>
            <a:br>
              <a:rPr lang="en-US" altLang="ko-KR" sz="4800" dirty="0" smtClean="0"/>
            </a:br>
            <a:r>
              <a:rPr lang="en-US" altLang="ko-KR" sz="4800" dirty="0" smtClean="0"/>
              <a:t>Interstitial lung disease</a:t>
            </a:r>
            <a:br>
              <a:rPr lang="en-US" altLang="ko-KR" sz="4800" dirty="0" smtClean="0"/>
            </a:br>
            <a:r>
              <a:rPr lang="en-US" altLang="ko-KR" sz="4800" dirty="0" smtClean="0"/>
              <a:t>in Severance</a:t>
            </a:r>
            <a:endParaRPr lang="ko-KR" altLang="en-US" sz="4800" dirty="0" smtClean="0">
              <a:solidFill>
                <a:srgbClr val="FCD5B5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연구 목적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ko-KR" dirty="0" err="1" smtClean="0"/>
              <a:t>간질성</a:t>
            </a:r>
            <a:r>
              <a:rPr lang="ko-KR" altLang="ko-KR" dirty="0" smtClean="0"/>
              <a:t> 폐렴에 대한</a:t>
            </a:r>
            <a:r>
              <a:rPr lang="en-US" altLang="ko-KR" dirty="0" smtClean="0"/>
              <a:t> </a:t>
            </a:r>
            <a:r>
              <a:rPr lang="en-US" altLang="ko-KR" dirty="0" smtClean="0">
                <a:solidFill>
                  <a:srgbClr val="FFFF00"/>
                </a:solidFill>
              </a:rPr>
              <a:t>data base</a:t>
            </a:r>
            <a:r>
              <a:rPr lang="ko-KR" altLang="ko-KR" dirty="0" smtClean="0"/>
              <a:t>의 체계적 관리 시스템 구축 및 생체 검체 운행을 구축하고 위험인자 예후인자 치료반응인자 및 예측인자 등을 규명하고자 한다</a:t>
            </a:r>
            <a:r>
              <a:rPr lang="en-US" altLang="ko-KR" dirty="0" smtClean="0"/>
              <a:t>. </a:t>
            </a:r>
            <a:r>
              <a:rPr lang="ko-KR" altLang="ko-KR" dirty="0" smtClean="0"/>
              <a:t>이러한 시스템은 향후 한국인의 </a:t>
            </a:r>
            <a:r>
              <a:rPr lang="ko-KR" altLang="ko-KR" dirty="0" err="1" smtClean="0"/>
              <a:t>간질성</a:t>
            </a:r>
            <a:r>
              <a:rPr lang="ko-KR" altLang="ko-KR" dirty="0" smtClean="0"/>
              <a:t> 폐질환에 대한 보다 정확한 이해를 가능하게 할 것이다</a:t>
            </a:r>
            <a:r>
              <a:rPr lang="en-US" altLang="ko-KR" dirty="0" smtClean="0"/>
              <a:t>.</a:t>
            </a:r>
            <a:endParaRPr lang="ko-KR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ko-KR" dirty="0" smtClean="0"/>
              <a:t>연구 설계 개요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atinLnBrk="0"/>
            <a:r>
              <a:rPr lang="en-US" altLang="ko-KR" sz="2000" dirty="0" smtClean="0"/>
              <a:t> </a:t>
            </a:r>
            <a:r>
              <a:rPr lang="ko-KR" altLang="ko-KR" sz="2000" dirty="0" smtClean="0"/>
              <a:t>본 연구는 전향적인 </a:t>
            </a:r>
            <a:r>
              <a:rPr lang="ko-KR" altLang="ko-KR" sz="2000" dirty="0" err="1" smtClean="0"/>
              <a:t>코호트</a:t>
            </a:r>
            <a:r>
              <a:rPr lang="ko-KR" altLang="ko-KR" sz="2000" dirty="0" smtClean="0"/>
              <a:t> 관찰연구로 환자정보 수집은 담당연구간호사 또는 의사가 기록한다</a:t>
            </a:r>
            <a:r>
              <a:rPr lang="en-US" altLang="ko-KR" sz="2000" dirty="0" smtClean="0"/>
              <a:t>.</a:t>
            </a:r>
          </a:p>
          <a:p>
            <a:pPr latinLnBrk="0"/>
            <a:endParaRPr lang="ko-KR" altLang="ko-KR" sz="2000" dirty="0" smtClean="0"/>
          </a:p>
          <a:p>
            <a:pPr latinLnBrk="0"/>
            <a:r>
              <a:rPr lang="en-US" altLang="ko-KR" sz="2000" dirty="0" smtClean="0"/>
              <a:t> </a:t>
            </a:r>
            <a:r>
              <a:rPr lang="ko-KR" altLang="ko-KR" sz="2000" dirty="0" smtClean="0"/>
              <a:t>환자 방문의 종류</a:t>
            </a:r>
          </a:p>
          <a:p>
            <a:pPr latinLnBrk="0">
              <a:buNone/>
            </a:pPr>
            <a:r>
              <a:rPr lang="en-US" altLang="ko-KR" sz="2000" dirty="0" smtClean="0"/>
              <a:t>  - </a:t>
            </a:r>
            <a:r>
              <a:rPr lang="ko-KR" altLang="ko-KR" sz="2000" dirty="0" smtClean="0"/>
              <a:t>초기방문</a:t>
            </a:r>
            <a:r>
              <a:rPr lang="en-US" altLang="ko-KR" sz="2000" dirty="0" smtClean="0"/>
              <a:t>(Baseline visit: </a:t>
            </a:r>
            <a:r>
              <a:rPr lang="ko-KR" altLang="ko-KR" sz="2000" dirty="0" smtClean="0"/>
              <a:t>등록 당시</a:t>
            </a:r>
            <a:r>
              <a:rPr lang="en-US" altLang="ko-KR" sz="2000" dirty="0" smtClean="0"/>
              <a:t>, </a:t>
            </a:r>
            <a:r>
              <a:rPr lang="ko-KR" altLang="ko-KR" sz="2000" dirty="0" smtClean="0"/>
              <a:t>안정상태</a:t>
            </a:r>
            <a:r>
              <a:rPr lang="en-US" altLang="ko-KR" sz="2000" dirty="0" smtClean="0"/>
              <a:t>)</a:t>
            </a:r>
            <a:endParaRPr lang="ko-KR" altLang="ko-KR" sz="2000" dirty="0" smtClean="0"/>
          </a:p>
          <a:p>
            <a:pPr latinLnBrk="0">
              <a:buNone/>
            </a:pPr>
            <a:r>
              <a:rPr lang="en-US" altLang="ko-KR" sz="2000" dirty="0" smtClean="0"/>
              <a:t>  - </a:t>
            </a:r>
            <a:r>
              <a:rPr lang="ko-KR" altLang="ko-KR" sz="2000" dirty="0" smtClean="0"/>
              <a:t>정규방문</a:t>
            </a:r>
            <a:r>
              <a:rPr lang="en-US" altLang="ko-KR" sz="2000" dirty="0" smtClean="0"/>
              <a:t>(Regular visit: </a:t>
            </a:r>
            <a:r>
              <a:rPr lang="ko-KR" altLang="ko-KR" sz="2000" dirty="0" smtClean="0"/>
              <a:t>안정상태 방문</a:t>
            </a:r>
            <a:r>
              <a:rPr lang="en-US" altLang="ko-KR" sz="2000" dirty="0" smtClean="0"/>
              <a:t>)</a:t>
            </a:r>
            <a:endParaRPr lang="ko-KR" altLang="ko-KR" sz="2000" dirty="0" smtClean="0"/>
          </a:p>
          <a:p>
            <a:pPr latinLnBrk="0">
              <a:buNone/>
            </a:pPr>
            <a:r>
              <a:rPr lang="en-US" altLang="ko-KR" sz="2000" dirty="0" smtClean="0"/>
              <a:t>  - </a:t>
            </a:r>
            <a:r>
              <a:rPr lang="ko-KR" altLang="ko-KR" sz="2000" dirty="0" smtClean="0"/>
              <a:t>응급방문</a:t>
            </a:r>
            <a:r>
              <a:rPr lang="en-US" altLang="ko-KR" sz="2000" dirty="0" smtClean="0"/>
              <a:t>(Emergency visit: </a:t>
            </a:r>
            <a:r>
              <a:rPr lang="ko-KR" altLang="ko-KR" sz="2000" dirty="0" smtClean="0"/>
              <a:t>급성악화 방문</a:t>
            </a:r>
            <a:r>
              <a:rPr lang="en-US" altLang="ko-KR" sz="2000" dirty="0" smtClean="0"/>
              <a:t>)</a:t>
            </a:r>
          </a:p>
          <a:p>
            <a:pPr latinLnBrk="0">
              <a:buNone/>
            </a:pPr>
            <a:endParaRPr lang="ko-KR" altLang="ko-KR" sz="2000" dirty="0" smtClean="0"/>
          </a:p>
          <a:p>
            <a:pPr latinLnBrk="0"/>
            <a:r>
              <a:rPr lang="en-US" altLang="ko-KR" sz="2000" dirty="0" smtClean="0"/>
              <a:t> </a:t>
            </a:r>
            <a:r>
              <a:rPr lang="ko-KR" altLang="ko-KR" sz="2000" dirty="0" smtClean="0"/>
              <a:t>각</a:t>
            </a:r>
            <a:r>
              <a:rPr lang="en-US" altLang="ko-KR" sz="2000" dirty="0" smtClean="0"/>
              <a:t> </a:t>
            </a:r>
            <a:r>
              <a:rPr lang="ko-KR" altLang="ko-KR" sz="2000" dirty="0" smtClean="0"/>
              <a:t>환자</a:t>
            </a:r>
            <a:r>
              <a:rPr lang="en-US" altLang="ko-KR" sz="2000" dirty="0" smtClean="0"/>
              <a:t> </a:t>
            </a:r>
            <a:r>
              <a:rPr lang="ko-KR" altLang="ko-KR" sz="2000" dirty="0" smtClean="0"/>
              <a:t>방문</a:t>
            </a:r>
            <a:r>
              <a:rPr lang="en-US" altLang="ko-KR" sz="2000" dirty="0" smtClean="0"/>
              <a:t> </a:t>
            </a:r>
            <a:r>
              <a:rPr lang="ko-KR" altLang="ko-KR" sz="2000" dirty="0" smtClean="0"/>
              <a:t>시마다 임상검사항목 및 관찰항목을 평가하여 기록한다</a:t>
            </a:r>
            <a:r>
              <a:rPr lang="en-US" altLang="ko-KR" sz="2000" dirty="0" smtClean="0"/>
              <a:t>.</a:t>
            </a:r>
          </a:p>
          <a:p>
            <a:pPr latinLnBrk="0"/>
            <a:endParaRPr lang="ko-KR" altLang="ko-KR" sz="2000" dirty="0" smtClean="0"/>
          </a:p>
          <a:p>
            <a:pPr latinLnBrk="0"/>
            <a:r>
              <a:rPr lang="en-US" altLang="ko-KR" sz="2000" dirty="0" smtClean="0"/>
              <a:t> </a:t>
            </a:r>
            <a:r>
              <a:rPr lang="ko-KR" altLang="ko-KR" sz="2000" dirty="0" smtClean="0"/>
              <a:t>환자 동의 하에</a:t>
            </a:r>
            <a:r>
              <a:rPr lang="en-US" altLang="ko-KR" sz="2000" dirty="0" smtClean="0"/>
              <a:t> </a:t>
            </a:r>
            <a:r>
              <a:rPr lang="ko-KR" altLang="ko-KR" sz="2000" dirty="0" smtClean="0"/>
              <a:t>피험자로 등록될 시에</a:t>
            </a:r>
            <a:r>
              <a:rPr lang="en-US" altLang="ko-KR" sz="2000" dirty="0" smtClean="0"/>
              <a:t> </a:t>
            </a:r>
            <a:r>
              <a:rPr lang="ko-KR" altLang="ko-KR" sz="2000" dirty="0" smtClean="0"/>
              <a:t>수술 </a:t>
            </a:r>
            <a:r>
              <a:rPr lang="ko-KR" altLang="ko-KR" sz="2000" dirty="0" err="1" smtClean="0"/>
              <a:t>검체</a:t>
            </a:r>
            <a:r>
              <a:rPr lang="ko-KR" altLang="ko-KR" sz="2000" dirty="0" smtClean="0"/>
              <a:t> 및 혈액 채취</a:t>
            </a:r>
            <a:r>
              <a:rPr lang="en-US" altLang="ko-KR" sz="2000" dirty="0" smtClean="0"/>
              <a:t>(10-15ml)  </a:t>
            </a:r>
            <a:r>
              <a:rPr lang="ko-KR" altLang="ko-KR" sz="2000" dirty="0" smtClean="0"/>
              <a:t>의 혈액을 채취</a:t>
            </a:r>
            <a:r>
              <a:rPr lang="en-US" altLang="ko-KR" sz="2000" dirty="0" smtClean="0"/>
              <a:t>, </a:t>
            </a:r>
            <a:r>
              <a:rPr lang="ko-KR" altLang="ko-KR" sz="2000" dirty="0" smtClean="0"/>
              <a:t>저장</a:t>
            </a:r>
            <a:r>
              <a:rPr lang="en-US" altLang="ko-KR" sz="2000" dirty="0" smtClean="0"/>
              <a:t>, </a:t>
            </a:r>
            <a:r>
              <a:rPr lang="ko-KR" altLang="ko-KR" sz="2000" dirty="0" smtClean="0"/>
              <a:t>유전자 분리하여 보관한다</a:t>
            </a:r>
            <a:r>
              <a:rPr lang="en-US" altLang="ko-KR" sz="2000" dirty="0" smtClean="0"/>
              <a:t>. </a:t>
            </a:r>
            <a:r>
              <a:rPr lang="ko-KR" altLang="ko-KR" sz="2000" dirty="0" err="1" smtClean="0"/>
              <a:t>검체는</a:t>
            </a:r>
            <a:r>
              <a:rPr lang="en-US" altLang="ko-KR" sz="2000" dirty="0" smtClean="0"/>
              <a:t> 10</a:t>
            </a:r>
            <a:r>
              <a:rPr lang="ko-KR" altLang="ko-KR" sz="2000" dirty="0" smtClean="0"/>
              <a:t>년간 보관될 예정이다</a:t>
            </a:r>
            <a:r>
              <a:rPr lang="en-US" altLang="ko-KR" sz="2000" dirty="0" smtClean="0"/>
              <a:t>.</a:t>
            </a:r>
            <a:endParaRPr lang="ko-KR" altLang="ko-KR" sz="2000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선정 기준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altLang="ko-KR" sz="2400" dirty="0" smtClean="0"/>
          </a:p>
          <a:p>
            <a:pPr>
              <a:buNone/>
            </a:pPr>
            <a:r>
              <a:rPr lang="ko-KR" altLang="ko-KR" sz="2400" dirty="0" smtClean="0"/>
              <a:t>① 만</a:t>
            </a:r>
            <a:r>
              <a:rPr lang="en-US" altLang="ko-KR" sz="2400" dirty="0" smtClean="0"/>
              <a:t> 20</a:t>
            </a:r>
            <a:r>
              <a:rPr lang="ko-KR" altLang="ko-KR" sz="2400" dirty="0" smtClean="0"/>
              <a:t>세 이상의 성인을 대상으로 함</a:t>
            </a:r>
            <a:r>
              <a:rPr lang="en-US" altLang="ko-KR" sz="2400" dirty="0" smtClean="0"/>
              <a:t>.</a:t>
            </a:r>
            <a:endParaRPr lang="ko-KR" altLang="ko-KR" sz="2400" dirty="0" smtClean="0"/>
          </a:p>
          <a:p>
            <a:pPr>
              <a:buNone/>
            </a:pPr>
            <a:r>
              <a:rPr lang="ko-KR" altLang="ko-KR" sz="2400" dirty="0" smtClean="0"/>
              <a:t>② 증상과 무관하게 흉부</a:t>
            </a:r>
            <a:r>
              <a:rPr lang="en-US" altLang="ko-KR" sz="2400" dirty="0" smtClean="0"/>
              <a:t> X-</a:t>
            </a:r>
            <a:r>
              <a:rPr lang="ko-KR" altLang="ko-KR" sz="2400" dirty="0" smtClean="0"/>
              <a:t>선 사진상 양측의 망상</a:t>
            </a:r>
            <a:r>
              <a:rPr lang="en-US" altLang="ko-KR" sz="2400" dirty="0" smtClean="0"/>
              <a:t>-</a:t>
            </a:r>
            <a:r>
              <a:rPr lang="ko-KR" altLang="ko-KR" sz="2400" dirty="0" smtClean="0"/>
              <a:t>미세결절 음영</a:t>
            </a:r>
            <a:r>
              <a:rPr lang="en-US" altLang="ko-KR" sz="2400" dirty="0" smtClean="0"/>
              <a:t>(</a:t>
            </a:r>
            <a:r>
              <a:rPr lang="en-US" altLang="ko-KR" sz="2400" dirty="0" err="1" smtClean="0"/>
              <a:t>reticulonodular</a:t>
            </a:r>
            <a:r>
              <a:rPr lang="en-US" altLang="ko-KR" sz="2400" dirty="0" smtClean="0"/>
              <a:t> pattern) </a:t>
            </a:r>
            <a:r>
              <a:rPr lang="ko-KR" altLang="ko-KR" sz="2400" dirty="0" smtClean="0"/>
              <a:t>이 있는 경우</a:t>
            </a:r>
          </a:p>
          <a:p>
            <a:pPr>
              <a:buNone/>
            </a:pPr>
            <a:r>
              <a:rPr lang="ko-KR" altLang="ko-KR" sz="2400" dirty="0" smtClean="0"/>
              <a:t>③ 증상과 무관하게 흉부</a:t>
            </a:r>
            <a:r>
              <a:rPr lang="en-US" altLang="ko-KR" sz="2400" dirty="0" smtClean="0"/>
              <a:t> X-</a:t>
            </a:r>
            <a:r>
              <a:rPr lang="ko-KR" altLang="ko-KR" sz="2400" dirty="0" smtClean="0"/>
              <a:t>선 검사상 정상이나 제한성 호흡장애나 운동 유발성 저산소증이 있는 경우</a:t>
            </a:r>
          </a:p>
          <a:p>
            <a:pPr>
              <a:buNone/>
            </a:pPr>
            <a:r>
              <a:rPr lang="ko-KR" altLang="ko-KR" sz="2400" dirty="0" smtClean="0"/>
              <a:t>④ </a:t>
            </a:r>
            <a:r>
              <a:rPr lang="en-US" altLang="ko-KR" sz="2400" dirty="0" smtClean="0"/>
              <a:t>2002</a:t>
            </a:r>
            <a:r>
              <a:rPr lang="ko-KR" altLang="ko-KR" sz="2400" dirty="0" smtClean="0"/>
              <a:t>년도</a:t>
            </a:r>
            <a:r>
              <a:rPr lang="en-US" altLang="ko-KR" sz="2400" dirty="0" smtClean="0"/>
              <a:t> ATS/ERS International </a:t>
            </a:r>
            <a:r>
              <a:rPr lang="en-US" altLang="ko-KR" sz="2400" dirty="0" err="1" smtClean="0"/>
              <a:t>multidisplinary</a:t>
            </a:r>
            <a:r>
              <a:rPr lang="en-US" altLang="ko-KR" sz="2400" dirty="0" smtClean="0"/>
              <a:t> consensus</a:t>
            </a:r>
            <a:r>
              <a:rPr lang="ko-KR" altLang="ko-KR" sz="2400" dirty="0" smtClean="0"/>
              <a:t>에서 제시된 진단 알고리즘에 따라 간질성 폐질환이 진단된 경우</a:t>
            </a:r>
          </a:p>
          <a:p>
            <a:pPr>
              <a:buNone/>
            </a:pPr>
            <a:r>
              <a:rPr lang="ko-KR" altLang="ko-KR" sz="2400" dirty="0" smtClean="0"/>
              <a:t>⑤ 임상시험의 취지를 이해하고 본 임상시험에 참여할 것을 자발적으로 동의한 자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Identification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r>
              <a:rPr lang="ko-KR" altLang="en-US" dirty="0" smtClean="0"/>
              <a:t> </a:t>
            </a:r>
            <a:r>
              <a:rPr lang="ko-KR" altLang="en-US" dirty="0" err="1" smtClean="0"/>
              <a:t>김ㅇ호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dirty="0" smtClean="0"/>
              <a:t> M / 70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 5821863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연구 방법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 smtClean="0"/>
              <a:t>평가 항목은 증상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폐기능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운동능력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삶의 질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장애 그리고 사망으로 일차 평가 지표는 사망이며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이차 평가 지표는 장애이다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장애는 </a:t>
            </a:r>
            <a:r>
              <a:rPr lang="ko-KR" altLang="en-US" dirty="0" err="1" smtClean="0"/>
              <a:t>폐기능</a:t>
            </a:r>
            <a:r>
              <a:rPr lang="ko-KR" altLang="en-US" dirty="0" smtClean="0"/>
              <a:t> 감소와 운동능력</a:t>
            </a:r>
            <a:r>
              <a:rPr lang="en-US" altLang="ko-KR" dirty="0" smtClean="0"/>
              <a:t>,</a:t>
            </a:r>
            <a:r>
              <a:rPr lang="ko-KR" altLang="en-US" dirty="0" smtClean="0"/>
              <a:t>삶의 질로 평가한다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dirty="0" smtClean="0"/>
              <a:t>Chief complaint &amp; Present illness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600200"/>
            <a:ext cx="8401080" cy="4525963"/>
          </a:xfrm>
        </p:spPr>
        <p:txBody>
          <a:bodyPr/>
          <a:lstStyle/>
          <a:p>
            <a:r>
              <a:rPr lang="ko-KR" altLang="en-US" dirty="0" smtClean="0"/>
              <a:t> </a:t>
            </a:r>
            <a:r>
              <a:rPr lang="en-US" altLang="ko-KR" sz="2400" dirty="0" smtClean="0"/>
              <a:t>Chief complaint</a:t>
            </a:r>
          </a:p>
          <a:p>
            <a:pPr>
              <a:buNone/>
            </a:pPr>
            <a:r>
              <a:rPr lang="en-US" altLang="ko-KR" sz="2400" dirty="0" smtClean="0"/>
              <a:t>  : Blood tinged sputum x 10 days</a:t>
            </a:r>
          </a:p>
          <a:p>
            <a:endParaRPr lang="en-US" altLang="ko-KR" sz="2400" dirty="0" smtClean="0"/>
          </a:p>
          <a:p>
            <a:r>
              <a:rPr lang="en-US" altLang="ko-KR" sz="2400" dirty="0" smtClean="0"/>
              <a:t> Present illness</a:t>
            </a:r>
          </a:p>
          <a:p>
            <a:pPr>
              <a:buNone/>
            </a:pPr>
            <a:r>
              <a:rPr lang="en-US" altLang="ko-KR" sz="2400" dirty="0" smtClean="0"/>
              <a:t>  : </a:t>
            </a:r>
            <a:r>
              <a:rPr lang="ko-KR" altLang="en-US" sz="2400" dirty="0" smtClean="0"/>
              <a:t>상기 </a:t>
            </a:r>
            <a:r>
              <a:rPr lang="en-US" altLang="ko-KR" sz="2400" dirty="0" smtClean="0"/>
              <a:t>70</a:t>
            </a:r>
            <a:r>
              <a:rPr lang="ko-KR" altLang="en-US" sz="2400" dirty="0" smtClean="0"/>
              <a:t>세 </a:t>
            </a:r>
            <a:r>
              <a:rPr lang="ko-KR" altLang="en-US" sz="2400" dirty="0" err="1" smtClean="0"/>
              <a:t>남환은</a:t>
            </a:r>
            <a:r>
              <a:rPr lang="ko-KR" altLang="en-US" sz="2400" dirty="0" smtClean="0"/>
              <a:t> 약 </a:t>
            </a:r>
            <a:r>
              <a:rPr lang="en-US" altLang="ko-KR" sz="2400" dirty="0" smtClean="0"/>
              <a:t>15</a:t>
            </a:r>
            <a:r>
              <a:rPr lang="ko-KR" altLang="en-US" sz="2400" dirty="0" smtClean="0"/>
              <a:t>년 전 </a:t>
            </a:r>
            <a:r>
              <a:rPr lang="en-US" altLang="ko-KR" sz="2400" dirty="0" smtClean="0"/>
              <a:t>DM, dyslipidemia </a:t>
            </a:r>
            <a:r>
              <a:rPr lang="ko-KR" altLang="en-US" sz="2400" dirty="0" smtClean="0"/>
              <a:t>진단 받고 </a:t>
            </a:r>
            <a:r>
              <a:rPr lang="en-US" altLang="ko-KR" sz="2400" dirty="0" err="1" smtClean="0"/>
              <a:t>po</a:t>
            </a:r>
            <a:r>
              <a:rPr lang="en-US" altLang="ko-KR" sz="2400" dirty="0" smtClean="0"/>
              <a:t> medication </a:t>
            </a:r>
            <a:r>
              <a:rPr lang="ko-KR" altLang="en-US" sz="2400" dirty="0" smtClean="0"/>
              <a:t>중이고</a:t>
            </a:r>
            <a:r>
              <a:rPr lang="en-US" altLang="ko-KR" sz="2400" dirty="0" smtClean="0"/>
              <a:t>, PAOD</a:t>
            </a:r>
            <a:r>
              <a:rPr lang="ko-KR" altLang="en-US" sz="2400" dirty="0" smtClean="0"/>
              <a:t>로 본원 </a:t>
            </a:r>
            <a:r>
              <a:rPr lang="en-US" altLang="ko-KR" sz="2400" dirty="0" smtClean="0"/>
              <a:t>refer </a:t>
            </a:r>
            <a:r>
              <a:rPr lang="ko-KR" altLang="en-US" sz="2400" dirty="0" smtClean="0"/>
              <a:t>되어 </a:t>
            </a:r>
            <a:r>
              <a:rPr lang="en-US" altLang="ko-KR" sz="2400" dirty="0" smtClean="0"/>
              <a:t>PTA (2010</a:t>
            </a:r>
            <a:r>
              <a:rPr lang="ko-KR" altLang="en-US" sz="2400" dirty="0" smtClean="0"/>
              <a:t>년 </a:t>
            </a:r>
            <a:r>
              <a:rPr lang="en-US" altLang="ko-KR" sz="2400" dirty="0" smtClean="0"/>
              <a:t>8</a:t>
            </a:r>
            <a:r>
              <a:rPr lang="ko-KR" altLang="en-US" sz="2400" dirty="0" smtClean="0"/>
              <a:t>월</a:t>
            </a:r>
            <a:r>
              <a:rPr lang="en-US" altLang="ko-KR" sz="2400" dirty="0" smtClean="0"/>
              <a:t>) </a:t>
            </a:r>
            <a:r>
              <a:rPr lang="ko-KR" altLang="en-US" sz="2400" dirty="0" smtClean="0"/>
              <a:t>시행 받고 심장내과 </a:t>
            </a:r>
            <a:r>
              <a:rPr lang="en-US" altLang="ko-KR" sz="2400" dirty="0" smtClean="0"/>
              <a:t>f/u </a:t>
            </a:r>
            <a:r>
              <a:rPr lang="ko-KR" altLang="en-US" sz="2400" dirty="0" smtClean="0"/>
              <a:t>중이며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호흡기내과적으로는 여의도 성모병원에서 </a:t>
            </a:r>
            <a:r>
              <a:rPr lang="en-US" altLang="ko-KR" sz="2400" dirty="0" smtClean="0"/>
              <a:t>2001</a:t>
            </a:r>
            <a:r>
              <a:rPr lang="ko-KR" altLang="en-US" sz="2400" dirty="0" smtClean="0"/>
              <a:t>년 </a:t>
            </a:r>
            <a:r>
              <a:rPr lang="en-US" altLang="ko-KR" sz="2400" dirty="0" err="1" smtClean="0"/>
              <a:t>thoracoscopic</a:t>
            </a:r>
            <a:r>
              <a:rPr lang="en-US" altLang="ko-KR" sz="2400" dirty="0" smtClean="0"/>
              <a:t> wedge biopsy </a:t>
            </a:r>
            <a:r>
              <a:rPr lang="ko-KR" altLang="en-US" sz="2400" dirty="0" smtClean="0"/>
              <a:t>시행하여 </a:t>
            </a:r>
            <a:r>
              <a:rPr lang="en-US" altLang="ko-KR" sz="2400" dirty="0" smtClean="0">
                <a:solidFill>
                  <a:srgbClr val="FFFF00"/>
                </a:solidFill>
              </a:rPr>
              <a:t>Idiopathic pulmonary fibrosis</a:t>
            </a:r>
            <a:r>
              <a:rPr lang="en-US" altLang="ko-KR" sz="2400" dirty="0" smtClean="0"/>
              <a:t> </a:t>
            </a:r>
            <a:r>
              <a:rPr lang="ko-KR" altLang="en-US" sz="2400" dirty="0" smtClean="0"/>
              <a:t>진단 받았던 환자로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내원 </a:t>
            </a:r>
            <a:r>
              <a:rPr lang="en-US" altLang="ko-KR" sz="2400" dirty="0" smtClean="0"/>
              <a:t>10</a:t>
            </a:r>
            <a:r>
              <a:rPr lang="ko-KR" altLang="en-US" sz="2400" dirty="0" smtClean="0"/>
              <a:t>일 전부터의 </a:t>
            </a:r>
            <a:r>
              <a:rPr lang="en-US" altLang="ko-KR" sz="2400" dirty="0" smtClean="0"/>
              <a:t>blood tinged sputum </a:t>
            </a:r>
            <a:r>
              <a:rPr lang="ko-KR" altLang="en-US" sz="2400" dirty="0" smtClean="0"/>
              <a:t>있어 본원 호흡기내과 내원함</a:t>
            </a:r>
            <a:r>
              <a:rPr lang="en-US" altLang="ko-KR" sz="2400" dirty="0" smtClean="0"/>
              <a:t>.</a:t>
            </a:r>
          </a:p>
          <a:p>
            <a:pPr>
              <a:buNone/>
            </a:pPr>
            <a:endParaRPr lang="en-US" altLang="ko-KR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Past history &amp; V/S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600" dirty="0" smtClean="0"/>
              <a:t> HTN / </a:t>
            </a:r>
            <a:r>
              <a:rPr lang="en-US" altLang="ko-KR" sz="2600" dirty="0" smtClean="0">
                <a:solidFill>
                  <a:srgbClr val="FFFF00"/>
                </a:solidFill>
              </a:rPr>
              <a:t>DM</a:t>
            </a:r>
            <a:r>
              <a:rPr lang="en-US" altLang="ko-KR" sz="2600" dirty="0" smtClean="0"/>
              <a:t> / Tuberculosis / Hepatitis ( - / </a:t>
            </a:r>
            <a:r>
              <a:rPr lang="en-US" altLang="ko-KR" sz="2600" dirty="0" smtClean="0">
                <a:solidFill>
                  <a:srgbClr val="FFFF00"/>
                </a:solidFill>
              </a:rPr>
              <a:t>+</a:t>
            </a:r>
            <a:r>
              <a:rPr lang="en-US" altLang="ko-KR" sz="2600" dirty="0" smtClean="0"/>
              <a:t> / - / - )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</a:t>
            </a:r>
            <a:r>
              <a:rPr lang="ko-KR" altLang="en-US" sz="2600" dirty="0" err="1" smtClean="0"/>
              <a:t>흡연력</a:t>
            </a:r>
            <a:r>
              <a:rPr lang="ko-KR" altLang="en-US" sz="2600" dirty="0" smtClean="0"/>
              <a:t> </a:t>
            </a:r>
            <a:r>
              <a:rPr lang="en-US" altLang="ko-KR" sz="2600" dirty="0" smtClean="0"/>
              <a:t>: Former (2p x 45ys = 90pys, 2</a:t>
            </a:r>
            <a:r>
              <a:rPr lang="ko-KR" altLang="en-US" sz="2600" dirty="0" smtClean="0"/>
              <a:t>년 전 </a:t>
            </a:r>
            <a:r>
              <a:rPr lang="en-US" altLang="ko-KR" sz="2600" dirty="0" smtClean="0"/>
              <a:t>quit)</a:t>
            </a:r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</a:t>
            </a:r>
            <a:r>
              <a:rPr lang="ko-KR" altLang="en-US" sz="2600" dirty="0" err="1" smtClean="0"/>
              <a:t>직업력</a:t>
            </a:r>
            <a:r>
              <a:rPr lang="ko-KR" altLang="en-US" sz="2600" dirty="0" smtClean="0"/>
              <a:t> </a:t>
            </a:r>
            <a:r>
              <a:rPr lang="en-US" altLang="ko-KR" sz="2600" dirty="0" smtClean="0"/>
              <a:t>: </a:t>
            </a:r>
            <a:r>
              <a:rPr lang="ko-KR" altLang="en-US" sz="2600" dirty="0" smtClean="0"/>
              <a:t>방송 업계</a:t>
            </a:r>
            <a:endParaRPr lang="en-US" altLang="ko-KR" sz="2600" dirty="0" smtClean="0"/>
          </a:p>
          <a:p>
            <a:endParaRPr lang="en-US" altLang="ko-KR" sz="2600" dirty="0" smtClean="0"/>
          </a:p>
          <a:p>
            <a:endParaRPr lang="en-US" altLang="ko-KR" sz="2600" dirty="0" smtClean="0"/>
          </a:p>
          <a:p>
            <a:r>
              <a:rPr lang="en-US" altLang="ko-KR" sz="2600" dirty="0" smtClean="0"/>
              <a:t> BP : 154/89mmHg, PR : 59/min, RR : 16/min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ROS &amp; P/Ex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400" dirty="0" smtClean="0"/>
              <a:t> ROS</a:t>
            </a:r>
          </a:p>
          <a:p>
            <a:pPr>
              <a:buNone/>
            </a:pPr>
            <a:r>
              <a:rPr lang="en-US" altLang="ko-KR" sz="2400" dirty="0" smtClean="0"/>
              <a:t>  - Fever / Chill ( - / - )</a:t>
            </a:r>
          </a:p>
          <a:p>
            <a:pPr>
              <a:buNone/>
            </a:pPr>
            <a:r>
              <a:rPr lang="en-US" altLang="ko-KR" sz="2400" dirty="0" smtClean="0"/>
              <a:t>  - </a:t>
            </a:r>
            <a:r>
              <a:rPr lang="en-US" altLang="ko-KR" sz="2400" dirty="0" smtClean="0">
                <a:solidFill>
                  <a:srgbClr val="FFFF00"/>
                </a:solidFill>
              </a:rPr>
              <a:t>Cough</a:t>
            </a:r>
            <a:r>
              <a:rPr lang="en-US" altLang="ko-KR" sz="2400" dirty="0" smtClean="0"/>
              <a:t> / </a:t>
            </a:r>
            <a:r>
              <a:rPr lang="en-US" altLang="ko-KR" sz="2400" dirty="0" smtClean="0">
                <a:solidFill>
                  <a:srgbClr val="FFFF00"/>
                </a:solidFill>
              </a:rPr>
              <a:t>Sputum</a:t>
            </a:r>
            <a:r>
              <a:rPr lang="en-US" altLang="ko-KR" sz="2400" dirty="0" smtClean="0"/>
              <a:t> / </a:t>
            </a:r>
            <a:r>
              <a:rPr lang="en-US" altLang="ko-KR" sz="2400" dirty="0" smtClean="0">
                <a:solidFill>
                  <a:srgbClr val="FFFF00"/>
                </a:solidFill>
              </a:rPr>
              <a:t>Hemoptysis</a:t>
            </a:r>
            <a:r>
              <a:rPr lang="en-US" altLang="ko-KR" sz="2400" dirty="0" smtClean="0"/>
              <a:t> ( </a:t>
            </a:r>
            <a:r>
              <a:rPr lang="en-US" altLang="ko-KR" sz="2400" dirty="0" smtClean="0">
                <a:solidFill>
                  <a:srgbClr val="FFFF00"/>
                </a:solidFill>
              </a:rPr>
              <a:t>+</a:t>
            </a:r>
            <a:r>
              <a:rPr lang="en-US" altLang="ko-KR" sz="2400" dirty="0" smtClean="0"/>
              <a:t> / </a:t>
            </a:r>
            <a:r>
              <a:rPr lang="en-US" altLang="ko-KR" sz="2400" dirty="0" smtClean="0">
                <a:solidFill>
                  <a:srgbClr val="FFFF00"/>
                </a:solidFill>
              </a:rPr>
              <a:t>+</a:t>
            </a:r>
            <a:r>
              <a:rPr lang="en-US" altLang="ko-KR" sz="2400" dirty="0" smtClean="0"/>
              <a:t> / </a:t>
            </a:r>
            <a:r>
              <a:rPr lang="en-US" altLang="ko-KR" sz="2400" dirty="0" smtClean="0">
                <a:solidFill>
                  <a:srgbClr val="FFFF00"/>
                </a:solidFill>
              </a:rPr>
              <a:t>+</a:t>
            </a:r>
            <a:r>
              <a:rPr lang="en-US" altLang="ko-KR" sz="2400" dirty="0" smtClean="0"/>
              <a:t> )</a:t>
            </a:r>
          </a:p>
          <a:p>
            <a:pPr>
              <a:buNone/>
            </a:pPr>
            <a:r>
              <a:rPr lang="en-US" altLang="ko-KR" sz="2400" dirty="0" smtClean="0"/>
              <a:t>  - </a:t>
            </a:r>
            <a:r>
              <a:rPr lang="en-US" altLang="ko-KR" sz="2400" dirty="0" err="1" smtClean="0"/>
              <a:t>Dyspnea</a:t>
            </a:r>
            <a:r>
              <a:rPr lang="en-US" altLang="ko-KR" sz="2400" dirty="0" smtClean="0"/>
              <a:t> / DOE / Chest pain ( - / - / - )</a:t>
            </a:r>
          </a:p>
          <a:p>
            <a:pPr>
              <a:buNone/>
            </a:pPr>
            <a:endParaRPr lang="en-US" altLang="ko-KR" sz="2400" dirty="0" smtClean="0"/>
          </a:p>
          <a:p>
            <a:r>
              <a:rPr lang="en-US" altLang="ko-KR" sz="2400" dirty="0" smtClean="0"/>
              <a:t> P/Ex</a:t>
            </a:r>
          </a:p>
          <a:p>
            <a:pPr>
              <a:buNone/>
            </a:pPr>
            <a:r>
              <a:rPr lang="en-US" altLang="ko-KR" sz="2400" dirty="0" smtClean="0"/>
              <a:t>  - Not so ill looking </a:t>
            </a:r>
            <a:r>
              <a:rPr lang="en-US" altLang="ko-KR" sz="2400" dirty="0" err="1" smtClean="0"/>
              <a:t>apperance</a:t>
            </a:r>
            <a:endParaRPr lang="en-US" altLang="ko-KR" sz="2400" dirty="0" smtClean="0"/>
          </a:p>
          <a:p>
            <a:pPr>
              <a:buNone/>
            </a:pPr>
            <a:r>
              <a:rPr lang="en-US" altLang="ko-KR" sz="2400" dirty="0" smtClean="0"/>
              <a:t>  - Alert mental status</a:t>
            </a:r>
          </a:p>
          <a:p>
            <a:pPr>
              <a:buNone/>
            </a:pPr>
            <a:r>
              <a:rPr lang="en-US" altLang="ko-KR" sz="2400" dirty="0" smtClean="0"/>
              <a:t>  - Clear breathing sound with </a:t>
            </a:r>
            <a:r>
              <a:rPr lang="en-US" altLang="ko-KR" sz="2400" dirty="0" smtClean="0">
                <a:solidFill>
                  <a:srgbClr val="FFFF00"/>
                </a:solidFill>
              </a:rPr>
              <a:t>crackle on BLLF</a:t>
            </a:r>
          </a:p>
          <a:p>
            <a:pPr>
              <a:buNone/>
            </a:pPr>
            <a:r>
              <a:rPr lang="en-US" altLang="ko-KR" sz="2400" dirty="0" smtClean="0"/>
              <a:t>  - Regular heartbeat without murmur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Chest X-ray</a:t>
            </a: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857364"/>
            <a:ext cx="3613560" cy="3919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1857364"/>
            <a:ext cx="401307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500166" y="60007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&lt; 2012. 12. 6 &gt;</a:t>
            </a:r>
            <a:endParaRPr lang="ko-KR" alt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715008" y="6000768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&lt; 2012. 8. 23 &gt;</a:t>
            </a:r>
            <a:endParaRPr lang="ko-KR" altLang="en-US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7" y="1857364"/>
            <a:ext cx="3988125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715008" y="6000768"/>
            <a:ext cx="1990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&lt; 2005. 5. 11 &gt;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Lab &amp; Study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/>
              <a:t> CBC : 9440(49.8%) / 14.6 / 253K</a:t>
            </a:r>
          </a:p>
          <a:p>
            <a:r>
              <a:rPr lang="en-US" altLang="ko-KR" sz="2800" dirty="0" smtClean="0"/>
              <a:t> PT (INR) / </a:t>
            </a:r>
            <a:r>
              <a:rPr lang="en-US" altLang="ko-KR" sz="2800" dirty="0" err="1" smtClean="0"/>
              <a:t>aPTT</a:t>
            </a:r>
            <a:r>
              <a:rPr lang="en-US" altLang="ko-KR" sz="2800" dirty="0" smtClean="0"/>
              <a:t> : 0.89 / 28.4 sec</a:t>
            </a:r>
          </a:p>
          <a:p>
            <a:r>
              <a:rPr lang="en-US" altLang="ko-KR" sz="2800" dirty="0" smtClean="0"/>
              <a:t> BUN / Cr : </a:t>
            </a:r>
            <a:r>
              <a:rPr lang="en-US" altLang="ko-KR" sz="2800" dirty="0" smtClean="0">
                <a:solidFill>
                  <a:srgbClr val="FFFF00"/>
                </a:solidFill>
              </a:rPr>
              <a:t>27.1</a:t>
            </a:r>
            <a:r>
              <a:rPr lang="en-US" altLang="ko-KR" sz="2800" dirty="0" smtClean="0"/>
              <a:t> / </a:t>
            </a:r>
            <a:r>
              <a:rPr lang="en-US" altLang="ko-KR" sz="2800" dirty="0" smtClean="0">
                <a:solidFill>
                  <a:srgbClr val="FFFF00"/>
                </a:solidFill>
              </a:rPr>
              <a:t>1.22</a:t>
            </a:r>
            <a:r>
              <a:rPr lang="en-US" altLang="ko-KR" sz="2800" dirty="0" smtClean="0"/>
              <a:t> (mg/dL)</a:t>
            </a:r>
          </a:p>
          <a:p>
            <a:r>
              <a:rPr lang="en-US" altLang="ko-KR" sz="2800" dirty="0" smtClean="0"/>
              <a:t> OT / PT / T.bil : 17 / 15 / 0.6 (IU/L)</a:t>
            </a:r>
          </a:p>
          <a:p>
            <a:r>
              <a:rPr lang="en-US" altLang="ko-KR" sz="2800" dirty="0" smtClean="0"/>
              <a:t> Electrolyte : 138 / 5.4 / 104 (</a:t>
            </a:r>
            <a:r>
              <a:rPr lang="en-US" altLang="ko-KR" sz="2800" dirty="0" err="1" smtClean="0"/>
              <a:t>mmol</a:t>
            </a:r>
            <a:r>
              <a:rPr lang="en-US" altLang="ko-KR" sz="2800" dirty="0" smtClean="0"/>
              <a:t>/L)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HbA1c : </a:t>
            </a:r>
            <a:r>
              <a:rPr lang="en-US" altLang="ko-KR" sz="2800" dirty="0" smtClean="0">
                <a:solidFill>
                  <a:srgbClr val="FFFF00"/>
                </a:solidFill>
              </a:rPr>
              <a:t>7.3</a:t>
            </a:r>
            <a:r>
              <a:rPr lang="en-US" altLang="ko-KR" sz="2800" dirty="0" smtClean="0"/>
              <a:t> (%)</a:t>
            </a:r>
          </a:p>
          <a:p>
            <a:endParaRPr lang="en-US" altLang="ko-KR" sz="2800" dirty="0" smtClean="0"/>
          </a:p>
          <a:p>
            <a:r>
              <a:rPr lang="en-US" altLang="ko-KR" sz="2800" dirty="0" smtClean="0"/>
              <a:t> CRP : 2.82 (mg/L)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15120</TotalTime>
  <Words>1515</Words>
  <Application>Microsoft Office PowerPoint</Application>
  <PresentationFormat>화면 슬라이드 쇼(4:3)</PresentationFormat>
  <Paragraphs>216</Paragraphs>
  <Slides>40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1" baseType="lpstr">
      <vt:lpstr>Office 테마</vt:lpstr>
      <vt:lpstr>Lung cancer in interstitial lung disease patients</vt:lpstr>
      <vt:lpstr>Index</vt:lpstr>
      <vt:lpstr>Case presentation</vt:lpstr>
      <vt:lpstr>Identification</vt:lpstr>
      <vt:lpstr>Chief complaint &amp; Present illness</vt:lpstr>
      <vt:lpstr>Past history &amp; V/S</vt:lpstr>
      <vt:lpstr>ROS &amp; P/Ex</vt:lpstr>
      <vt:lpstr>Chest X-ray</vt:lpstr>
      <vt:lpstr>Lab &amp; Study</vt:lpstr>
      <vt:lpstr>Chest CT (non-contrast) (2012. 12. 6)</vt:lpstr>
      <vt:lpstr>Impression</vt:lpstr>
      <vt:lpstr>CT guided lung biopsy (2013. 1. 2)</vt:lpstr>
      <vt:lpstr>Tumor marker &amp; Autoimmune marker</vt:lpstr>
      <vt:lpstr>Pathology </vt:lpstr>
      <vt:lpstr>Final diagnosis</vt:lpstr>
      <vt:lpstr>슬라이드 16</vt:lpstr>
      <vt:lpstr>Introduction</vt:lpstr>
      <vt:lpstr>Classification of ILD</vt:lpstr>
      <vt:lpstr>ILD as a comorbidity of lung cancer</vt:lpstr>
      <vt:lpstr>Incidence &amp; Prevalence</vt:lpstr>
      <vt:lpstr>Incidence &amp; Prevalence</vt:lpstr>
      <vt:lpstr>Incidence &amp; Prevalence</vt:lpstr>
      <vt:lpstr>Explanation of the  association between ILD and lung cancer</vt:lpstr>
      <vt:lpstr>Explanation of the  association between ILD and lung cancer</vt:lpstr>
      <vt:lpstr>Explanation of the  association between ILD and lung cancer</vt:lpstr>
      <vt:lpstr>Explanation of the  association between ILD and lung cancer</vt:lpstr>
      <vt:lpstr>슬라이드 27</vt:lpstr>
      <vt:lpstr>Methods</vt:lpstr>
      <vt:lpstr>Results</vt:lpstr>
      <vt:lpstr>Results</vt:lpstr>
      <vt:lpstr>Results</vt:lpstr>
      <vt:lpstr>Results</vt:lpstr>
      <vt:lpstr>Discussion</vt:lpstr>
      <vt:lpstr>Discussion</vt:lpstr>
      <vt:lpstr>Discussion</vt:lpstr>
      <vt:lpstr>Cohort study of Interstitial lung disease in Severance</vt:lpstr>
      <vt:lpstr>연구 목적</vt:lpstr>
      <vt:lpstr>연구 설계 개요</vt:lpstr>
      <vt:lpstr>선정 기준</vt:lpstr>
      <vt:lpstr>연구 방법</vt:lpstr>
    </vt:vector>
  </TitlesOfParts>
  <Company>MY_HOME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User</dc:creator>
  <cp:lastModifiedBy>sv34b002</cp:lastModifiedBy>
  <cp:revision>1468</cp:revision>
  <dcterms:created xsi:type="dcterms:W3CDTF">2002-05-31T16:21:56Z</dcterms:created>
  <dcterms:modified xsi:type="dcterms:W3CDTF">2013-01-21T07:41:17Z</dcterms:modified>
</cp:coreProperties>
</file>