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58" r:id="rId5"/>
    <p:sldId id="261" r:id="rId6"/>
    <p:sldId id="270" r:id="rId7"/>
    <p:sldId id="262" r:id="rId8"/>
    <p:sldId id="269" r:id="rId9"/>
    <p:sldId id="263" r:id="rId10"/>
    <p:sldId id="264" r:id="rId11"/>
    <p:sldId id="265" r:id="rId12"/>
    <p:sldId id="268" r:id="rId13"/>
    <p:sldId id="266" r:id="rId14"/>
    <p:sldId id="267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122" autoAdjust="0"/>
  </p:normalViewPr>
  <p:slideViewPr>
    <p:cSldViewPr>
      <p:cViewPr varScale="1">
        <p:scale>
          <a:sx n="93" d="100"/>
          <a:sy n="93" d="100"/>
        </p:scale>
        <p:origin x="209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A9BF5-9491-4409-81A8-0A5CB504D938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6EDC7-AD99-41DF-AA58-34B6F7FD8E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422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 an intermediate–TB burden country</a:t>
            </a:r>
            <a:endParaRPr lang="ko-KR" altLang="en-US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6EDC7-AD99-41DF-AA58-34B6F7FD8E1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0392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We found that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old age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solid organ transplants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, and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solid and hematologic malignancies 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were associated with missed TB, and that missed TB did not display typical CT findings of pulmonary TB.</a:t>
            </a:r>
            <a:endParaRPr lang="ko-KR" altLang="en-US" sz="1200" dirty="0" smtClean="0">
              <a:latin typeface="Arial" pitchFamily="34" charset="0"/>
              <a:cs typeface="Arial" pitchFamily="34" charset="0"/>
            </a:endParaRPr>
          </a:p>
          <a:p>
            <a:endParaRPr lang="ko-KR" altLang="en-US" b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6EDC7-AD99-41DF-AA58-34B6F7FD8E1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5017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(2014.8, </a:t>
            </a:r>
            <a:r>
              <a:rPr lang="en-US" altLang="ko-KR" sz="1200" dirty="0" err="1" smtClean="0">
                <a:latin typeface="Arial" pitchFamily="34" charset="0"/>
                <a:cs typeface="Arial" pitchFamily="34" charset="0"/>
              </a:rPr>
              <a:t>ie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, suspected multidrug-resistant TB, life-threatening TB, and exposure to multidrug-resistant TB patients)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6EDC7-AD99-41DF-AA58-34B6F7FD8E1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5484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(annual TB incidence in 2016, 63.2 per 100 000 population) </a:t>
            </a:r>
          </a:p>
          <a:p>
            <a:r>
              <a:rPr lang="en-US" altLang="ko-KR" dirty="0" smtClean="0"/>
              <a:t>we wished to focus on the clinical features and chest computed tomography (CT) findings</a:t>
            </a:r>
          </a:p>
          <a:p>
            <a:endParaRPr lang="en-US" altLang="ko-KR" dirty="0" smtClean="0"/>
          </a:p>
          <a:p>
            <a:endParaRPr lang="en-US" altLang="ko-KR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Exclusion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altLang="ko-KR" sz="1200" dirty="0" err="1" smtClean="0">
                <a:latin typeface="Arial" pitchFamily="34" charset="0"/>
                <a:cs typeface="Arial" pitchFamily="34" charset="0"/>
              </a:rPr>
              <a:t>extrapulmonary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 TB, not followed up after 1</a:t>
            </a:r>
            <a:r>
              <a:rPr lang="en-US" altLang="ko-KR" sz="1200" baseline="30000" dirty="0" smtClean="0">
                <a:latin typeface="Arial" pitchFamily="34" charset="0"/>
                <a:cs typeface="Arial" pitchFamily="34" charset="0"/>
              </a:rPr>
              <a:t>st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 sputum AFB, transferred from other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6EDC7-AD99-41DF-AA58-34B6F7FD8E1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3159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err="1" smtClean="0"/>
              <a:t>Centrilobular</a:t>
            </a:r>
            <a:r>
              <a:rPr lang="en-US" altLang="ko-KR" dirty="0" smtClean="0"/>
              <a:t> nodules were defined as small dot-like opacities in the center of a normal secondary pulmonary lobule.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Tree-in-bud appearance was defined as clustered 2–4-mm nodular and linear branching </a:t>
            </a:r>
            <a:r>
              <a:rPr lang="en-US" altLang="ko-KR" dirty="0" err="1" smtClean="0"/>
              <a:t>centrilobular</a:t>
            </a:r>
            <a:r>
              <a:rPr lang="en-US" altLang="ko-KR" dirty="0" smtClean="0"/>
              <a:t> opacities with a lobular or segmented distribution.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A </a:t>
            </a:r>
            <a:r>
              <a:rPr lang="en-US" altLang="ko-KR" dirty="0" err="1" smtClean="0"/>
              <a:t>macronodule</a:t>
            </a:r>
            <a:r>
              <a:rPr lang="en-US" altLang="ko-KR" dirty="0" smtClean="0"/>
              <a:t> was defined as a focal opacity with a diameter of &gt;1 cm and ≤3 cm,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a mass was defined as an opacity &gt;3 cm in diameter.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Consolidation was defined as any exudate or other product of disease that replaced alveolar air, rendering the lung solid.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err="1" smtClean="0"/>
              <a:t>Miliary</a:t>
            </a:r>
            <a:r>
              <a:rPr lang="en-US" altLang="ko-KR" dirty="0" smtClean="0"/>
              <a:t> nodules were defined as profuse, tiny, discrete, rounded pulmonary opacities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>
              <a:lnSpc>
                <a:spcPct val="114000"/>
              </a:lnSpc>
            </a:pP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variables with P ≤ .20 in the final multivariate model</a:t>
            </a:r>
            <a:endParaRPr lang="ko-KR" altLang="en-US" sz="1200" dirty="0" smtClean="0"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6EDC7-AD99-41DF-AA58-34B6F7FD8E1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109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In addition, 13 (10%) of 134 patients in the missed TB group and 23 (19%) of 124 patients in the not-missed TB group underwent IFN-gamma releasing assay (IGRA), respectively (P = .04). Positive IGRA results were significantly lower in the missed TB group than in the not-missed TB group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6EDC7-AD99-41DF-AA58-34B6F7FD8E1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516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In addition, 13 (10%) of 134 patients in the missed TB group and 23 (19%) of 124 patients in the not-missed TB group underwent IFN-gamma releasing assay (IGRA), respectively (P = .04). </a:t>
            </a:r>
            <a:r>
              <a:rPr lang="en-US" altLang="ko-KR" smtClean="0"/>
              <a:t>Positive IGRA results were significantly lower in the missed TB group than in the not-missed TB group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6EDC7-AD99-41DF-AA58-34B6F7FD8E1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516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 missed case of active pulmonary tuberculosis in a 58-year-old man with underlying liver cirrhosis and hepatocellular carcinoma. </a:t>
            </a:r>
          </a:p>
          <a:p>
            <a:r>
              <a:rPr lang="en-US" altLang="ko-KR" dirty="0" smtClean="0"/>
              <a:t>A, High-resolution computed tomography (CT) scan showing lobar consolidation with air-</a:t>
            </a:r>
            <a:r>
              <a:rPr lang="en-US" altLang="ko-KR" dirty="0" err="1" smtClean="0"/>
              <a:t>bronchogram</a:t>
            </a:r>
            <a:r>
              <a:rPr lang="en-US" altLang="ko-KR" dirty="0" smtClean="0"/>
              <a:t> and surrounding ground-glass opacities. </a:t>
            </a:r>
          </a:p>
          <a:p>
            <a:r>
              <a:rPr lang="en-US" altLang="ko-KR" dirty="0" smtClean="0"/>
              <a:t>Several patchy ground-glass opacities are evident in the right middle lobe and left upper lobe. B, </a:t>
            </a:r>
          </a:p>
          <a:p>
            <a:r>
              <a:rPr lang="en-US" altLang="ko-KR" dirty="0" smtClean="0"/>
              <a:t>Scan showing several ill-defined nodules in the right lower lobe. </a:t>
            </a:r>
          </a:p>
          <a:p>
            <a:r>
              <a:rPr lang="en-US" altLang="ko-KR" dirty="0" smtClean="0"/>
              <a:t>The CT findings were interpreted as nonspecific pneumonia, and the possibility of tuberculosis was neglected </a:t>
            </a:r>
          </a:p>
          <a:p>
            <a:r>
              <a:rPr lang="en-US" altLang="ko-KR" dirty="0" smtClean="0"/>
              <a:t>due to the lower lobe location and the main findings showing a consolidation with an air-</a:t>
            </a:r>
            <a:r>
              <a:rPr lang="en-US" altLang="ko-KR" dirty="0" err="1" smtClean="0"/>
              <a:t>bronchogram</a:t>
            </a:r>
            <a:r>
              <a:rPr lang="en-US" altLang="ko-KR" dirty="0" smtClean="0"/>
              <a:t> rather than discrete </a:t>
            </a:r>
            <a:r>
              <a:rPr lang="en-US" altLang="ko-KR" dirty="0" err="1" smtClean="0"/>
              <a:t>centrilobular</a:t>
            </a:r>
            <a:r>
              <a:rPr lang="en-US" altLang="ko-KR" dirty="0" smtClean="0"/>
              <a:t> nodules.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6EDC7-AD99-41DF-AA58-34B6F7FD8E1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4855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 missed case of active pulmonary tuberculosis in a 68-year-old woman with primary </a:t>
            </a:r>
            <a:r>
              <a:rPr lang="en-US" altLang="ko-KR" dirty="0" err="1" smtClean="0"/>
              <a:t>myelofibrosis</a:t>
            </a:r>
            <a:r>
              <a:rPr lang="en-US" altLang="ko-KR" dirty="0" smtClean="0"/>
              <a:t> and recently diagnosed breast cancer. </a:t>
            </a:r>
          </a:p>
          <a:p>
            <a:r>
              <a:rPr lang="en-US" altLang="ko-KR" dirty="0" smtClean="0"/>
              <a:t>A, Contrast-enhanced chest computed tomography (CT) shows moderate right pleural effusion. The 1.3-cm nodule in the right breast was identified as breast cancer (arrowhead). </a:t>
            </a:r>
          </a:p>
          <a:p>
            <a:r>
              <a:rPr lang="en-US" altLang="ko-KR" dirty="0" smtClean="0"/>
              <a:t>B, There is mild enhancing smooth pleural thickening. </a:t>
            </a:r>
          </a:p>
          <a:p>
            <a:r>
              <a:rPr lang="en-US" altLang="ko-KR" dirty="0" smtClean="0"/>
              <a:t>C, D, Several borderline-to-enlarged right </a:t>
            </a:r>
            <a:r>
              <a:rPr lang="en-US" altLang="ko-KR" dirty="0" err="1" smtClean="0"/>
              <a:t>interlobar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hilar</a:t>
            </a:r>
            <a:r>
              <a:rPr lang="en-US" altLang="ko-KR" dirty="0" smtClean="0"/>
              <a:t>, and </a:t>
            </a:r>
            <a:r>
              <a:rPr lang="en-US" altLang="ko-KR" dirty="0" err="1" smtClean="0"/>
              <a:t>paratracheal</a:t>
            </a:r>
            <a:r>
              <a:rPr lang="en-US" altLang="ko-KR" dirty="0" smtClean="0"/>
              <a:t> lymph nodes are also visible. </a:t>
            </a:r>
          </a:p>
          <a:p>
            <a:r>
              <a:rPr lang="en-US" altLang="ko-KR" dirty="0" smtClean="0"/>
              <a:t>The CT findings were interpreted as malignant pleural effusion and possible metastatic lymph nodes.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6EDC7-AD99-41DF-AA58-34B6F7FD8E1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184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230/ 258 of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immunocompromised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patients with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pauci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-bacillary pulmonary TB underwent chest CT scan at the time of symptom or sign onset.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6EDC7-AD99-41DF-AA58-34B6F7FD8E1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184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were independently associated with missed TB in multivariate analysis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6EDC7-AD99-41DF-AA58-34B6F7FD8E1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9214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8AC38-1372-4ECE-9C4F-E327891DC1EB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14541-364A-4F60-8EFD-6C19EF151A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1898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8AC38-1372-4ECE-9C4F-E327891DC1EB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14541-364A-4F60-8EFD-6C19EF151A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4834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8AC38-1372-4ECE-9C4F-E327891DC1EB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14541-364A-4F60-8EFD-6C19EF151A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755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8AC38-1372-4ECE-9C4F-E327891DC1EB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14541-364A-4F60-8EFD-6C19EF151A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944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8AC38-1372-4ECE-9C4F-E327891DC1EB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14541-364A-4F60-8EFD-6C19EF151A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4012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8AC38-1372-4ECE-9C4F-E327891DC1EB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14541-364A-4F60-8EFD-6C19EF151A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716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8AC38-1372-4ECE-9C4F-E327891DC1EB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14541-364A-4F60-8EFD-6C19EF151A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4900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8AC38-1372-4ECE-9C4F-E327891DC1EB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14541-364A-4F60-8EFD-6C19EF151A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5428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8AC38-1372-4ECE-9C4F-E327891DC1EB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14541-364A-4F60-8EFD-6C19EF151A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736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8AC38-1372-4ECE-9C4F-E327891DC1EB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14541-364A-4F60-8EFD-6C19EF151A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9019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8AC38-1372-4ECE-9C4F-E327891DC1EB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14541-364A-4F60-8EFD-6C19EF151A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030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8AC38-1372-4ECE-9C4F-E327891DC1EB}" type="datetimeFigureOut">
              <a:rPr lang="ko-KR" altLang="en-US" smtClean="0"/>
              <a:t>2019-04-11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14541-364A-4F60-8EFD-6C19EF151A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216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50" y="908720"/>
            <a:ext cx="8782699" cy="368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그룹 13"/>
          <p:cNvGrpSpPr/>
          <p:nvPr/>
        </p:nvGrpSpPr>
        <p:grpSpPr>
          <a:xfrm>
            <a:off x="0" y="116632"/>
            <a:ext cx="9252520" cy="144016"/>
            <a:chOff x="0" y="188640"/>
            <a:chExt cx="9252520" cy="144016"/>
          </a:xfrm>
        </p:grpSpPr>
        <p:cxnSp>
          <p:nvCxnSpPr>
            <p:cNvPr id="5" name="직선 연결선 4"/>
            <p:cNvCxnSpPr/>
            <p:nvPr/>
          </p:nvCxnSpPr>
          <p:spPr>
            <a:xfrm>
              <a:off x="0" y="188640"/>
              <a:ext cx="9252520" cy="0"/>
            </a:xfrm>
            <a:prstGeom prst="line">
              <a:avLst/>
            </a:prstGeom>
            <a:ln w="762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/>
            <p:cNvCxnSpPr/>
            <p:nvPr/>
          </p:nvCxnSpPr>
          <p:spPr>
            <a:xfrm>
              <a:off x="0" y="332656"/>
              <a:ext cx="9144000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직선 연결선 11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80650" y="404664"/>
            <a:ext cx="29969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Open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Forum Infect Dis. 2019 Jan 17;6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44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Results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Risk Factors Associated With Missed TB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old age, solid tumor, and cytotoxic chemotherapy within 1 month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63" y="2564904"/>
            <a:ext cx="9265227" cy="381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7263" y="3118949"/>
            <a:ext cx="2476505" cy="238043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7263" y="4323967"/>
            <a:ext cx="2476505" cy="617423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7263" y="5711237"/>
            <a:ext cx="2476505" cy="238043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19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Discussion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Previous studies generally analyzed the diagnostic and treatment delays associated with pulmonary TB </a:t>
            </a:r>
            <a:r>
              <a:rPr lang="en-US" altLang="ko-KR" sz="2400" u="sng" dirty="0" smtClean="0">
                <a:latin typeface="Arial" pitchFamily="34" charset="0"/>
                <a:cs typeface="Arial" pitchFamily="34" charset="0"/>
              </a:rPr>
              <a:t>from the aspect of socioeconomic and health care systems</a:t>
            </a:r>
          </a:p>
          <a:p>
            <a:pPr>
              <a:lnSpc>
                <a:spcPct val="114000"/>
              </a:lnSpc>
            </a:pPr>
            <a:r>
              <a:rPr lang="en-US" altLang="ko-KR" sz="2400" b="1" u="sng" dirty="0" smtClean="0">
                <a:latin typeface="Arial" pitchFamily="34" charset="0"/>
                <a:cs typeface="Arial" pitchFamily="34" charset="0"/>
              </a:rPr>
              <a:t>Transmission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of TB to other patients during the period of diagnostic delay </a:t>
            </a:r>
          </a:p>
          <a:p>
            <a:pPr>
              <a:lnSpc>
                <a:spcPct val="114000"/>
              </a:lnSpc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Long-delayed diagnosis and treatment of pulmonary TB increase the </a:t>
            </a:r>
            <a:r>
              <a:rPr lang="en-US" altLang="ko-KR" sz="2400" b="1" u="sng" dirty="0" smtClean="0">
                <a:latin typeface="Arial" pitchFamily="34" charset="0"/>
                <a:cs typeface="Arial" pitchFamily="34" charset="0"/>
              </a:rPr>
              <a:t>severity of TB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and the number of deaths 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5519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Discussion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Positive results of </a:t>
            </a:r>
            <a:r>
              <a:rPr lang="en-US" altLang="ko-KR" sz="2400" u="sng" dirty="0" smtClean="0">
                <a:latin typeface="Arial" pitchFamily="34" charset="0"/>
                <a:cs typeface="Arial" pitchFamily="34" charset="0"/>
              </a:rPr>
              <a:t>rapid molecular tests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were only obtained in the not-missed TB group. </a:t>
            </a:r>
            <a:r>
              <a:rPr lang="en-US" altLang="ko-KR" sz="240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sensitivity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of these tests in this study was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lower than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that previously reported</a:t>
            </a:r>
          </a:p>
          <a:p>
            <a:pPr marL="400050" lvl="1" indent="0">
              <a:lnSpc>
                <a:spcPct val="114000"/>
              </a:lnSpc>
              <a:buNone/>
            </a:pPr>
            <a:r>
              <a:rPr lang="ko-KR" altLang="en-US" sz="2400" dirty="0" smtClean="0">
                <a:latin typeface="Arial" pitchFamily="34" charset="0"/>
                <a:cs typeface="Arial" pitchFamily="34" charset="0"/>
              </a:rPr>
              <a:t>→</a:t>
            </a:r>
            <a:r>
              <a:rPr lang="ko-KR" altLang="en-US" sz="24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u="sng" dirty="0" smtClean="0">
                <a:latin typeface="Arial" pitchFamily="34" charset="0"/>
                <a:cs typeface="Arial" pitchFamily="34" charset="0"/>
              </a:rPr>
              <a:t>Early diagnosis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of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paucibacillary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pulmonary TB relies heavily on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CT findings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. But findings in missed TB patients were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less typical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for pulmonary TB</a:t>
            </a:r>
          </a:p>
          <a:p>
            <a:pPr marL="400050" lvl="1" indent="0">
              <a:buNone/>
            </a:pPr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4000"/>
              </a:lnSpc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Further studies are needed of the possibility that the pathophysiology of extremely low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pauci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-bacillary TB in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immunocompromised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patients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5519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Limitation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lnSpc>
                <a:spcPct val="114000"/>
              </a:lnSpc>
              <a:buFont typeface="+mj-lt"/>
              <a:buAutoNum type="arabicParenR"/>
            </a:pPr>
            <a:r>
              <a:rPr lang="en-US" altLang="ko-KR" sz="2000" u="sng" dirty="0" smtClean="0">
                <a:latin typeface="Arial" pitchFamily="34" charset="0"/>
                <a:cs typeface="Arial" pitchFamily="34" charset="0"/>
              </a:rPr>
              <a:t>Retrospectively performed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in a single large tertiary referral center, there could be a </a:t>
            </a:r>
            <a:r>
              <a:rPr lang="en-US" altLang="ko-KR" sz="2000" b="1" dirty="0" smtClean="0">
                <a:latin typeface="Arial" pitchFamily="34" charset="0"/>
                <a:cs typeface="Arial" pitchFamily="34" charset="0"/>
              </a:rPr>
              <a:t>patient selection bias</a:t>
            </a:r>
          </a:p>
          <a:p>
            <a:pPr marL="457200" indent="-457200">
              <a:lnSpc>
                <a:spcPct val="114000"/>
              </a:lnSpc>
              <a:buFont typeface="+mj-lt"/>
              <a:buAutoNum type="arabicParenR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We could not separate </a:t>
            </a:r>
            <a:r>
              <a:rPr lang="en-US" altLang="ko-KR" sz="2000" b="1" dirty="0" smtClean="0">
                <a:latin typeface="Arial" pitchFamily="34" charset="0"/>
                <a:cs typeface="Arial" pitchFamily="34" charset="0"/>
              </a:rPr>
              <a:t>diagnostic delay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into </a:t>
            </a:r>
            <a:r>
              <a:rPr lang="en-US" altLang="ko-KR" sz="2000" u="sng" dirty="0" smtClean="0">
                <a:latin typeface="Arial" pitchFamily="34" charset="0"/>
                <a:cs typeface="Arial" pitchFamily="34" charset="0"/>
              </a:rPr>
              <a:t>patient delay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altLang="ko-KR" sz="2000" u="sng" dirty="0" smtClean="0">
                <a:latin typeface="Arial" pitchFamily="34" charset="0"/>
                <a:cs typeface="Arial" pitchFamily="34" charset="0"/>
              </a:rPr>
              <a:t>health care system delay</a:t>
            </a:r>
          </a:p>
          <a:p>
            <a:pPr marL="457200" indent="-457200">
              <a:lnSpc>
                <a:spcPct val="114000"/>
              </a:lnSpc>
              <a:buFont typeface="+mj-lt"/>
              <a:buAutoNum type="arabicParenR"/>
            </a:pPr>
            <a:r>
              <a:rPr lang="en-US" altLang="ko-KR" sz="2000" b="1" dirty="0" smtClean="0">
                <a:latin typeface="Arial" pitchFamily="34" charset="0"/>
                <a:cs typeface="Arial" pitchFamily="34" charset="0"/>
              </a:rPr>
              <a:t>Rapid molecular tests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were not performed in over half of the missed TB patients, so there could be some </a:t>
            </a:r>
            <a:r>
              <a:rPr lang="en-US" altLang="ko-KR" sz="2000" u="sng" dirty="0" smtClean="0">
                <a:latin typeface="Arial" pitchFamily="34" charset="0"/>
                <a:cs typeface="Arial" pitchFamily="34" charset="0"/>
              </a:rPr>
              <a:t>unmeasured bias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that skews the performance of such tests in these patients </a:t>
            </a:r>
          </a:p>
          <a:p>
            <a:pPr marL="457200" indent="-457200">
              <a:lnSpc>
                <a:spcPct val="114000"/>
              </a:lnSpc>
              <a:buFont typeface="+mj-lt"/>
              <a:buAutoNum type="arabicParenR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Only 1 patient with </a:t>
            </a:r>
            <a:r>
              <a:rPr lang="en-US" altLang="ko-KR" sz="2000" b="1" u="sng" dirty="0" smtClean="0">
                <a:latin typeface="Arial" pitchFamily="34" charset="0"/>
                <a:cs typeface="Arial" pitchFamily="34" charset="0"/>
              </a:rPr>
              <a:t>HIV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was included in study population</a:t>
            </a:r>
          </a:p>
          <a:p>
            <a:pPr marL="457200" indent="-457200">
              <a:lnSpc>
                <a:spcPct val="114000"/>
              </a:lnSpc>
              <a:buFont typeface="+mj-lt"/>
              <a:buAutoNum type="arabicParenR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We did not investigate other </a:t>
            </a:r>
            <a:r>
              <a:rPr lang="en-US" altLang="ko-KR" sz="2000" b="1" u="sng" dirty="0" smtClean="0">
                <a:latin typeface="Arial" pitchFamily="34" charset="0"/>
                <a:cs typeface="Arial" pitchFamily="34" charset="0"/>
              </a:rPr>
              <a:t>treatment outcomes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, such as the time lag to isolate patients after admission to hospitals and additional exposure burden due to the delay of appropriate isolation.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5519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Conclusion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Diagnosis and treatment of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pauci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-bacillary TB </a:t>
            </a:r>
            <a:r>
              <a:rPr lang="en-US" altLang="ko-KR" sz="2400" u="sng" dirty="0" smtClean="0">
                <a:latin typeface="Arial" pitchFamily="34" charset="0"/>
                <a:cs typeface="Arial" pitchFamily="34" charset="0"/>
              </a:rPr>
              <a:t>can be delayed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until available mycobacterial culture results in </a:t>
            </a:r>
            <a:r>
              <a:rPr lang="en-US" altLang="ko-KR" sz="2400" u="sng" dirty="0" smtClean="0">
                <a:latin typeface="Arial" pitchFamily="34" charset="0"/>
                <a:cs typeface="Arial" pitchFamily="34" charset="0"/>
              </a:rPr>
              <a:t>about </a:t>
            </a:r>
            <a:r>
              <a:rPr lang="en-US" altLang="ko-KR" sz="2400" b="1" u="sng" dirty="0" smtClean="0">
                <a:latin typeface="Arial" pitchFamily="34" charset="0"/>
                <a:cs typeface="Arial" pitchFamily="34" charset="0"/>
              </a:rPr>
              <a:t>half</a:t>
            </a:r>
            <a:r>
              <a:rPr lang="en-US" altLang="ko-KR" sz="2400" u="sng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en-US" altLang="ko-KR" sz="2400" u="sng" dirty="0" err="1" smtClean="0">
                <a:latin typeface="Arial" pitchFamily="34" charset="0"/>
                <a:cs typeface="Arial" pitchFamily="34" charset="0"/>
              </a:rPr>
              <a:t>immunocompromised</a:t>
            </a:r>
            <a:r>
              <a:rPr lang="en-US" altLang="ko-KR" sz="2400" u="sng" dirty="0" smtClean="0">
                <a:latin typeface="Arial" pitchFamily="34" charset="0"/>
                <a:cs typeface="Arial" pitchFamily="34" charset="0"/>
              </a:rPr>
              <a:t> patients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lvl="1"/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especially in the elderly and those with solid organ transplants or hematologic or solid malignancies.</a:t>
            </a:r>
          </a:p>
          <a:p>
            <a:pPr>
              <a:lnSpc>
                <a:spcPct val="114000"/>
              </a:lnSpc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Clinicians diagnose patients as having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pneumonia or other malignancies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of the lung, they need to consider the possibility of TB one more time. </a:t>
            </a:r>
          </a:p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Routine evaluation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for active TB with rapid molecular tests is needed in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immunocompromised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patients.</a:t>
            </a:r>
          </a:p>
          <a:p>
            <a:pPr lvl="1"/>
            <a:r>
              <a:rPr lang="en-US" altLang="ko-KR" sz="1800" dirty="0">
                <a:latin typeface="Arial" pitchFamily="34" charset="0"/>
                <a:cs typeface="Arial" pitchFamily="34" charset="0"/>
              </a:rPr>
              <a:t>A</a:t>
            </a:r>
            <a:r>
              <a:rPr lang="en-US" altLang="ko-KR" sz="1800" dirty="0" smtClean="0">
                <a:latin typeface="Arial" pitchFamily="34" charset="0"/>
                <a:cs typeface="Arial" pitchFamily="34" charset="0"/>
              </a:rPr>
              <a:t>dditional rapid diagnostic tests to rule out </a:t>
            </a:r>
            <a:r>
              <a:rPr lang="en-US" altLang="ko-KR" sz="1800" dirty="0" err="1" smtClean="0">
                <a:latin typeface="Arial" pitchFamily="34" charset="0"/>
                <a:cs typeface="Arial" pitchFamily="34" charset="0"/>
              </a:rPr>
              <a:t>pauci</a:t>
            </a:r>
            <a:r>
              <a:rPr lang="en-US" altLang="ko-KR" sz="1800" dirty="0" smtClean="0">
                <a:latin typeface="Arial" pitchFamily="34" charset="0"/>
                <a:cs typeface="Arial" pitchFamily="34" charset="0"/>
              </a:rPr>
              <a:t>-bacillary TB are urgently needed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5519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Introduction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Gold standard : AFB Microbiological culture (2-6wks)</a:t>
            </a:r>
          </a:p>
          <a:p>
            <a:pPr>
              <a:lnSpc>
                <a:spcPct val="114000"/>
              </a:lnSpc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clinicians usually start anti-TB therapy with..</a:t>
            </a:r>
          </a:p>
          <a:p>
            <a:pPr lvl="1">
              <a:lnSpc>
                <a:spcPct val="114000"/>
              </a:lnSpc>
            </a:pPr>
            <a:r>
              <a:rPr lang="en-US" altLang="ko-KR" sz="1800" dirty="0" smtClean="0">
                <a:latin typeface="Arial" pitchFamily="34" charset="0"/>
                <a:cs typeface="Arial" pitchFamily="34" charset="0"/>
              </a:rPr>
              <a:t>AFB smear, MTB PCR, </a:t>
            </a:r>
            <a:r>
              <a:rPr lang="en-US" altLang="ko-KR" sz="1800" dirty="0" err="1" smtClean="0">
                <a:latin typeface="Arial" pitchFamily="34" charset="0"/>
                <a:cs typeface="Arial" pitchFamily="34" charset="0"/>
              </a:rPr>
              <a:t>Xpert</a:t>
            </a:r>
            <a:r>
              <a:rPr lang="en-US" altLang="ko-KR" sz="1800" dirty="0" smtClean="0">
                <a:latin typeface="Arial" pitchFamily="34" charset="0"/>
                <a:cs typeface="Arial" pitchFamily="34" charset="0"/>
              </a:rPr>
              <a:t> TB/RIF, and radiographic features</a:t>
            </a:r>
          </a:p>
          <a:p>
            <a:pPr lvl="1">
              <a:lnSpc>
                <a:spcPct val="114000"/>
              </a:lnSpc>
            </a:pPr>
            <a:endParaRPr lang="en-US" altLang="ko-KR" sz="1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4000"/>
              </a:lnSpc>
            </a:pPr>
            <a:r>
              <a:rPr lang="en-US" altLang="ko-KR" sz="2400" b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linical manifestations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Radiologic features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are affected by the </a:t>
            </a:r>
            <a:r>
              <a:rPr lang="en-US" altLang="ko-KR" sz="2400" u="sng" dirty="0" smtClean="0">
                <a:latin typeface="Arial" pitchFamily="34" charset="0"/>
                <a:cs typeface="Arial" pitchFamily="34" charset="0"/>
              </a:rPr>
              <a:t>host immune response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to MTB and difficult to diagnose with </a:t>
            </a:r>
            <a:r>
              <a:rPr lang="en-US" altLang="ko-KR" sz="2400" u="sng" dirty="0" smtClean="0">
                <a:latin typeface="Arial" pitchFamily="34" charset="0"/>
                <a:cs typeface="Arial" pitchFamily="34" charset="0"/>
              </a:rPr>
              <a:t>Atypical symptoms and radiologic findings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altLang="ko-KR" sz="2400" dirty="0" smtClean="0">
                <a:latin typeface="맑은 고딕"/>
                <a:ea typeface="맑은 고딕"/>
                <a:cs typeface="Arial" pitchFamily="34" charset="0"/>
              </a:rPr>
              <a:t>▶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Delayed diagnosis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&amp; treatment, Transmission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모서리가 둥근 직사각형 12"/>
          <p:cNvSpPr/>
          <p:nvPr/>
        </p:nvSpPr>
        <p:spPr>
          <a:xfrm>
            <a:off x="519639" y="3399324"/>
            <a:ext cx="8421287" cy="168586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4000"/>
              </a:lnSpc>
              <a:spcBef>
                <a:spcPct val="20000"/>
              </a:spcBef>
            </a:pPr>
            <a:r>
              <a:rPr lang="en-US" altLang="ko-K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Evaluate the clinical </a:t>
            </a:r>
            <a:r>
              <a:rPr lang="en-US" altLang="ko-KR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characteristics and radiologic findings </a:t>
            </a:r>
            <a:r>
              <a:rPr lang="en-US" altLang="ko-K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US" altLang="ko-KR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immunocompromised</a:t>
            </a:r>
            <a:r>
              <a:rPr lang="en-US" altLang="ko-KR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patients </a:t>
            </a:r>
            <a:r>
              <a:rPr lang="en-US" altLang="ko-K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who received delayed </a:t>
            </a:r>
            <a:r>
              <a:rPr lang="en-US" altLang="ko-KR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diagnosis and treatment </a:t>
            </a:r>
            <a:r>
              <a:rPr lang="en-US" altLang="ko-K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US" altLang="ko-KR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pauci</a:t>
            </a:r>
            <a:r>
              <a:rPr lang="en-US" altLang="ko-KR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-bacillary pulmonary </a:t>
            </a:r>
            <a:r>
              <a:rPr lang="en-US" altLang="ko-K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TB </a:t>
            </a:r>
          </a:p>
        </p:txBody>
      </p:sp>
    </p:spTree>
    <p:extLst>
      <p:ext uri="{BB962C8B-B14F-4D97-AF65-F5344CB8AC3E}">
        <p14:creationId xmlns:p14="http://schemas.microsoft.com/office/powerpoint/2010/main" val="395394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Methods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199" y="1600200"/>
            <a:ext cx="8548027" cy="4525963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Study Population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AMC, intermediate–TB burden country</a:t>
            </a:r>
          </a:p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Retrospective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2012.1-2016.12, Age &gt;18yrs</a:t>
            </a:r>
          </a:p>
          <a:p>
            <a:pPr>
              <a:lnSpc>
                <a:spcPct val="114000"/>
              </a:lnSpc>
            </a:pPr>
            <a:endParaRPr lang="en-US" altLang="ko-KR" sz="2400" dirty="0"/>
          </a:p>
          <a:p>
            <a:pPr>
              <a:lnSpc>
                <a:spcPct val="114000"/>
              </a:lnSpc>
            </a:pPr>
            <a:r>
              <a:rPr lang="en-US" altLang="ko-KR" sz="2400" b="1" dirty="0" err="1" smtClean="0">
                <a:latin typeface="Arial" pitchFamily="34" charset="0"/>
                <a:cs typeface="Arial" pitchFamily="34" charset="0"/>
              </a:rPr>
              <a:t>Pauci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-bacillary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pulmonary </a:t>
            </a:r>
            <a:r>
              <a:rPr lang="en-US" altLang="ko-KR" sz="2400" b="1" dirty="0" err="1" smtClean="0">
                <a:latin typeface="Arial" pitchFamily="34" charset="0"/>
                <a:cs typeface="Arial" pitchFamily="34" charset="0"/>
              </a:rPr>
              <a:t>TBc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AFB smear (-) Culture (+)</a:t>
            </a:r>
            <a:endParaRPr lang="ko-KR" alt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4000"/>
              </a:lnSpc>
            </a:pPr>
            <a:endParaRPr lang="en-US" altLang="ko-KR" sz="24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4000"/>
              </a:lnSpc>
            </a:pPr>
            <a:endParaRPr lang="en-US" altLang="ko-KR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4000"/>
              </a:lnSpc>
            </a:pPr>
            <a:endParaRPr lang="en-US" altLang="ko-KR" sz="24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4000"/>
              </a:lnSpc>
            </a:pPr>
            <a:endParaRPr lang="en-US" altLang="ko-KR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Missed TB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who started anti-TB therapy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after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positive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mycobacterial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culture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results were obtained</a:t>
            </a:r>
          </a:p>
          <a:p>
            <a:pPr>
              <a:lnSpc>
                <a:spcPct val="114000"/>
              </a:lnSpc>
            </a:pP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모서리가 둥근 직사각형 5"/>
          <p:cNvSpPr/>
          <p:nvPr/>
        </p:nvSpPr>
        <p:spPr>
          <a:xfrm>
            <a:off x="595923" y="3023137"/>
            <a:ext cx="8424936" cy="52369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0" t="17251" r="1644" b="51739"/>
          <a:stretch/>
        </p:blipFill>
        <p:spPr bwMode="auto">
          <a:xfrm>
            <a:off x="1410272" y="3717032"/>
            <a:ext cx="6665475" cy="16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모서리가 둥근 직사각형 13"/>
          <p:cNvSpPr/>
          <p:nvPr/>
        </p:nvSpPr>
        <p:spPr>
          <a:xfrm>
            <a:off x="5580112" y="3633478"/>
            <a:ext cx="2592288" cy="183819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19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Methods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altLang="ko-KR" sz="2400" b="1" dirty="0" err="1" smtClean="0">
                <a:latin typeface="Arial" pitchFamily="34" charset="0"/>
                <a:cs typeface="Arial" pitchFamily="34" charset="0"/>
              </a:rPr>
              <a:t>Immunocompromised</a:t>
            </a:r>
            <a:endParaRPr lang="en-US" altLang="ko-KR" sz="2400" b="1" dirty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14000"/>
              </a:lnSpc>
            </a:pPr>
            <a:r>
              <a:rPr lang="en-US" altLang="ko-KR" sz="1800" dirty="0" smtClean="0">
                <a:latin typeface="Arial" pitchFamily="34" charset="0"/>
                <a:cs typeface="Arial" pitchFamily="34" charset="0"/>
              </a:rPr>
              <a:t>HIV infection, Malignancy, Liver cirrhosis, Chronic renal failure, Transplantation status, Receipt of </a:t>
            </a:r>
            <a:r>
              <a:rPr lang="en-US" altLang="ko-KR" sz="1800" dirty="0" err="1" smtClean="0">
                <a:latin typeface="Arial" pitchFamily="34" charset="0"/>
                <a:cs typeface="Arial" pitchFamily="34" charset="0"/>
              </a:rPr>
              <a:t>immunosuppressivetreatment</a:t>
            </a:r>
            <a:endParaRPr lang="en-US" altLang="ko-KR" sz="1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Diagnostic delay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interval from mycobacterial test to initiation of anti-TB therapy</a:t>
            </a:r>
          </a:p>
          <a:p>
            <a:pPr>
              <a:lnSpc>
                <a:spcPct val="114000"/>
              </a:lnSpc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Period of antibiotics exposure to be between 4 weeks before the date of mycobacterial tests </a:t>
            </a:r>
          </a:p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CT Evaluation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Two independent experienced radiologists</a:t>
            </a:r>
          </a:p>
          <a:p>
            <a:pPr lvl="1">
              <a:lnSpc>
                <a:spcPct val="114000"/>
              </a:lnSpc>
            </a:pPr>
            <a:r>
              <a:rPr lang="en-US" altLang="ko-KR" sz="1600" dirty="0" err="1" smtClean="0">
                <a:latin typeface="Arial" pitchFamily="34" charset="0"/>
                <a:cs typeface="Arial" pitchFamily="34" charset="0"/>
              </a:rPr>
              <a:t>centrilobular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 nodules with/without tree-in bud </a:t>
            </a:r>
            <a:r>
              <a:rPr lang="en-US" altLang="ko-KR" sz="1600" dirty="0" err="1" smtClean="0">
                <a:latin typeface="Arial" pitchFamily="34" charset="0"/>
                <a:cs typeface="Arial" pitchFamily="34" charset="0"/>
              </a:rPr>
              <a:t>appearance,bronchial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 wall thickening (or bronchiolar), </a:t>
            </a:r>
            <a:r>
              <a:rPr lang="en-US" altLang="ko-KR" sz="1600" dirty="0" err="1" smtClean="0">
                <a:latin typeface="Arial" pitchFamily="34" charset="0"/>
                <a:cs typeface="Arial" pitchFamily="34" charset="0"/>
              </a:rPr>
              <a:t>macronodule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, mass, airspace consolidation, ground-glass opacity, </a:t>
            </a:r>
            <a:r>
              <a:rPr lang="en-US" altLang="ko-KR" sz="1600" dirty="0" err="1" smtClean="0">
                <a:latin typeface="Arial" pitchFamily="34" charset="0"/>
                <a:cs typeface="Arial" pitchFamily="34" charset="0"/>
              </a:rPr>
              <a:t>miliary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 nodules, lymphadenopathy, pleural effusion, previous TB </a:t>
            </a:r>
            <a:r>
              <a:rPr lang="en-US" altLang="ko-KR" sz="1600" dirty="0" err="1" smtClean="0">
                <a:latin typeface="Arial" pitchFamily="34" charset="0"/>
                <a:cs typeface="Arial" pitchFamily="34" charset="0"/>
              </a:rPr>
              <a:t>sequelae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Statistical Analysis</a:t>
            </a:r>
            <a:endParaRPr lang="ko-KR" altLang="en-US" sz="24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" name="모서리가 둥근 직사각형 7"/>
          <p:cNvSpPr/>
          <p:nvPr/>
        </p:nvSpPr>
        <p:spPr>
          <a:xfrm>
            <a:off x="345130" y="1513587"/>
            <a:ext cx="8475342" cy="1267341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19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Results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Initial clinical symptoms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such as cough or sputum and weight loss, were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similar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in the 2 groups</a:t>
            </a:r>
          </a:p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Diagnostic delay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was also significantly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longer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in the missed TB group </a:t>
            </a:r>
          </a:p>
          <a:p>
            <a:pPr>
              <a:lnSpc>
                <a:spcPct val="114000"/>
              </a:lnSpc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Patients in the missed TB group were also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older</a:t>
            </a:r>
          </a:p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Positive IGRA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results were significantly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lower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in the missed TB group than in the not-missed TB group </a:t>
            </a:r>
          </a:p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Solid tumors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and receipt of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cytotoxic chemotherapy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within 1 month were more common in the missed TB group. 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4"/>
          <a:stretch/>
        </p:blipFill>
        <p:spPr bwMode="auto">
          <a:xfrm>
            <a:off x="92702" y="1681691"/>
            <a:ext cx="8828342" cy="4369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19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Results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Long-term FQ use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was significantly higher in the missed TB group than in the not-missed TB group whereas </a:t>
            </a:r>
            <a:r>
              <a:rPr lang="en-US" altLang="ko-KR" sz="2400" b="1" dirty="0" err="1" smtClean="0">
                <a:latin typeface="Arial" pitchFamily="34" charset="0"/>
                <a:cs typeface="Arial" pitchFamily="34" charset="0"/>
              </a:rPr>
              <a:t>carbapenem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was significantly lower in the missed TB group than in the not-missed TB group</a:t>
            </a:r>
          </a:p>
          <a:p>
            <a:pPr>
              <a:lnSpc>
                <a:spcPct val="114000"/>
              </a:lnSpc>
            </a:pPr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4000"/>
              </a:lnSpc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There was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statistically significant difference between the groups </a:t>
            </a: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in terms of other underlying diseases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or conditions, and all-cause 30-day mortality was similar 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4"/>
          <a:stretch/>
        </p:blipFill>
        <p:spPr bwMode="auto">
          <a:xfrm>
            <a:off x="9900592" y="1628800"/>
            <a:ext cx="7296150" cy="3611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2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Results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Working Diagnoses in the Missed TB Group</a:t>
            </a:r>
          </a:p>
          <a:p>
            <a:pPr marL="400050" lvl="1" indent="0">
              <a:buNone/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1) pneumonia (46 patients, 34%) </a:t>
            </a:r>
          </a:p>
          <a:p>
            <a:pPr marL="400050" lvl="1" indent="0">
              <a:buNone/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2) lung metastasis of malignancy  (40 patients, 30%) 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727" y="982081"/>
            <a:ext cx="4892386" cy="4892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996952"/>
            <a:ext cx="67056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5930652"/>
            <a:ext cx="6597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M/58, underlying liver cirrhosis and hepatocellular carcinoma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19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Results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77" y="1388336"/>
            <a:ext cx="5516836" cy="4488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325875" y="5949280"/>
            <a:ext cx="6609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F/67, primary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myelofibrosis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, recently diagnosed breast cancer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1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Results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Less frequent CT features in missed Tb group</a:t>
            </a:r>
          </a:p>
          <a:p>
            <a:pPr lvl="1">
              <a:lnSpc>
                <a:spcPct val="114000"/>
              </a:lnSpc>
            </a:pPr>
            <a:r>
              <a:rPr lang="en-US" altLang="ko-KR" sz="2000" dirty="0">
                <a:latin typeface="Arial" pitchFamily="34" charset="0"/>
                <a:cs typeface="Arial" pitchFamily="34" charset="0"/>
              </a:rPr>
              <a:t>dominant affected lobes of the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lung is upper lobe</a:t>
            </a:r>
          </a:p>
          <a:p>
            <a:pPr lvl="1">
              <a:lnSpc>
                <a:spcPct val="114000"/>
              </a:lnSpc>
            </a:pP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Centrilobular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nodules with tree-in-bud appearance</a:t>
            </a:r>
          </a:p>
          <a:p>
            <a:pPr lvl="1">
              <a:lnSpc>
                <a:spcPct val="114000"/>
              </a:lnSpc>
            </a:pP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macronodules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(&gt;1 cm and &lt;3 cm) with / without cavities</a:t>
            </a:r>
          </a:p>
          <a:p>
            <a:pPr lvl="1">
              <a:lnSpc>
                <a:spcPct val="114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Masses</a:t>
            </a:r>
          </a:p>
          <a:p>
            <a:pPr lvl="1">
              <a:lnSpc>
                <a:spcPct val="114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airspace consolidations with necrotic lower attenuations</a:t>
            </a:r>
          </a:p>
          <a:p>
            <a:pPr lvl="1">
              <a:lnSpc>
                <a:spcPct val="114000"/>
              </a:lnSpc>
            </a:pP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miliary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nodules</a:t>
            </a:r>
          </a:p>
          <a:p>
            <a:pPr lvl="1">
              <a:lnSpc>
                <a:spcPct val="114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lymphadenopathy with and without necrosis </a:t>
            </a:r>
          </a:p>
          <a:p>
            <a:pPr lvl="1">
              <a:lnSpc>
                <a:spcPct val="114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pleural effusion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0" y="116632"/>
            <a:ext cx="9252520" cy="6408712"/>
            <a:chOff x="0" y="188640"/>
            <a:chExt cx="9252520" cy="6408712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/>
            <p:cNvGrpSpPr/>
            <p:nvPr/>
          </p:nvGrpSpPr>
          <p:grpSpPr>
            <a:xfrm>
              <a:off x="0" y="188640"/>
              <a:ext cx="9252520" cy="144016"/>
              <a:chOff x="0" y="188640"/>
              <a:chExt cx="9252520" cy="144016"/>
            </a:xfrm>
          </p:grpSpPr>
          <p:cxnSp>
            <p:nvCxnSpPr>
              <p:cNvPr id="9" name="직선 연결선 8"/>
              <p:cNvCxnSpPr/>
              <p:nvPr/>
            </p:nvCxnSpPr>
            <p:spPr>
              <a:xfrm>
                <a:off x="0" y="188640"/>
                <a:ext cx="9252520" cy="0"/>
              </a:xfrm>
              <a:prstGeom prst="line">
                <a:avLst/>
              </a:prstGeom>
              <a:ln w="762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0" y="332656"/>
                <a:ext cx="9144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125" y="548680"/>
            <a:ext cx="9257355" cy="577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19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1364</Words>
  <Application>Microsoft Office PowerPoint</Application>
  <PresentationFormat>화면 슬라이드 쇼(4:3)</PresentationFormat>
  <Paragraphs>119</Paragraphs>
  <Slides>14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7" baseType="lpstr">
      <vt:lpstr>맑은 고딕</vt:lpstr>
      <vt:lpstr>Arial</vt:lpstr>
      <vt:lpstr>Office 테마</vt:lpstr>
      <vt:lpstr>PowerPoint 프레젠테이션</vt:lpstr>
      <vt:lpstr>Introduction</vt:lpstr>
      <vt:lpstr>Methods</vt:lpstr>
      <vt:lpstr>Methods</vt:lpstr>
      <vt:lpstr>Results</vt:lpstr>
      <vt:lpstr>Results</vt:lpstr>
      <vt:lpstr>Results</vt:lpstr>
      <vt:lpstr>Results</vt:lpstr>
      <vt:lpstr>Results</vt:lpstr>
      <vt:lpstr>Results</vt:lpstr>
      <vt:lpstr>Discussion</vt:lpstr>
      <vt:lpstr>Discussion</vt:lpstr>
      <vt:lpstr>Limitation</vt:lpstr>
      <vt:lpstr>Conclusion</vt:lpstr>
    </vt:vector>
  </TitlesOfParts>
  <Company>연세의료원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SV34BO4WDS008</dc:creator>
  <cp:lastModifiedBy>SV34BO4WDS029</cp:lastModifiedBy>
  <cp:revision>53</cp:revision>
  <dcterms:created xsi:type="dcterms:W3CDTF">2019-04-08T13:27:35Z</dcterms:created>
  <dcterms:modified xsi:type="dcterms:W3CDTF">2019-04-11T04:00:20Z</dcterms:modified>
</cp:coreProperties>
</file>